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7559675" cy="106918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ko-KR" sz="1800" b="0" strike="noStrike" spc="-1">
              <a:solidFill>
                <a:srgbClr val="000000"/>
              </a:solidFill>
              <a:latin typeface="맑은 고딕"/>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ko-KR" sz="1800" b="0" strike="noStrike" spc="-1">
              <a:solidFill>
                <a:srgbClr val="000000"/>
              </a:solidFill>
              <a:latin typeface="맑은 고딕"/>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ko-KR" sz="1800" b="0" strike="noStrike" spc="-1">
              <a:solidFill>
                <a:srgbClr val="000000"/>
              </a:solidFill>
              <a:latin typeface="맑은 고딕"/>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ko-KR" sz="1800" b="0" strike="noStrike" spc="-1">
              <a:solidFill>
                <a:srgbClr val="000000"/>
              </a:solidFill>
              <a:latin typeface="맑은 고딕"/>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나눔고딕"/>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ko-KR" sz="1800" b="0" strike="noStrike" spc="-1">
              <a:solidFill>
                <a:srgbClr val="000000"/>
              </a:solidFill>
              <a:latin typeface="맑은 고딕"/>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ko-KR" sz="1800" b="0" strike="noStrike" spc="-1">
              <a:solidFill>
                <a:srgbClr val="000000"/>
              </a:solidFill>
              <a:latin typeface="맑은 고딕"/>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ko-KR" sz="1800" b="0" strike="noStrike" spc="-1">
              <a:solidFill>
                <a:srgbClr val="000000"/>
              </a:solidFill>
              <a:latin typeface="맑은 고딕"/>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나눔고딕"/>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ko-KR" sz="1800" b="0" strike="noStrike" spc="-1">
              <a:solidFill>
                <a:srgbClr val="000000"/>
              </a:solidFill>
              <a:latin typeface="맑은 고딕"/>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ko-KR" sz="1800" b="0" strike="noStrike" spc="-1">
              <a:solidFill>
                <a:srgbClr val="000000"/>
              </a:solidFill>
              <a:latin typeface="맑은 고딕"/>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나눔고딕"/>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ko-KR" sz="1800" b="0" strike="noStrike" spc="-1">
              <a:solidFill>
                <a:srgbClr val="000000"/>
              </a:solidFill>
              <a:latin typeface="맑은 고딕"/>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ko-KR" sz="1800" b="0" strike="noStrike" spc="-1">
              <a:solidFill>
                <a:srgbClr val="000000"/>
              </a:solidFill>
              <a:latin typeface="맑은 고딕"/>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ko-KR" sz="1800" b="0" strike="noStrike" spc="-1">
              <a:solidFill>
                <a:srgbClr val="000000"/>
              </a:solidFill>
              <a:latin typeface="맑은 고딕"/>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ko-KR" sz="1800" b="0" strike="noStrike" spc="-1">
              <a:solidFill>
                <a:srgbClr val="000000"/>
              </a:solidFill>
              <a:latin typeface="맑은 고딕"/>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ko-KR" sz="1800" b="0" strike="noStrike" spc="-1">
              <a:solidFill>
                <a:srgbClr val="000000"/>
              </a:solidFill>
              <a:latin typeface="맑은 고딕"/>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ko-KR" sz="1800" b="0" strike="noStrike" spc="-1">
              <a:solidFill>
                <a:srgbClr val="000000"/>
              </a:solidFill>
              <a:latin typeface="맑은 고딕"/>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ko-KR" sz="1800" b="0" strike="noStrike" spc="-1">
              <a:solidFill>
                <a:srgbClr val="000000"/>
              </a:solidFill>
              <a:latin typeface="맑은 고딕"/>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ko-KR" sz="1800" b="0" strike="noStrike" spc="-1">
              <a:solidFill>
                <a:srgbClr val="000000"/>
              </a:solidFill>
              <a:latin typeface="맑은 고딕"/>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나눔고딕"/>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ko-KR" sz="1800" b="0" strike="noStrike" spc="-1">
              <a:solidFill>
                <a:srgbClr val="000000"/>
              </a:solidFill>
              <a:latin typeface="맑은 고딕"/>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ko-KR" sz="1800" b="0" strike="noStrike" spc="-1">
              <a:solidFill>
                <a:srgbClr val="000000"/>
              </a:solidFill>
              <a:latin typeface="맑은 고딕"/>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ko-KR" sz="1800" b="0" strike="noStrike" spc="-1">
              <a:solidFill>
                <a:srgbClr val="000000"/>
              </a:solidFill>
              <a:latin typeface="맑은 고딕"/>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ko-KR" sz="6000" b="0" strike="noStrike" spc="-1">
                <a:solidFill>
                  <a:srgbClr val="000000"/>
                </a:solidFill>
                <a:latin typeface="맑은 고딕"/>
              </a:rPr>
              <a:t>마스터 제목 스타일 편집</a:t>
            </a: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D18B01F4-AD15-42FD-8694-5514ECE783DC}" type="datetime">
              <a:rPr lang="en-US" sz="1200" b="0" strike="noStrike" spc="-1">
                <a:solidFill>
                  <a:srgbClr val="8B8B8B"/>
                </a:solidFill>
                <a:latin typeface="맑은 고딕"/>
              </a:rPr>
              <a:t>1/17/2020</a:t>
            </a:fld>
            <a:endParaRPr lang="en-US" sz="1200" b="0" strike="noStrike" spc="-1">
              <a:latin typeface="나눔명조"/>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나눔명조"/>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BBA29E58-E1E5-4510-92BA-E74E7240EE8A}" type="slidenum">
              <a:rPr lang="en-US" sz="1200" b="0" strike="noStrike" spc="-1">
                <a:solidFill>
                  <a:srgbClr val="8B8B8B"/>
                </a:solidFill>
                <a:latin typeface="맑은 고딕"/>
              </a:rPr>
              <a:t>‹#›</a:t>
            </a:fld>
            <a:endParaRPr lang="en-US" sz="1200" b="0" strike="noStrike" spc="-1">
              <a:latin typeface="나눔명조"/>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ko-KR" sz="2800" b="0" strike="noStrike" spc="-1">
                <a:solidFill>
                  <a:srgbClr val="000000"/>
                </a:solidFill>
                <a:latin typeface="맑은 고딕"/>
              </a:rPr>
              <a:t>개요 텍스트의 서식을 편집하려면 클릭하십시오</a:t>
            </a:r>
          </a:p>
          <a:p>
            <a:pPr marL="864000" lvl="1" indent="-324000">
              <a:spcBef>
                <a:spcPts val="1134"/>
              </a:spcBef>
              <a:buClr>
                <a:srgbClr val="000000"/>
              </a:buClr>
              <a:buSzPct val="75000"/>
              <a:buFont typeface="Symbol" charset="2"/>
              <a:buChar char=""/>
            </a:pPr>
            <a:r>
              <a:rPr lang="ko-KR" sz="2000" b="0" strike="noStrike" spc="-1">
                <a:solidFill>
                  <a:srgbClr val="000000"/>
                </a:solidFill>
                <a:latin typeface="맑은 고딕"/>
              </a:rPr>
              <a:t>2번째 개요 수준</a:t>
            </a:r>
          </a:p>
          <a:p>
            <a:pPr marL="1296000" lvl="2" indent="-288000">
              <a:spcBef>
                <a:spcPts val="850"/>
              </a:spcBef>
              <a:buClr>
                <a:srgbClr val="000000"/>
              </a:buClr>
              <a:buSzPct val="45000"/>
              <a:buFont typeface="Wingdings" charset="2"/>
              <a:buChar char=""/>
            </a:pPr>
            <a:r>
              <a:rPr lang="ko-KR" sz="1800" b="0" strike="noStrike" spc="-1">
                <a:solidFill>
                  <a:srgbClr val="000000"/>
                </a:solidFill>
                <a:latin typeface="맑은 고딕"/>
              </a:rPr>
              <a:t>3번째 개요 수준</a:t>
            </a:r>
          </a:p>
          <a:p>
            <a:pPr marL="1728000" lvl="3" indent="-216000">
              <a:spcBef>
                <a:spcPts val="567"/>
              </a:spcBef>
              <a:buClr>
                <a:srgbClr val="000000"/>
              </a:buClr>
              <a:buSzPct val="75000"/>
              <a:buFont typeface="Symbol" charset="2"/>
              <a:buChar char=""/>
            </a:pPr>
            <a:r>
              <a:rPr lang="ko-KR" sz="1800" b="0" strike="noStrike" spc="-1">
                <a:solidFill>
                  <a:srgbClr val="000000"/>
                </a:solidFill>
                <a:latin typeface="맑은 고딕"/>
              </a:rPr>
              <a:t>4번째 개요 수준</a:t>
            </a:r>
          </a:p>
          <a:p>
            <a:pPr marL="2160000" lvl="4" indent="-216000">
              <a:spcBef>
                <a:spcPts val="283"/>
              </a:spcBef>
              <a:buClr>
                <a:srgbClr val="000000"/>
              </a:buClr>
              <a:buSzPct val="45000"/>
              <a:buFont typeface="Wingdings" charset="2"/>
              <a:buChar char=""/>
            </a:pPr>
            <a:r>
              <a:rPr lang="ko-KR" sz="2000" b="0" strike="noStrike" spc="-1">
                <a:solidFill>
                  <a:srgbClr val="000000"/>
                </a:solidFill>
                <a:latin typeface="맑은 고딕"/>
              </a:rPr>
              <a:t>5번째 개요 수준</a:t>
            </a:r>
          </a:p>
          <a:p>
            <a:pPr marL="2592000" lvl="5" indent="-216000">
              <a:spcBef>
                <a:spcPts val="283"/>
              </a:spcBef>
              <a:buClr>
                <a:srgbClr val="000000"/>
              </a:buClr>
              <a:buSzPct val="45000"/>
              <a:buFont typeface="Wingdings" charset="2"/>
              <a:buChar char=""/>
            </a:pPr>
            <a:r>
              <a:rPr lang="ko-KR" sz="2000" b="0" strike="noStrike" spc="-1">
                <a:solidFill>
                  <a:srgbClr val="000000"/>
                </a:solidFill>
                <a:latin typeface="맑은 고딕"/>
              </a:rPr>
              <a:t>6번째 개요 수준</a:t>
            </a:r>
          </a:p>
          <a:p>
            <a:pPr marL="3024000" lvl="6" indent="-216000">
              <a:spcBef>
                <a:spcPts val="283"/>
              </a:spcBef>
              <a:buClr>
                <a:srgbClr val="000000"/>
              </a:buClr>
              <a:buSzPct val="45000"/>
              <a:buFont typeface="Wingdings" charset="2"/>
              <a:buChar char=""/>
            </a:pPr>
            <a:r>
              <a:rPr lang="ko-KR" sz="2000" b="0" strike="noStrike" spc="-1">
                <a:solidFill>
                  <a:srgbClr val="000000"/>
                </a:solidFill>
                <a:latin typeface="맑은 고딕"/>
              </a:rPr>
              <a:t>7번째 개요 수준</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ko-KR" sz="4400" b="0" strike="noStrike" spc="-1">
                <a:solidFill>
                  <a:srgbClr val="000000"/>
                </a:solidFill>
                <a:latin typeface="맑은 고딕"/>
              </a:rPr>
              <a:t>마스터 제목 스타일 편집</a:t>
            </a: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ko-KR" sz="2800" b="0" strike="noStrike" spc="-1">
                <a:solidFill>
                  <a:srgbClr val="000000"/>
                </a:solidFill>
                <a:latin typeface="맑은 고딕"/>
              </a:rPr>
              <a:t>마스터 텍스트 스타일 편집</a:t>
            </a:r>
          </a:p>
          <a:p>
            <a:pPr marL="685800" lvl="1" indent="-228240">
              <a:lnSpc>
                <a:spcPct val="90000"/>
              </a:lnSpc>
              <a:spcBef>
                <a:spcPts val="499"/>
              </a:spcBef>
              <a:buClr>
                <a:srgbClr val="000000"/>
              </a:buClr>
              <a:buFont typeface="Arial"/>
              <a:buChar char="•"/>
            </a:pPr>
            <a:r>
              <a:rPr lang="ko-KR" sz="2400" b="0" strike="noStrike" spc="-1">
                <a:solidFill>
                  <a:srgbClr val="000000"/>
                </a:solidFill>
                <a:latin typeface="맑은 고딕"/>
              </a:rPr>
              <a:t>둘째 수준</a:t>
            </a:r>
          </a:p>
          <a:p>
            <a:pPr marL="1143000" lvl="2" indent="-228240">
              <a:lnSpc>
                <a:spcPct val="90000"/>
              </a:lnSpc>
              <a:spcBef>
                <a:spcPts val="499"/>
              </a:spcBef>
              <a:buClr>
                <a:srgbClr val="000000"/>
              </a:buClr>
              <a:buFont typeface="Arial"/>
              <a:buChar char="•"/>
            </a:pPr>
            <a:r>
              <a:rPr lang="ko-KR" sz="2000" b="0" strike="noStrike" spc="-1">
                <a:solidFill>
                  <a:srgbClr val="000000"/>
                </a:solidFill>
                <a:latin typeface="맑은 고딕"/>
              </a:rPr>
              <a:t>셋째 수준</a:t>
            </a:r>
          </a:p>
          <a:p>
            <a:pPr marL="1600200" lvl="3" indent="-228240">
              <a:lnSpc>
                <a:spcPct val="90000"/>
              </a:lnSpc>
              <a:spcBef>
                <a:spcPts val="499"/>
              </a:spcBef>
              <a:buClr>
                <a:srgbClr val="000000"/>
              </a:buClr>
              <a:buFont typeface="Arial"/>
              <a:buChar char="•"/>
            </a:pPr>
            <a:r>
              <a:rPr lang="ko-KR" sz="1800" b="0" strike="noStrike" spc="-1">
                <a:solidFill>
                  <a:srgbClr val="000000"/>
                </a:solidFill>
                <a:latin typeface="맑은 고딕"/>
              </a:rPr>
              <a:t>넷째 수준</a:t>
            </a:r>
          </a:p>
          <a:p>
            <a:pPr marL="2057400" lvl="4" indent="-228240">
              <a:lnSpc>
                <a:spcPct val="90000"/>
              </a:lnSpc>
              <a:spcBef>
                <a:spcPts val="499"/>
              </a:spcBef>
              <a:buClr>
                <a:srgbClr val="000000"/>
              </a:buClr>
              <a:buFont typeface="Arial"/>
              <a:buChar char="•"/>
            </a:pPr>
            <a:r>
              <a:rPr lang="ko-KR" sz="1800" b="0" strike="noStrike" spc="-1">
                <a:solidFill>
                  <a:srgbClr val="000000"/>
                </a:solidFill>
                <a:latin typeface="맑은 고딕"/>
              </a:rPr>
              <a:t>다섯째 수준</a:t>
            </a: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12BB3071-B757-417D-9156-BC0F4748D410}" type="datetime">
              <a:rPr lang="en-US" sz="1200" b="0" strike="noStrike" spc="-1">
                <a:solidFill>
                  <a:srgbClr val="8B8B8B"/>
                </a:solidFill>
                <a:latin typeface="맑은 고딕"/>
              </a:rPr>
              <a:t>1/17/2020</a:t>
            </a:fld>
            <a:endParaRPr lang="en-US" sz="1200" b="0" strike="noStrike" spc="-1">
              <a:latin typeface="나눔명조"/>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나눔명조"/>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5E7877F4-1D52-42E7-BA72-94ABCBDF2BC8}" type="slidenum">
              <a:rPr lang="en-US" sz="1200" b="0" strike="noStrike" spc="-1">
                <a:solidFill>
                  <a:srgbClr val="8B8B8B"/>
                </a:solidFill>
                <a:latin typeface="맑은 고딕"/>
              </a:rPr>
              <a:t>‹#›</a:t>
            </a:fld>
            <a:endParaRPr lang="en-US" sz="1200" b="0" strike="noStrike" spc="-1">
              <a:latin typeface="나눔명조"/>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noAutofit/>
          </a:bodyPr>
          <a:lstStyle/>
          <a:p>
            <a:pPr algn="ctr">
              <a:lnSpc>
                <a:spcPct val="90000"/>
              </a:lnSpc>
            </a:pPr>
            <a:r>
              <a:rPr lang="ko-KR" sz="6000" b="0" strike="noStrike" spc="-1">
                <a:solidFill>
                  <a:srgbClr val="000000"/>
                </a:solidFill>
                <a:latin typeface="맑은 고딕"/>
              </a:rPr>
              <a:t>언어 모델(Language Model) 소개 </a:t>
            </a:r>
          </a:p>
        </p:txBody>
      </p:sp>
      <p:sp>
        <p:nvSpPr>
          <p:cNvPr id="83" name="TextShape 2"/>
          <p:cNvSpPr txBox="1"/>
          <p:nvPr/>
        </p:nvSpPr>
        <p:spPr>
          <a:xfrm>
            <a:off x="1523880" y="3602160"/>
            <a:ext cx="9143640" cy="1655280"/>
          </a:xfrm>
          <a:prstGeom prst="rect">
            <a:avLst/>
          </a:prstGeom>
          <a:noFill/>
          <a:ln>
            <a:noFill/>
          </a:ln>
        </p:spPr>
        <p:txBody>
          <a:bodyPr>
            <a:noAutofit/>
          </a:bodyPr>
          <a:lstStyle/>
          <a:p>
            <a:pPr algn="ctr">
              <a:lnSpc>
                <a:spcPct val="90000"/>
              </a:lnSpc>
              <a:spcBef>
                <a:spcPts val="1001"/>
              </a:spcBef>
            </a:pPr>
            <a:endParaRPr lang="en-US" sz="3200" b="0" strike="noStrike" spc="-1">
              <a:latin typeface="나눔고딕"/>
            </a:endParaRPr>
          </a:p>
          <a:p>
            <a:pPr algn="ctr">
              <a:lnSpc>
                <a:spcPct val="90000"/>
              </a:lnSpc>
              <a:spcBef>
                <a:spcPts val="1001"/>
              </a:spcBef>
            </a:pPr>
            <a:r>
              <a:rPr lang="en-US" sz="4000" b="0" strike="noStrike" spc="-1">
                <a:solidFill>
                  <a:srgbClr val="000000"/>
                </a:solidFill>
                <a:latin typeface="맑은 고딕"/>
              </a:rPr>
              <a:t>Statistical N-gram에서 BERT까지</a:t>
            </a:r>
            <a:endParaRPr lang="en-US" sz="4000" b="0" strike="noStrike" spc="-1">
              <a:latin typeface="나눔고딕"/>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38080" y="365040"/>
            <a:ext cx="10515240" cy="2161440"/>
          </a:xfrm>
          <a:prstGeom prst="rect">
            <a:avLst/>
          </a:prstGeom>
          <a:noFill/>
          <a:ln>
            <a:noFill/>
          </a:ln>
        </p:spPr>
        <p:txBody>
          <a:bodyPr anchor="ctr">
            <a:normAutofit fontScale="53000"/>
          </a:bodyPr>
          <a:lstStyle/>
          <a:p>
            <a:pPr algn="ctr">
              <a:lnSpc>
                <a:spcPct val="90000"/>
              </a:lnSpc>
            </a:pPr>
            <a:r>
              <a:rPr lang="ko-KR" sz="4400" b="0" strike="noStrike" spc="-1">
                <a:solidFill>
                  <a:srgbClr val="000000"/>
                </a:solidFill>
                <a:latin typeface="맑은 고딕"/>
              </a:rPr>
              <a:t>Seq2seq</a:t>
            </a:r>
            <a:br/>
            <a:br/>
            <a:r>
              <a:rPr lang="ko-KR" sz="3600" b="0" strike="noStrike" spc="-1">
                <a:solidFill>
                  <a:srgbClr val="000000"/>
                </a:solidFill>
                <a:latin typeface="맑은 고딕"/>
              </a:rPr>
              <a:t>Figure1.input(A,B,C) + token + output(W,X,Y) +token</a:t>
            </a:r>
            <a:br/>
            <a:r>
              <a:rPr lang="ko-KR" sz="4400" b="0" strike="noStrike" spc="-1">
                <a:solidFill>
                  <a:srgbClr val="000000"/>
                </a:solidFill>
                <a:latin typeface="맑은 고딕"/>
              </a:rPr>
              <a:t> </a:t>
            </a:r>
          </a:p>
        </p:txBody>
      </p:sp>
      <p:pic>
        <p:nvPicPr>
          <p:cNvPr id="102" name="내용 개체 틀 3"/>
          <p:cNvPicPr/>
          <p:nvPr/>
        </p:nvPicPr>
        <p:blipFill>
          <a:blip r:embed="rId2"/>
          <a:stretch/>
        </p:blipFill>
        <p:spPr>
          <a:xfrm>
            <a:off x="1079280" y="2758320"/>
            <a:ext cx="10515240" cy="226944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838080" y="365040"/>
            <a:ext cx="3268080" cy="382680"/>
          </a:xfrm>
          <a:prstGeom prst="rect">
            <a:avLst/>
          </a:prstGeom>
          <a:noFill/>
          <a:ln>
            <a:noFill/>
          </a:ln>
        </p:spPr>
        <p:txBody>
          <a:bodyPr anchor="ctr">
            <a:normAutofit fontScale="91000"/>
          </a:bodyPr>
          <a:lstStyle/>
          <a:p>
            <a:pPr>
              <a:lnSpc>
                <a:spcPct val="90000"/>
              </a:lnSpc>
            </a:pPr>
            <a:r>
              <a:rPr lang="ko-KR" sz="2000" b="0" strike="noStrike" spc="-1">
                <a:solidFill>
                  <a:srgbClr val="000000"/>
                </a:solidFill>
                <a:latin typeface="맑은 고딕"/>
              </a:rPr>
              <a:t>출처: 구글 이미지 검색</a:t>
            </a:r>
          </a:p>
        </p:txBody>
      </p:sp>
      <p:pic>
        <p:nvPicPr>
          <p:cNvPr id="104" name="내용 개체 틀 7"/>
          <p:cNvPicPr/>
          <p:nvPr/>
        </p:nvPicPr>
        <p:blipFill>
          <a:blip r:embed="rId2"/>
          <a:stretch/>
        </p:blipFill>
        <p:spPr>
          <a:xfrm>
            <a:off x="2580120" y="969480"/>
            <a:ext cx="7129080" cy="5346720"/>
          </a:xfrm>
          <a:prstGeom prst="rect">
            <a:avLst/>
          </a:prstGeom>
          <a:ln>
            <a:noFill/>
          </a:ln>
        </p:spPr>
      </p:pic>
      <p:sp>
        <p:nvSpPr>
          <p:cNvPr id="105" name="CustomShape 2"/>
          <p:cNvSpPr/>
          <p:nvPr/>
        </p:nvSpPr>
        <p:spPr>
          <a:xfrm>
            <a:off x="714960" y="3458160"/>
            <a:ext cx="4181040" cy="134640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맑은 고딕"/>
              </a:rPr>
              <a:t>문제1. RNN 을 통과하면서 기울기 소실로 인하여 long-range dependency 구현 어려움!</a:t>
            </a:r>
            <a:endParaRPr lang="en-US" sz="1800" b="0" strike="noStrike" spc="-1">
              <a:latin typeface="나눔고딕"/>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ko-KR" sz="4400" b="0" strike="noStrike" spc="-1">
                <a:solidFill>
                  <a:srgbClr val="000000"/>
                </a:solidFill>
                <a:latin typeface="맑은 고딕"/>
              </a:rPr>
              <a:t>Encoder and Decoder: How? Matrix Linear Transformation</a:t>
            </a:r>
          </a:p>
        </p:txBody>
      </p:sp>
      <p:pic>
        <p:nvPicPr>
          <p:cNvPr id="107" name="내용 개체 틀 5"/>
          <p:cNvPicPr/>
          <p:nvPr/>
        </p:nvPicPr>
        <p:blipFill>
          <a:blip r:embed="rId2"/>
          <a:stretch/>
        </p:blipFill>
        <p:spPr>
          <a:xfrm>
            <a:off x="1300320" y="2494440"/>
            <a:ext cx="9098640" cy="2750400"/>
          </a:xfrm>
          <a:prstGeom prst="rect">
            <a:avLst/>
          </a:prstGeom>
          <a:ln>
            <a:noFill/>
          </a:ln>
        </p:spPr>
      </p:pic>
      <p:sp>
        <p:nvSpPr>
          <p:cNvPr id="108" name="CustomShape 2"/>
          <p:cNvSpPr/>
          <p:nvPr/>
        </p:nvSpPr>
        <p:spPr>
          <a:xfrm>
            <a:off x="2377440" y="5361840"/>
            <a:ext cx="7539120" cy="91404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맑은 고딕"/>
              </a:rPr>
              <a:t>문제2. 하지만, Linear Transformation 압축과정에서 정보 손실 발생! </a:t>
            </a:r>
            <a:endParaRPr lang="en-US" sz="1800" b="0" strike="noStrike" spc="-1">
              <a:latin typeface="나눔고딕"/>
            </a:endParaRPr>
          </a:p>
        </p:txBody>
      </p:sp>
      <p:sp>
        <p:nvSpPr>
          <p:cNvPr id="109" name="CustomShape 3"/>
          <p:cNvSpPr/>
          <p:nvPr/>
        </p:nvSpPr>
        <p:spPr>
          <a:xfrm>
            <a:off x="7006320" y="1499040"/>
            <a:ext cx="3268080" cy="38268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91000"/>
          </a:bodyPr>
          <a:lstStyle/>
          <a:p>
            <a:pPr>
              <a:lnSpc>
                <a:spcPct val="90000"/>
              </a:lnSpc>
            </a:pPr>
            <a:r>
              <a:rPr lang="en-US" sz="2000" b="0" strike="noStrike" spc="-1">
                <a:solidFill>
                  <a:srgbClr val="000000"/>
                </a:solidFill>
                <a:latin typeface="맑은 고딕"/>
              </a:rPr>
              <a:t>출처: 구글 이미지 검색</a:t>
            </a:r>
            <a:endParaRPr lang="en-US" sz="2000" b="0" strike="noStrike" spc="-1">
              <a:latin typeface="나눔고딕"/>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lIns="0" tIns="0" rIns="0" bIns="0" anchor="ctr">
            <a:noAutofit/>
          </a:bodyPr>
          <a:lstStyle/>
          <a:p>
            <a:endParaRPr lang="ko-KR" sz="1800" b="0" strike="noStrike" spc="-1">
              <a:solidFill>
                <a:srgbClr val="000000"/>
              </a:solidFill>
              <a:latin typeface="맑은 고딕"/>
            </a:endParaRPr>
          </a:p>
        </p:txBody>
      </p:sp>
      <p:pic>
        <p:nvPicPr>
          <p:cNvPr id="111" name="그림 110"/>
          <p:cNvPicPr/>
          <p:nvPr/>
        </p:nvPicPr>
        <p:blipFill>
          <a:blip r:embed="rId2"/>
          <a:stretch/>
        </p:blipFill>
        <p:spPr>
          <a:xfrm rot="16159800">
            <a:off x="103145" y="-2802262"/>
            <a:ext cx="11921542" cy="12470544"/>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lIns="0" tIns="0" rIns="0" bIns="0" anchor="ctr">
            <a:noAutofit/>
          </a:bodyPr>
          <a:lstStyle/>
          <a:p>
            <a:endParaRPr lang="ko-KR" sz="1800" b="0" strike="noStrike" spc="-1">
              <a:solidFill>
                <a:srgbClr val="000000"/>
              </a:solidFill>
              <a:latin typeface="맑은 고딕"/>
            </a:endParaRPr>
          </a:p>
        </p:txBody>
      </p:sp>
      <p:pic>
        <p:nvPicPr>
          <p:cNvPr id="113" name="그림 112"/>
          <p:cNvPicPr/>
          <p:nvPr/>
        </p:nvPicPr>
        <p:blipFill>
          <a:blip r:embed="rId2"/>
          <a:stretch/>
        </p:blipFill>
        <p:spPr>
          <a:xfrm rot="16170000">
            <a:off x="390301" y="-2584678"/>
            <a:ext cx="11411398" cy="1229205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838080" y="365040"/>
            <a:ext cx="10515240" cy="1325160"/>
          </a:xfrm>
          <a:prstGeom prst="rect">
            <a:avLst/>
          </a:prstGeom>
          <a:noFill/>
          <a:ln>
            <a:noFill/>
          </a:ln>
        </p:spPr>
        <p:txBody>
          <a:bodyPr lIns="0" tIns="0" rIns="0" bIns="0" anchor="ctr">
            <a:noAutofit/>
          </a:bodyPr>
          <a:lstStyle/>
          <a:p>
            <a:endParaRPr lang="ko-KR" sz="1800" b="0" strike="noStrike" spc="-1">
              <a:solidFill>
                <a:srgbClr val="000000"/>
              </a:solidFill>
              <a:latin typeface="맑은 고딕"/>
            </a:endParaRPr>
          </a:p>
        </p:txBody>
      </p:sp>
      <p:pic>
        <p:nvPicPr>
          <p:cNvPr id="115" name="그림 114"/>
          <p:cNvPicPr/>
          <p:nvPr/>
        </p:nvPicPr>
        <p:blipFill>
          <a:blip r:embed="rId2"/>
          <a:stretch/>
        </p:blipFill>
        <p:spPr>
          <a:xfrm rot="16215600">
            <a:off x="196805" y="-2476044"/>
            <a:ext cx="11718179" cy="12219161"/>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838080" y="365040"/>
            <a:ext cx="10515240" cy="1325160"/>
          </a:xfrm>
          <a:prstGeom prst="rect">
            <a:avLst/>
          </a:prstGeom>
          <a:noFill/>
          <a:ln>
            <a:noFill/>
          </a:ln>
        </p:spPr>
        <p:txBody>
          <a:bodyPr anchor="ctr">
            <a:normAutofit/>
          </a:bodyPr>
          <a:lstStyle/>
          <a:p>
            <a:pPr>
              <a:lnSpc>
                <a:spcPct val="90000"/>
              </a:lnSpc>
            </a:pPr>
            <a:r>
              <a:rPr lang="ko-KR" sz="3200" b="0" strike="noStrike" spc="-1">
                <a:solidFill>
                  <a:srgbClr val="000000"/>
                </a:solidFill>
                <a:latin typeface="맑은 고딕"/>
              </a:rPr>
              <a:t>선형변환(linear transformation) -&gt; 벡터 차원 축소</a:t>
            </a:r>
          </a:p>
        </p:txBody>
      </p:sp>
      <p:sp>
        <p:nvSpPr>
          <p:cNvPr id="117" name="TextShape 2"/>
          <p:cNvSpPr txBox="1"/>
          <p:nvPr/>
        </p:nvSpPr>
        <p:spPr>
          <a:xfrm>
            <a:off x="838080" y="1825560"/>
            <a:ext cx="10515240" cy="4350960"/>
          </a:xfrm>
          <a:prstGeom prst="rect">
            <a:avLst/>
          </a:prstGeom>
          <a:noFill/>
          <a:ln>
            <a:noFill/>
          </a:ln>
        </p:spPr>
        <p:txBody>
          <a:bodyPr>
            <a:normAutofit fontScale="91000"/>
          </a:bodyPr>
          <a:lstStyle/>
          <a:p>
            <a:pPr>
              <a:lnSpc>
                <a:spcPct val="90000"/>
              </a:lnSpc>
              <a:spcBef>
                <a:spcPts val="1001"/>
              </a:spcBef>
            </a:pPr>
            <a:endParaRPr lang="ko-KR" sz="2800" b="0" strike="noStrike" spc="-1">
              <a:solidFill>
                <a:srgbClr val="000000"/>
              </a:solidFill>
              <a:latin typeface="맑은 고딕"/>
            </a:endParaRPr>
          </a:p>
          <a:p>
            <a:pPr>
              <a:lnSpc>
                <a:spcPct val="90000"/>
              </a:lnSpc>
              <a:spcBef>
                <a:spcPts val="1001"/>
              </a:spcBef>
            </a:pPr>
            <a:endParaRPr lang="ko-KR" sz="2800" b="0" strike="noStrike" spc="-1">
              <a:solidFill>
                <a:srgbClr val="000000"/>
              </a:solidFill>
              <a:latin typeface="맑은 고딕"/>
            </a:endParaRPr>
          </a:p>
          <a:p>
            <a:pPr>
              <a:lnSpc>
                <a:spcPct val="90000"/>
              </a:lnSpc>
              <a:spcBef>
                <a:spcPts val="1001"/>
              </a:spcBef>
            </a:pPr>
            <a:endParaRPr lang="ko-KR" sz="2800" b="0" strike="noStrike" spc="-1">
              <a:solidFill>
                <a:srgbClr val="000000"/>
              </a:solidFill>
              <a:latin typeface="맑은 고딕"/>
            </a:endParaRPr>
          </a:p>
          <a:p>
            <a:pPr>
              <a:lnSpc>
                <a:spcPct val="90000"/>
              </a:lnSpc>
              <a:spcBef>
                <a:spcPts val="1001"/>
              </a:spcBef>
            </a:pPr>
            <a:endParaRPr lang="ko-KR" sz="2800" b="0" strike="noStrike" spc="-1">
              <a:solidFill>
                <a:srgbClr val="000000"/>
              </a:solidFill>
              <a:latin typeface="맑은 고딕"/>
            </a:endParaRPr>
          </a:p>
          <a:p>
            <a:pPr>
              <a:lnSpc>
                <a:spcPct val="90000"/>
              </a:lnSpc>
              <a:spcBef>
                <a:spcPts val="1001"/>
              </a:spcBef>
            </a:pPr>
            <a:endParaRPr lang="ko-KR" sz="2800" b="0" strike="noStrike" spc="-1">
              <a:solidFill>
                <a:srgbClr val="000000"/>
              </a:solidFill>
              <a:latin typeface="맑은 고딕"/>
            </a:endParaRPr>
          </a:p>
          <a:p>
            <a:pPr>
              <a:lnSpc>
                <a:spcPct val="90000"/>
              </a:lnSpc>
              <a:spcBef>
                <a:spcPts val="1001"/>
              </a:spcBef>
            </a:pPr>
            <a:endParaRPr lang="ko-KR" sz="2800" b="0" strike="noStrike" spc="-1">
              <a:solidFill>
                <a:srgbClr val="000000"/>
              </a:solidFill>
              <a:latin typeface="맑은 고딕"/>
            </a:endParaRPr>
          </a:p>
          <a:p>
            <a:pPr>
              <a:lnSpc>
                <a:spcPct val="90000"/>
              </a:lnSpc>
              <a:spcBef>
                <a:spcPts val="1001"/>
              </a:spcBef>
            </a:pPr>
            <a:endParaRPr lang="ko-KR" sz="2800" b="0" strike="noStrike" spc="-1">
              <a:solidFill>
                <a:srgbClr val="000000"/>
              </a:solidFill>
              <a:latin typeface="맑은 고딕"/>
            </a:endParaRPr>
          </a:p>
          <a:p>
            <a:pPr marL="228600" indent="-228240">
              <a:lnSpc>
                <a:spcPct val="90000"/>
              </a:lnSpc>
              <a:spcBef>
                <a:spcPts val="1001"/>
              </a:spcBef>
              <a:buClr>
                <a:srgbClr val="000000"/>
              </a:buClr>
              <a:buFont typeface="Arial"/>
              <a:buChar char="•"/>
            </a:pPr>
            <a:r>
              <a:rPr lang="ko-KR" sz="1900" b="0" strike="noStrike" spc="-1">
                <a:solidFill>
                  <a:srgbClr val="000000"/>
                </a:solidFill>
                <a:latin typeface="맑은 고딕"/>
              </a:rPr>
              <a:t>벡터의 차원(d)가 encoding matrix의 N차원 보다 크면 (d&gt;n) 벡터의 차원이 축소된다. (input messages의 길이보다 codeword의 길이가 짧아진다)  </a:t>
            </a:r>
          </a:p>
        </p:txBody>
      </p:sp>
      <p:sp>
        <p:nvSpPr>
          <p:cNvPr id="118" name="CustomShape 3"/>
          <p:cNvSpPr/>
          <p:nvPr/>
        </p:nvSpPr>
        <p:spPr>
          <a:xfrm>
            <a:off x="1775520" y="3033720"/>
            <a:ext cx="2253240" cy="47988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맑은 고딕"/>
              </a:rPr>
              <a:t>Input messages</a:t>
            </a:r>
            <a:endParaRPr lang="en-US" sz="1800" b="0" strike="noStrike" spc="-1">
              <a:latin typeface="나눔고딕"/>
            </a:endParaRPr>
          </a:p>
        </p:txBody>
      </p:sp>
      <p:sp>
        <p:nvSpPr>
          <p:cNvPr id="119" name="CustomShape 4"/>
          <p:cNvSpPr/>
          <p:nvPr/>
        </p:nvSpPr>
        <p:spPr>
          <a:xfrm>
            <a:off x="1766160" y="3765960"/>
            <a:ext cx="2271960" cy="360"/>
          </a:xfrm>
          <a:custGeom>
            <a:avLst/>
            <a:gdLst/>
            <a:ahLst/>
            <a:cxnLst/>
            <a:rect l="l" t="t" r="r" b="b"/>
            <a:pathLst>
              <a:path w="21600" h="21600">
                <a:moveTo>
                  <a:pt x="0" y="0"/>
                </a:moveTo>
                <a:lnTo>
                  <a:pt x="21600" y="21600"/>
                </a:lnTo>
              </a:path>
            </a:pathLst>
          </a:custGeom>
          <a:noFill/>
          <a:ln>
            <a:headEnd type="triangle" w="med" len="med"/>
            <a:tailEnd type="triangle" w="med" len="med"/>
          </a:ln>
        </p:spPr>
        <p:style>
          <a:lnRef idx="1">
            <a:schemeClr val="accent1"/>
          </a:lnRef>
          <a:fillRef idx="0">
            <a:schemeClr val="accent1"/>
          </a:fillRef>
          <a:effectRef idx="0">
            <a:schemeClr val="accent1"/>
          </a:effectRef>
          <a:fontRef idx="minor"/>
        </p:style>
      </p:sp>
      <p:sp>
        <p:nvSpPr>
          <p:cNvPr id="120" name="CustomShape 5"/>
          <p:cNvSpPr/>
          <p:nvPr/>
        </p:nvSpPr>
        <p:spPr>
          <a:xfrm>
            <a:off x="4781880" y="2245320"/>
            <a:ext cx="2620080" cy="218520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맑은 고딕"/>
              </a:rPr>
              <a:t>Encoding Matrix</a:t>
            </a:r>
            <a:endParaRPr lang="en-US" sz="1800" b="0" strike="noStrike" spc="-1">
              <a:latin typeface="나눔고딕"/>
            </a:endParaRPr>
          </a:p>
        </p:txBody>
      </p:sp>
      <p:sp>
        <p:nvSpPr>
          <p:cNvPr id="121" name="CustomShape 6"/>
          <p:cNvSpPr/>
          <p:nvPr/>
        </p:nvSpPr>
        <p:spPr>
          <a:xfrm flipH="1">
            <a:off x="1572480" y="3033720"/>
            <a:ext cx="10800" cy="479880"/>
          </a:xfrm>
          <a:custGeom>
            <a:avLst/>
            <a:gdLst/>
            <a:ahLst/>
            <a:cxnLst/>
            <a:rect l="l" t="t" r="r" b="b"/>
            <a:pathLst>
              <a:path w="21600" h="21600">
                <a:moveTo>
                  <a:pt x="0" y="0"/>
                </a:moveTo>
                <a:lnTo>
                  <a:pt x="21600" y="21600"/>
                </a:lnTo>
              </a:path>
            </a:pathLst>
          </a:custGeom>
          <a:noFill/>
          <a:ln>
            <a:headEnd type="triangle" w="med" len="med"/>
            <a:tailEnd type="triangle" w="med" len="med"/>
          </a:ln>
        </p:spPr>
        <p:style>
          <a:lnRef idx="1">
            <a:schemeClr val="accent1"/>
          </a:lnRef>
          <a:fillRef idx="0">
            <a:schemeClr val="accent1"/>
          </a:fillRef>
          <a:effectRef idx="0">
            <a:schemeClr val="accent1"/>
          </a:effectRef>
          <a:fontRef idx="minor"/>
        </p:style>
      </p:sp>
      <p:sp>
        <p:nvSpPr>
          <p:cNvPr id="122" name="CustomShape 7"/>
          <p:cNvSpPr/>
          <p:nvPr/>
        </p:nvSpPr>
        <p:spPr>
          <a:xfrm>
            <a:off x="4817160" y="4695840"/>
            <a:ext cx="2541960" cy="10800"/>
          </a:xfrm>
          <a:custGeom>
            <a:avLst/>
            <a:gdLst/>
            <a:ahLst/>
            <a:cxnLst/>
            <a:rect l="l" t="t" r="r" b="b"/>
            <a:pathLst>
              <a:path w="21600" h="21600">
                <a:moveTo>
                  <a:pt x="0" y="0"/>
                </a:moveTo>
                <a:lnTo>
                  <a:pt x="21600" y="21600"/>
                </a:lnTo>
              </a:path>
            </a:pathLst>
          </a:custGeom>
          <a:noFill/>
          <a:ln>
            <a:headEnd type="triangle" w="med" len="med"/>
            <a:tailEnd type="triangle" w="med" len="med"/>
          </a:ln>
        </p:spPr>
        <p:style>
          <a:lnRef idx="1">
            <a:schemeClr val="accent1"/>
          </a:lnRef>
          <a:fillRef idx="0">
            <a:schemeClr val="accent1"/>
          </a:fillRef>
          <a:effectRef idx="0">
            <a:schemeClr val="accent1"/>
          </a:effectRef>
          <a:fontRef idx="minor"/>
        </p:style>
      </p:sp>
      <p:sp>
        <p:nvSpPr>
          <p:cNvPr id="123" name="CustomShape 8"/>
          <p:cNvSpPr/>
          <p:nvPr/>
        </p:nvSpPr>
        <p:spPr>
          <a:xfrm flipH="1">
            <a:off x="4538520" y="2487600"/>
            <a:ext cx="10800" cy="2219040"/>
          </a:xfrm>
          <a:custGeom>
            <a:avLst/>
            <a:gdLst/>
            <a:ahLst/>
            <a:cxnLst/>
            <a:rect l="l" t="t" r="r" b="b"/>
            <a:pathLst>
              <a:path w="21600" h="21600">
                <a:moveTo>
                  <a:pt x="0" y="0"/>
                </a:moveTo>
                <a:lnTo>
                  <a:pt x="21600" y="21600"/>
                </a:lnTo>
              </a:path>
            </a:pathLst>
          </a:custGeom>
          <a:noFill/>
          <a:ln>
            <a:headEnd type="triangle" w="med" len="med"/>
            <a:tailEnd type="triangle" w="med" len="med"/>
          </a:ln>
        </p:spPr>
        <p:style>
          <a:lnRef idx="1">
            <a:schemeClr val="accent1"/>
          </a:lnRef>
          <a:fillRef idx="0">
            <a:schemeClr val="accent1"/>
          </a:fillRef>
          <a:effectRef idx="0">
            <a:schemeClr val="accent1"/>
          </a:effectRef>
          <a:fontRef idx="minor"/>
        </p:style>
      </p:sp>
      <p:sp>
        <p:nvSpPr>
          <p:cNvPr id="124" name="CustomShape 9"/>
          <p:cNvSpPr/>
          <p:nvPr/>
        </p:nvSpPr>
        <p:spPr>
          <a:xfrm>
            <a:off x="8073360" y="3155760"/>
            <a:ext cx="2776320" cy="60984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맑은 고딕"/>
              </a:rPr>
              <a:t>Codeword</a:t>
            </a:r>
            <a:endParaRPr lang="en-US" sz="1800" b="0" strike="noStrike" spc="-1">
              <a:latin typeface="나눔고딕"/>
            </a:endParaRPr>
          </a:p>
        </p:txBody>
      </p:sp>
      <p:sp>
        <p:nvSpPr>
          <p:cNvPr id="125" name="CustomShape 10"/>
          <p:cNvSpPr/>
          <p:nvPr/>
        </p:nvSpPr>
        <p:spPr>
          <a:xfrm>
            <a:off x="8151480" y="4036680"/>
            <a:ext cx="2776320" cy="10800"/>
          </a:xfrm>
          <a:custGeom>
            <a:avLst/>
            <a:gdLst/>
            <a:ahLst/>
            <a:cxnLst/>
            <a:rect l="l" t="t" r="r" b="b"/>
            <a:pathLst>
              <a:path w="21600" h="21600">
                <a:moveTo>
                  <a:pt x="0" y="0"/>
                </a:moveTo>
                <a:lnTo>
                  <a:pt x="21600" y="21600"/>
                </a:lnTo>
              </a:path>
            </a:pathLst>
          </a:custGeom>
          <a:noFill/>
          <a:ln>
            <a:headEnd type="triangle" w="med" len="med"/>
            <a:tailEnd type="triangle" w="med" len="med"/>
          </a:ln>
        </p:spPr>
        <p:style>
          <a:lnRef idx="1">
            <a:schemeClr val="accent1"/>
          </a:lnRef>
          <a:fillRef idx="0">
            <a:schemeClr val="accent1"/>
          </a:fillRef>
          <a:effectRef idx="0">
            <a:schemeClr val="accent1"/>
          </a:effectRef>
          <a:fontRef idx="minor"/>
        </p:style>
      </p:sp>
      <p:sp>
        <p:nvSpPr>
          <p:cNvPr id="126" name="CustomShape 11"/>
          <p:cNvSpPr/>
          <p:nvPr/>
        </p:nvSpPr>
        <p:spPr>
          <a:xfrm>
            <a:off x="7872840" y="3233880"/>
            <a:ext cx="21960" cy="702000"/>
          </a:xfrm>
          <a:custGeom>
            <a:avLst/>
            <a:gdLst/>
            <a:ahLst/>
            <a:cxnLst/>
            <a:rect l="l" t="t" r="r" b="b"/>
            <a:pathLst>
              <a:path w="21600" h="21600">
                <a:moveTo>
                  <a:pt x="0" y="0"/>
                </a:moveTo>
                <a:lnTo>
                  <a:pt x="21600" y="21600"/>
                </a:lnTo>
              </a:path>
            </a:pathLst>
          </a:custGeom>
          <a:noFill/>
          <a:ln>
            <a:headEnd type="triangle" w="med" len="med"/>
            <a:tailEnd type="triangle" w="med" len="med"/>
          </a:ln>
        </p:spPr>
        <p:style>
          <a:lnRef idx="1">
            <a:schemeClr val="accent1"/>
          </a:lnRef>
          <a:fillRef idx="0">
            <a:schemeClr val="accent1"/>
          </a:fillRef>
          <a:effectRef idx="0">
            <a:schemeClr val="accent1"/>
          </a:effectRef>
          <a:fontRef idx="minor"/>
        </p:style>
      </p:sp>
      <p:sp>
        <p:nvSpPr>
          <p:cNvPr id="127" name="CustomShape 12"/>
          <p:cNvSpPr/>
          <p:nvPr/>
        </p:nvSpPr>
        <p:spPr>
          <a:xfrm>
            <a:off x="2263680" y="4036680"/>
            <a:ext cx="1438200" cy="33408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400" b="0" strike="noStrike" spc="-1">
                <a:solidFill>
                  <a:srgbClr val="FFFFFF"/>
                </a:solidFill>
                <a:latin typeface="맑은 고딕"/>
              </a:rPr>
              <a:t>벡터의 차원(d)</a:t>
            </a:r>
            <a:endParaRPr lang="en-US" sz="1400" b="0" strike="noStrike" spc="-1">
              <a:latin typeface="나눔고딕"/>
            </a:endParaRPr>
          </a:p>
        </p:txBody>
      </p:sp>
      <p:sp>
        <p:nvSpPr>
          <p:cNvPr id="128" name="CustomShape 13"/>
          <p:cNvSpPr/>
          <p:nvPr/>
        </p:nvSpPr>
        <p:spPr>
          <a:xfrm>
            <a:off x="8485920" y="4248720"/>
            <a:ext cx="2107080" cy="3229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맑은 고딕"/>
              </a:rPr>
              <a:t>N차원</a:t>
            </a:r>
            <a:endParaRPr lang="en-US" sz="1800" b="0" strike="noStrike" spc="-1">
              <a:latin typeface="나눔고딕"/>
            </a:endParaRPr>
          </a:p>
        </p:txBody>
      </p:sp>
      <p:sp>
        <p:nvSpPr>
          <p:cNvPr id="129" name="CustomShape 14"/>
          <p:cNvSpPr/>
          <p:nvPr/>
        </p:nvSpPr>
        <p:spPr>
          <a:xfrm>
            <a:off x="5163120" y="4850640"/>
            <a:ext cx="1850760" cy="35640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맑은 고딕"/>
              </a:rPr>
              <a:t>N차원</a:t>
            </a:r>
            <a:endParaRPr lang="en-US" sz="1800" b="0" strike="noStrike" spc="-1">
              <a:latin typeface="나눔고딕"/>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ko-KR" sz="4400" b="0" strike="noStrike" spc="-1">
                <a:solidFill>
                  <a:srgbClr val="000000"/>
                </a:solidFill>
                <a:latin typeface="맑은 고딕"/>
              </a:rPr>
              <a:t>Long-range Dependency Problem</a:t>
            </a:r>
          </a:p>
        </p:txBody>
      </p:sp>
      <p:sp>
        <p:nvSpPr>
          <p:cNvPr id="131" name="TextShape 2"/>
          <p:cNvSpPr txBox="1"/>
          <p:nvPr/>
        </p:nvSpPr>
        <p:spPr>
          <a:xfrm>
            <a:off x="838080" y="1825560"/>
            <a:ext cx="10515240" cy="4350960"/>
          </a:xfrm>
          <a:prstGeom prst="rect">
            <a:avLst/>
          </a:prstGeom>
          <a:noFill/>
          <a:ln>
            <a:noFill/>
          </a:ln>
        </p:spPr>
        <p:txBody>
          <a:bodyPr>
            <a:normAutofit fontScale="79000"/>
          </a:bodyPr>
          <a:lstStyle/>
          <a:p>
            <a:pPr>
              <a:lnSpc>
                <a:spcPct val="90000"/>
              </a:lnSpc>
              <a:spcBef>
                <a:spcPts val="1001"/>
              </a:spcBef>
            </a:pPr>
            <a:r>
              <a:rPr lang="ko-KR" sz="2800" b="0" strike="noStrike" spc="-1">
                <a:solidFill>
                  <a:srgbClr val="000000"/>
                </a:solidFill>
                <a:latin typeface="맑은 고딕"/>
              </a:rPr>
              <a:t>Analyzing and interpreting neural networks for NLP: A report on the ﬁrst Blackbox NLP workshop. Tal Linzen(2019)</a:t>
            </a:r>
          </a:p>
          <a:p>
            <a:pPr>
              <a:lnSpc>
                <a:spcPct val="90000"/>
              </a:lnSpc>
              <a:spcBef>
                <a:spcPts val="1001"/>
              </a:spcBef>
            </a:pPr>
            <a:r>
              <a:rPr lang="ko-KR" sz="2800" b="0" strike="noStrike" spc="-1">
                <a:solidFill>
                  <a:srgbClr val="000000"/>
                </a:solidFill>
                <a:latin typeface="맑은 고딕"/>
              </a:rPr>
              <a:t>3.3.3 </a:t>
            </a:r>
            <a:r>
              <a:rPr lang="ko-KR" sz="2800" b="1" strike="noStrike" spc="-1">
                <a:solidFill>
                  <a:srgbClr val="000000"/>
                </a:solidFill>
                <a:latin typeface="맑은 고딕"/>
              </a:rPr>
              <a:t>Attention mechanisms</a:t>
            </a:r>
            <a:r>
              <a:rPr lang="ko-KR" sz="2800" b="0" strike="noStrike" spc="-1">
                <a:solidFill>
                  <a:srgbClr val="000000"/>
                </a:solidFill>
                <a:latin typeface="맑은 고딕"/>
              </a:rPr>
              <a:t> (5p, 7p)</a:t>
            </a:r>
          </a:p>
          <a:p>
            <a:pPr>
              <a:lnSpc>
                <a:spcPct val="90000"/>
              </a:lnSpc>
              <a:spcBef>
                <a:spcPts val="1001"/>
              </a:spcBef>
            </a:pPr>
            <a:r>
              <a:rPr lang="ko-KR" sz="2800" b="0" strike="noStrike" spc="-1">
                <a:solidFill>
                  <a:srgbClr val="000000"/>
                </a:solidFill>
                <a:latin typeface="맑은 고딕"/>
              </a:rPr>
              <a:t>Attention mechnisms provide a model-internal way to extract similar information. ... The Transformer is not autoregressive(!); instead it uses an encoding of </a:t>
            </a:r>
            <a:r>
              <a:rPr lang="ko-KR" sz="2800" b="1" strike="noStrike" spc="-1">
                <a:solidFill>
                  <a:srgbClr val="000000"/>
                </a:solidFill>
                <a:latin typeface="맑은 고딕"/>
              </a:rPr>
              <a:t>absolute(?) word position</a:t>
            </a:r>
            <a:r>
              <a:rPr lang="ko-KR" sz="2800" b="0" strike="noStrike" spc="-1">
                <a:solidFill>
                  <a:srgbClr val="000000"/>
                </a:solidFill>
                <a:latin typeface="맑은 고딕"/>
              </a:rPr>
              <a:t> as well as a number of (self-)attention heads to encode </a:t>
            </a:r>
            <a:r>
              <a:rPr lang="ko-KR" sz="2800" b="1" strike="noStrike" spc="-1">
                <a:solidFill>
                  <a:srgbClr val="000000"/>
                </a:solidFill>
                <a:latin typeface="맑은 고딕"/>
              </a:rPr>
              <a:t>structural information</a:t>
            </a:r>
            <a:r>
              <a:rPr lang="ko-KR" sz="2800" b="0" strike="noStrike" spc="-1">
                <a:solidFill>
                  <a:srgbClr val="000000"/>
                </a:solidFill>
                <a:latin typeface="맑은 고딕"/>
              </a:rPr>
              <a:t>. ... Raganato and Tiedmann(2018) apply two main techniques: deriving dependency relations from the attention weights, ....</a:t>
            </a:r>
            <a:br/>
            <a:endParaRPr lang="ko-KR" sz="2800" b="0" strike="noStrike" spc="-1">
              <a:solidFill>
                <a:srgbClr val="000000"/>
              </a:solidFill>
              <a:latin typeface="맑은 고딕"/>
            </a:endParaRPr>
          </a:p>
          <a:p>
            <a:pPr>
              <a:lnSpc>
                <a:spcPct val="90000"/>
              </a:lnSpc>
              <a:spcBef>
                <a:spcPts val="1001"/>
              </a:spcBef>
            </a:pPr>
            <a:endParaRPr lang="ko-KR" sz="2800" b="0" strike="noStrike" spc="-1">
              <a:solidFill>
                <a:srgbClr val="000000"/>
              </a:solidFill>
              <a:latin typeface="맑은 고딕"/>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838080" y="365040"/>
            <a:ext cx="2569680" cy="390960"/>
          </a:xfrm>
          <a:prstGeom prst="rect">
            <a:avLst/>
          </a:prstGeom>
          <a:noFill/>
          <a:ln>
            <a:noFill/>
          </a:ln>
        </p:spPr>
        <p:txBody>
          <a:bodyPr anchor="ctr">
            <a:normAutofit/>
          </a:bodyPr>
          <a:lstStyle/>
          <a:p>
            <a:pPr>
              <a:lnSpc>
                <a:spcPct val="90000"/>
              </a:lnSpc>
            </a:pPr>
            <a:r>
              <a:rPr lang="ko-KR" sz="1800" b="0" strike="noStrike" spc="-1">
                <a:solidFill>
                  <a:srgbClr val="000000"/>
                </a:solidFill>
                <a:latin typeface="맑은 고딕"/>
              </a:rPr>
              <a:t>출처:CS 224N</a:t>
            </a:r>
          </a:p>
        </p:txBody>
      </p:sp>
      <p:pic>
        <p:nvPicPr>
          <p:cNvPr id="133" name="내용 개체 틀 3"/>
          <p:cNvPicPr/>
          <p:nvPr/>
        </p:nvPicPr>
        <p:blipFill>
          <a:blip r:embed="rId2"/>
          <a:stretch/>
        </p:blipFill>
        <p:spPr>
          <a:xfrm>
            <a:off x="1402200" y="886320"/>
            <a:ext cx="9934560" cy="4832640"/>
          </a:xfrm>
          <a:prstGeom prst="rect">
            <a:avLst/>
          </a:prstGeom>
          <a:ln>
            <a:noFill/>
          </a:ln>
        </p:spPr>
      </p:pic>
      <p:sp>
        <p:nvSpPr>
          <p:cNvPr id="134" name="CustomShape 2"/>
          <p:cNvSpPr/>
          <p:nvPr/>
        </p:nvSpPr>
        <p:spPr>
          <a:xfrm>
            <a:off x="3724200" y="5344920"/>
            <a:ext cx="7103520" cy="12715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맑은 고딕"/>
              </a:rPr>
              <a:t>다시 말해, RNN을 버려서 기울기 소실을 해결(long-range dependency 구현)하고 parallelization으로 input vector의 크기를 줄여 linear transformation으로 인한 정보 손실을 줄여보자!</a:t>
            </a:r>
            <a:endParaRPr lang="en-US" sz="1800" b="0" strike="noStrike" spc="-1">
              <a:latin typeface="나눔고딕"/>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ko-KR" sz="4400" b="0" strike="noStrike" spc="-1">
                <a:solidFill>
                  <a:srgbClr val="000000"/>
                </a:solidFill>
                <a:latin typeface="맑은 고딕"/>
              </a:rPr>
              <a:t>Attention is All You Need(2017)</a:t>
            </a:r>
          </a:p>
        </p:txBody>
      </p:sp>
      <p:pic>
        <p:nvPicPr>
          <p:cNvPr id="136" name="내용 개체 틀 3"/>
          <p:cNvPicPr/>
          <p:nvPr/>
        </p:nvPicPr>
        <p:blipFill>
          <a:blip r:embed="rId2"/>
          <a:stretch/>
        </p:blipFill>
        <p:spPr>
          <a:xfrm>
            <a:off x="2130840" y="1825560"/>
            <a:ext cx="7930080" cy="435096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noAutofit/>
          </a:bodyPr>
          <a:lstStyle/>
          <a:p>
            <a:pPr algn="ctr">
              <a:lnSpc>
                <a:spcPct val="90000"/>
              </a:lnSpc>
            </a:pPr>
            <a:r>
              <a:rPr lang="ko-KR" sz="4400" b="0" strike="noStrike" spc="-1">
                <a:solidFill>
                  <a:srgbClr val="000000"/>
                </a:solidFill>
                <a:latin typeface="맑은 고딕"/>
              </a:rPr>
              <a:t>목차</a:t>
            </a:r>
          </a:p>
        </p:txBody>
      </p:sp>
      <p:sp>
        <p:nvSpPr>
          <p:cNvPr id="85" name="TextShape 2"/>
          <p:cNvSpPr txBox="1"/>
          <p:nvPr/>
        </p:nvSpPr>
        <p:spPr>
          <a:xfrm>
            <a:off x="838080" y="1825560"/>
            <a:ext cx="10515240" cy="4350960"/>
          </a:xfrm>
          <a:prstGeom prst="rect">
            <a:avLst/>
          </a:prstGeom>
          <a:noFill/>
          <a:ln>
            <a:noFill/>
          </a:ln>
        </p:spPr>
        <p:txBody>
          <a:bodyPr>
            <a:normAutofit fontScale="80000"/>
          </a:bodyPr>
          <a:lstStyle/>
          <a:p>
            <a:pPr marL="228600" indent="-228240">
              <a:lnSpc>
                <a:spcPct val="90000"/>
              </a:lnSpc>
              <a:spcBef>
                <a:spcPts val="1001"/>
              </a:spcBef>
              <a:buClr>
                <a:srgbClr val="000000"/>
              </a:buClr>
              <a:buFont typeface="Arial"/>
              <a:buChar char="•"/>
            </a:pPr>
            <a:r>
              <a:rPr lang="ko-KR" sz="3900" b="0" strike="noStrike" spc="-1">
                <a:solidFill>
                  <a:srgbClr val="000000"/>
                </a:solidFill>
                <a:latin typeface="맑은 고딕"/>
              </a:rPr>
              <a:t>0. Language Model</a:t>
            </a:r>
          </a:p>
          <a:p>
            <a:pPr marL="228600" indent="-228240">
              <a:lnSpc>
                <a:spcPct val="90000"/>
              </a:lnSpc>
              <a:spcBef>
                <a:spcPts val="1001"/>
              </a:spcBef>
              <a:buClr>
                <a:srgbClr val="000000"/>
              </a:buClr>
              <a:buFont typeface="Arial"/>
              <a:buChar char="•"/>
            </a:pPr>
            <a:r>
              <a:rPr lang="ko-KR" sz="3900" b="0" strike="noStrike" spc="-1">
                <a:solidFill>
                  <a:srgbClr val="000000"/>
                </a:solidFill>
                <a:latin typeface="맑은 고딕"/>
              </a:rPr>
              <a:t>1. Statistical N-gram</a:t>
            </a:r>
          </a:p>
          <a:p>
            <a:pPr marL="228600" indent="-228240">
              <a:lnSpc>
                <a:spcPct val="90000"/>
              </a:lnSpc>
              <a:spcBef>
                <a:spcPts val="1001"/>
              </a:spcBef>
              <a:buClr>
                <a:srgbClr val="000000"/>
              </a:buClr>
              <a:buFont typeface="Arial"/>
              <a:buChar char="•"/>
            </a:pPr>
            <a:r>
              <a:rPr lang="ko-KR" sz="3900" b="0" strike="noStrike" spc="-1">
                <a:solidFill>
                  <a:srgbClr val="000000"/>
                </a:solidFill>
                <a:latin typeface="맑은 고딕"/>
              </a:rPr>
              <a:t>2. Seq2seq (2014) - LSTM</a:t>
            </a:r>
          </a:p>
          <a:p>
            <a:pPr marL="228600" indent="-228240">
              <a:lnSpc>
                <a:spcPct val="90000"/>
              </a:lnSpc>
              <a:spcBef>
                <a:spcPts val="1001"/>
              </a:spcBef>
              <a:buClr>
                <a:srgbClr val="000000"/>
              </a:buClr>
              <a:buFont typeface="Arial"/>
              <a:buChar char="•"/>
            </a:pPr>
            <a:r>
              <a:rPr lang="ko-KR" sz="4400" b="0" strike="noStrike" spc="-1">
                <a:solidFill>
                  <a:srgbClr val="000000"/>
                </a:solidFill>
                <a:latin typeface="맑은 고딕"/>
              </a:rPr>
              <a:t>3. Transformer(2017) – “Attention”과 Tal Linzen의 코멘트</a:t>
            </a:r>
          </a:p>
          <a:p>
            <a:pPr marL="228600" indent="-228240">
              <a:lnSpc>
                <a:spcPct val="90000"/>
              </a:lnSpc>
              <a:spcBef>
                <a:spcPts val="1001"/>
              </a:spcBef>
              <a:buClr>
                <a:srgbClr val="000000"/>
              </a:buClr>
              <a:buFont typeface="Arial"/>
              <a:buChar char="•"/>
            </a:pPr>
            <a:r>
              <a:rPr lang="ko-KR" sz="4400" b="0" strike="noStrike" spc="-1">
                <a:solidFill>
                  <a:srgbClr val="000000"/>
                </a:solidFill>
                <a:latin typeface="맑은 고딕"/>
              </a:rPr>
              <a:t>4. BERT(2018) – 코드실행에 필요한 개념 확인</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38080" y="365040"/>
            <a:ext cx="2886120" cy="471240"/>
          </a:xfrm>
          <a:prstGeom prst="rect">
            <a:avLst/>
          </a:prstGeom>
          <a:noFill/>
          <a:ln>
            <a:noFill/>
          </a:ln>
        </p:spPr>
        <p:txBody>
          <a:bodyPr anchor="ctr">
            <a:normAutofit/>
          </a:bodyPr>
          <a:lstStyle/>
          <a:p>
            <a:pPr>
              <a:lnSpc>
                <a:spcPct val="90000"/>
              </a:lnSpc>
            </a:pPr>
            <a:r>
              <a:rPr lang="ko-KR" sz="1800" b="0" strike="noStrike" spc="-1">
                <a:solidFill>
                  <a:srgbClr val="000000"/>
                </a:solidFill>
                <a:latin typeface="맑은 고딕"/>
              </a:rPr>
              <a:t>출처: 구글 검색</a:t>
            </a:r>
          </a:p>
        </p:txBody>
      </p:sp>
      <p:pic>
        <p:nvPicPr>
          <p:cNvPr id="138" name="내용 개체 틀 5"/>
          <p:cNvPicPr/>
          <p:nvPr/>
        </p:nvPicPr>
        <p:blipFill>
          <a:blip r:embed="rId2"/>
          <a:stretch/>
        </p:blipFill>
        <p:spPr>
          <a:xfrm>
            <a:off x="1503000" y="837000"/>
            <a:ext cx="8528760" cy="479880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838080" y="365040"/>
            <a:ext cx="10515240" cy="1325160"/>
          </a:xfrm>
          <a:prstGeom prst="rect">
            <a:avLst/>
          </a:prstGeom>
          <a:noFill/>
          <a:ln>
            <a:noFill/>
          </a:ln>
        </p:spPr>
        <p:txBody>
          <a:bodyPr anchor="ctr">
            <a:normAutofit/>
          </a:bodyPr>
          <a:lstStyle/>
          <a:p>
            <a:pPr algn="ctr">
              <a:lnSpc>
                <a:spcPct val="90000"/>
              </a:lnSpc>
            </a:pPr>
            <a:r>
              <a:rPr lang="ko-KR" sz="3600" b="0" strike="noStrike" spc="-1">
                <a:solidFill>
                  <a:srgbClr val="000000"/>
                </a:solidFill>
                <a:latin typeface="맑은 고딕"/>
              </a:rPr>
              <a:t>Attention Mechanism of BERT: Query Key Value</a:t>
            </a:r>
          </a:p>
        </p:txBody>
      </p:sp>
      <p:pic>
        <p:nvPicPr>
          <p:cNvPr id="140" name="내용 개체 틀 3"/>
          <p:cNvPicPr/>
          <p:nvPr/>
        </p:nvPicPr>
        <p:blipFill>
          <a:blip r:embed="rId2"/>
          <a:stretch/>
        </p:blipFill>
        <p:spPr>
          <a:xfrm>
            <a:off x="3187440" y="2552040"/>
            <a:ext cx="5016960" cy="3054600"/>
          </a:xfrm>
          <a:prstGeom prst="rect">
            <a:avLst/>
          </a:prstGeom>
          <a:ln>
            <a:noFill/>
          </a:ln>
        </p:spPr>
      </p:pic>
      <p:sp>
        <p:nvSpPr>
          <p:cNvPr id="141" name="CustomShape 2"/>
          <p:cNvSpPr/>
          <p:nvPr/>
        </p:nvSpPr>
        <p:spPr>
          <a:xfrm>
            <a:off x="2046600" y="1690560"/>
            <a:ext cx="8327160" cy="8611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맑은 고딕"/>
              </a:rPr>
              <a:t>Query: 구글 영화 검색   KEY: 제목:1 ? 배우:2 ? 할리우드:3 ? VALUE: 영화제목</a:t>
            </a:r>
            <a:endParaRPr lang="en-US" sz="1800" b="0" strike="noStrike" spc="-1">
              <a:latin typeface="나눔고딕"/>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a:noFill/>
          <a:ln>
            <a:noFill/>
          </a:ln>
        </p:spPr>
        <p:txBody>
          <a:bodyPr anchor="ctr">
            <a:noAutofit/>
          </a:bodyPr>
          <a:lstStyle/>
          <a:p>
            <a:endParaRPr lang="ko-KR" sz="1800" b="0" strike="noStrike" spc="-1">
              <a:solidFill>
                <a:srgbClr val="000000"/>
              </a:solidFill>
              <a:latin typeface="맑은 고딕"/>
            </a:endParaRPr>
          </a:p>
        </p:txBody>
      </p:sp>
      <p:pic>
        <p:nvPicPr>
          <p:cNvPr id="143" name="내용 개체 틀 3"/>
          <p:cNvPicPr/>
          <p:nvPr/>
        </p:nvPicPr>
        <p:blipFill>
          <a:blip r:embed="rId2"/>
          <a:stretch/>
        </p:blipFill>
        <p:spPr>
          <a:xfrm>
            <a:off x="2352240" y="147240"/>
            <a:ext cx="6991920" cy="6568560"/>
          </a:xfrm>
          <a:prstGeom prst="rect">
            <a:avLst/>
          </a:prstGeom>
          <a:ln>
            <a:noFill/>
          </a:ln>
        </p:spPr>
      </p:pic>
      <p:sp>
        <p:nvSpPr>
          <p:cNvPr id="144" name="CustomShape 2"/>
          <p:cNvSpPr/>
          <p:nvPr/>
        </p:nvSpPr>
        <p:spPr>
          <a:xfrm>
            <a:off x="9712800" y="2955240"/>
            <a:ext cx="1640880" cy="61308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맑은 고딕"/>
              </a:rPr>
              <a:t>“Recursive”</a:t>
            </a:r>
            <a:endParaRPr lang="en-US" sz="1800" b="0" strike="noStrike" spc="-1">
              <a:latin typeface="나눔고딕"/>
            </a:endParaRPr>
          </a:p>
        </p:txBody>
      </p:sp>
      <p:sp>
        <p:nvSpPr>
          <p:cNvPr id="145" name="CustomShape 3"/>
          <p:cNvSpPr/>
          <p:nvPr/>
        </p:nvSpPr>
        <p:spPr>
          <a:xfrm>
            <a:off x="10493280" y="3825000"/>
            <a:ext cx="10800" cy="2541960"/>
          </a:xfrm>
          <a:custGeom>
            <a:avLst/>
            <a:gdLst/>
            <a:ahLst/>
            <a:cxnLst/>
            <a:rect l="l" t="t" r="r" b="b"/>
            <a:pathLst>
              <a:path w="21600" h="21600">
                <a:moveTo>
                  <a:pt x="0" y="0"/>
                </a:moveTo>
                <a:lnTo>
                  <a:pt x="21600" y="21600"/>
                </a:lnTo>
              </a:path>
            </a:pathLst>
          </a:custGeom>
          <a:noFill/>
          <a:ln>
            <a:tailEnd type="triangle" w="med" len="med"/>
          </a:ln>
        </p:spPr>
        <p:style>
          <a:lnRef idx="1">
            <a:schemeClr val="accent1"/>
          </a:lnRef>
          <a:fillRef idx="0">
            <a:schemeClr val="accent1"/>
          </a:fillRef>
          <a:effectRef idx="0">
            <a:schemeClr val="accent1"/>
          </a:effectRef>
          <a:fontRef idx="minor"/>
        </p:style>
      </p:sp>
      <p:sp>
        <p:nvSpPr>
          <p:cNvPr id="146" name="CustomShape 4"/>
          <p:cNvSpPr/>
          <p:nvPr/>
        </p:nvSpPr>
        <p:spPr>
          <a:xfrm>
            <a:off x="10325880" y="468360"/>
            <a:ext cx="66600" cy="2352600"/>
          </a:xfrm>
          <a:custGeom>
            <a:avLst/>
            <a:gdLst/>
            <a:ahLst/>
            <a:cxnLst/>
            <a:rect l="l" t="t" r="r" b="b"/>
            <a:pathLst>
              <a:path w="21600" h="21600">
                <a:moveTo>
                  <a:pt x="0" y="0"/>
                </a:moveTo>
                <a:lnTo>
                  <a:pt x="21600" y="21600"/>
                </a:lnTo>
              </a:path>
            </a:pathLst>
          </a:custGeom>
          <a:noFill/>
          <a:ln>
            <a:headEnd type="triangle" w="med" len="me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838080" y="365040"/>
            <a:ext cx="2486520" cy="457560"/>
          </a:xfrm>
          <a:prstGeom prst="rect">
            <a:avLst/>
          </a:prstGeom>
          <a:noFill/>
          <a:ln>
            <a:noFill/>
          </a:ln>
        </p:spPr>
        <p:txBody>
          <a:bodyPr anchor="ctr">
            <a:normAutofit/>
          </a:bodyPr>
          <a:lstStyle/>
          <a:p>
            <a:pPr>
              <a:lnSpc>
                <a:spcPct val="90000"/>
              </a:lnSpc>
            </a:pPr>
            <a:r>
              <a:rPr lang="ko-KR" sz="1800" b="0" strike="noStrike" spc="-1">
                <a:solidFill>
                  <a:srgbClr val="000000"/>
                </a:solidFill>
                <a:latin typeface="맑은 고딕"/>
              </a:rPr>
              <a:t>출처:CS 224N</a:t>
            </a:r>
          </a:p>
        </p:txBody>
      </p:sp>
      <p:pic>
        <p:nvPicPr>
          <p:cNvPr id="148" name="내용 개체 틀 3"/>
          <p:cNvPicPr/>
          <p:nvPr/>
        </p:nvPicPr>
        <p:blipFill>
          <a:blip r:embed="rId2"/>
          <a:stretch/>
        </p:blipFill>
        <p:spPr>
          <a:xfrm>
            <a:off x="1398960" y="1360080"/>
            <a:ext cx="9592560" cy="4666320"/>
          </a:xfrm>
          <a:prstGeom prst="rect">
            <a:avLst/>
          </a:prstGeom>
          <a:ln>
            <a:noFill/>
          </a:ln>
        </p:spPr>
      </p:pic>
      <p:sp>
        <p:nvSpPr>
          <p:cNvPr id="149" name="CustomShape 2"/>
          <p:cNvSpPr/>
          <p:nvPr/>
        </p:nvSpPr>
        <p:spPr>
          <a:xfrm>
            <a:off x="2553480" y="365040"/>
            <a:ext cx="9322200" cy="84996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600" b="0" strike="noStrike" spc="-1">
                <a:solidFill>
                  <a:srgbClr val="FFFFFF"/>
                </a:solidFill>
                <a:latin typeface="맑은 고딕"/>
              </a:rPr>
              <a:t>직렬(?)(sequence)이 아닌 “병렬(parallelization)” 구조 -&gt;연산 부담(computational complexity) 경감</a:t>
            </a:r>
            <a:endParaRPr lang="en-US" sz="1600" b="0" strike="noStrike" spc="-1">
              <a:latin typeface="나눔고딕"/>
            </a:endParaRPr>
          </a:p>
          <a:p>
            <a:pPr algn="ctr">
              <a:lnSpc>
                <a:spcPct val="100000"/>
              </a:lnSpc>
            </a:pPr>
            <a:r>
              <a:rPr lang="en-US" sz="1600" b="0" strike="noStrike" spc="-1">
                <a:solidFill>
                  <a:srgbClr val="FFFFFF"/>
                </a:solidFill>
                <a:latin typeface="맑은 고딕"/>
              </a:rPr>
              <a:t>“p”값은 위치 임베딩(position embeddings)</a:t>
            </a:r>
            <a:endParaRPr lang="en-US" sz="1600" b="0" strike="noStrike" spc="-1">
              <a:latin typeface="나눔고딕"/>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758520" y="215640"/>
            <a:ext cx="10674720" cy="2252880"/>
          </a:xfrm>
          <a:prstGeom prst="rect">
            <a:avLst/>
          </a:prstGeom>
          <a:noFill/>
          <a:ln>
            <a:noFill/>
          </a:ln>
        </p:spPr>
        <p:txBody>
          <a:bodyPr anchor="ctr">
            <a:normAutofit/>
          </a:bodyPr>
          <a:lstStyle/>
          <a:p>
            <a:pPr>
              <a:lnSpc>
                <a:spcPct val="90000"/>
              </a:lnSpc>
            </a:pPr>
            <a:r>
              <a:rPr lang="ko-KR" sz="4400" b="0" strike="noStrike" spc="-1">
                <a:solidFill>
                  <a:srgbClr val="000000"/>
                </a:solidFill>
                <a:latin typeface="맑은 고딕"/>
              </a:rPr>
              <a:t>Long-Range Dependency가 가능한 이유? Maximum Path Length가 짧기 때문!  </a:t>
            </a:r>
          </a:p>
        </p:txBody>
      </p:sp>
      <p:pic>
        <p:nvPicPr>
          <p:cNvPr id="151" name="내용 개체 틀 3"/>
          <p:cNvPicPr/>
          <p:nvPr/>
        </p:nvPicPr>
        <p:blipFill>
          <a:blip r:embed="rId2"/>
          <a:stretch/>
        </p:blipFill>
        <p:spPr>
          <a:xfrm>
            <a:off x="1123920" y="3010680"/>
            <a:ext cx="9943920" cy="1980720"/>
          </a:xfrm>
          <a:prstGeom prst="rect">
            <a:avLst/>
          </a:prstGeom>
          <a:ln>
            <a:noFill/>
          </a:ln>
        </p:spPr>
      </p:pic>
      <p:sp>
        <p:nvSpPr>
          <p:cNvPr id="152" name="CustomShape 2"/>
          <p:cNvSpPr/>
          <p:nvPr/>
        </p:nvSpPr>
        <p:spPr>
          <a:xfrm>
            <a:off x="1123920" y="5295240"/>
            <a:ext cx="9943920" cy="110520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맑은 고딕"/>
              </a:rPr>
              <a:t>Position embedding을 residual connection으로 input vector에서 output vector로 손실없이 relay하기 때문!</a:t>
            </a:r>
            <a:endParaRPr lang="en-US" sz="1800" b="0" strike="noStrike" spc="-1">
              <a:latin typeface="나눔고딕"/>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ko-KR" sz="4400" b="0" strike="noStrike" spc="-1">
                <a:solidFill>
                  <a:srgbClr val="000000"/>
                </a:solidFill>
                <a:latin typeface="맑은 고딕"/>
              </a:rPr>
              <a:t>Attention Is All You Need(2017)</a:t>
            </a:r>
          </a:p>
        </p:txBody>
      </p:sp>
      <p:sp>
        <p:nvSpPr>
          <p:cNvPr id="154" name="TextShape 2"/>
          <p:cNvSpPr txBox="1"/>
          <p:nvPr/>
        </p:nvSpPr>
        <p:spPr>
          <a:xfrm>
            <a:off x="838080" y="1825560"/>
            <a:ext cx="10515240" cy="4350960"/>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ko-KR" sz="2800" b="0" strike="noStrike" spc="-1">
                <a:solidFill>
                  <a:srgbClr val="000000"/>
                </a:solidFill>
                <a:latin typeface="맑은 고딕"/>
              </a:rPr>
              <a:t>RNN 과 CNN 없이 “병렬화”와 “위치 임베딩”으로 해결</a:t>
            </a:r>
          </a:p>
          <a:p>
            <a:pPr>
              <a:lnSpc>
                <a:spcPct val="90000"/>
              </a:lnSpc>
              <a:spcBef>
                <a:spcPts val="1001"/>
              </a:spcBef>
            </a:pPr>
            <a:endParaRPr lang="ko-KR" sz="2800" b="0" strike="noStrike" spc="-1">
              <a:solidFill>
                <a:srgbClr val="000000"/>
              </a:solidFill>
              <a:latin typeface="맑은 고딕"/>
            </a:endParaRPr>
          </a:p>
          <a:p>
            <a:pPr marL="228600" indent="-228240">
              <a:lnSpc>
                <a:spcPct val="90000"/>
              </a:lnSpc>
              <a:spcBef>
                <a:spcPts val="1001"/>
              </a:spcBef>
              <a:buClr>
                <a:srgbClr val="000000"/>
              </a:buClr>
              <a:buFont typeface="Arial"/>
              <a:buChar char="•"/>
            </a:pPr>
            <a:r>
              <a:rPr lang="ko-KR" sz="2800" b="0" strike="noStrike" spc="-1">
                <a:solidFill>
                  <a:srgbClr val="000000"/>
                </a:solidFill>
                <a:latin typeface="맑은 고딕"/>
              </a:rPr>
              <a:t>“The third is the path length between long-range dependencies in the network.” </a:t>
            </a:r>
          </a:p>
          <a:p>
            <a:pPr marL="228600" indent="-228240">
              <a:lnSpc>
                <a:spcPct val="90000"/>
              </a:lnSpc>
              <a:spcBef>
                <a:spcPts val="1001"/>
              </a:spcBef>
              <a:buClr>
                <a:srgbClr val="000000"/>
              </a:buClr>
              <a:buFont typeface="Arial"/>
              <a:buChar char="•"/>
            </a:pPr>
            <a:r>
              <a:rPr lang="ko-KR" sz="2800" b="0" strike="noStrike" spc="-1">
                <a:solidFill>
                  <a:srgbClr val="000000"/>
                </a:solidFill>
                <a:latin typeface="맑은 고딕"/>
              </a:rPr>
              <a:t>“Learning long-rangedependencies is a key challenge in many sequence transduction tasks”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838080" y="365040"/>
            <a:ext cx="3365280" cy="459720"/>
          </a:xfrm>
          <a:prstGeom prst="rect">
            <a:avLst/>
          </a:prstGeom>
          <a:noFill/>
          <a:ln>
            <a:noFill/>
          </a:ln>
        </p:spPr>
        <p:txBody>
          <a:bodyPr anchor="ctr">
            <a:normAutofit/>
          </a:bodyPr>
          <a:lstStyle/>
          <a:p>
            <a:pPr>
              <a:lnSpc>
                <a:spcPct val="90000"/>
              </a:lnSpc>
            </a:pPr>
            <a:r>
              <a:rPr lang="ko-KR" sz="2000" b="0" strike="noStrike" spc="-1">
                <a:solidFill>
                  <a:srgbClr val="000000"/>
                </a:solidFill>
                <a:latin typeface="맑은 고딕"/>
              </a:rPr>
              <a:t>출처: CS 224N</a:t>
            </a:r>
          </a:p>
        </p:txBody>
      </p:sp>
      <p:pic>
        <p:nvPicPr>
          <p:cNvPr id="156" name="내용 개체 틀 3"/>
          <p:cNvPicPr/>
          <p:nvPr/>
        </p:nvPicPr>
        <p:blipFill>
          <a:blip r:embed="rId2"/>
          <a:stretch/>
        </p:blipFill>
        <p:spPr>
          <a:xfrm>
            <a:off x="1490400" y="1094040"/>
            <a:ext cx="9541440" cy="4641480"/>
          </a:xfrm>
          <a:prstGeom prst="rect">
            <a:avLst/>
          </a:prstGeom>
          <a:ln>
            <a:noFill/>
          </a:ln>
        </p:spPr>
      </p:pic>
      <p:sp>
        <p:nvSpPr>
          <p:cNvPr id="157" name="CustomShape 2"/>
          <p:cNvSpPr/>
          <p:nvPr/>
        </p:nvSpPr>
        <p:spPr>
          <a:xfrm>
            <a:off x="2776680" y="365040"/>
            <a:ext cx="7180920" cy="61596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맑은 고딕"/>
              </a:rPr>
              <a:t>Add &amp; Norm</a:t>
            </a:r>
            <a:endParaRPr lang="en-US" sz="1800" b="0" strike="noStrike" spc="-1">
              <a:latin typeface="나눔고딕"/>
            </a:endParaRPr>
          </a:p>
          <a:p>
            <a:pPr algn="ctr">
              <a:lnSpc>
                <a:spcPct val="100000"/>
              </a:lnSpc>
            </a:pPr>
            <a:r>
              <a:rPr lang="en-US" sz="1800" b="0" strike="noStrike" spc="-1">
                <a:solidFill>
                  <a:srgbClr val="FFFFFF"/>
                </a:solidFill>
                <a:latin typeface="맑은 고딕"/>
              </a:rPr>
              <a:t>“position and mask” &amp; “softmax and root of vector dimension”</a:t>
            </a:r>
            <a:endParaRPr lang="en-US" sz="1800" b="0" strike="noStrike" spc="-1">
              <a:latin typeface="나눔고딕"/>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ko-KR" sz="3200" b="0" strike="noStrike" spc="-1">
                <a:solidFill>
                  <a:srgbClr val="000000"/>
                </a:solidFill>
                <a:latin typeface="맑은 고딕"/>
              </a:rPr>
              <a:t>BERT: Pre-training of Deep Bidirectional Transformers for Language Understanding (2018)</a:t>
            </a:r>
          </a:p>
        </p:txBody>
      </p:sp>
      <p:sp>
        <p:nvSpPr>
          <p:cNvPr id="159" name="TextShape 2"/>
          <p:cNvSpPr txBox="1"/>
          <p:nvPr/>
        </p:nvSpPr>
        <p:spPr>
          <a:xfrm>
            <a:off x="838080" y="1825560"/>
            <a:ext cx="10515240" cy="4350960"/>
          </a:xfrm>
          <a:prstGeom prst="rect">
            <a:avLst/>
          </a:prstGeom>
          <a:noFill/>
          <a:ln>
            <a:noFill/>
          </a:ln>
        </p:spPr>
        <p:txBody>
          <a:bodyPr>
            <a:normAutofit fontScale="88000"/>
          </a:bodyPr>
          <a:lstStyle/>
          <a:p>
            <a:pPr>
              <a:lnSpc>
                <a:spcPct val="90000"/>
              </a:lnSpc>
              <a:spcBef>
                <a:spcPts val="1001"/>
              </a:spcBef>
            </a:pPr>
            <a:r>
              <a:rPr lang="ko-KR" sz="2800" b="0" strike="noStrike" spc="-1">
                <a:solidFill>
                  <a:srgbClr val="000000"/>
                </a:solidFill>
                <a:latin typeface="맑은 고딕"/>
              </a:rPr>
              <a:t>“In particular, these results(BERT experiments) enable </a:t>
            </a:r>
            <a:r>
              <a:rPr lang="ko-KR" sz="2800" b="1" strike="noStrike" spc="-1">
                <a:solidFill>
                  <a:srgbClr val="000000"/>
                </a:solidFill>
                <a:latin typeface="맑은 고딕"/>
              </a:rPr>
              <a:t>even low-resource tasks</a:t>
            </a:r>
            <a:r>
              <a:rPr lang="ko-KR" sz="2800" b="0" strike="noStrike" spc="-1">
                <a:solidFill>
                  <a:srgbClr val="000000"/>
                </a:solidFill>
                <a:latin typeface="맑은 고딕"/>
              </a:rPr>
              <a:t> to beneﬁt from </a:t>
            </a:r>
            <a:r>
              <a:rPr lang="ko-KR" sz="2800" b="1" strike="noStrike" spc="-1">
                <a:solidFill>
                  <a:srgbClr val="FF0000"/>
                </a:solidFill>
                <a:latin typeface="맑은 고딕"/>
              </a:rPr>
              <a:t>deep</a:t>
            </a:r>
            <a:r>
              <a:rPr lang="ko-KR" sz="2800" b="0" strike="noStrike" spc="-1">
                <a:solidFill>
                  <a:srgbClr val="000000"/>
                </a:solidFill>
                <a:latin typeface="맑은 고딕"/>
              </a:rPr>
              <a:t> unidirectional architectures”</a:t>
            </a:r>
          </a:p>
          <a:p>
            <a:pPr>
              <a:lnSpc>
                <a:spcPct val="90000"/>
              </a:lnSpc>
              <a:spcBef>
                <a:spcPts val="1001"/>
              </a:spcBef>
            </a:pPr>
            <a:endParaRPr lang="ko-KR" sz="2800" b="0" strike="noStrike" spc="-1">
              <a:solidFill>
                <a:srgbClr val="000000"/>
              </a:solidFill>
              <a:latin typeface="맑은 고딕"/>
            </a:endParaRPr>
          </a:p>
          <a:p>
            <a:pPr>
              <a:lnSpc>
                <a:spcPct val="90000"/>
              </a:lnSpc>
              <a:spcBef>
                <a:spcPts val="1001"/>
              </a:spcBef>
            </a:pPr>
            <a:r>
              <a:rPr lang="ko-KR" sz="2800" b="0" strike="noStrike" spc="-1">
                <a:solidFill>
                  <a:srgbClr val="000000"/>
                </a:solidFill>
                <a:latin typeface="맑은 고딕"/>
              </a:rPr>
              <a:t>“Unlike left-toright language model pre-training, the MLM objective enables the representation to </a:t>
            </a:r>
            <a:r>
              <a:rPr lang="ko-KR" sz="3200" b="1" strike="noStrike" spc="-1">
                <a:solidFill>
                  <a:srgbClr val="FF0000"/>
                </a:solidFill>
                <a:latin typeface="맑은 고딕"/>
              </a:rPr>
              <a:t>fuse</a:t>
            </a:r>
            <a:r>
              <a:rPr lang="ko-KR" sz="2800" b="0" strike="noStrike" spc="-1">
                <a:solidFill>
                  <a:srgbClr val="000000"/>
                </a:solidFill>
                <a:latin typeface="맑은 고딕"/>
              </a:rPr>
              <a:t> the left and the right context, which allows us to pretrain a deep bidirectional Transformer. In addition to </a:t>
            </a:r>
            <a:r>
              <a:rPr lang="ko-KR" sz="2800" b="1" strike="noStrike" spc="-1">
                <a:solidFill>
                  <a:srgbClr val="000000"/>
                </a:solidFill>
                <a:latin typeface="맑은 고딕"/>
              </a:rPr>
              <a:t>the masked language model</a:t>
            </a:r>
            <a:r>
              <a:rPr lang="ko-KR" sz="2800" b="0" strike="noStrike" spc="-1">
                <a:solidFill>
                  <a:srgbClr val="000000"/>
                </a:solidFill>
                <a:latin typeface="맑은 고딕"/>
              </a:rPr>
              <a:t>, we also use a </a:t>
            </a:r>
            <a:r>
              <a:rPr lang="ko-KR" sz="2800" b="1" strike="noStrike" spc="-1">
                <a:solidFill>
                  <a:srgbClr val="000000"/>
                </a:solidFill>
                <a:latin typeface="맑은 고딕"/>
              </a:rPr>
              <a:t>‘next sentence prediction’ task that jointly pretrains text-pair representations</a:t>
            </a:r>
            <a:r>
              <a:rPr lang="ko-KR" sz="2800" b="0" strike="noStrike" spc="-1">
                <a:solidFill>
                  <a:srgbClr val="000000"/>
                </a:solidFill>
                <a:latin typeface="맑은 고딕"/>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838080" y="365040"/>
            <a:ext cx="10515240" cy="1371960"/>
          </a:xfrm>
          <a:prstGeom prst="rect">
            <a:avLst/>
          </a:prstGeom>
          <a:noFill/>
          <a:ln>
            <a:noFill/>
          </a:ln>
        </p:spPr>
        <p:txBody>
          <a:bodyPr anchor="ctr">
            <a:normAutofit/>
          </a:bodyPr>
          <a:lstStyle/>
          <a:p>
            <a:pPr>
              <a:lnSpc>
                <a:spcPct val="90000"/>
              </a:lnSpc>
            </a:pPr>
            <a:r>
              <a:rPr lang="ko-KR" sz="3200" b="0" strike="noStrike" spc="-1">
                <a:solidFill>
                  <a:srgbClr val="000000"/>
                </a:solidFill>
                <a:latin typeface="맑은 고딕"/>
              </a:rPr>
              <a:t>BERT(2018): Tranfer Learning from Supervised Data. + “fine-tuning” -&gt; “just add one layer</a:t>
            </a:r>
            <a:r>
              <a:rPr lang="ko-KR" sz="3600" b="0" strike="noStrike" spc="-1">
                <a:solidFill>
                  <a:srgbClr val="000000"/>
                </a:solidFill>
                <a:latin typeface="맑은 고딕"/>
              </a:rPr>
              <a:t>”</a:t>
            </a:r>
          </a:p>
        </p:txBody>
      </p:sp>
      <p:pic>
        <p:nvPicPr>
          <p:cNvPr id="161" name="내용 개체 틀 3"/>
          <p:cNvPicPr/>
          <p:nvPr/>
        </p:nvPicPr>
        <p:blipFill>
          <a:blip r:embed="rId2"/>
          <a:stretch/>
        </p:blipFill>
        <p:spPr>
          <a:xfrm>
            <a:off x="1060560" y="1493280"/>
            <a:ext cx="10070280" cy="4350960"/>
          </a:xfrm>
          <a:prstGeom prst="rect">
            <a:avLst/>
          </a:prstGeom>
          <a:ln>
            <a:noFill/>
          </a:ln>
        </p:spPr>
      </p:pic>
      <p:sp>
        <p:nvSpPr>
          <p:cNvPr id="162" name="CustomShape 2"/>
          <p:cNvSpPr/>
          <p:nvPr/>
        </p:nvSpPr>
        <p:spPr>
          <a:xfrm>
            <a:off x="2277720" y="5727600"/>
            <a:ext cx="7522560" cy="9889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1" strike="noStrike" spc="-1">
                <a:solidFill>
                  <a:srgbClr val="FFFFFF"/>
                </a:solidFill>
                <a:latin typeface="맑은 고딕"/>
              </a:rPr>
              <a:t>CLS</a:t>
            </a:r>
            <a:r>
              <a:rPr lang="en-US" sz="1800" b="0" strike="noStrike" spc="-1">
                <a:solidFill>
                  <a:srgbClr val="FFFFFF"/>
                </a:solidFill>
                <a:latin typeface="맑은 고딕"/>
              </a:rPr>
              <a:t>: a special symbol added in front of every input example. Special symbol for classification task</a:t>
            </a:r>
            <a:endParaRPr lang="en-US" sz="1800" b="0" strike="noStrike" spc="-1">
              <a:latin typeface="나눔고딕"/>
            </a:endParaRPr>
          </a:p>
          <a:p>
            <a:pPr>
              <a:lnSpc>
                <a:spcPct val="100000"/>
              </a:lnSpc>
            </a:pPr>
            <a:r>
              <a:rPr lang="en-US" sz="1800" b="1" strike="noStrike" spc="-1">
                <a:solidFill>
                  <a:srgbClr val="FFFFFF"/>
                </a:solidFill>
                <a:latin typeface="맑은 고딕"/>
              </a:rPr>
              <a:t>SEP</a:t>
            </a:r>
            <a:r>
              <a:rPr lang="en-US" sz="1800" b="0" strike="noStrike" spc="-1">
                <a:solidFill>
                  <a:srgbClr val="FFFFFF"/>
                </a:solidFill>
                <a:latin typeface="맑은 고딕"/>
              </a:rPr>
              <a:t>: Special seperator token</a:t>
            </a:r>
            <a:endParaRPr lang="en-US" sz="1800" b="0" strike="noStrike" spc="-1">
              <a:latin typeface="나눔고딕"/>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ko-KR" sz="4400" b="0" strike="noStrike" spc="-1">
                <a:solidFill>
                  <a:srgbClr val="000000"/>
                </a:solidFill>
                <a:latin typeface="맑은 고딕"/>
              </a:rPr>
              <a:t>BERT(2018): “Deep” bidirectional Transformer</a:t>
            </a:r>
          </a:p>
        </p:txBody>
      </p:sp>
      <p:pic>
        <p:nvPicPr>
          <p:cNvPr id="164" name="내용 개체 틀 3"/>
          <p:cNvPicPr/>
          <p:nvPr/>
        </p:nvPicPr>
        <p:blipFill>
          <a:blip r:embed="rId2"/>
          <a:stretch/>
        </p:blipFill>
        <p:spPr>
          <a:xfrm>
            <a:off x="838080" y="2141280"/>
            <a:ext cx="10515240" cy="3719880"/>
          </a:xfrm>
          <a:prstGeom prst="rect">
            <a:avLst/>
          </a:prstGeom>
          <a:ln>
            <a:noFill/>
          </a:ln>
        </p:spPr>
      </p:pic>
      <p:sp>
        <p:nvSpPr>
          <p:cNvPr id="165" name="CustomShape 2"/>
          <p:cNvSpPr/>
          <p:nvPr/>
        </p:nvSpPr>
        <p:spPr>
          <a:xfrm>
            <a:off x="2651760" y="5861520"/>
            <a:ext cx="7290000" cy="9961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맑은 고딕"/>
              </a:rPr>
              <a:t>Token embeddings = Voca ID</a:t>
            </a:r>
            <a:endParaRPr lang="en-US" sz="1800" b="0" strike="noStrike" spc="-1">
              <a:latin typeface="나눔고딕"/>
            </a:endParaRPr>
          </a:p>
          <a:p>
            <a:pPr algn="ctr">
              <a:lnSpc>
                <a:spcPct val="100000"/>
              </a:lnSpc>
            </a:pPr>
            <a:r>
              <a:rPr lang="en-US" sz="1800" b="0" strike="noStrike" spc="-1">
                <a:solidFill>
                  <a:srgbClr val="FFFFFF"/>
                </a:solidFill>
                <a:latin typeface="맑은 고딕"/>
              </a:rPr>
              <a:t>Segment embeddings = 문장예측을 위한 문장 구분</a:t>
            </a:r>
            <a:endParaRPr lang="en-US" sz="1800" b="0" strike="noStrike" spc="-1">
              <a:latin typeface="나눔고딕"/>
            </a:endParaRPr>
          </a:p>
          <a:p>
            <a:pPr algn="ctr">
              <a:lnSpc>
                <a:spcPct val="100000"/>
              </a:lnSpc>
            </a:pPr>
            <a:r>
              <a:rPr lang="en-US" sz="1800" b="0" strike="noStrike" spc="-1">
                <a:solidFill>
                  <a:srgbClr val="FFFFFF"/>
                </a:solidFill>
                <a:latin typeface="맑은 고딕"/>
              </a:rPr>
              <a:t>Position embeddings = 삼각함수의 cyclic nature를 이용</a:t>
            </a:r>
            <a:endParaRPr lang="en-US" sz="1800" b="0" strike="noStrike" spc="-1">
              <a:latin typeface="나눔고딕"/>
            </a:endParaRPr>
          </a:p>
        </p:txBody>
      </p:sp>
      <p:sp>
        <p:nvSpPr>
          <p:cNvPr id="166" name="CustomShape 3"/>
          <p:cNvSpPr/>
          <p:nvPr/>
        </p:nvSpPr>
        <p:spPr>
          <a:xfrm>
            <a:off x="4389120" y="1247040"/>
            <a:ext cx="6674760" cy="7063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1" strike="noStrike" spc="-1">
                <a:solidFill>
                  <a:srgbClr val="FFFFFF"/>
                </a:solidFill>
                <a:latin typeface="맑은 고딕"/>
              </a:rPr>
              <a:t>Wordpiece tokenizer</a:t>
            </a:r>
            <a:r>
              <a:rPr lang="en-US" sz="1800" b="0" strike="noStrike" spc="-1">
                <a:solidFill>
                  <a:srgbClr val="FFFFFF"/>
                </a:solidFill>
                <a:latin typeface="맑은 고딕"/>
              </a:rPr>
              <a:t>: 30,522 Morphemed으로 쪼개기</a:t>
            </a:r>
            <a:endParaRPr lang="en-US" sz="1800" b="0" strike="noStrike" spc="-1">
              <a:latin typeface="나눔고딕"/>
            </a:endParaRPr>
          </a:p>
          <a:p>
            <a:pPr algn="ctr">
              <a:lnSpc>
                <a:spcPct val="100000"/>
              </a:lnSpc>
            </a:pPr>
            <a:r>
              <a:rPr lang="en-US" sz="1800" b="0" strike="noStrike" spc="-1">
                <a:solidFill>
                  <a:srgbClr val="FFFFFF"/>
                </a:solidFill>
                <a:latin typeface="맑은 고딕"/>
              </a:rPr>
              <a:t>Playing -&gt; play + ##ing</a:t>
            </a:r>
            <a:endParaRPr lang="en-US" sz="1800" b="0" strike="noStrike" spc="-1">
              <a:latin typeface="나눔고딕"/>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noAutofit/>
          </a:bodyPr>
          <a:lstStyle/>
          <a:p>
            <a:pPr algn="ctr">
              <a:lnSpc>
                <a:spcPct val="90000"/>
              </a:lnSpc>
            </a:pPr>
            <a:r>
              <a:rPr lang="ko-KR" sz="4400" b="0" strike="noStrike" spc="-1">
                <a:solidFill>
                  <a:srgbClr val="000000"/>
                </a:solidFill>
                <a:latin typeface="맑은 고딕"/>
              </a:rPr>
              <a:t>참고자료</a:t>
            </a:r>
          </a:p>
        </p:txBody>
      </p:sp>
      <p:sp>
        <p:nvSpPr>
          <p:cNvPr id="87" name="TextShape 2"/>
          <p:cNvSpPr txBox="1"/>
          <p:nvPr/>
        </p:nvSpPr>
        <p:spPr>
          <a:xfrm>
            <a:off x="838080" y="1825560"/>
            <a:ext cx="10515240" cy="4350960"/>
          </a:xfrm>
          <a:prstGeom prst="rect">
            <a:avLst/>
          </a:prstGeom>
          <a:noFill/>
          <a:ln>
            <a:noFill/>
          </a:ln>
        </p:spPr>
        <p:txBody>
          <a:bodyPr>
            <a:normAutofit fontScale="77000"/>
          </a:bodyPr>
          <a:lstStyle/>
          <a:p>
            <a:pPr>
              <a:lnSpc>
                <a:spcPct val="90000"/>
              </a:lnSpc>
              <a:spcBef>
                <a:spcPts val="1001"/>
              </a:spcBef>
            </a:pPr>
            <a:r>
              <a:rPr lang="ko-KR" sz="2800" b="0" strike="noStrike" spc="-1">
                <a:solidFill>
                  <a:srgbClr val="000000"/>
                </a:solidFill>
                <a:latin typeface="맑은 고딕"/>
              </a:rPr>
              <a:t>1.Sequence to Sequence Learning with Neural Network(2014)</a:t>
            </a:r>
          </a:p>
          <a:p>
            <a:pPr>
              <a:lnSpc>
                <a:spcPct val="90000"/>
              </a:lnSpc>
              <a:spcBef>
                <a:spcPts val="1001"/>
              </a:spcBef>
            </a:pPr>
            <a:r>
              <a:rPr lang="ko-KR" sz="2800" b="1" strike="noStrike" spc="-1">
                <a:solidFill>
                  <a:srgbClr val="000000"/>
                </a:solidFill>
                <a:latin typeface="맑은 고딕"/>
              </a:rPr>
              <a:t>2.</a:t>
            </a:r>
            <a:r>
              <a:rPr lang="ko-KR" sz="2800" b="1" strike="noStrike" spc="-1">
                <a:solidFill>
                  <a:srgbClr val="FF0000"/>
                </a:solidFill>
                <a:latin typeface="맑은 고딕"/>
              </a:rPr>
              <a:t>Attention</a:t>
            </a:r>
            <a:r>
              <a:rPr lang="ko-KR" sz="2800" b="1" strike="noStrike" spc="-1">
                <a:solidFill>
                  <a:srgbClr val="000000"/>
                </a:solidFill>
                <a:latin typeface="맑은 고딕"/>
              </a:rPr>
              <a:t> is all you Need. Vaswani (2017)</a:t>
            </a:r>
            <a:endParaRPr lang="ko-KR" sz="2800" b="0" strike="noStrike" spc="-1">
              <a:solidFill>
                <a:srgbClr val="000000"/>
              </a:solidFill>
              <a:latin typeface="맑은 고딕"/>
            </a:endParaRPr>
          </a:p>
          <a:p>
            <a:pPr>
              <a:lnSpc>
                <a:spcPct val="90000"/>
              </a:lnSpc>
              <a:spcBef>
                <a:spcPts val="1001"/>
              </a:spcBef>
            </a:pPr>
            <a:r>
              <a:rPr lang="ko-KR" sz="2800" b="0" strike="noStrike" spc="-1">
                <a:solidFill>
                  <a:srgbClr val="000000"/>
                </a:solidFill>
                <a:latin typeface="맑은 고딕"/>
              </a:rPr>
              <a:t>3.</a:t>
            </a:r>
            <a:r>
              <a:rPr lang="ko-KR" sz="2800" b="1" strike="noStrike" spc="-1">
                <a:solidFill>
                  <a:srgbClr val="000000"/>
                </a:solidFill>
                <a:latin typeface="맑은 고딕"/>
              </a:rPr>
              <a:t> </a:t>
            </a:r>
            <a:r>
              <a:rPr lang="ko-KR" sz="2800" b="1" strike="noStrike" spc="-1">
                <a:solidFill>
                  <a:srgbClr val="FF0000"/>
                </a:solidFill>
                <a:latin typeface="맑은 고딕"/>
              </a:rPr>
              <a:t>BERT</a:t>
            </a:r>
            <a:r>
              <a:rPr lang="ko-KR" sz="2800" b="1" strike="noStrike" spc="-1">
                <a:solidFill>
                  <a:srgbClr val="000000"/>
                </a:solidFill>
                <a:latin typeface="맑은 고딕"/>
              </a:rPr>
              <a:t>: Pre-training of Deep Bidirectional Transformers for Language Understanding. Devlin et al(2018)</a:t>
            </a:r>
            <a:endParaRPr lang="ko-KR" sz="2800" b="0" strike="noStrike" spc="-1">
              <a:solidFill>
                <a:srgbClr val="000000"/>
              </a:solidFill>
              <a:latin typeface="맑은 고딕"/>
            </a:endParaRPr>
          </a:p>
          <a:p>
            <a:pPr>
              <a:lnSpc>
                <a:spcPct val="90000"/>
              </a:lnSpc>
              <a:spcBef>
                <a:spcPts val="1001"/>
              </a:spcBef>
            </a:pPr>
            <a:endParaRPr lang="ko-KR" sz="2800" b="0" strike="noStrike" spc="-1">
              <a:solidFill>
                <a:srgbClr val="000000"/>
              </a:solidFill>
              <a:latin typeface="맑은 고딕"/>
            </a:endParaRPr>
          </a:p>
          <a:p>
            <a:pPr>
              <a:lnSpc>
                <a:spcPct val="90000"/>
              </a:lnSpc>
              <a:spcBef>
                <a:spcPts val="1001"/>
              </a:spcBef>
            </a:pPr>
            <a:r>
              <a:rPr lang="ko-KR" sz="2800" b="1" strike="noStrike" spc="-1">
                <a:solidFill>
                  <a:srgbClr val="000000"/>
                </a:solidFill>
                <a:latin typeface="맑은 고딕"/>
              </a:rPr>
              <a:t>4.Analyzing and interpreting neural networks for NLP: A report on the ﬁrst Blackbox NLP workshop. Tal Linzen(2019)</a:t>
            </a:r>
            <a:endParaRPr lang="ko-KR" sz="2800" b="0" strike="noStrike" spc="-1">
              <a:solidFill>
                <a:srgbClr val="000000"/>
              </a:solidFill>
              <a:latin typeface="맑은 고딕"/>
            </a:endParaRPr>
          </a:p>
          <a:p>
            <a:pPr>
              <a:lnSpc>
                <a:spcPct val="90000"/>
              </a:lnSpc>
              <a:spcBef>
                <a:spcPts val="1001"/>
              </a:spcBef>
            </a:pPr>
            <a:endParaRPr lang="ko-KR" sz="2800" b="0" strike="noStrike" spc="-1">
              <a:solidFill>
                <a:srgbClr val="000000"/>
              </a:solidFill>
              <a:latin typeface="맑은 고딕"/>
            </a:endParaRPr>
          </a:p>
          <a:p>
            <a:pPr>
              <a:lnSpc>
                <a:spcPct val="90000"/>
              </a:lnSpc>
              <a:spcBef>
                <a:spcPts val="1001"/>
              </a:spcBef>
            </a:pPr>
            <a:r>
              <a:rPr lang="ko-KR" sz="2800" b="0" strike="noStrike" spc="-1">
                <a:solidFill>
                  <a:srgbClr val="000000"/>
                </a:solidFill>
                <a:latin typeface="맑은 고딕"/>
              </a:rPr>
              <a:t>Another Look at the Data Sparsity Problem. Ben Allison et al(2006) 등등</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ko-KR" sz="4400" b="0" strike="noStrike" spc="-1">
                <a:solidFill>
                  <a:srgbClr val="000000"/>
                </a:solidFill>
                <a:latin typeface="맑은 고딕"/>
              </a:rPr>
              <a:t>Pre-training BERT</a:t>
            </a:r>
          </a:p>
        </p:txBody>
      </p:sp>
      <p:sp>
        <p:nvSpPr>
          <p:cNvPr id="168" name="TextShape 2"/>
          <p:cNvSpPr txBox="1"/>
          <p:nvPr/>
        </p:nvSpPr>
        <p:spPr>
          <a:xfrm>
            <a:off x="838080" y="1825560"/>
            <a:ext cx="10515240" cy="4350960"/>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ko-KR" sz="2800" b="0" strike="noStrike" spc="-1">
                <a:solidFill>
                  <a:srgbClr val="000000"/>
                </a:solidFill>
                <a:latin typeface="맑은 고딕"/>
              </a:rPr>
              <a:t>Task1: Masked LM</a:t>
            </a:r>
          </a:p>
          <a:p>
            <a:pPr>
              <a:lnSpc>
                <a:spcPct val="90000"/>
              </a:lnSpc>
              <a:spcBef>
                <a:spcPts val="1001"/>
              </a:spcBef>
            </a:pPr>
            <a:r>
              <a:rPr lang="ko-KR" sz="2800" b="0" strike="noStrike" spc="-1">
                <a:solidFill>
                  <a:srgbClr val="000000"/>
                </a:solidFill>
                <a:latin typeface="맑은 고딕"/>
              </a:rPr>
              <a:t> “The masked language model randomly masks some of the   tokens from the input, and the objective is to predict the original vocabulary id of the masked word based only on its context.”</a:t>
            </a:r>
          </a:p>
          <a:p>
            <a:pPr>
              <a:lnSpc>
                <a:spcPct val="90000"/>
              </a:lnSpc>
              <a:spcBef>
                <a:spcPts val="1001"/>
              </a:spcBef>
            </a:pPr>
            <a:endParaRPr lang="ko-KR" sz="2800" b="0" strike="noStrike" spc="-1">
              <a:solidFill>
                <a:srgbClr val="000000"/>
              </a:solidFill>
              <a:latin typeface="맑은 고딕"/>
            </a:endParaRPr>
          </a:p>
          <a:p>
            <a:pPr marL="228600" indent="-228240">
              <a:lnSpc>
                <a:spcPct val="90000"/>
              </a:lnSpc>
              <a:spcBef>
                <a:spcPts val="1001"/>
              </a:spcBef>
              <a:buClr>
                <a:srgbClr val="000000"/>
              </a:buClr>
              <a:buFont typeface="Arial"/>
              <a:buChar char="•"/>
            </a:pPr>
            <a:r>
              <a:rPr lang="ko-KR" sz="2800" b="0" strike="noStrike" spc="-1">
                <a:solidFill>
                  <a:srgbClr val="000000"/>
                </a:solidFill>
                <a:latin typeface="맑은 고딕"/>
              </a:rPr>
              <a:t>Task2: Next Sentence Prediction(NSP)</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838080" y="365040"/>
            <a:ext cx="10515240" cy="1325160"/>
          </a:xfrm>
          <a:prstGeom prst="rect">
            <a:avLst/>
          </a:prstGeom>
          <a:noFill/>
          <a:ln>
            <a:noFill/>
          </a:ln>
        </p:spPr>
        <p:txBody>
          <a:bodyPr anchor="ctr">
            <a:normAutofit/>
          </a:bodyPr>
          <a:lstStyle/>
          <a:p>
            <a:pPr algn="ctr">
              <a:lnSpc>
                <a:spcPct val="90000"/>
              </a:lnSpc>
            </a:pPr>
            <a:r>
              <a:rPr lang="ko-KR" sz="2800" b="0" strike="noStrike" spc="-1">
                <a:solidFill>
                  <a:srgbClr val="000000"/>
                </a:solidFill>
                <a:latin typeface="맑은 고딕"/>
              </a:rPr>
              <a:t>“Masking”: 언어는 sequentioal data이므로 step(i)에서 </a:t>
            </a:r>
            <a:br/>
            <a:r>
              <a:rPr lang="ko-KR" sz="2800" b="0" strike="noStrike" spc="-1">
                <a:solidFill>
                  <a:srgbClr val="000000"/>
                </a:solidFill>
                <a:latin typeface="맑은 고딕"/>
              </a:rPr>
              <a:t>step(i+ 100)을 알 수 없음을 구현</a:t>
            </a:r>
          </a:p>
        </p:txBody>
      </p:sp>
      <p:pic>
        <p:nvPicPr>
          <p:cNvPr id="170" name="내용 개체 틀 3"/>
          <p:cNvPicPr/>
          <p:nvPr/>
        </p:nvPicPr>
        <p:blipFill>
          <a:blip r:embed="rId2"/>
          <a:stretch/>
        </p:blipFill>
        <p:spPr>
          <a:xfrm>
            <a:off x="1913400" y="2037600"/>
            <a:ext cx="8952840" cy="4162680"/>
          </a:xfrm>
          <a:prstGeom prst="rect">
            <a:avLst/>
          </a:prstGeom>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838080" y="365040"/>
            <a:ext cx="10515240" cy="1050840"/>
          </a:xfrm>
          <a:prstGeom prst="rect">
            <a:avLst/>
          </a:prstGeom>
          <a:noFill/>
          <a:ln>
            <a:noFill/>
          </a:ln>
        </p:spPr>
        <p:txBody>
          <a:bodyPr anchor="ctr">
            <a:normAutofit/>
          </a:bodyPr>
          <a:lstStyle/>
          <a:p>
            <a:pPr>
              <a:lnSpc>
                <a:spcPct val="90000"/>
              </a:lnSpc>
            </a:pPr>
            <a:r>
              <a:rPr lang="ko-KR" sz="4400" b="0" strike="noStrike" spc="-1">
                <a:solidFill>
                  <a:srgbClr val="000000"/>
                </a:solidFill>
                <a:latin typeface="맑은 고딕"/>
              </a:rPr>
              <a:t>Task2: Next Sentence Prediction(NSP)</a:t>
            </a:r>
          </a:p>
        </p:txBody>
      </p:sp>
      <p:sp>
        <p:nvSpPr>
          <p:cNvPr id="172" name="TextShape 2"/>
          <p:cNvSpPr txBox="1"/>
          <p:nvPr/>
        </p:nvSpPr>
        <p:spPr>
          <a:xfrm>
            <a:off x="838080" y="1825560"/>
            <a:ext cx="10515240" cy="4350960"/>
          </a:xfrm>
          <a:prstGeom prst="rect">
            <a:avLst/>
          </a:prstGeom>
          <a:noFill/>
          <a:ln>
            <a:noFill/>
          </a:ln>
        </p:spPr>
        <p:txBody>
          <a:bodyPr>
            <a:normAutofit fontScale="97000"/>
          </a:bodyPr>
          <a:lstStyle/>
          <a:p>
            <a:pPr>
              <a:lnSpc>
                <a:spcPct val="90000"/>
              </a:lnSpc>
              <a:spcBef>
                <a:spcPts val="1001"/>
              </a:spcBef>
            </a:pPr>
            <a:r>
              <a:rPr lang="ko-KR" sz="2800" b="0" strike="noStrike" spc="-1">
                <a:solidFill>
                  <a:srgbClr val="000000"/>
                </a:solidFill>
                <a:latin typeface="맑은 고딕"/>
              </a:rPr>
              <a:t>Input = [CLS] the man went to </a:t>
            </a:r>
            <a:r>
              <a:rPr lang="ko-KR" sz="2800" b="1" strike="noStrike" spc="-1">
                <a:solidFill>
                  <a:srgbClr val="000000"/>
                </a:solidFill>
                <a:latin typeface="맑은 고딕"/>
              </a:rPr>
              <a:t>[MASK] </a:t>
            </a:r>
            <a:r>
              <a:rPr lang="ko-KR" sz="2800" b="0" strike="noStrike" spc="-1">
                <a:solidFill>
                  <a:srgbClr val="000000"/>
                </a:solidFill>
                <a:latin typeface="맑은 고딕"/>
              </a:rPr>
              <a:t>store [SEP] </a:t>
            </a:r>
          </a:p>
          <a:p>
            <a:pPr>
              <a:lnSpc>
                <a:spcPct val="90000"/>
              </a:lnSpc>
              <a:spcBef>
                <a:spcPts val="1001"/>
              </a:spcBef>
            </a:pPr>
            <a:r>
              <a:rPr lang="ko-KR" sz="2800" b="0" strike="noStrike" spc="-1">
                <a:solidFill>
                  <a:srgbClr val="000000"/>
                </a:solidFill>
                <a:latin typeface="맑은 고딕"/>
              </a:rPr>
              <a:t>           he bought a gallon </a:t>
            </a:r>
            <a:r>
              <a:rPr lang="ko-KR" sz="2800" b="1" strike="noStrike" spc="-1">
                <a:solidFill>
                  <a:srgbClr val="000000"/>
                </a:solidFill>
                <a:latin typeface="맑은 고딕"/>
              </a:rPr>
              <a:t>[MASK] </a:t>
            </a:r>
            <a:r>
              <a:rPr lang="ko-KR" sz="2800" b="0" strike="noStrike" spc="-1">
                <a:solidFill>
                  <a:srgbClr val="000000"/>
                </a:solidFill>
                <a:latin typeface="맑은 고딕"/>
              </a:rPr>
              <a:t>milk [SEP]</a:t>
            </a:r>
          </a:p>
          <a:p>
            <a:pPr>
              <a:lnSpc>
                <a:spcPct val="90000"/>
              </a:lnSpc>
              <a:spcBef>
                <a:spcPts val="1001"/>
              </a:spcBef>
            </a:pPr>
            <a:r>
              <a:rPr lang="ko-KR" sz="2800" b="0" strike="noStrike" spc="-1">
                <a:solidFill>
                  <a:srgbClr val="FF0000"/>
                </a:solidFill>
                <a:latin typeface="맑은 고딕"/>
              </a:rPr>
              <a:t>Label = IsNext</a:t>
            </a:r>
            <a:endParaRPr lang="ko-KR" sz="2800" b="0" strike="noStrike" spc="-1">
              <a:solidFill>
                <a:srgbClr val="000000"/>
              </a:solidFill>
              <a:latin typeface="맑은 고딕"/>
            </a:endParaRPr>
          </a:p>
          <a:p>
            <a:pPr>
              <a:lnSpc>
                <a:spcPct val="90000"/>
              </a:lnSpc>
              <a:spcBef>
                <a:spcPts val="1001"/>
              </a:spcBef>
            </a:pPr>
            <a:endParaRPr lang="ko-KR" sz="2800" b="0" strike="noStrike" spc="-1">
              <a:solidFill>
                <a:srgbClr val="000000"/>
              </a:solidFill>
              <a:latin typeface="맑은 고딕"/>
            </a:endParaRPr>
          </a:p>
          <a:p>
            <a:pPr>
              <a:lnSpc>
                <a:spcPct val="90000"/>
              </a:lnSpc>
              <a:spcBef>
                <a:spcPts val="1001"/>
              </a:spcBef>
            </a:pPr>
            <a:r>
              <a:rPr lang="ko-KR" sz="2800" b="0" strike="noStrike" spc="-1">
                <a:solidFill>
                  <a:srgbClr val="000000"/>
                </a:solidFill>
                <a:latin typeface="맑은 고딕"/>
              </a:rPr>
              <a:t>Input = [CLS] the man </a:t>
            </a:r>
            <a:r>
              <a:rPr lang="ko-KR" sz="2800" b="1" strike="noStrike" spc="-1">
                <a:solidFill>
                  <a:srgbClr val="000000"/>
                </a:solidFill>
                <a:latin typeface="맑은 고딕"/>
              </a:rPr>
              <a:t>[MASK] </a:t>
            </a:r>
            <a:r>
              <a:rPr lang="ko-KR" sz="2800" b="0" strike="noStrike" spc="-1">
                <a:solidFill>
                  <a:srgbClr val="000000"/>
                </a:solidFill>
                <a:latin typeface="맑은 고딕"/>
              </a:rPr>
              <a:t>to the store [SEP]</a:t>
            </a:r>
          </a:p>
          <a:p>
            <a:pPr>
              <a:lnSpc>
                <a:spcPct val="90000"/>
              </a:lnSpc>
              <a:spcBef>
                <a:spcPts val="1001"/>
              </a:spcBef>
            </a:pPr>
            <a:r>
              <a:rPr lang="ko-KR" sz="2800" b="0" strike="noStrike" spc="-1">
                <a:solidFill>
                  <a:srgbClr val="000000"/>
                </a:solidFill>
                <a:latin typeface="맑은 고딕"/>
              </a:rPr>
              <a:t>           penguin </a:t>
            </a:r>
            <a:r>
              <a:rPr lang="ko-KR" sz="2800" b="1" strike="noStrike" spc="-1">
                <a:solidFill>
                  <a:srgbClr val="000000"/>
                </a:solidFill>
                <a:latin typeface="맑은 고딕"/>
              </a:rPr>
              <a:t>[MASK] </a:t>
            </a:r>
            <a:r>
              <a:rPr lang="ko-KR" sz="2800" b="0" strike="noStrike" spc="-1">
                <a:solidFill>
                  <a:srgbClr val="000000"/>
                </a:solidFill>
                <a:latin typeface="맑은 고딕"/>
              </a:rPr>
              <a:t>are flight ##less birds [SEP]</a:t>
            </a:r>
          </a:p>
          <a:p>
            <a:pPr>
              <a:lnSpc>
                <a:spcPct val="90000"/>
              </a:lnSpc>
              <a:spcBef>
                <a:spcPts val="1001"/>
              </a:spcBef>
            </a:pPr>
            <a:endParaRPr lang="ko-KR" sz="2800" b="0" strike="noStrike" spc="-1">
              <a:solidFill>
                <a:srgbClr val="000000"/>
              </a:solidFill>
              <a:latin typeface="맑은 고딕"/>
            </a:endParaRPr>
          </a:p>
          <a:p>
            <a:pPr>
              <a:lnSpc>
                <a:spcPct val="90000"/>
              </a:lnSpc>
              <a:spcBef>
                <a:spcPts val="1001"/>
              </a:spcBef>
            </a:pPr>
            <a:r>
              <a:rPr lang="ko-KR" sz="2800" b="0" strike="noStrike" spc="-1">
                <a:solidFill>
                  <a:srgbClr val="FF0000"/>
                </a:solidFill>
                <a:latin typeface="맑은 고딕"/>
              </a:rPr>
              <a:t>Label = NotNext</a:t>
            </a:r>
            <a:endParaRPr lang="ko-KR" sz="2800" b="0" strike="noStrike" spc="-1">
              <a:solidFill>
                <a:srgbClr val="000000"/>
              </a:solidFill>
              <a:latin typeface="맑은 고딕"/>
            </a:endParaRPr>
          </a:p>
          <a:p>
            <a:pPr>
              <a:lnSpc>
                <a:spcPct val="90000"/>
              </a:lnSpc>
              <a:spcBef>
                <a:spcPts val="1001"/>
              </a:spcBef>
            </a:pPr>
            <a:endParaRPr lang="ko-KR" sz="2800" b="0" strike="noStrike" spc="-1">
              <a:solidFill>
                <a:srgbClr val="000000"/>
              </a:solidFill>
              <a:latin typeface="맑은 고딕"/>
            </a:endParaRPr>
          </a:p>
        </p:txBody>
      </p:sp>
      <p:sp>
        <p:nvSpPr>
          <p:cNvPr id="173" name="CustomShape 3"/>
          <p:cNvSpPr/>
          <p:nvPr/>
        </p:nvSpPr>
        <p:spPr>
          <a:xfrm>
            <a:off x="7761240" y="5452920"/>
            <a:ext cx="4136760" cy="12373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맑은 고딕"/>
              </a:rPr>
              <a:t>15% of wordpiece tokenizer results are “masked”</a:t>
            </a:r>
            <a:endParaRPr lang="en-US" sz="1800" b="0" strike="noStrike" spc="-1">
              <a:latin typeface="나눔고딕"/>
            </a:endParaRPr>
          </a:p>
          <a:p>
            <a:pPr algn="ctr">
              <a:lnSpc>
                <a:spcPct val="100000"/>
              </a:lnSpc>
            </a:pPr>
            <a:r>
              <a:rPr lang="en-US" sz="1800" b="0" strike="noStrike" spc="-1">
                <a:solidFill>
                  <a:srgbClr val="FFFFFF"/>
                </a:solidFill>
                <a:latin typeface="맑은 고딕"/>
              </a:rPr>
              <a:t>-&gt; infer voca id of [mask] token</a:t>
            </a:r>
            <a:endParaRPr lang="en-US" sz="1800" b="0" strike="noStrike" spc="-1">
              <a:latin typeface="나눔고딕"/>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noAutofit/>
          </a:bodyPr>
          <a:lstStyle/>
          <a:p>
            <a:pPr algn="ctr">
              <a:lnSpc>
                <a:spcPct val="90000"/>
              </a:lnSpc>
            </a:pPr>
            <a:r>
              <a:rPr lang="ko-KR" sz="4400" b="0" strike="noStrike" spc="-1">
                <a:solidFill>
                  <a:srgbClr val="000000"/>
                </a:solidFill>
                <a:latin typeface="맑은 고딕"/>
              </a:rPr>
              <a:t>참고자료</a:t>
            </a:r>
          </a:p>
        </p:txBody>
      </p:sp>
      <p:sp>
        <p:nvSpPr>
          <p:cNvPr id="89" name="TextShape 2"/>
          <p:cNvSpPr txBox="1"/>
          <p:nvPr/>
        </p:nvSpPr>
        <p:spPr>
          <a:xfrm>
            <a:off x="838080" y="1825560"/>
            <a:ext cx="10515240" cy="4350960"/>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ko-KR" sz="2800" b="0" strike="noStrike" spc="-1" dirty="0">
                <a:solidFill>
                  <a:srgbClr val="000000"/>
                </a:solidFill>
                <a:latin typeface="맑은 고딕"/>
              </a:rPr>
              <a:t>Google: </a:t>
            </a:r>
            <a:r>
              <a:rPr lang="ko-KR" sz="2800" b="0" strike="noStrike" spc="-1" dirty="0" err="1">
                <a:solidFill>
                  <a:srgbClr val="000000"/>
                </a:solidFill>
                <a:latin typeface="맑은 고딕"/>
              </a:rPr>
              <a:t>Toward</a:t>
            </a:r>
            <a:r>
              <a:rPr lang="ko-KR" sz="2800" b="0" strike="noStrike" spc="-1" dirty="0">
                <a:solidFill>
                  <a:srgbClr val="000000"/>
                </a:solidFill>
                <a:latin typeface="맑은 고딕"/>
              </a:rPr>
              <a:t> </a:t>
            </a:r>
            <a:r>
              <a:rPr lang="ko-KR" sz="2800" b="0" strike="noStrike" spc="-1" dirty="0" err="1">
                <a:solidFill>
                  <a:srgbClr val="000000"/>
                </a:solidFill>
                <a:latin typeface="맑은 고딕"/>
              </a:rPr>
              <a:t>Datascience</a:t>
            </a:r>
            <a:r>
              <a:rPr lang="ko-KR" sz="2800" b="0" strike="noStrike" spc="-1" dirty="0">
                <a:solidFill>
                  <a:srgbClr val="000000"/>
                </a:solidFill>
                <a:latin typeface="맑은 고딕"/>
              </a:rPr>
              <a:t> </a:t>
            </a:r>
            <a:r>
              <a:rPr lang="ko-KR" sz="2800" b="0" strike="noStrike" spc="-1" dirty="0" err="1">
                <a:solidFill>
                  <a:srgbClr val="000000"/>
                </a:solidFill>
                <a:latin typeface="맑은 고딕"/>
              </a:rPr>
              <a:t>Website</a:t>
            </a:r>
            <a:endParaRPr lang="ko-KR" sz="2800" b="0" strike="noStrike" spc="-1" dirty="0">
              <a:solidFill>
                <a:srgbClr val="000000"/>
              </a:solidFill>
              <a:latin typeface="맑은 고딕"/>
            </a:endParaRPr>
          </a:p>
          <a:p>
            <a:pPr>
              <a:lnSpc>
                <a:spcPct val="90000"/>
              </a:lnSpc>
              <a:spcBef>
                <a:spcPts val="1001"/>
              </a:spcBef>
            </a:pPr>
            <a:r>
              <a:rPr lang="ko-KR" sz="2800" b="0" strike="noStrike" spc="-1" dirty="0">
                <a:solidFill>
                  <a:srgbClr val="000000"/>
                </a:solidFill>
                <a:latin typeface="맑은 고딕"/>
              </a:rPr>
              <a:t>             </a:t>
            </a:r>
            <a:r>
              <a:rPr lang="ko-KR" sz="2800" b="0" strike="noStrike" spc="-1" dirty="0" err="1">
                <a:solidFill>
                  <a:srgbClr val="000000"/>
                </a:solidFill>
                <a:latin typeface="맑은 고딕"/>
              </a:rPr>
              <a:t>딥러닝을</a:t>
            </a:r>
            <a:r>
              <a:rPr lang="ko-KR" sz="2800" b="0" strike="noStrike" spc="-1" dirty="0">
                <a:solidFill>
                  <a:srgbClr val="000000"/>
                </a:solidFill>
                <a:latin typeface="맑은 고딕"/>
              </a:rPr>
              <a:t> 이용한 자연어처리입문</a:t>
            </a:r>
          </a:p>
          <a:p>
            <a:pPr marL="228600" indent="-228240">
              <a:lnSpc>
                <a:spcPct val="90000"/>
              </a:lnSpc>
              <a:spcBef>
                <a:spcPts val="1001"/>
              </a:spcBef>
              <a:buClr>
                <a:srgbClr val="000000"/>
              </a:buClr>
              <a:buFont typeface="Arial"/>
              <a:buChar char="•"/>
            </a:pPr>
            <a:r>
              <a:rPr lang="ko-KR" sz="2800" b="0" strike="noStrike" spc="-1" dirty="0" err="1">
                <a:solidFill>
                  <a:srgbClr val="000000"/>
                </a:solidFill>
                <a:latin typeface="맑은 고딕"/>
              </a:rPr>
              <a:t>Youtube</a:t>
            </a:r>
            <a:r>
              <a:rPr lang="ko-KR" sz="2800" b="0" strike="noStrike" spc="-1" dirty="0">
                <a:solidFill>
                  <a:srgbClr val="000000"/>
                </a:solidFill>
                <a:latin typeface="맑은 고딕"/>
              </a:rPr>
              <a:t>: </a:t>
            </a:r>
            <a:r>
              <a:rPr lang="ko-KR" sz="2800" b="0" strike="noStrike" spc="-1" dirty="0" err="1">
                <a:solidFill>
                  <a:srgbClr val="000000"/>
                </a:solidFill>
                <a:latin typeface="맑은 고딕"/>
              </a:rPr>
              <a:t>Stanford</a:t>
            </a:r>
            <a:r>
              <a:rPr lang="ko-KR" sz="2800" b="0" strike="noStrike" spc="-1" dirty="0">
                <a:solidFill>
                  <a:srgbClr val="000000"/>
                </a:solidFill>
                <a:latin typeface="맑은 고딕"/>
              </a:rPr>
              <a:t> CS224N: NLP </a:t>
            </a:r>
            <a:r>
              <a:rPr lang="ko-KR" sz="2800" b="0" strike="noStrike" spc="-1" dirty="0" err="1">
                <a:solidFill>
                  <a:srgbClr val="000000"/>
                </a:solidFill>
                <a:latin typeface="맑은 고딕"/>
              </a:rPr>
              <a:t>with</a:t>
            </a:r>
            <a:r>
              <a:rPr lang="ko-KR" sz="2800" b="0" strike="noStrike" spc="-1" dirty="0">
                <a:solidFill>
                  <a:srgbClr val="000000"/>
                </a:solidFill>
                <a:latin typeface="맑은 고딕"/>
              </a:rPr>
              <a:t> </a:t>
            </a:r>
            <a:r>
              <a:rPr lang="ko-KR" sz="2800" b="0" strike="noStrike" spc="-1" dirty="0" err="1">
                <a:solidFill>
                  <a:srgbClr val="000000"/>
                </a:solidFill>
                <a:latin typeface="맑은 고딕"/>
              </a:rPr>
              <a:t>deeplearning</a:t>
            </a:r>
            <a:endParaRPr lang="ko-KR" sz="2800" b="0" strike="noStrike" spc="-1" dirty="0">
              <a:solidFill>
                <a:srgbClr val="000000"/>
              </a:solidFill>
              <a:latin typeface="맑은 고딕"/>
            </a:endParaRPr>
          </a:p>
          <a:p>
            <a:pPr>
              <a:lnSpc>
                <a:spcPct val="90000"/>
              </a:lnSpc>
              <a:spcBef>
                <a:spcPts val="1001"/>
              </a:spcBef>
            </a:pPr>
            <a:r>
              <a:rPr lang="ko-KR" sz="2800" b="0" strike="noStrike" spc="-1" dirty="0">
                <a:solidFill>
                  <a:srgbClr val="000000"/>
                </a:solidFill>
                <a:latin typeface="맑은 고딕"/>
              </a:rPr>
              <a:t>              </a:t>
            </a:r>
            <a:r>
              <a:rPr lang="ko-KR" sz="2800" b="0" strike="noStrike" spc="-1" dirty="0" err="1">
                <a:solidFill>
                  <a:srgbClr val="000000"/>
                </a:solidFill>
                <a:latin typeface="맑은 고딕"/>
              </a:rPr>
              <a:t>Univ</a:t>
            </a:r>
            <a:r>
              <a:rPr lang="ko-KR" sz="2800" b="0" strike="noStrike" spc="-1" dirty="0">
                <a:solidFill>
                  <a:srgbClr val="000000"/>
                </a:solidFill>
                <a:latin typeface="맑은 고딕"/>
              </a:rPr>
              <a:t> of </a:t>
            </a:r>
            <a:r>
              <a:rPr lang="ko-KR" sz="2800" b="0" strike="noStrike" spc="-1" dirty="0" err="1">
                <a:solidFill>
                  <a:srgbClr val="000000"/>
                </a:solidFill>
                <a:latin typeface="맑은 고딕"/>
              </a:rPr>
              <a:t>Waterloo</a:t>
            </a:r>
            <a:r>
              <a:rPr lang="ko-KR" sz="2800" b="0" strike="noStrike" spc="-1" dirty="0">
                <a:solidFill>
                  <a:srgbClr val="000000"/>
                </a:solidFill>
                <a:latin typeface="맑은 고딕"/>
              </a:rPr>
              <a:t> CS480/680</a:t>
            </a:r>
          </a:p>
          <a:p>
            <a:pPr>
              <a:lnSpc>
                <a:spcPct val="90000"/>
              </a:lnSpc>
              <a:spcBef>
                <a:spcPts val="1001"/>
              </a:spcBef>
            </a:pPr>
            <a:r>
              <a:rPr lang="ko-KR" sz="2800" b="0" strike="noStrike" spc="-1" dirty="0">
                <a:solidFill>
                  <a:srgbClr val="000000"/>
                </a:solidFill>
                <a:latin typeface="맑은 고딕"/>
              </a:rPr>
              <a:t>교과서: </a:t>
            </a:r>
            <a:r>
              <a:rPr lang="ko-KR" sz="2800" b="0" strike="noStrike" spc="-1" dirty="0" err="1">
                <a:solidFill>
                  <a:srgbClr val="000000"/>
                </a:solidFill>
                <a:latin typeface="맑은 고딕"/>
              </a:rPr>
              <a:t>thomas</a:t>
            </a:r>
            <a:r>
              <a:rPr lang="ko-KR" sz="2800" b="0" strike="noStrike" spc="-1" dirty="0">
                <a:solidFill>
                  <a:srgbClr val="000000"/>
                </a:solidFill>
                <a:latin typeface="맑은 고딕"/>
              </a:rPr>
              <a:t> </a:t>
            </a:r>
            <a:r>
              <a:rPr lang="ko-KR" sz="2800" b="0" strike="noStrike" spc="-1" dirty="0" err="1">
                <a:solidFill>
                  <a:srgbClr val="000000"/>
                </a:solidFill>
                <a:latin typeface="맑은 고딕"/>
              </a:rPr>
              <a:t>calculus</a:t>
            </a:r>
            <a:r>
              <a:rPr lang="ko-KR" sz="2800" b="0" strike="noStrike" spc="-1" dirty="0">
                <a:solidFill>
                  <a:srgbClr val="000000"/>
                </a:solidFill>
                <a:latin typeface="맑은 고딕"/>
              </a:rPr>
              <a:t> 13</a:t>
            </a:r>
            <a:r>
              <a:rPr lang="ko-KR" sz="2800" b="0" strike="noStrike" spc="-1" baseline="30000" dirty="0">
                <a:solidFill>
                  <a:srgbClr val="000000"/>
                </a:solidFill>
                <a:latin typeface="맑은 고딕"/>
              </a:rPr>
              <a:t>th</a:t>
            </a:r>
            <a:r>
              <a:rPr lang="ko-KR" sz="2800" b="0" strike="noStrike" spc="-1" dirty="0">
                <a:solidFill>
                  <a:srgbClr val="000000"/>
                </a:solidFill>
                <a:latin typeface="맑은 고딕"/>
              </a:rPr>
              <a:t> 7절 </a:t>
            </a:r>
            <a:r>
              <a:rPr lang="ko-KR" sz="2800" b="0" strike="noStrike" spc="-1" dirty="0" err="1">
                <a:solidFill>
                  <a:srgbClr val="000000"/>
                </a:solidFill>
                <a:latin typeface="맑은 고딕"/>
              </a:rPr>
              <a:t>vector</a:t>
            </a:r>
            <a:r>
              <a:rPr lang="ko-KR" sz="2800" b="0" strike="noStrike" spc="-1" dirty="0">
                <a:solidFill>
                  <a:srgbClr val="000000"/>
                </a:solidFill>
                <a:latin typeface="맑은 고딕"/>
              </a:rPr>
              <a:t> (724p?)</a:t>
            </a:r>
          </a:p>
          <a:p>
            <a:pPr>
              <a:lnSpc>
                <a:spcPct val="90000"/>
              </a:lnSpc>
              <a:spcBef>
                <a:spcPts val="1001"/>
              </a:spcBef>
            </a:pPr>
            <a:r>
              <a:rPr lang="ko-KR" sz="2800" b="0" strike="noStrike" spc="-1" dirty="0">
                <a:solidFill>
                  <a:srgbClr val="000000"/>
                </a:solidFill>
                <a:latin typeface="맑은 고딕"/>
              </a:rPr>
              <a:t>          </a:t>
            </a:r>
            <a:r>
              <a:rPr lang="ko-KR" sz="2800" b="0" strike="noStrike" spc="-1" dirty="0" err="1">
                <a:solidFill>
                  <a:srgbClr val="000000"/>
                </a:solidFill>
                <a:latin typeface="맑은 고딕"/>
              </a:rPr>
              <a:t>linear</a:t>
            </a:r>
            <a:r>
              <a:rPr lang="ko-KR" sz="2800" b="0" strike="noStrike" spc="-1" dirty="0">
                <a:solidFill>
                  <a:srgbClr val="000000"/>
                </a:solidFill>
                <a:latin typeface="맑은 고딕"/>
              </a:rPr>
              <a:t> </a:t>
            </a:r>
            <a:r>
              <a:rPr lang="ko-KR" sz="2800" b="0" strike="noStrike" spc="-1" dirty="0" err="1">
                <a:solidFill>
                  <a:srgbClr val="000000"/>
                </a:solidFill>
                <a:latin typeface="맑은 고딕"/>
              </a:rPr>
              <a:t>algebra</a:t>
            </a:r>
            <a:r>
              <a:rPr lang="ko-KR" sz="2800" b="0" strike="noStrike" spc="-1" dirty="0">
                <a:solidFill>
                  <a:srgbClr val="000000"/>
                </a:solidFill>
                <a:latin typeface="맑은 고딕"/>
              </a:rPr>
              <a:t> 1.5 ~1.9 </a:t>
            </a:r>
            <a:r>
              <a:rPr lang="ko-KR" sz="2800" b="0" strike="noStrike" spc="-1" dirty="0" err="1">
                <a:solidFill>
                  <a:srgbClr val="000000"/>
                </a:solidFill>
                <a:latin typeface="맑은 고딕"/>
              </a:rPr>
              <a:t>linear</a:t>
            </a:r>
            <a:r>
              <a:rPr lang="ko-KR" sz="2800" b="0" strike="noStrike" spc="-1" dirty="0">
                <a:solidFill>
                  <a:srgbClr val="000000"/>
                </a:solidFill>
                <a:latin typeface="맑은 고딕"/>
              </a:rPr>
              <a:t> </a:t>
            </a:r>
            <a:r>
              <a:rPr lang="ko-KR" sz="2800" b="0" strike="noStrike" spc="-1" dirty="0" err="1">
                <a:solidFill>
                  <a:srgbClr val="000000"/>
                </a:solidFill>
                <a:latin typeface="맑은 고딕"/>
              </a:rPr>
              <a:t>transformation</a:t>
            </a:r>
            <a:endParaRPr lang="ko-KR" sz="2800" b="0" strike="noStrike" spc="-1" dirty="0">
              <a:solidFill>
                <a:srgbClr val="000000"/>
              </a:solidFill>
              <a:latin typeface="맑은 고딕"/>
            </a:endParaRPr>
          </a:p>
          <a:p>
            <a:pPr>
              <a:lnSpc>
                <a:spcPct val="90000"/>
              </a:lnSpc>
              <a:spcBef>
                <a:spcPts val="1001"/>
              </a:spcBef>
            </a:pPr>
            <a:endParaRPr lang="ko-KR" sz="2800" b="0" strike="noStrike" spc="-1" dirty="0">
              <a:solidFill>
                <a:srgbClr val="000000"/>
              </a:solidFill>
              <a:latin typeface="맑은 고딕"/>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noAutofit/>
          </a:bodyPr>
          <a:lstStyle/>
          <a:p>
            <a:pPr algn="ctr">
              <a:lnSpc>
                <a:spcPct val="90000"/>
              </a:lnSpc>
            </a:pPr>
            <a:r>
              <a:rPr lang="ko-KR" sz="4400" b="0" strike="noStrike" spc="-1">
                <a:solidFill>
                  <a:srgbClr val="000000"/>
                </a:solidFill>
                <a:latin typeface="맑은 고딕"/>
              </a:rPr>
              <a:t>Language Model</a:t>
            </a:r>
          </a:p>
        </p:txBody>
      </p:sp>
      <p:sp>
        <p:nvSpPr>
          <p:cNvPr id="91" name="TextShape 2"/>
          <p:cNvSpPr txBox="1"/>
          <p:nvPr/>
        </p:nvSpPr>
        <p:spPr>
          <a:xfrm>
            <a:off x="838080" y="1825560"/>
            <a:ext cx="10515240" cy="4350960"/>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ko-KR" sz="2800" b="0" strike="noStrike" spc="-1">
                <a:solidFill>
                  <a:srgbClr val="000000"/>
                </a:solidFill>
                <a:latin typeface="맑은 고딕"/>
              </a:rPr>
              <a:t>문장의 </a:t>
            </a:r>
            <a:r>
              <a:rPr lang="ko-KR" sz="2800" b="1" strike="noStrike" spc="-1">
                <a:solidFill>
                  <a:srgbClr val="000000"/>
                </a:solidFill>
                <a:latin typeface="맑은 고딕"/>
              </a:rPr>
              <a:t>확률</a:t>
            </a:r>
            <a:r>
              <a:rPr lang="ko-KR" sz="2800" b="0" strike="noStrike" spc="-1">
                <a:solidFill>
                  <a:srgbClr val="000000"/>
                </a:solidFill>
                <a:latin typeface="맑은 고딕"/>
              </a:rPr>
              <a:t>을 나타내는 모델</a:t>
            </a:r>
          </a:p>
          <a:p>
            <a:pPr marL="228600" indent="-228240">
              <a:lnSpc>
                <a:spcPct val="90000"/>
              </a:lnSpc>
              <a:spcBef>
                <a:spcPts val="1001"/>
              </a:spcBef>
              <a:buClr>
                <a:srgbClr val="000000"/>
              </a:buClr>
              <a:buFont typeface="Arial"/>
              <a:buChar char="•"/>
            </a:pPr>
            <a:r>
              <a:rPr lang="ko-KR" sz="2800" b="0" strike="noStrike" spc="-1">
                <a:solidFill>
                  <a:srgbClr val="000000"/>
                </a:solidFill>
                <a:latin typeface="맑은 고딕"/>
              </a:rPr>
              <a:t>다음에 등장할 단어의 확률을 예측(prediction)하는 모델</a:t>
            </a:r>
          </a:p>
          <a:p>
            <a:pPr>
              <a:lnSpc>
                <a:spcPct val="90000"/>
              </a:lnSpc>
              <a:spcBef>
                <a:spcPts val="1001"/>
              </a:spcBef>
            </a:pPr>
            <a:endParaRPr lang="ko-KR" sz="2800" b="0" strike="noStrike" spc="-1">
              <a:solidFill>
                <a:srgbClr val="000000"/>
              </a:solidFill>
              <a:latin typeface="맑은 고딕"/>
            </a:endParaRPr>
          </a:p>
          <a:p>
            <a:pPr marL="228600" indent="-228240">
              <a:lnSpc>
                <a:spcPct val="90000"/>
              </a:lnSpc>
              <a:spcBef>
                <a:spcPts val="1001"/>
              </a:spcBef>
              <a:buClr>
                <a:srgbClr val="000000"/>
              </a:buClr>
              <a:buFont typeface="Arial"/>
              <a:buChar char="•"/>
            </a:pPr>
            <a:r>
              <a:rPr lang="ko-KR" sz="2800" b="0" strike="noStrike" spc="-1">
                <a:solidFill>
                  <a:srgbClr val="000000"/>
                </a:solidFill>
                <a:latin typeface="맑은 고딕"/>
              </a:rPr>
              <a:t>버스 정류장에서 방금 버스를 ???????.</a:t>
            </a:r>
          </a:p>
          <a:p>
            <a:pPr marL="228600" indent="-228240">
              <a:lnSpc>
                <a:spcPct val="90000"/>
              </a:lnSpc>
              <a:spcBef>
                <a:spcPts val="1001"/>
              </a:spcBef>
              <a:buClr>
                <a:srgbClr val="000000"/>
              </a:buClr>
              <a:buFont typeface="Arial"/>
              <a:buChar char="•"/>
            </a:pPr>
            <a:r>
              <a:rPr lang="ko-KR" sz="2800" b="0" strike="noStrike" spc="-1">
                <a:solidFill>
                  <a:srgbClr val="000000"/>
                </a:solidFill>
                <a:latin typeface="맑은 고딕"/>
              </a:rPr>
              <a:t>1.사랑해 2. 고양이 3.놓쳤다 4.사고남</a:t>
            </a:r>
          </a:p>
          <a:p>
            <a:pPr>
              <a:lnSpc>
                <a:spcPct val="90000"/>
              </a:lnSpc>
              <a:spcBef>
                <a:spcPts val="1001"/>
              </a:spcBef>
            </a:pPr>
            <a:endParaRPr lang="ko-KR" sz="2800" b="0" strike="noStrike" spc="-1">
              <a:solidFill>
                <a:srgbClr val="000000"/>
              </a:solidFill>
              <a:latin typeface="맑은 고딕"/>
            </a:endParaRPr>
          </a:p>
          <a:p>
            <a:pPr marL="228600" indent="-228240">
              <a:lnSpc>
                <a:spcPct val="90000"/>
              </a:lnSpc>
              <a:spcBef>
                <a:spcPts val="1001"/>
              </a:spcBef>
              <a:buClr>
                <a:srgbClr val="000000"/>
              </a:buClr>
              <a:buFont typeface="Arial"/>
              <a:buChar char="•"/>
            </a:pPr>
            <a:r>
              <a:rPr lang="ko-KR" sz="2800" b="0" strike="noStrike" spc="-1">
                <a:solidFill>
                  <a:srgbClr val="000000"/>
                </a:solidFill>
                <a:latin typeface="맑은 고딕"/>
              </a:rPr>
              <a:t>모델의 확률. 사랑해 </a:t>
            </a:r>
            <a:r>
              <a:rPr lang="ko-KR" sz="2800" b="1" strike="noStrike" spc="-1">
                <a:solidFill>
                  <a:srgbClr val="000000"/>
                </a:solidFill>
                <a:latin typeface="맑은 고딕"/>
              </a:rPr>
              <a:t>0.1</a:t>
            </a:r>
            <a:r>
              <a:rPr lang="ko-KR" sz="2800" b="0" strike="noStrike" spc="-1">
                <a:solidFill>
                  <a:srgbClr val="000000"/>
                </a:solidFill>
                <a:latin typeface="맑은 고딕"/>
              </a:rPr>
              <a:t>  고양이 </a:t>
            </a:r>
            <a:r>
              <a:rPr lang="ko-KR" sz="2800" b="1" strike="noStrike" spc="-1">
                <a:solidFill>
                  <a:srgbClr val="000000"/>
                </a:solidFill>
                <a:latin typeface="맑은 고딕"/>
              </a:rPr>
              <a:t>0.01</a:t>
            </a:r>
            <a:r>
              <a:rPr lang="ko-KR" sz="2800" b="0" strike="noStrike" spc="-1">
                <a:solidFill>
                  <a:srgbClr val="000000"/>
                </a:solidFill>
                <a:latin typeface="맑은 고딕"/>
              </a:rPr>
              <a:t>. 놓쳤다. </a:t>
            </a:r>
            <a:r>
              <a:rPr lang="ko-KR" sz="2800" b="1" strike="noStrike" spc="-1">
                <a:solidFill>
                  <a:srgbClr val="000000"/>
                </a:solidFill>
                <a:latin typeface="맑은 고딕"/>
              </a:rPr>
              <a:t>0.7</a:t>
            </a:r>
            <a:r>
              <a:rPr lang="ko-KR" sz="2800" b="0" strike="noStrike" spc="-1">
                <a:solidFill>
                  <a:srgbClr val="000000"/>
                </a:solidFill>
                <a:latin typeface="맑은 고딕"/>
              </a:rPr>
              <a:t>. 사고남 </a:t>
            </a:r>
            <a:r>
              <a:rPr lang="ko-KR" sz="2800" b="1" strike="noStrike" spc="-1">
                <a:solidFill>
                  <a:srgbClr val="000000"/>
                </a:solidFill>
                <a:latin typeface="맑은 고딕"/>
              </a:rPr>
              <a:t>0.19</a:t>
            </a:r>
            <a:endParaRPr lang="ko-KR" sz="2800" b="0" strike="noStrike" spc="-1">
              <a:solidFill>
                <a:srgbClr val="000000"/>
              </a:solidFill>
              <a:latin typeface="맑은 고딕"/>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noAutofit/>
          </a:bodyPr>
          <a:lstStyle/>
          <a:p>
            <a:pPr algn="ctr">
              <a:lnSpc>
                <a:spcPct val="90000"/>
              </a:lnSpc>
            </a:pPr>
            <a:r>
              <a:rPr lang="ko-KR" sz="4400" b="0" strike="noStrike" spc="-1">
                <a:solidFill>
                  <a:srgbClr val="000000"/>
                </a:solidFill>
                <a:latin typeface="맑은 고딕"/>
              </a:rPr>
              <a:t>Statistical N-gram Language model</a:t>
            </a:r>
          </a:p>
        </p:txBody>
      </p:sp>
      <p:sp>
        <p:nvSpPr>
          <p:cNvPr id="93" name="TextShape 2"/>
          <p:cNvSpPr txBox="1"/>
          <p:nvPr/>
        </p:nvSpPr>
        <p:spPr>
          <a:xfrm>
            <a:off x="838080" y="1825560"/>
            <a:ext cx="10515240" cy="4350960"/>
          </a:xfrm>
          <a:prstGeom prst="rect">
            <a:avLst/>
          </a:prstGeom>
          <a:noFill/>
          <a:ln>
            <a:noFill/>
          </a:ln>
        </p:spPr>
        <p:txBody>
          <a:bodyPr>
            <a:normAutofit fontScale="69000"/>
          </a:bodyPr>
          <a:lstStyle/>
          <a:p>
            <a:pPr marL="228600" indent="-228240">
              <a:lnSpc>
                <a:spcPct val="90000"/>
              </a:lnSpc>
              <a:spcBef>
                <a:spcPts val="1001"/>
              </a:spcBef>
              <a:buClr>
                <a:srgbClr val="000000"/>
              </a:buClr>
              <a:buFont typeface="Arial"/>
              <a:buChar char="•"/>
            </a:pPr>
            <a:r>
              <a:rPr lang="ko-KR" sz="2300" b="0" strike="noStrike" spc="-1" dirty="0" err="1">
                <a:solidFill>
                  <a:srgbClr val="000000"/>
                </a:solidFill>
                <a:latin typeface="맑은 고딕"/>
              </a:rPr>
              <a:t>An</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adorable</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little</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boy</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is</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spreading</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smiles</a:t>
            </a:r>
            <a:endParaRPr lang="ko-KR" sz="2300" b="0" strike="noStrike" spc="-1" dirty="0">
              <a:solidFill>
                <a:srgbClr val="000000"/>
              </a:solidFill>
              <a:latin typeface="맑은 고딕"/>
            </a:endParaRPr>
          </a:p>
          <a:p>
            <a:pPr marL="228600" indent="-228240">
              <a:lnSpc>
                <a:spcPct val="90000"/>
              </a:lnSpc>
              <a:spcBef>
                <a:spcPts val="1001"/>
              </a:spcBef>
              <a:buClr>
                <a:srgbClr val="000000"/>
              </a:buClr>
              <a:buFont typeface="Arial"/>
              <a:buChar char="•"/>
            </a:pPr>
            <a:r>
              <a:rPr lang="ko-KR" sz="2300" b="1" strike="noStrike" spc="-1" dirty="0" err="1">
                <a:solidFill>
                  <a:srgbClr val="000000"/>
                </a:solidFill>
                <a:latin typeface="맑은 고딕"/>
              </a:rPr>
              <a:t>uni</a:t>
            </a:r>
            <a:r>
              <a:rPr lang="ko-KR" sz="2300" b="0" strike="noStrike" spc="-1" dirty="0" err="1">
                <a:solidFill>
                  <a:srgbClr val="000000"/>
                </a:solidFill>
                <a:latin typeface="맑은 고딕"/>
              </a:rPr>
              <a:t>grams</a:t>
            </a:r>
            <a:r>
              <a:rPr lang="ko-KR" sz="2300" b="0" strike="noStrike" spc="-1" dirty="0">
                <a:solidFill>
                  <a:srgbClr val="000000"/>
                </a:solidFill>
                <a:latin typeface="맑은 고딕"/>
              </a:rPr>
              <a:t> : </a:t>
            </a:r>
            <a:r>
              <a:rPr lang="ko-KR" sz="2300" b="0" strike="noStrike" spc="-1" dirty="0" err="1">
                <a:solidFill>
                  <a:srgbClr val="000000"/>
                </a:solidFill>
                <a:latin typeface="맑은 고딕"/>
              </a:rPr>
              <a:t>an</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adorable</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little</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boy</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is</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spreading</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smiles</a:t>
            </a:r>
            <a:br>
              <a:rPr dirty="0"/>
            </a:br>
            <a:r>
              <a:rPr lang="ko-KR" sz="2300" b="1" strike="noStrike" spc="-1" dirty="0" err="1">
                <a:solidFill>
                  <a:srgbClr val="000000"/>
                </a:solidFill>
                <a:latin typeface="맑은 고딕"/>
              </a:rPr>
              <a:t>bi</a:t>
            </a:r>
            <a:r>
              <a:rPr lang="ko-KR" sz="2300" b="0" strike="noStrike" spc="-1" dirty="0" err="1">
                <a:solidFill>
                  <a:srgbClr val="000000"/>
                </a:solidFill>
                <a:latin typeface="맑은 고딕"/>
              </a:rPr>
              <a:t>grams</a:t>
            </a:r>
            <a:r>
              <a:rPr lang="ko-KR" sz="2300" b="0" strike="noStrike" spc="-1" dirty="0">
                <a:solidFill>
                  <a:srgbClr val="000000"/>
                </a:solidFill>
                <a:latin typeface="맑은 고딕"/>
              </a:rPr>
              <a:t> : </a:t>
            </a:r>
            <a:r>
              <a:rPr lang="ko-KR" sz="2300" b="0" strike="noStrike" spc="-1" dirty="0" err="1">
                <a:solidFill>
                  <a:srgbClr val="000000"/>
                </a:solidFill>
                <a:latin typeface="맑은 고딕"/>
              </a:rPr>
              <a:t>an</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adorable</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adorable</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little</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little</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boy</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boy</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is</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is</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spreading</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spreading</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smiles</a:t>
            </a:r>
            <a:br>
              <a:rPr dirty="0"/>
            </a:br>
            <a:r>
              <a:rPr lang="ko-KR" sz="2300" b="1" strike="noStrike" spc="-1" dirty="0" err="1">
                <a:solidFill>
                  <a:srgbClr val="000000"/>
                </a:solidFill>
                <a:latin typeface="맑은 고딕"/>
              </a:rPr>
              <a:t>tri</a:t>
            </a:r>
            <a:r>
              <a:rPr lang="ko-KR" sz="2300" b="0" strike="noStrike" spc="-1" dirty="0" err="1">
                <a:solidFill>
                  <a:srgbClr val="000000"/>
                </a:solidFill>
                <a:latin typeface="맑은 고딕"/>
              </a:rPr>
              <a:t>grams</a:t>
            </a:r>
            <a:r>
              <a:rPr lang="ko-KR" sz="2300" b="0" strike="noStrike" spc="-1" dirty="0">
                <a:solidFill>
                  <a:srgbClr val="000000"/>
                </a:solidFill>
                <a:latin typeface="맑은 고딕"/>
              </a:rPr>
              <a:t> : </a:t>
            </a:r>
            <a:r>
              <a:rPr lang="ko-KR" sz="2300" b="0" strike="noStrike" spc="-1" dirty="0" err="1">
                <a:solidFill>
                  <a:srgbClr val="000000"/>
                </a:solidFill>
                <a:latin typeface="맑은 고딕"/>
              </a:rPr>
              <a:t>an</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adorable</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little</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adorable</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little</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boy</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little</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boy</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is</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boy</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is</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spreading</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is</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spreading</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smiles</a:t>
            </a:r>
            <a:br>
              <a:rPr dirty="0"/>
            </a:br>
            <a:r>
              <a:rPr lang="ko-KR" sz="2300" b="1" strike="noStrike" spc="-1" dirty="0">
                <a:solidFill>
                  <a:srgbClr val="000000"/>
                </a:solidFill>
                <a:latin typeface="맑은 고딕"/>
              </a:rPr>
              <a:t>4</a:t>
            </a:r>
            <a:r>
              <a:rPr lang="ko-KR" sz="2300" b="0" strike="noStrike" spc="-1" dirty="0">
                <a:solidFill>
                  <a:srgbClr val="000000"/>
                </a:solidFill>
                <a:latin typeface="맑은 고딕"/>
              </a:rPr>
              <a:t>-grams : </a:t>
            </a:r>
            <a:r>
              <a:rPr lang="ko-KR" sz="2300" b="0" strike="noStrike" spc="-1" dirty="0" err="1">
                <a:solidFill>
                  <a:srgbClr val="000000"/>
                </a:solidFill>
                <a:latin typeface="맑은 고딕"/>
              </a:rPr>
              <a:t>an</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adorable</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little</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boy</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adorable</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little</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boy</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is</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little</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boy</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is</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spreading</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boy</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is</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spreading</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smiles</a:t>
            </a:r>
            <a:endParaRPr lang="ko-KR" sz="2300" b="0" strike="noStrike" spc="-1" dirty="0">
              <a:solidFill>
                <a:srgbClr val="000000"/>
              </a:solidFill>
              <a:latin typeface="맑은 고딕"/>
            </a:endParaRPr>
          </a:p>
          <a:p>
            <a:pPr marL="228600" indent="-228240">
              <a:lnSpc>
                <a:spcPct val="90000"/>
              </a:lnSpc>
              <a:spcBef>
                <a:spcPts val="1001"/>
              </a:spcBef>
              <a:buClr>
                <a:srgbClr val="000000"/>
              </a:buClr>
              <a:buFont typeface="Arial"/>
              <a:buChar char="•"/>
            </a:pPr>
            <a:r>
              <a:rPr lang="ko-KR" sz="2300" b="0" strike="noStrike" spc="-1" dirty="0" err="1">
                <a:solidFill>
                  <a:srgbClr val="000000"/>
                </a:solidFill>
                <a:latin typeface="맑은 고딕"/>
              </a:rPr>
              <a:t>n-gram을</a:t>
            </a:r>
            <a:r>
              <a:rPr lang="ko-KR" sz="2300" b="0" strike="noStrike" spc="-1" dirty="0">
                <a:solidFill>
                  <a:srgbClr val="000000"/>
                </a:solidFill>
                <a:latin typeface="맑은 고딕"/>
              </a:rPr>
              <a:t> 사용할 때는 </a:t>
            </a:r>
            <a:r>
              <a:rPr lang="ko-KR" sz="2300" b="0" strike="noStrike" spc="-1" dirty="0" err="1">
                <a:solidFill>
                  <a:srgbClr val="000000"/>
                </a:solidFill>
                <a:latin typeface="맑은 고딕"/>
              </a:rPr>
              <a:t>n이</a:t>
            </a:r>
            <a:r>
              <a:rPr lang="ko-KR" sz="2300" b="0" strike="noStrike" spc="-1" dirty="0">
                <a:solidFill>
                  <a:srgbClr val="000000"/>
                </a:solidFill>
                <a:latin typeface="맑은 고딕"/>
              </a:rPr>
              <a:t> 1일 때는 </a:t>
            </a:r>
            <a:r>
              <a:rPr lang="ko-KR" sz="2300" b="0" strike="noStrike" spc="-1" dirty="0" err="1">
                <a:solidFill>
                  <a:srgbClr val="000000"/>
                </a:solidFill>
                <a:latin typeface="맑은 고딕"/>
              </a:rPr>
              <a:t>유니그램</a:t>
            </a:r>
            <a:r>
              <a:rPr lang="ko-KR" sz="2300" b="0" strike="noStrike" spc="-1" dirty="0">
                <a:solidFill>
                  <a:srgbClr val="000000"/>
                </a:solidFill>
                <a:latin typeface="맑은 고딕"/>
              </a:rPr>
              <a:t>(</a:t>
            </a:r>
            <a:r>
              <a:rPr lang="ko-KR" sz="2300" b="0" strike="noStrike" spc="-1" dirty="0" err="1">
                <a:solidFill>
                  <a:srgbClr val="000000"/>
                </a:solidFill>
                <a:latin typeface="맑은 고딕"/>
              </a:rPr>
              <a:t>unigram</a:t>
            </a:r>
            <a:r>
              <a:rPr lang="ko-KR" sz="2300" b="0" strike="noStrike" spc="-1" dirty="0">
                <a:solidFill>
                  <a:srgbClr val="000000"/>
                </a:solidFill>
                <a:latin typeface="맑은 고딕"/>
              </a:rPr>
              <a:t>), 2일 때는 </a:t>
            </a:r>
            <a:r>
              <a:rPr lang="ko-KR" sz="2300" b="0" strike="noStrike" spc="-1" dirty="0" err="1">
                <a:solidFill>
                  <a:srgbClr val="000000"/>
                </a:solidFill>
                <a:latin typeface="맑은 고딕"/>
              </a:rPr>
              <a:t>바이그램</a:t>
            </a:r>
            <a:r>
              <a:rPr lang="ko-KR" sz="2300" b="0" strike="noStrike" spc="-1" dirty="0">
                <a:solidFill>
                  <a:srgbClr val="000000"/>
                </a:solidFill>
                <a:latin typeface="맑은 고딕"/>
              </a:rPr>
              <a:t>(</a:t>
            </a:r>
            <a:r>
              <a:rPr lang="ko-KR" sz="2300" b="0" strike="noStrike" spc="-1" dirty="0" err="1">
                <a:solidFill>
                  <a:srgbClr val="000000"/>
                </a:solidFill>
                <a:latin typeface="맑은 고딕"/>
              </a:rPr>
              <a:t>bigram</a:t>
            </a:r>
            <a:r>
              <a:rPr lang="ko-KR" sz="2300" b="0" strike="noStrike" spc="-1" dirty="0">
                <a:solidFill>
                  <a:srgbClr val="000000"/>
                </a:solidFill>
                <a:latin typeface="맑은 고딕"/>
              </a:rPr>
              <a:t>), 3일 때는 </a:t>
            </a:r>
            <a:r>
              <a:rPr lang="ko-KR" sz="2300" b="0" strike="noStrike" spc="-1" dirty="0" err="1">
                <a:solidFill>
                  <a:srgbClr val="000000"/>
                </a:solidFill>
                <a:latin typeface="맑은 고딕"/>
              </a:rPr>
              <a:t>트라이그램</a:t>
            </a:r>
            <a:r>
              <a:rPr lang="ko-KR" sz="2300" b="0" strike="noStrike" spc="-1" dirty="0">
                <a:solidFill>
                  <a:srgbClr val="000000"/>
                </a:solidFill>
                <a:latin typeface="맑은 고딕"/>
              </a:rPr>
              <a:t>(</a:t>
            </a:r>
            <a:r>
              <a:rPr lang="ko-KR" sz="2300" b="0" strike="noStrike" spc="-1" dirty="0" err="1">
                <a:solidFill>
                  <a:srgbClr val="000000"/>
                </a:solidFill>
                <a:latin typeface="맑은 고딕"/>
              </a:rPr>
              <a:t>trigram</a:t>
            </a:r>
            <a:r>
              <a:rPr lang="ko-KR" sz="2300" b="0" strike="noStrike" spc="-1" dirty="0">
                <a:solidFill>
                  <a:srgbClr val="000000"/>
                </a:solidFill>
                <a:latin typeface="맑은 고딕"/>
              </a:rPr>
              <a:t>)이라고 명명하고 </a:t>
            </a:r>
            <a:r>
              <a:rPr lang="ko-KR" sz="2300" b="0" strike="noStrike" spc="-1" dirty="0" err="1">
                <a:solidFill>
                  <a:srgbClr val="000000"/>
                </a:solidFill>
                <a:latin typeface="맑은 고딕"/>
              </a:rPr>
              <a:t>n이</a:t>
            </a:r>
            <a:r>
              <a:rPr lang="ko-KR" sz="2300" b="0" strike="noStrike" spc="-1" dirty="0">
                <a:solidFill>
                  <a:srgbClr val="000000"/>
                </a:solidFill>
                <a:latin typeface="맑은 고딕"/>
              </a:rPr>
              <a:t> 4 이상일 때는 </a:t>
            </a:r>
            <a:r>
              <a:rPr lang="ko-KR" sz="2300" b="0" strike="noStrike" spc="-1" dirty="0" err="1">
                <a:solidFill>
                  <a:srgbClr val="000000"/>
                </a:solidFill>
                <a:latin typeface="맑은 고딕"/>
              </a:rPr>
              <a:t>gram</a:t>
            </a:r>
            <a:r>
              <a:rPr lang="ko-KR" sz="2300" b="0" strike="noStrike" spc="-1" dirty="0">
                <a:solidFill>
                  <a:srgbClr val="000000"/>
                </a:solidFill>
                <a:latin typeface="맑은 고딕"/>
              </a:rPr>
              <a:t> 앞에 그대로 숫자를 붙여서 명명합니다. 출처에 따라서는 </a:t>
            </a:r>
            <a:r>
              <a:rPr lang="ko-KR" sz="2300" b="0" strike="noStrike" spc="-1" dirty="0" err="1">
                <a:solidFill>
                  <a:srgbClr val="000000"/>
                </a:solidFill>
                <a:latin typeface="맑은 고딕"/>
              </a:rPr>
              <a:t>유니그램</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바이그램</a:t>
            </a:r>
            <a:r>
              <a:rPr lang="ko-KR" sz="2300" b="0" strike="noStrike" spc="-1" dirty="0">
                <a:solidFill>
                  <a:srgbClr val="000000"/>
                </a:solidFill>
                <a:latin typeface="맑은 고딕"/>
              </a:rPr>
              <a:t>, </a:t>
            </a:r>
            <a:r>
              <a:rPr lang="ko-KR" sz="2300" b="0" strike="noStrike" spc="-1" dirty="0" err="1">
                <a:solidFill>
                  <a:srgbClr val="000000"/>
                </a:solidFill>
                <a:latin typeface="맑은 고딕"/>
              </a:rPr>
              <a:t>트라이그램</a:t>
            </a:r>
            <a:r>
              <a:rPr lang="ko-KR" sz="2300" b="0" strike="noStrike" spc="-1" dirty="0">
                <a:solidFill>
                  <a:srgbClr val="000000"/>
                </a:solidFill>
                <a:latin typeface="맑은 고딕"/>
              </a:rPr>
              <a:t> 또한 각각 1-gram, 2-gram, 3-gram이라고 하기도 합니다.</a:t>
            </a:r>
          </a:p>
          <a:p>
            <a:pPr>
              <a:lnSpc>
                <a:spcPct val="90000"/>
              </a:lnSpc>
              <a:spcBef>
                <a:spcPts val="1001"/>
              </a:spcBef>
            </a:pPr>
            <a:endParaRPr lang="ko-KR" sz="2300" b="0" strike="noStrike" spc="-1" dirty="0">
              <a:solidFill>
                <a:srgbClr val="000000"/>
              </a:solidFill>
              <a:latin typeface="맑은 고딕"/>
            </a:endParaRPr>
          </a:p>
          <a:p>
            <a:pPr>
              <a:lnSpc>
                <a:spcPct val="90000"/>
              </a:lnSpc>
              <a:spcBef>
                <a:spcPts val="1001"/>
              </a:spcBef>
            </a:pPr>
            <a:r>
              <a:rPr lang="ko-KR" sz="2300" b="0" strike="noStrike" spc="-1" dirty="0">
                <a:solidFill>
                  <a:srgbClr val="000000"/>
                </a:solidFill>
                <a:latin typeface="맑은 고딕"/>
              </a:rPr>
              <a:t>(출처: </a:t>
            </a:r>
            <a:r>
              <a:rPr lang="ko-KR" sz="2300" b="0" strike="noStrike" spc="-1" dirty="0" err="1">
                <a:solidFill>
                  <a:srgbClr val="000000"/>
                </a:solidFill>
                <a:latin typeface="맑은 고딕"/>
              </a:rPr>
              <a:t>딥러닝을</a:t>
            </a:r>
            <a:r>
              <a:rPr lang="ko-KR" sz="2300" b="0" strike="noStrike" spc="-1" dirty="0">
                <a:solidFill>
                  <a:srgbClr val="000000"/>
                </a:solidFill>
                <a:latin typeface="맑은 고딕"/>
              </a:rPr>
              <a:t> 이용한 자연어처리 입문 웹사이트)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noAutofit/>
          </a:bodyPr>
          <a:lstStyle/>
          <a:p>
            <a:pPr algn="ctr">
              <a:lnSpc>
                <a:spcPct val="90000"/>
              </a:lnSpc>
            </a:pPr>
            <a:r>
              <a:rPr lang="ko-KR" sz="4400" b="0" strike="noStrike" spc="-1">
                <a:solidFill>
                  <a:srgbClr val="000000"/>
                </a:solidFill>
                <a:latin typeface="맑은 고딕"/>
              </a:rPr>
              <a:t>Statistical N-gram Language model</a:t>
            </a:r>
          </a:p>
        </p:txBody>
      </p:sp>
      <p:sp>
        <p:nvSpPr>
          <p:cNvPr id="95" name="TextShape 2"/>
          <p:cNvSpPr txBox="1"/>
          <p:nvPr/>
        </p:nvSpPr>
        <p:spPr>
          <a:xfrm>
            <a:off x="838080" y="1825560"/>
            <a:ext cx="10515240" cy="435096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ko-KR" sz="2800" b="0" strike="noStrike" spc="-1">
                <a:solidFill>
                  <a:srgbClr val="000000"/>
                </a:solidFill>
                <a:latin typeface="맑은 고딕"/>
              </a:rPr>
              <a:t>N-gram의 아이디어 = 마르코프 가정 “바로 앞의 n개 단어만 고려하여 예측하자＂</a:t>
            </a:r>
          </a:p>
          <a:p>
            <a:pPr>
              <a:lnSpc>
                <a:spcPct val="90000"/>
              </a:lnSpc>
              <a:spcBef>
                <a:spcPts val="1001"/>
              </a:spcBef>
            </a:pPr>
            <a:endParaRPr lang="ko-KR" sz="2800" b="0" strike="noStrike" spc="-1">
              <a:solidFill>
                <a:srgbClr val="000000"/>
              </a:solidFill>
              <a:latin typeface="맑은 고딕"/>
            </a:endParaRPr>
          </a:p>
          <a:p>
            <a:pPr marL="228600" indent="-228240">
              <a:lnSpc>
                <a:spcPct val="90000"/>
              </a:lnSpc>
              <a:spcBef>
                <a:spcPts val="1001"/>
              </a:spcBef>
              <a:buClr>
                <a:srgbClr val="000000"/>
              </a:buClr>
              <a:buFont typeface="Arial"/>
              <a:buChar char="•"/>
            </a:pPr>
            <a:r>
              <a:rPr lang="ko-KR" sz="2800" b="0" strike="noStrike" spc="-1">
                <a:solidFill>
                  <a:srgbClr val="000000"/>
                </a:solidFill>
                <a:latin typeface="맑은 고딕"/>
              </a:rPr>
              <a:t>Markov assumption. </a:t>
            </a:r>
          </a:p>
          <a:p>
            <a:pPr marL="228600" indent="-228240">
              <a:lnSpc>
                <a:spcPct val="90000"/>
              </a:lnSpc>
              <a:spcBef>
                <a:spcPts val="1001"/>
              </a:spcBef>
              <a:buClr>
                <a:srgbClr val="000000"/>
              </a:buClr>
              <a:buFont typeface="Arial"/>
              <a:buChar char="•"/>
            </a:pPr>
            <a:r>
              <a:rPr lang="ko-KR" sz="2000" b="0" strike="noStrike" spc="-1">
                <a:solidFill>
                  <a:srgbClr val="000000"/>
                </a:solidFill>
                <a:latin typeface="맑은 고딕"/>
              </a:rPr>
              <a:t>확률론에서, 마르코프 확률 과정(Марков確率過程, 영어: Markov stochastic process)는 현재에 대한 조건부로 과거와 미래가 서로 독립인 확률 과정이다. 즉, 마르코프 확률 과정은 ‘기억하지 않는’ 확률 과정이다. 마르코프 확률 과정에서 미래를 유추하려 한다면, 오직 현재의 값만이 쓸모가 있으며, 과거의 값들은 아무 추가 정보를 제공하지 못한다</a:t>
            </a:r>
          </a:p>
          <a:p>
            <a:pPr>
              <a:lnSpc>
                <a:spcPct val="90000"/>
              </a:lnSpc>
              <a:spcBef>
                <a:spcPts val="1001"/>
              </a:spcBef>
            </a:pPr>
            <a:r>
              <a:rPr lang="ko-KR" sz="2000" b="0" strike="noStrike" spc="-1">
                <a:solidFill>
                  <a:srgbClr val="000000"/>
                </a:solidFill>
                <a:latin typeface="맑은 고딕"/>
              </a:rPr>
              <a:t> (출처: 위키피디아)</a:t>
            </a:r>
          </a:p>
          <a:p>
            <a:pPr>
              <a:lnSpc>
                <a:spcPct val="90000"/>
              </a:lnSpc>
              <a:spcBef>
                <a:spcPts val="1001"/>
              </a:spcBef>
            </a:pPr>
            <a:endParaRPr lang="ko-KR" sz="2000" b="0" strike="noStrike" spc="-1">
              <a:solidFill>
                <a:srgbClr val="000000"/>
              </a:solidFill>
              <a:latin typeface="맑은 고딕"/>
            </a:endParaRPr>
          </a:p>
          <a:p>
            <a:pPr>
              <a:lnSpc>
                <a:spcPct val="90000"/>
              </a:lnSpc>
              <a:spcBef>
                <a:spcPts val="1001"/>
              </a:spcBef>
            </a:pPr>
            <a:endParaRPr lang="ko-KR" sz="2000" b="0" strike="noStrike" spc="-1">
              <a:solidFill>
                <a:srgbClr val="000000"/>
              </a:solidFill>
              <a:latin typeface="맑은 고딕"/>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838080" y="365040"/>
            <a:ext cx="10515240" cy="887040"/>
          </a:xfrm>
          <a:prstGeom prst="rect">
            <a:avLst/>
          </a:prstGeom>
          <a:noFill/>
          <a:ln>
            <a:noFill/>
          </a:ln>
        </p:spPr>
        <p:txBody>
          <a:bodyPr anchor="ctr">
            <a:normAutofit fontScale="61000"/>
          </a:bodyPr>
          <a:lstStyle/>
          <a:p>
            <a:pPr algn="ctr">
              <a:lnSpc>
                <a:spcPct val="90000"/>
              </a:lnSpc>
            </a:pPr>
            <a:r>
              <a:rPr lang="ko-KR" sz="3600" b="0" strike="noStrike" spc="-1">
                <a:solidFill>
                  <a:srgbClr val="000000"/>
                </a:solidFill>
                <a:latin typeface="맑은 고딕"/>
              </a:rPr>
              <a:t>Data Sparsity Problem of Statistical Language Model(SMT)</a:t>
            </a:r>
          </a:p>
        </p:txBody>
      </p:sp>
      <p:sp>
        <p:nvSpPr>
          <p:cNvPr id="97" name="CustomShape 2"/>
          <p:cNvSpPr/>
          <p:nvPr/>
        </p:nvSpPr>
        <p:spPr>
          <a:xfrm>
            <a:off x="1681920" y="4684680"/>
            <a:ext cx="8639280" cy="1640520"/>
          </a:xfrm>
          <a:prstGeom prst="roundRect">
            <a:avLst>
              <a:gd name="adj" fmla="val 16667"/>
            </a:avLst>
          </a:prstGeom>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맑은 고딕"/>
                <a:ea typeface="맑은 고딕"/>
              </a:rPr>
              <a:t>Another Look at the Data Sparsity Problem. Ben Allison et al(2006)</a:t>
            </a:r>
            <a:endParaRPr lang="en-US" sz="1800" b="0" strike="noStrike" spc="-1">
              <a:latin typeface="나눔고딕"/>
            </a:endParaRPr>
          </a:p>
          <a:p>
            <a:pPr algn="ctr">
              <a:lnSpc>
                <a:spcPct val="100000"/>
              </a:lnSpc>
            </a:pPr>
            <a:r>
              <a:rPr lang="en-US" sz="1800" b="0" strike="noStrike" spc="-1">
                <a:solidFill>
                  <a:srgbClr val="000000"/>
                </a:solidFill>
                <a:latin typeface="맑은 고딕"/>
                <a:ea typeface="맑은 고딕"/>
              </a:rPr>
              <a:t>“In natural language processing, data sparsity (also known by terms such as data sparseness, data paucity, etc) is the term used to describe the </a:t>
            </a:r>
            <a:r>
              <a:rPr lang="en-US" sz="1800" b="1" strike="noStrike" spc="-1">
                <a:solidFill>
                  <a:srgbClr val="000000"/>
                </a:solidFill>
                <a:latin typeface="맑은 고딕"/>
                <a:ea typeface="맑은 고딕"/>
              </a:rPr>
              <a:t>phenomenon of not observing enough data in a corpus to model language </a:t>
            </a:r>
            <a:r>
              <a:rPr lang="en-US" sz="1800" b="0" strike="noStrike" spc="-1">
                <a:solidFill>
                  <a:srgbClr val="000000"/>
                </a:solidFill>
                <a:latin typeface="맑은 고딕"/>
                <a:ea typeface="맑은 고딕"/>
              </a:rPr>
              <a:t>accurately.”</a:t>
            </a:r>
            <a:endParaRPr lang="en-US" sz="1800" b="0" strike="noStrike" spc="-1">
              <a:latin typeface="나눔고딕"/>
            </a:endParaRPr>
          </a:p>
        </p:txBody>
      </p:sp>
      <p:pic>
        <p:nvPicPr>
          <p:cNvPr id="98" name="내용 개체 틀 5"/>
          <p:cNvPicPr/>
          <p:nvPr/>
        </p:nvPicPr>
        <p:blipFill>
          <a:blip r:embed="rId2"/>
          <a:stretch/>
        </p:blipFill>
        <p:spPr>
          <a:xfrm>
            <a:off x="3550320" y="1460520"/>
            <a:ext cx="5091120" cy="301572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ko-KR" sz="4400" b="0" strike="noStrike" spc="-1">
                <a:solidFill>
                  <a:srgbClr val="000000"/>
                </a:solidFill>
                <a:latin typeface="맑은 고딕"/>
              </a:rPr>
              <a:t>“Neural Network” 언어모델들의 등장</a:t>
            </a:r>
          </a:p>
        </p:txBody>
      </p:sp>
      <p:sp>
        <p:nvSpPr>
          <p:cNvPr id="100" name="TextShape 2"/>
          <p:cNvSpPr txBox="1"/>
          <p:nvPr/>
        </p:nvSpPr>
        <p:spPr>
          <a:xfrm>
            <a:off x="838080" y="1825560"/>
            <a:ext cx="10515240" cy="4350960"/>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ko-KR" sz="2800" b="0" strike="noStrike" spc="-1">
                <a:solidFill>
                  <a:srgbClr val="000000"/>
                </a:solidFill>
                <a:latin typeface="맑은 고딕"/>
              </a:rPr>
              <a:t>Seq2seq(2014) 인용</a:t>
            </a:r>
          </a:p>
          <a:p>
            <a:pPr marL="228600" indent="-228240">
              <a:lnSpc>
                <a:spcPct val="90000"/>
              </a:lnSpc>
              <a:spcBef>
                <a:spcPts val="1001"/>
              </a:spcBef>
              <a:buClr>
                <a:srgbClr val="000000"/>
              </a:buClr>
              <a:buFont typeface="Arial"/>
              <a:buChar char="•"/>
            </a:pPr>
            <a:r>
              <a:rPr lang="ko-KR" sz="2800" b="0" strike="noStrike" spc="-1">
                <a:solidFill>
                  <a:srgbClr val="000000"/>
                </a:solidFill>
                <a:latin typeface="맑은 고딕"/>
              </a:rPr>
              <a:t>“we showed that a large </a:t>
            </a:r>
            <a:r>
              <a:rPr lang="ko-KR" sz="2800" b="1" strike="noStrike" spc="-1">
                <a:solidFill>
                  <a:srgbClr val="000000"/>
                </a:solidFill>
                <a:latin typeface="맑은 고딕"/>
              </a:rPr>
              <a:t>deep LSTM with a limited vocabulary </a:t>
            </a:r>
            <a:r>
              <a:rPr lang="ko-KR" sz="2800" b="0" strike="noStrike" spc="-1">
                <a:solidFill>
                  <a:srgbClr val="000000"/>
                </a:solidFill>
                <a:latin typeface="맑은 고딕"/>
              </a:rPr>
              <a:t>can outperform a standard SMT-based system whose vocabulary is unlimited on a large-scale MT task. ...”</a:t>
            </a:r>
          </a:p>
          <a:p>
            <a:pPr marL="228600" indent="-228240">
              <a:lnSpc>
                <a:spcPct val="90000"/>
              </a:lnSpc>
              <a:spcBef>
                <a:spcPts val="1001"/>
              </a:spcBef>
              <a:buClr>
                <a:srgbClr val="000000"/>
              </a:buClr>
              <a:buFont typeface="Arial"/>
              <a:buChar char="•"/>
            </a:pPr>
            <a:r>
              <a:rPr lang="ko-KR" sz="2800" b="0" strike="noStrike" spc="-1">
                <a:solidFill>
                  <a:srgbClr val="000000"/>
                </a:solidFill>
                <a:latin typeface="맑은 고딕"/>
              </a:rPr>
              <a:t> “Most importantly, we demonstrated that a simple, straightforward and a relatively unoptimized approach </a:t>
            </a:r>
            <a:r>
              <a:rPr lang="ko-KR" sz="2800" b="1" strike="noStrike" spc="-1">
                <a:solidFill>
                  <a:srgbClr val="000000"/>
                </a:solidFill>
                <a:latin typeface="맑은 고딕"/>
              </a:rPr>
              <a:t>can outperform a mature SMT system</a:t>
            </a:r>
            <a:r>
              <a:rPr lang="ko-KR" sz="2800" b="0" strike="noStrike" spc="-1">
                <a:solidFill>
                  <a:srgbClr val="000000"/>
                </a:solidFill>
                <a:latin typeface="맑은 고딕"/>
              </a:rPr>
              <a:t>, so further work will likely lead to even greater translation accuracies.”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TotalTime>
  <Words>1397</Words>
  <Application>Microsoft Office PowerPoint</Application>
  <PresentationFormat>와이드스크린</PresentationFormat>
  <Paragraphs>126</Paragraphs>
  <Slides>32</Slides>
  <Notes>0</Notes>
  <HiddenSlides>0</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32</vt:i4>
      </vt:variant>
    </vt:vector>
  </HeadingPairs>
  <TitlesOfParts>
    <vt:vector size="40" baseType="lpstr">
      <vt:lpstr>나눔고딕</vt:lpstr>
      <vt:lpstr>나눔명조</vt:lpstr>
      <vt:lpstr>Arial</vt:lpstr>
      <vt:lpstr>Symbol</vt:lpstr>
      <vt:lpstr>Wingdings</vt:lpstr>
      <vt:lpstr>맑은 고딕</vt:lpstr>
      <vt:lpstr>Office Theme</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언어 모델(Language Model) 소개</dc:title>
  <dc:subject/>
  <dc:creator>master</dc:creator>
  <dc:description/>
  <cp:lastModifiedBy>준형 조</cp:lastModifiedBy>
  <cp:revision>27</cp:revision>
  <dcterms:created xsi:type="dcterms:W3CDTF">2020-01-16T06:24:31Z</dcterms:created>
  <dcterms:modified xsi:type="dcterms:W3CDTF">2020-01-17T06:32:49Z</dcterms:modified>
  <dc:language>ko-KR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와이드스크린</vt:lpwstr>
  </property>
  <property fmtid="{D5CDD505-2E9C-101B-9397-08002B2CF9AE}" pid="9" name="ScaleCrop">
    <vt:bool>false</vt:bool>
  </property>
  <property fmtid="{D5CDD505-2E9C-101B-9397-08002B2CF9AE}" pid="10" name="ShareDoc">
    <vt:bool>false</vt:bool>
  </property>
  <property fmtid="{D5CDD505-2E9C-101B-9397-08002B2CF9AE}" pid="11" name="Slides">
    <vt:i4>29</vt:i4>
  </property>
</Properties>
</file>