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88" r:id="rId3"/>
    <p:sldId id="289" r:id="rId4"/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65" r:id="rId17"/>
    <p:sldId id="269" r:id="rId18"/>
    <p:sldId id="271" r:id="rId19"/>
    <p:sldId id="270" r:id="rId20"/>
    <p:sldId id="272" r:id="rId21"/>
    <p:sldId id="274" r:id="rId22"/>
    <p:sldId id="273" r:id="rId23"/>
    <p:sldId id="286" r:id="rId24"/>
    <p:sldId id="287" r:id="rId25"/>
    <p:sldId id="275" r:id="rId26"/>
    <p:sldId id="277" r:id="rId27"/>
    <p:sldId id="278" r:id="rId28"/>
    <p:sldId id="279" r:id="rId29"/>
    <p:sldId id="281" r:id="rId30"/>
    <p:sldId id="282" r:id="rId31"/>
    <p:sldId id="280" r:id="rId32"/>
    <p:sldId id="283" r:id="rId33"/>
    <p:sldId id="290" r:id="rId34"/>
  </p:sldIdLst>
  <p:sldSz cx="12192000" cy="6858000"/>
  <p:notesSz cx="6858000" cy="9144000"/>
  <p:embeddedFontLst>
    <p:embeddedFont>
      <p:font typeface="210 나무고딕 B" panose="02020603020101020101" pitchFamily="18" charset="-127"/>
      <p:regular r:id="rId35"/>
    </p:embeddedFont>
    <p:embeddedFont>
      <p:font typeface="210 모던굴림 B" panose="0202060302010102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7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0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696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-607218" y="357188"/>
            <a:ext cx="11596688" cy="43189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93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780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97867" y="-97382"/>
            <a:ext cx="12680158" cy="63400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65654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12953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323098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193976" y="1428750"/>
            <a:ext cx="9644063" cy="48220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buClrTx/>
              <a:defRPr sz="1969"/>
            </a:lvl1pPr>
            <a:lvl2pPr marL="482186" indent="-241093">
              <a:spcBef>
                <a:spcPts val="2250"/>
              </a:spcBef>
              <a:buClrTx/>
              <a:defRPr sz="1969"/>
            </a:lvl2pPr>
            <a:lvl3pPr marL="723279" indent="-241093">
              <a:spcBef>
                <a:spcPts val="2250"/>
              </a:spcBef>
              <a:buClrTx/>
              <a:defRPr sz="1969"/>
            </a:lvl3pPr>
            <a:lvl4pPr marL="964372" indent="-241093">
              <a:spcBef>
                <a:spcPts val="2250"/>
              </a:spcBef>
              <a:buClrTx/>
              <a:defRPr sz="1969"/>
            </a:lvl4pPr>
            <a:lvl5pPr marL="1205465" indent="-241093">
              <a:spcBef>
                <a:spcPts val="2250"/>
              </a:spcBef>
              <a:buClrTx/>
              <a:defRPr sz="1969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67059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5257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13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024562" y="3491508"/>
            <a:ext cx="5518547" cy="27592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316266" y="449461"/>
            <a:ext cx="5512594" cy="27562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3187898" y="-89297"/>
            <a:ext cx="12680156" cy="6340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20664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5" y="4473773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190625" y="3008602"/>
            <a:ext cx="9810750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58273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871505" y="-8929"/>
            <a:ext cx="15517291" cy="77586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0770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96277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6"/>
          <p:cNvSpPr txBox="1"/>
          <p:nvPr/>
        </p:nvSpPr>
        <p:spPr>
          <a:xfrm>
            <a:off x="9910232" y="5736431"/>
            <a:ext cx="2165977" cy="18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algn="r" defTabSz="1300480">
              <a:defRPr sz="1100" b="0">
                <a:solidFill>
                  <a:srgbClr val="898F8D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sz="773"/>
              <a:t>Copyrightⓒ. Saebyeol Yu. All Rights Reserved.</a:t>
            </a:r>
          </a:p>
        </p:txBody>
      </p:sp>
      <p:sp>
        <p:nvSpPr>
          <p:cNvPr id="118" name="제목 텍스트"/>
          <p:cNvSpPr txBox="1">
            <a:spLocks noGrp="1"/>
          </p:cNvSpPr>
          <p:nvPr>
            <p:ph type="title"/>
          </p:nvPr>
        </p:nvSpPr>
        <p:spPr>
          <a:xfrm>
            <a:off x="838199" y="1131094"/>
            <a:ext cx="10515602" cy="994173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914367">
              <a:lnSpc>
                <a:spcPct val="90000"/>
              </a:lnSpc>
              <a:defRPr sz="4359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199" y="2226469"/>
            <a:ext cx="10515602" cy="3263504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218131" indent="-218131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5944" indent="-254487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48298" indent="-305384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03688" indent="-339316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25145" indent="-339316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8984" y="5625629"/>
            <a:ext cx="274817" cy="271611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914367">
              <a:defRPr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255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7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6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5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282129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  <p:extLst>
      <p:ext uri="{BB962C8B-B14F-4D97-AF65-F5344CB8AC3E}">
        <p14:creationId xmlns:p14="http://schemas.microsoft.com/office/powerpoint/2010/main" val="2379425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ERT 등장의 배경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1</a:t>
            </a:r>
            <a:r>
              <a:rPr lang="ko-KR" altLang="en-US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교시</a:t>
            </a:r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: </a:t>
            </a:r>
            <a:r>
              <a:rPr lang="ko-KR" altLang="en-US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딥러닝 개관</a:t>
            </a:r>
            <a:endParaRPr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130" name="최유정"/>
          <p:cNvSpPr txBox="1">
            <a:spLocks noGrp="1"/>
          </p:cNvSpPr>
          <p:nvPr>
            <p:ph type="subTitle" sz="quarter" idx="1"/>
          </p:nvPr>
        </p:nvSpPr>
        <p:spPr>
          <a:xfrm>
            <a:off x="1188244" y="4210348"/>
            <a:ext cx="9810750" cy="79474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언어학과 </a:t>
            </a:r>
            <a:r>
              <a:rPr lang="ko-KR" altLang="en-US" b="1" dirty="0" err="1"/>
              <a:t>신운섭</a:t>
            </a:r>
            <a:endParaRPr b="1" dirty="0"/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002248" y="6536531"/>
            <a:ext cx="182743" cy="2757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ctr" defTabSz="410751" latinLnBrk="0" hangingPunct="0"/>
            <a:fld id="{86CB4B4D-7CA3-9044-876B-883B54F8677D}" type="slidenum">
              <a:rPr kern="0">
                <a:solidFill>
                  <a:srgbClr val="FFFFFF"/>
                </a:solidFill>
              </a:rPr>
              <a:pPr algn="ctr" defTabSz="410751" latinLnBrk="0" hangingPunct="0"/>
              <a:t>1</a:t>
            </a:fld>
            <a:endParaRPr ker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47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Data Sparsity Problem(also Data Sparseness)</a:t>
            </a:r>
            <a:endParaRPr lang="ko-KR" altLang="en-US" sz="36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03" y="1378330"/>
            <a:ext cx="8828394" cy="351934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81803" y="5023402"/>
            <a:ext cx="8639644" cy="164091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Another Look at the Data Sparsity Problem. Ben Allison et al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“In natural language processing, data sparsity (also known by terms such as data sparseness, data paucity, etc) is the term used to describe the phenomenon of not observing enough data in a corpus to model language accurately.”</a:t>
            </a:r>
            <a:endParaRPr lang="ko-KR" altLang="en-US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2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818" y="1027906"/>
            <a:ext cx="8475362" cy="50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091" y="365126"/>
            <a:ext cx="11041811" cy="9751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Manifold Hypothesis and Word Embeddings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973" y="1646171"/>
            <a:ext cx="7270054" cy="48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Sparse Matrix and Dense Matrix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45" y="1690688"/>
            <a:ext cx="3734910" cy="47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Extracting Principal Features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487" y="2037512"/>
            <a:ext cx="8953026" cy="41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 and Dropout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1690688"/>
            <a:ext cx="7048500" cy="38195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78488" y="5736921"/>
            <a:ext cx="8918531" cy="72650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“Kill half the nodes” </a:t>
            </a:r>
          </a:p>
          <a:p>
            <a:pPr algn="ctr"/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drop out rate = 0.5 </a:t>
            </a:r>
            <a:endParaRPr lang="ko-KR" altLang="en-US"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1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2217107"/>
            <a:ext cx="9759351" cy="3807912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기울기 소실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(Vanishing Gradient) and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활성함수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(Activation Function)</a:t>
            </a:r>
            <a:br>
              <a:rPr lang="en-US" altLang="ko-KR" i="1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최적화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또는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오차역전파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과정에서 가중치 행렬이 업데이트되지 못하고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퍼셉트론의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노드가 죽어버리는 현상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따라서 모델의 일반화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예측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능력에 한계 발생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Predictive Modelling: Linear Regression </a:t>
            </a:r>
          </a:p>
          <a:p>
            <a:pPr marL="457200" indent="-457200" algn="l">
              <a:buAutoNum type="arabicPeriod"/>
            </a:pP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Predictive Modelling: Logistic Regression = “Perceptron” = Activation function</a:t>
            </a:r>
            <a:b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420609D-2F5E-421C-9B72-172A766425FE}"/>
              </a:ext>
            </a:extLst>
          </p:cNvPr>
          <p:cNvSpPr txBox="1">
            <a:spLocks/>
          </p:cNvSpPr>
          <p:nvPr/>
        </p:nvSpPr>
        <p:spPr>
          <a:xfrm>
            <a:off x="1524000" y="552091"/>
            <a:ext cx="9144000" cy="1276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딥러닝의 문제들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24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79" y="661275"/>
            <a:ext cx="7133442" cy="55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158" y="365124"/>
            <a:ext cx="11223684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Linear Regression and Mean-Squared Error(MSE)</a:t>
            </a:r>
            <a:endParaRPr lang="ko-KR" altLang="en-US" sz="36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758" y="1552664"/>
            <a:ext cx="6744483" cy="50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Gradient Descent and Loss Function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Loss Function(or Cost Function)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=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목적함수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손실함수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오차함수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등등</a:t>
            </a: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01" y="3147623"/>
            <a:ext cx="7089598" cy="2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52091"/>
            <a:ext cx="9144000" cy="1276709"/>
          </a:xfrm>
        </p:spPr>
        <p:txBody>
          <a:bodyPr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딥러닝의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문제들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217107"/>
            <a:ext cx="9144000" cy="380791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4000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과적합</a:t>
            </a:r>
            <a:r>
              <a:rPr lang="ko-KR" altLang="en-US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(Overfitting)</a:t>
            </a:r>
          </a:p>
          <a:p>
            <a:pPr marL="457200" indent="-457200" algn="l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기울기 소실 </a:t>
            </a:r>
            <a:r>
              <a:rPr lang="en-US" altLang="ko-KR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(Vanishing Gradient)</a:t>
            </a:r>
            <a:endParaRPr lang="ko-KR" altLang="en-US" sz="40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9907" y="508361"/>
            <a:ext cx="10652185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Optimization through Gradient Descent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985" y="1960786"/>
            <a:ext cx="7172028" cy="40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Gradient Descent 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26" y="1782317"/>
            <a:ext cx="5715000" cy="35623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254685" y="5591572"/>
            <a:ext cx="7402882" cy="563671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Find the point where derivative of Loss function is zero</a:t>
            </a:r>
            <a:endParaRPr lang="ko-KR" altLang="en-US"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218" y="2807558"/>
            <a:ext cx="2167003" cy="154070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Another Hyperparameter = Learning step or Learning rate</a:t>
            </a:r>
            <a:endParaRPr lang="ko-KR" altLang="en-US"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00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Advanced Gradient Descent Method 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     </a:t>
            </a:r>
            <a:r>
              <a:rPr lang="en-US" altLang="ko-KR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Optimizer = ‘Adam’</a:t>
            </a:r>
            <a:endParaRPr lang="ko-KR" altLang="en-US" sz="40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25" y="3143595"/>
            <a:ext cx="6191682" cy="22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151" y="929589"/>
            <a:ext cx="8883698" cy="49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2397" y="365125"/>
            <a:ext cx="10767204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Logistic Regression = Binary Classification</a:t>
            </a:r>
            <a:endParaRPr lang="ko-KR" altLang="en-US" sz="40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215" y="1920166"/>
            <a:ext cx="8575567" cy="3775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7573" y="59248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= 1  False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37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149" y="365125"/>
            <a:ext cx="10755702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XOR Problem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149" y="1825625"/>
            <a:ext cx="10755702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One Layer consists of one logistic regression is Not Enough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16" y="2620157"/>
            <a:ext cx="8072568" cy="34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Multi Layer Perceptron(MLP)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19" y="2420535"/>
            <a:ext cx="10767962" cy="32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49" y="1178006"/>
            <a:ext cx="8160702" cy="45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7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Feed Forward and Back Propagation 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783" y="1690688"/>
            <a:ext cx="5896433" cy="43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849" y="1478204"/>
            <a:ext cx="8758302" cy="45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217107"/>
            <a:ext cx="9144000" cy="380791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학습데이터에 대하여는 예측정확도가 높지만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실제 테스트데이터에 대</a:t>
            </a: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하여 예측정확도가 떨어지는 것</a:t>
            </a:r>
            <a:b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1.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테스트셋과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학습셋의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중복</a:t>
            </a: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(k-fold cross validation, Large Data size and Early stopping)</a:t>
            </a:r>
            <a:b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변수의 복잡성</a:t>
            </a:r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(Occam’s Razor, Curse of Dimensionality and Data Sparseness)</a:t>
            </a:r>
            <a:b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많은 </a:t>
            </a:r>
            <a:r>
              <a:rPr lang="ko-KR" altLang="en-US" dirty="0" err="1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은닉층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(Dropout)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DD8FA17-D8B4-42FE-9B0A-971D17BF42D0}"/>
              </a:ext>
            </a:extLst>
          </p:cNvPr>
          <p:cNvSpPr txBox="1">
            <a:spLocks/>
          </p:cNvSpPr>
          <p:nvPr/>
        </p:nvSpPr>
        <p:spPr>
          <a:xfrm>
            <a:off x="1524000" y="552091"/>
            <a:ext cx="9144000" cy="1276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41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0026"/>
            <a:ext cx="10515600" cy="71211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Another problem: Vanishing Gradient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15025"/>
            <a:ext cx="10515600" cy="49619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Gradient of Loss function disappears during optimization process since the added hidden layer multiplies derivative of activation function, which is, sigmoid.</a:t>
            </a:r>
            <a:endParaRPr lang="ko-KR" altLang="en-US" sz="20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38" y="2092911"/>
            <a:ext cx="5479723" cy="40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4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The Hidden Layer Activation Function </a:t>
            </a:r>
            <a:br>
              <a:rPr lang="en-US" altLang="ko-KR" sz="32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→ Perceptron = ReLU for RNN</a:t>
            </a:r>
            <a:endParaRPr lang="ko-KR" altLang="en-US" sz="32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36" y="1662545"/>
            <a:ext cx="9774717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ERT 등장의 배경…"/>
          <p:cNvSpPr txBox="1">
            <a:spLocks noGrp="1"/>
          </p:cNvSpPr>
          <p:nvPr>
            <p:ph type="ctrTitle"/>
          </p:nvPr>
        </p:nvSpPr>
        <p:spPr>
          <a:xfrm>
            <a:off x="1502393" y="1605442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!</a:t>
            </a:r>
            <a:endParaRPr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282129" cy="275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125" b="0" kern="120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0751" latinLnBrk="0" hangingPunct="0"/>
            <a:fld id="{86CB4B4D-7CA3-9044-876B-883B54F8677D}" type="slidenum">
              <a:rPr lang="en-US" altLang="ko-KR" smtClean="0"/>
              <a:pPr/>
              <a:t>32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309" y="1843423"/>
            <a:ext cx="4744494" cy="43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66" y="648619"/>
            <a:ext cx="9426467" cy="5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 and Large Dataset Size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843881"/>
            <a:ext cx="838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7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 and Early Stopping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744" y="1895290"/>
            <a:ext cx="6093660" cy="4351338"/>
          </a:xfrm>
          <a:prstGeom prst="rect">
            <a:avLst/>
          </a:prstGeom>
        </p:spPr>
      </p:pic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A10FB29-7F4C-40E9-A79E-1311182E704E}"/>
              </a:ext>
            </a:extLst>
          </p:cNvPr>
          <p:cNvSpPr/>
          <p:nvPr/>
        </p:nvSpPr>
        <p:spPr>
          <a:xfrm>
            <a:off x="555163" y="4371976"/>
            <a:ext cx="2598233" cy="1114423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학습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횟수 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= Epoch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인간이 정하는 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Hyperparameter”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 and Occam’s Razor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30" y="2106992"/>
            <a:ext cx="9275429" cy="27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5225" cy="6995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Overfitting and Curse of Dimensionality</a:t>
            </a:r>
            <a:endParaRPr lang="ko-KR" altLang="en-US" sz="32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17" y="1064712"/>
            <a:ext cx="5649554" cy="56495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17140" y="3319554"/>
            <a:ext cx="2342367" cy="113986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“Orthogonal” or “Tangential”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6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404</Words>
  <Application>Microsoft Office PowerPoint</Application>
  <PresentationFormat>와이드스크린</PresentationFormat>
  <Paragraphs>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Helvetica Neue</vt:lpstr>
      <vt:lpstr>맑은 고딕</vt:lpstr>
      <vt:lpstr>Helvetica Neue Medium</vt:lpstr>
      <vt:lpstr>나눔스퀘어라운드 Regular</vt:lpstr>
      <vt:lpstr>Helvetica Neue Light</vt:lpstr>
      <vt:lpstr>Arial</vt:lpstr>
      <vt:lpstr>210 모던굴림 B</vt:lpstr>
      <vt:lpstr>210 나무고딕 B</vt:lpstr>
      <vt:lpstr>Office 테마</vt:lpstr>
      <vt:lpstr>Black</vt:lpstr>
      <vt:lpstr>1교시: 딥러닝 개관</vt:lpstr>
      <vt:lpstr>딥러닝의 문제들</vt:lpstr>
      <vt:lpstr>PowerPoint 프레젠테이션</vt:lpstr>
      <vt:lpstr>Overfitting</vt:lpstr>
      <vt:lpstr>PowerPoint 프레젠테이션</vt:lpstr>
      <vt:lpstr>Overfitting and Large Dataset Size</vt:lpstr>
      <vt:lpstr>Overfitting and Early Stopping</vt:lpstr>
      <vt:lpstr>Overfitting and Occam’s Razor</vt:lpstr>
      <vt:lpstr>Overfitting and Curse of Dimensionality</vt:lpstr>
      <vt:lpstr>Data Sparsity Problem(also Data Sparseness)</vt:lpstr>
      <vt:lpstr>PowerPoint 프레젠테이션</vt:lpstr>
      <vt:lpstr>Manifold Hypothesis and Word Embeddings</vt:lpstr>
      <vt:lpstr>Sparse Matrix and Dense Matrix</vt:lpstr>
      <vt:lpstr>Extracting Principal Features</vt:lpstr>
      <vt:lpstr>Overfitting and Dropout</vt:lpstr>
      <vt:lpstr>PowerPoint 프레젠테이션</vt:lpstr>
      <vt:lpstr>PowerPoint 프레젠테이션</vt:lpstr>
      <vt:lpstr>Linear Regression and Mean-Squared Error(MSE)</vt:lpstr>
      <vt:lpstr>Gradient Descent and Loss Function</vt:lpstr>
      <vt:lpstr>Optimization through Gradient Descent</vt:lpstr>
      <vt:lpstr>Gradient Descent </vt:lpstr>
      <vt:lpstr>Advanced Gradient Descent Method </vt:lpstr>
      <vt:lpstr>PowerPoint 프레젠테이션</vt:lpstr>
      <vt:lpstr>Logistic Regression = Binary Classification</vt:lpstr>
      <vt:lpstr>XOR Problem</vt:lpstr>
      <vt:lpstr>Multi Layer Perceptron(MLP)</vt:lpstr>
      <vt:lpstr>PowerPoint 프레젠테이션</vt:lpstr>
      <vt:lpstr>Feed Forward and Back Propagation </vt:lpstr>
      <vt:lpstr>PowerPoint 프레젠테이션</vt:lpstr>
      <vt:lpstr>Another problem: Vanishing Gradient</vt:lpstr>
      <vt:lpstr>The Hidden Layer Activation Function  → Perceptron = ReLU for RNN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-딥러닝의 문제들-과적합과 기울기 소실</dc:title>
  <dc:creator>master</dc:creator>
  <cp:lastModifiedBy>고은</cp:lastModifiedBy>
  <cp:revision>40</cp:revision>
  <dcterms:created xsi:type="dcterms:W3CDTF">2020-01-13T23:16:13Z</dcterms:created>
  <dcterms:modified xsi:type="dcterms:W3CDTF">2020-01-16T16:50:34Z</dcterms:modified>
</cp:coreProperties>
</file>