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4" r:id="rId3"/>
  </p:sldMasterIdLst>
  <p:sldIdLst>
    <p:sldId id="310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</p:sldIdLst>
  <p:sldSz cx="12192000" cy="6858000"/>
  <p:notesSz cx="6858000" cy="9144000"/>
  <p:embeddedFontLst>
    <p:embeddedFont>
      <p:font typeface="210 모던굴림 B" panose="0202060302010102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53" d="100"/>
          <a:sy n="53" d="100"/>
        </p:scale>
        <p:origin x="9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F59BB-1386-4462-9F5B-0D3D2CF7D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7C4CF-FB5B-47AE-935E-E6BF9B30B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53549-BD06-486E-AACF-5C2EE8E1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A1D8-BBE0-4A9E-81B0-EE6B117C25B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24148-7253-43D9-A59C-CC58C9F8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EFA31-0A42-4375-AEA0-4C5B2F91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787C-3255-433C-A7A8-E40005688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54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89092-3E55-451E-8DAE-6E486DA9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9D22A-74CE-4E3B-856A-067436053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6AAA6-5990-46B0-993C-E9B2BCEC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A1D8-BBE0-4A9E-81B0-EE6B117C25B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2C758-EB6E-4568-A9AD-70340975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97179-9BA1-4966-825B-D1A31DBB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787C-3255-433C-A7A8-E40005688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77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71929A-0CC1-4BD6-8172-002CA19BF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47730-6FEC-4E7C-9A9E-EC302D1A1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5604B-9D49-4DC8-BE37-B192089D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A1D8-BBE0-4A9E-81B0-EE6B117C25B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798FA-89B1-4E26-9AB7-E9DE303B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063DF-DC66-4126-A85D-373F328B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787C-3255-433C-A7A8-E40005688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57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601"/>
            </a:lvl1pPr>
            <a:lvl2pPr marL="0" indent="0" algn="ctr">
              <a:spcBef>
                <a:spcPts val="0"/>
              </a:spcBef>
              <a:buClrTx/>
              <a:buSzTx/>
              <a:buNone/>
              <a:defRPr sz="2601"/>
            </a:lvl2pPr>
            <a:lvl3pPr marL="0" indent="0" algn="ctr">
              <a:spcBef>
                <a:spcPts val="0"/>
              </a:spcBef>
              <a:buClrTx/>
              <a:buSzTx/>
              <a:buNone/>
              <a:defRPr sz="2601"/>
            </a:lvl3pPr>
            <a:lvl4pPr marL="0" indent="0" algn="ctr">
              <a:spcBef>
                <a:spcPts val="0"/>
              </a:spcBef>
              <a:buClrTx/>
              <a:buSzTx/>
              <a:buNone/>
              <a:defRPr sz="2601"/>
            </a:lvl4pPr>
            <a:lvl5pPr marL="0" indent="0" algn="ctr">
              <a:spcBef>
                <a:spcPts val="0"/>
              </a:spcBef>
              <a:buClrTx/>
              <a:buSzTx/>
              <a:buNone/>
              <a:defRPr sz="260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707999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-607218" y="357188"/>
            <a:ext cx="11596688" cy="431897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190625" y="4723805"/>
            <a:ext cx="9810750" cy="100012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190625" y="573285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601"/>
            </a:lvl1pPr>
            <a:lvl2pPr marL="0" indent="0" algn="ctr">
              <a:spcBef>
                <a:spcPts val="0"/>
              </a:spcBef>
              <a:buClrTx/>
              <a:buSzTx/>
              <a:buNone/>
              <a:defRPr sz="2601"/>
            </a:lvl2pPr>
            <a:lvl3pPr marL="0" indent="0" algn="ctr">
              <a:spcBef>
                <a:spcPts val="0"/>
              </a:spcBef>
              <a:buClrTx/>
              <a:buSzTx/>
              <a:buNone/>
              <a:defRPr sz="2601"/>
            </a:lvl3pPr>
            <a:lvl4pPr marL="0" indent="0" algn="ctr">
              <a:spcBef>
                <a:spcPts val="0"/>
              </a:spcBef>
              <a:buClrTx/>
              <a:buSzTx/>
              <a:buNone/>
              <a:defRPr sz="2601"/>
            </a:lvl4pPr>
            <a:lvl5pPr marL="0" indent="0" algn="ctr">
              <a:spcBef>
                <a:spcPts val="0"/>
              </a:spcBef>
              <a:buClrTx/>
              <a:buSzTx/>
              <a:buNone/>
              <a:defRPr sz="260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02704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234454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13"/>
          </p:nvPr>
        </p:nvSpPr>
        <p:spPr>
          <a:xfrm>
            <a:off x="2297867" y="-97382"/>
            <a:ext cx="12680158" cy="634008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892969" y="446484"/>
            <a:ext cx="5000625" cy="2803922"/>
          </a:xfrm>
          <a:prstGeom prst="rect">
            <a:avLst/>
          </a:prstGeom>
        </p:spPr>
        <p:txBody>
          <a:bodyPr anchor="b"/>
          <a:lstStyle>
            <a:lvl1pPr>
              <a:defRPr sz="4219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92969" y="3321844"/>
            <a:ext cx="5000625" cy="28932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601"/>
            </a:lvl1pPr>
            <a:lvl2pPr marL="0" indent="0" algn="ctr">
              <a:spcBef>
                <a:spcPts val="0"/>
              </a:spcBef>
              <a:buClrTx/>
              <a:buSzTx/>
              <a:buNone/>
              <a:defRPr sz="2601"/>
            </a:lvl2pPr>
            <a:lvl3pPr marL="0" indent="0" algn="ctr">
              <a:spcBef>
                <a:spcPts val="0"/>
              </a:spcBef>
              <a:buClrTx/>
              <a:buSzTx/>
              <a:buNone/>
              <a:defRPr sz="2601"/>
            </a:lvl3pPr>
            <a:lvl4pPr marL="0" indent="0" algn="ctr">
              <a:spcBef>
                <a:spcPts val="0"/>
              </a:spcBef>
              <a:buClrTx/>
              <a:buSzTx/>
              <a:buNone/>
              <a:defRPr sz="2601"/>
            </a:lvl4pPr>
            <a:lvl5pPr marL="0" indent="0" algn="ctr">
              <a:spcBef>
                <a:spcPts val="0"/>
              </a:spcBef>
              <a:buClrTx/>
              <a:buSzTx/>
              <a:buNone/>
              <a:defRPr sz="260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807062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06348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40354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13"/>
          </p:nvPr>
        </p:nvSpPr>
        <p:spPr>
          <a:xfrm>
            <a:off x="4193976" y="1428750"/>
            <a:ext cx="9644063" cy="482203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92969" y="182165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buClrTx/>
              <a:defRPr sz="1969"/>
            </a:lvl1pPr>
            <a:lvl2pPr marL="482186" indent="-241093">
              <a:spcBef>
                <a:spcPts val="2250"/>
              </a:spcBef>
              <a:buClrTx/>
              <a:defRPr sz="1969"/>
            </a:lvl2pPr>
            <a:lvl3pPr marL="723279" indent="-241093">
              <a:spcBef>
                <a:spcPts val="2250"/>
              </a:spcBef>
              <a:buClrTx/>
              <a:defRPr sz="1969"/>
            </a:lvl3pPr>
            <a:lvl4pPr marL="964372" indent="-241093">
              <a:spcBef>
                <a:spcPts val="2250"/>
              </a:spcBef>
              <a:buClrTx/>
              <a:defRPr sz="1969"/>
            </a:lvl4pPr>
            <a:lvl5pPr marL="1205465" indent="-241093">
              <a:spcBef>
                <a:spcPts val="2250"/>
              </a:spcBef>
              <a:buClrTx/>
              <a:defRPr sz="1969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71720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6612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A0CFD-0B51-44F0-9D06-A29F30CB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BEAC1-9040-4BE5-A6EA-304928369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EA883-E697-4BEC-835B-43C6CDF0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A1D8-BBE0-4A9E-81B0-EE6B117C25B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8E8AE-85F2-47BD-8B2C-E46CA9B2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34FCF-6AAB-4373-AAB0-E71EB7CA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787C-3255-433C-A7A8-E40005688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56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024562" y="3491508"/>
            <a:ext cx="5518547" cy="275927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316266" y="449461"/>
            <a:ext cx="5512594" cy="27562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15"/>
          </p:nvPr>
        </p:nvSpPr>
        <p:spPr>
          <a:xfrm>
            <a:off x="-3187898" y="-89297"/>
            <a:ext cx="12680156" cy="6340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19433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190625" y="4473773"/>
            <a:ext cx="9810750" cy="36221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190625" y="3008602"/>
            <a:ext cx="9810750" cy="4705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391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649065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-871505" y="-8929"/>
            <a:ext cx="15517291" cy="775864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047324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373105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6"/>
          <p:cNvSpPr txBox="1"/>
          <p:nvPr/>
        </p:nvSpPr>
        <p:spPr>
          <a:xfrm>
            <a:off x="9910232" y="5736431"/>
            <a:ext cx="2165977" cy="18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algn="r" defTabSz="1300480">
              <a:defRPr sz="1100" b="0">
                <a:solidFill>
                  <a:srgbClr val="898F8D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 sz="773"/>
              <a:t>Copyrightⓒ. Saebyeol Yu. All Rights Reserved.</a:t>
            </a:r>
          </a:p>
        </p:txBody>
      </p:sp>
      <p:sp>
        <p:nvSpPr>
          <p:cNvPr id="118" name="제목 텍스트"/>
          <p:cNvSpPr txBox="1">
            <a:spLocks noGrp="1"/>
          </p:cNvSpPr>
          <p:nvPr>
            <p:ph type="title"/>
          </p:nvPr>
        </p:nvSpPr>
        <p:spPr>
          <a:xfrm>
            <a:off x="838199" y="1131094"/>
            <a:ext cx="10515602" cy="994173"/>
          </a:xfrm>
          <a:prstGeom prst="rect">
            <a:avLst/>
          </a:prstGeom>
        </p:spPr>
        <p:txBody>
          <a:bodyPr lIns="48767" tIns="48767" rIns="48767" bIns="48767"/>
          <a:lstStyle>
            <a:lvl1pPr algn="l" defTabSz="914367">
              <a:lnSpc>
                <a:spcPct val="90000"/>
              </a:lnSpc>
              <a:defRPr sz="4359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19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199" y="2226469"/>
            <a:ext cx="10515602" cy="3263504"/>
          </a:xfrm>
          <a:prstGeom prst="rect">
            <a:avLst/>
          </a:prstGeom>
        </p:spPr>
        <p:txBody>
          <a:bodyPr lIns="48767" tIns="48767" rIns="48767" bIns="48767" anchor="t"/>
          <a:lstStyle>
            <a:lvl1pPr marL="218131" indent="-218131" defTabSz="914367">
              <a:lnSpc>
                <a:spcPct val="90000"/>
              </a:lnSpc>
              <a:spcBef>
                <a:spcPts val="984"/>
              </a:spcBef>
              <a:buClrTx/>
              <a:buSzPct val="100000"/>
              <a:buFont typeface="Arial"/>
              <a:defRPr sz="2672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5944" indent="-254487" defTabSz="914367">
              <a:lnSpc>
                <a:spcPct val="90000"/>
              </a:lnSpc>
              <a:spcBef>
                <a:spcPts val="984"/>
              </a:spcBef>
              <a:buClrTx/>
              <a:buSzPct val="100000"/>
              <a:buFont typeface="Arial"/>
              <a:defRPr sz="2672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48298" indent="-305384" defTabSz="914367">
              <a:lnSpc>
                <a:spcPct val="90000"/>
              </a:lnSpc>
              <a:spcBef>
                <a:spcPts val="984"/>
              </a:spcBef>
              <a:buClrTx/>
              <a:buSzPct val="100000"/>
              <a:buFont typeface="Arial"/>
              <a:defRPr sz="2672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03688" indent="-339316" defTabSz="914367">
              <a:lnSpc>
                <a:spcPct val="90000"/>
              </a:lnSpc>
              <a:spcBef>
                <a:spcPts val="984"/>
              </a:spcBef>
              <a:buClrTx/>
              <a:buSzPct val="100000"/>
              <a:buFont typeface="Arial"/>
              <a:defRPr sz="2672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25145" indent="-339316" defTabSz="914367">
              <a:lnSpc>
                <a:spcPct val="90000"/>
              </a:lnSpc>
              <a:spcBef>
                <a:spcPts val="984"/>
              </a:spcBef>
              <a:buClrTx/>
              <a:buSzPct val="100000"/>
              <a:buFont typeface="Arial"/>
              <a:defRPr sz="2672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78984" y="5625629"/>
            <a:ext cx="274817" cy="271611"/>
          </a:xfrm>
          <a:prstGeom prst="rect">
            <a:avLst/>
          </a:prstGeom>
        </p:spPr>
        <p:txBody>
          <a:bodyPr lIns="48767" tIns="48767" rIns="48767" bIns="48767" anchor="ctr"/>
          <a:lstStyle>
            <a:lvl1pPr algn="r" defTabSz="914367">
              <a:defRPr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9079855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8" indent="0" algn="ctr">
              <a:buNone/>
              <a:defRPr sz="1500"/>
            </a:lvl2pPr>
            <a:lvl3pPr marL="685797" indent="0" algn="ctr">
              <a:buNone/>
              <a:defRPr sz="1350"/>
            </a:lvl3pPr>
            <a:lvl4pPr marL="1028696" indent="0" algn="ctr">
              <a:buNone/>
              <a:defRPr sz="1200"/>
            </a:lvl4pPr>
            <a:lvl5pPr marL="1371594" indent="0" algn="ctr">
              <a:buNone/>
              <a:defRPr sz="1200"/>
            </a:lvl5pPr>
            <a:lvl6pPr marL="1714492" indent="0" algn="ctr">
              <a:buNone/>
              <a:defRPr sz="1200"/>
            </a:lvl6pPr>
            <a:lvl7pPr marL="2057391" indent="0" algn="ctr">
              <a:buNone/>
              <a:defRPr sz="1200"/>
            </a:lvl7pPr>
            <a:lvl8pPr marL="2400290" indent="0" algn="ctr">
              <a:buNone/>
              <a:defRPr sz="1200"/>
            </a:lvl8pPr>
            <a:lvl9pPr marL="2743188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106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372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9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0496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069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8" indent="0">
              <a:buNone/>
              <a:defRPr sz="1500" b="1"/>
            </a:lvl2pPr>
            <a:lvl3pPr marL="685797" indent="0">
              <a:buNone/>
              <a:defRPr sz="1350" b="1"/>
            </a:lvl3pPr>
            <a:lvl4pPr marL="1028696" indent="0">
              <a:buNone/>
              <a:defRPr sz="1200" b="1"/>
            </a:lvl4pPr>
            <a:lvl5pPr marL="1371594" indent="0">
              <a:buNone/>
              <a:defRPr sz="1200" b="1"/>
            </a:lvl5pPr>
            <a:lvl6pPr marL="1714492" indent="0">
              <a:buNone/>
              <a:defRPr sz="1200" b="1"/>
            </a:lvl6pPr>
            <a:lvl7pPr marL="2057391" indent="0">
              <a:buNone/>
              <a:defRPr sz="1200" b="1"/>
            </a:lvl7pPr>
            <a:lvl8pPr marL="2400290" indent="0">
              <a:buNone/>
              <a:defRPr sz="1200" b="1"/>
            </a:lvl8pPr>
            <a:lvl9pPr marL="2743188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8" indent="0">
              <a:buNone/>
              <a:defRPr sz="1500" b="1"/>
            </a:lvl2pPr>
            <a:lvl3pPr marL="685797" indent="0">
              <a:buNone/>
              <a:defRPr sz="1350" b="1"/>
            </a:lvl3pPr>
            <a:lvl4pPr marL="1028696" indent="0">
              <a:buNone/>
              <a:defRPr sz="1200" b="1"/>
            </a:lvl4pPr>
            <a:lvl5pPr marL="1371594" indent="0">
              <a:buNone/>
              <a:defRPr sz="1200" b="1"/>
            </a:lvl5pPr>
            <a:lvl6pPr marL="1714492" indent="0">
              <a:buNone/>
              <a:defRPr sz="1200" b="1"/>
            </a:lvl6pPr>
            <a:lvl7pPr marL="2057391" indent="0">
              <a:buNone/>
              <a:defRPr sz="1200" b="1"/>
            </a:lvl7pPr>
            <a:lvl8pPr marL="2400290" indent="0">
              <a:buNone/>
              <a:defRPr sz="1200" b="1"/>
            </a:lvl8pPr>
            <a:lvl9pPr marL="2743188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0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21381-15F1-4836-9AD9-77B08C85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6A98F-0D18-482C-8EFC-3C29D1D6D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4614E-8B77-428D-AA29-8FAAF4BB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A1D8-BBE0-4A9E-81B0-EE6B117C25B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804C7-F877-4548-9BF6-51147435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A641C-B1FB-431F-BA75-6FEB6D2B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787C-3255-433C-A7A8-E40005688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388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817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278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8" indent="0">
              <a:buNone/>
              <a:defRPr sz="1050"/>
            </a:lvl2pPr>
            <a:lvl3pPr marL="685797" indent="0">
              <a:buNone/>
              <a:defRPr sz="900"/>
            </a:lvl3pPr>
            <a:lvl4pPr marL="1028696" indent="0">
              <a:buNone/>
              <a:defRPr sz="750"/>
            </a:lvl4pPr>
            <a:lvl5pPr marL="1371594" indent="0">
              <a:buNone/>
              <a:defRPr sz="750"/>
            </a:lvl5pPr>
            <a:lvl6pPr marL="1714492" indent="0">
              <a:buNone/>
              <a:defRPr sz="750"/>
            </a:lvl6pPr>
            <a:lvl7pPr marL="2057391" indent="0">
              <a:buNone/>
              <a:defRPr sz="750"/>
            </a:lvl7pPr>
            <a:lvl8pPr marL="2400290" indent="0">
              <a:buNone/>
              <a:defRPr sz="750"/>
            </a:lvl8pPr>
            <a:lvl9pPr marL="274318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302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8" indent="0">
              <a:buNone/>
              <a:defRPr sz="2100"/>
            </a:lvl2pPr>
            <a:lvl3pPr marL="685797" indent="0">
              <a:buNone/>
              <a:defRPr sz="1800"/>
            </a:lvl3pPr>
            <a:lvl4pPr marL="1028696" indent="0">
              <a:buNone/>
              <a:defRPr sz="1500"/>
            </a:lvl4pPr>
            <a:lvl5pPr marL="1371594" indent="0">
              <a:buNone/>
              <a:defRPr sz="1500"/>
            </a:lvl5pPr>
            <a:lvl6pPr marL="1714492" indent="0">
              <a:buNone/>
              <a:defRPr sz="1500"/>
            </a:lvl6pPr>
            <a:lvl7pPr marL="2057391" indent="0">
              <a:buNone/>
              <a:defRPr sz="1500"/>
            </a:lvl7pPr>
            <a:lvl8pPr marL="2400290" indent="0">
              <a:buNone/>
              <a:defRPr sz="1500"/>
            </a:lvl8pPr>
            <a:lvl9pPr marL="2743188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8" indent="0">
              <a:buNone/>
              <a:defRPr sz="1050"/>
            </a:lvl2pPr>
            <a:lvl3pPr marL="685797" indent="0">
              <a:buNone/>
              <a:defRPr sz="900"/>
            </a:lvl3pPr>
            <a:lvl4pPr marL="1028696" indent="0">
              <a:buNone/>
              <a:defRPr sz="750"/>
            </a:lvl4pPr>
            <a:lvl5pPr marL="1371594" indent="0">
              <a:buNone/>
              <a:defRPr sz="750"/>
            </a:lvl5pPr>
            <a:lvl6pPr marL="1714492" indent="0">
              <a:buNone/>
              <a:defRPr sz="750"/>
            </a:lvl6pPr>
            <a:lvl7pPr marL="2057391" indent="0">
              <a:buNone/>
              <a:defRPr sz="750"/>
            </a:lvl7pPr>
            <a:lvl8pPr marL="2400290" indent="0">
              <a:buNone/>
              <a:defRPr sz="750"/>
            </a:lvl8pPr>
            <a:lvl9pPr marL="274318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02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349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EF409-EF0A-4270-8578-DF6C0083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890CC-F259-40EA-8F1F-F1E0895AC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2D4988-AE73-49C3-B1C1-FE2CD69AC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3C0315-8D56-4568-AC0A-49AC681B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A1D8-BBE0-4A9E-81B0-EE6B117C25B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285CB-5F6C-4A4A-B20D-2C6F6E1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7CEAC4-479F-4B6D-B0F3-205F2B1B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787C-3255-433C-A7A8-E40005688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71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74614-448A-426C-919E-93C816AA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E4FF7-FA67-4B11-84C7-887EDB7F3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747B3-964F-4B30-83F2-7E74E16AD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ED9723-3F11-429C-B2BB-253C347C4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5D7830-ED7F-4A19-A25D-A24A9AA45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DEAAB7-E34E-4696-AC34-2D83F520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A1D8-BBE0-4A9E-81B0-EE6B117C25B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1E7A58-E302-4496-A0DF-F7F64285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AE9FA0-F19C-45D0-BC92-5766F92F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787C-3255-433C-A7A8-E40005688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0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29461-CD71-4E6F-9014-B76D5A3F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E9F416-16C2-4DF4-8884-4AD793FF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A1D8-BBE0-4A9E-81B0-EE6B117C25B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5D1F1B-A63C-4447-8E50-665040A1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47703F-507B-46FE-9548-BD9DB1C9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787C-3255-433C-A7A8-E40005688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7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5CCA2F-5115-40D9-81B6-A11F3B94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A1D8-BBE0-4A9E-81B0-EE6B117C25B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2DB046-BDC0-4D4A-AE65-C0FDF9B7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ACC91B-6593-4961-BE67-5FFC8592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787C-3255-433C-A7A8-E40005688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7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270D5-3878-4B87-8A97-C3ED9765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9B941-76D9-4E74-948D-B2CF1A3F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3ED82F-38C3-4701-BD75-4446A1D61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90A42-B9D6-4465-9A47-25DF1578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A1D8-BBE0-4A9E-81B0-EE6B117C25B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E8DDB6-93AD-4E7B-8A6B-8FF52570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16D24-A1CC-4120-B89B-713089AD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787C-3255-433C-A7A8-E40005688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2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40B7C-1018-4DAC-881B-C7FCC303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DE5A53-9C5C-4477-9F1A-D7A955CD6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E93FC8-B430-45B6-B40F-E979D216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068501-7FB2-4ED1-9789-74FED179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A1D8-BBE0-4A9E-81B0-EE6B117C25B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13F5BD-58A5-4AC2-AFE1-9E17809A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0EB3F0-8645-4757-88E7-B475D7EF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787C-3255-433C-A7A8-E40005688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8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F40D21-504B-4BBE-AD41-606A9C77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42131B-393C-4067-9B07-1336A4A2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9728F-3269-4AB9-A2D8-A7BC68EA8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7A1D8-BBE0-4A9E-81B0-EE6B117C25B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08F77-7DF1-4704-A819-DB087648A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8E483-8641-4906-AAEA-3619EDA2C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4787C-3255-433C-A7A8-E40005688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32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92969" y="178594"/>
            <a:ext cx="10406063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933329" y="6536531"/>
            <a:ext cx="282129" cy="27571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125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92969" y="1821656"/>
            <a:ext cx="10406063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</p:spTree>
    <p:extLst>
      <p:ext uri="{BB962C8B-B14F-4D97-AF65-F5344CB8AC3E}">
        <p14:creationId xmlns:p14="http://schemas.microsoft.com/office/powerpoint/2010/main" val="3851696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31252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62505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25011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562640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60729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321457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482186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642915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803643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964372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125101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285829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D3FC-5597-4BAC-B672-6277B33F856B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BE55-E859-478A-90D1-CAC6E9FE6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797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797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8" indent="-171450" algn="l" defTabSz="685797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6" indent="-171450" algn="l" defTabSz="685797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5" indent="-171450" algn="l" defTabSz="685797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44" indent="-171450" algn="l" defTabSz="685797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42" indent="-171450" algn="l" defTabSz="685797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40" indent="-171450" algn="l" defTabSz="685797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9" indent="-171450" algn="l" defTabSz="685797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8" indent="-171450" algn="l" defTabSz="685797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97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7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7" algn="l" defTabSz="685797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6" algn="l" defTabSz="685797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4" algn="l" defTabSz="685797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2" algn="l" defTabSz="685797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91" algn="l" defTabSz="685797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90" algn="l" defTabSz="685797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8" algn="l" defTabSz="685797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BERT 등장의 배경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5062" dirty="0">
                <a:latin typeface="210 모던굴림 B" panose="02020603020101020101" pitchFamily="18" charset="-127"/>
                <a:ea typeface="210 모던굴림 B" panose="02020603020101020101" pitchFamily="18" charset="-127"/>
              </a:rPr>
              <a:t>4</a:t>
            </a:r>
            <a:r>
              <a:rPr lang="ko-KR" altLang="en-US" sz="5062" dirty="0">
                <a:latin typeface="210 모던굴림 B" panose="02020603020101020101" pitchFamily="18" charset="-127"/>
                <a:ea typeface="210 모던굴림 B" panose="02020603020101020101" pitchFamily="18" charset="-127"/>
              </a:rPr>
              <a:t>교시</a:t>
            </a:r>
            <a:r>
              <a:rPr lang="en-US" altLang="ko-KR" sz="5062" dirty="0">
                <a:latin typeface="210 모던굴림 B" panose="02020603020101020101" pitchFamily="18" charset="-127"/>
                <a:ea typeface="210 모던굴림 B" panose="02020603020101020101" pitchFamily="18" charset="-127"/>
              </a:rPr>
              <a:t>: </a:t>
            </a:r>
            <a:r>
              <a:rPr sz="5062" dirty="0">
                <a:latin typeface="210 모던굴림 B" panose="02020603020101020101" pitchFamily="18" charset="-127"/>
                <a:ea typeface="210 모던굴림 B" panose="02020603020101020101" pitchFamily="18" charset="-127"/>
              </a:rPr>
              <a:t>BERT </a:t>
            </a:r>
            <a:r>
              <a:rPr lang="ko-KR" altLang="en-US" sz="5062" dirty="0">
                <a:latin typeface="210 모던굴림 B" panose="02020603020101020101" pitchFamily="18" charset="-127"/>
                <a:ea typeface="210 모던굴림 B" panose="02020603020101020101" pitchFamily="18" charset="-127"/>
              </a:rPr>
              <a:t>설명 및 실습</a:t>
            </a:r>
            <a:endParaRPr sz="5062" dirty="0"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sp>
        <p:nvSpPr>
          <p:cNvPr id="130" name="최유정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210 모던굴림 B" panose="02020603020101020101" pitchFamily="18" charset="-127"/>
                <a:ea typeface="210 모던굴림 B" panose="02020603020101020101" pitchFamily="18" charset="-127"/>
              </a:rPr>
              <a:t>언어학과 </a:t>
            </a:r>
            <a:r>
              <a:rPr lang="ko-KR" altLang="en-US" dirty="0" err="1">
                <a:latin typeface="210 모던굴림 B" panose="02020603020101020101" pitchFamily="18" charset="-127"/>
                <a:ea typeface="210 모던굴림 B" panose="02020603020101020101" pitchFamily="18" charset="-127"/>
              </a:rPr>
              <a:t>신운섭</a:t>
            </a:r>
            <a:endParaRPr dirty="0"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sp>
        <p:nvSpPr>
          <p:cNvPr id="1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962173" y="6536531"/>
            <a:ext cx="262892" cy="27571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defTabSz="410751" latinLnBrk="0" hangingPunct="0"/>
            <a:fld id="{86CB4B4D-7CA3-9044-876B-883B54F8677D}" type="slidenum">
              <a:rPr kern="0">
                <a:solidFill>
                  <a:srgbClr val="FFFFFF"/>
                </a:solidFill>
              </a:rPr>
              <a:pPr algn="ctr" defTabSz="410751" latinLnBrk="0" hangingPunct="0"/>
              <a:t>1</a:t>
            </a:fld>
            <a:endParaRPr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7774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664" y="2072164"/>
            <a:ext cx="6192672" cy="326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219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Activation functions of BERT </a:t>
            </a:r>
            <a:endParaRPr lang="ko-KR" altLang="en-US" sz="4219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The Hidden Layer: Gaussian Error Linear Unit(GELU)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693" y="2775942"/>
            <a:ext cx="4326581" cy="266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4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640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Loss function of BERT</a:t>
            </a:r>
            <a:endParaRPr lang="ko-KR" altLang="en-US" sz="4640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8091" y="2550665"/>
            <a:ext cx="4596943" cy="25460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830" y="3271135"/>
            <a:ext cx="3445941" cy="110513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359428" y="2228850"/>
            <a:ext cx="2624745" cy="952261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97"/>
            <a:r>
              <a:rPr lang="en-US" altLang="ko-KR" sz="1350" dirty="0">
                <a:solidFill>
                  <a:prstClr val="white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  <a:sym typeface="Helvetica Neue"/>
              </a:rPr>
              <a:t>“Use the </a:t>
            </a:r>
            <a:r>
              <a:rPr lang="en-US" altLang="ko-KR" sz="1350" b="1" dirty="0">
                <a:solidFill>
                  <a:prstClr val="white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  <a:sym typeface="Helvetica Neue"/>
              </a:rPr>
              <a:t>probability</a:t>
            </a:r>
            <a:r>
              <a:rPr lang="en-US" altLang="ko-KR" sz="1350" dirty="0">
                <a:solidFill>
                  <a:prstClr val="white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  <a:sym typeface="Helvetica Neue"/>
              </a:rPr>
              <a:t> </a:t>
            </a:r>
            <a:r>
              <a:rPr lang="en-US" altLang="ko-KR" sz="1350" b="1" dirty="0">
                <a:solidFill>
                  <a:prstClr val="white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  <a:sym typeface="Helvetica Neue"/>
              </a:rPr>
              <a:t>distribution</a:t>
            </a:r>
            <a:r>
              <a:rPr lang="en-US" altLang="ko-KR" sz="1350" dirty="0">
                <a:solidFill>
                  <a:prstClr val="white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  <a:sym typeface="Helvetica Neue"/>
              </a:rPr>
              <a:t> of another variable=feature ‘P’, rather than ‘Q’”</a:t>
            </a:r>
            <a:endParaRPr lang="ko-KR" altLang="en-US" sz="1350" dirty="0">
              <a:solidFill>
                <a:prstClr val="white"/>
              </a:solidFill>
              <a:latin typeface="210 모던굴림 B" panose="02020603020101020101" pitchFamily="18" charset="-127"/>
              <a:ea typeface="210 모던굴림 B" panose="02020603020101020101" pitchFamily="18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648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640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Hyperparameters of BERT</a:t>
            </a:r>
            <a:endParaRPr lang="ko-KR" altLang="en-US" sz="4640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Batch_size = 100(?)</a:t>
            </a:r>
          </a:p>
          <a:p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Epoch = 1,000(?)</a:t>
            </a:r>
          </a:p>
          <a:p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Dropout rate = 0.5(?)</a:t>
            </a:r>
          </a:p>
          <a:p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Learning rate = 0.001(?)</a:t>
            </a:r>
          </a:p>
          <a:p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Optimizer = Layer-wise Adaptive scaling(LARS)(?), which is, mixed-effect model of SGD and momentum</a:t>
            </a:r>
          </a:p>
        </p:txBody>
      </p:sp>
    </p:spTree>
    <p:extLst>
      <p:ext uri="{BB962C8B-B14F-4D97-AF65-F5344CB8AC3E}">
        <p14:creationId xmlns:p14="http://schemas.microsoft.com/office/powerpoint/2010/main" val="53475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634290"/>
            <a:ext cx="7886700" cy="778343"/>
          </a:xfrm>
        </p:spPr>
        <p:txBody>
          <a:bodyPr>
            <a:normAutofit/>
          </a:bodyPr>
          <a:lstStyle/>
          <a:p>
            <a:pPr algn="ctr"/>
            <a:r>
              <a:rPr lang="en-US" altLang="ko-KR" sz="4640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BERT</a:t>
            </a:r>
            <a:endParaRPr lang="ko-KR" altLang="en-US" sz="4640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BERT(Bidirectional Encoder Representations from Transformer)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 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  “</a:t>
            </a:r>
            <a:r>
              <a:rPr lang="en-US" altLang="ko-KR" u="sng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Masked</a:t>
            </a: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 Language Model”         Transformer and GPT-2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792" y="3429000"/>
            <a:ext cx="7202416" cy="2032852"/>
          </a:xfrm>
          <a:prstGeom prst="rect">
            <a:avLst/>
          </a:prstGeom>
        </p:spPr>
      </p:pic>
      <p:sp>
        <p:nvSpPr>
          <p:cNvPr id="5" name="왼쪽/오른쪽 화살표 4"/>
          <p:cNvSpPr/>
          <p:nvPr/>
        </p:nvSpPr>
        <p:spPr>
          <a:xfrm>
            <a:off x="5752680" y="2968734"/>
            <a:ext cx="487148" cy="174568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97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130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1684064"/>
            <a:ext cx="7739534" cy="326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7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416561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Transfer Learning: Pretraining and Finetuning</a:t>
            </a:r>
            <a:endParaRPr lang="ko-KR" altLang="en-US" sz="2700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298" y="1888355"/>
            <a:ext cx="6118244" cy="36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8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8130" y="967603"/>
            <a:ext cx="5244184" cy="49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700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Attention Mechanism of BERT: Query Key Value</a:t>
            </a:r>
            <a:endParaRPr lang="ko-KR" altLang="en-US" sz="2700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608" y="3119439"/>
            <a:ext cx="3762937" cy="229134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485410" y="2125266"/>
            <a:ext cx="2524991" cy="64598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97"/>
            <a:r>
              <a:rPr lang="en-US" altLang="ko-KR" sz="1687" dirty="0">
                <a:solidFill>
                  <a:prstClr val="white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  <a:sym typeface="Helvetica Neue"/>
              </a:rPr>
              <a:t>Scaled dot-product attention </a:t>
            </a:r>
            <a:endParaRPr lang="ko-KR" altLang="en-US" sz="1687" dirty="0">
              <a:solidFill>
                <a:prstClr val="white"/>
              </a:solidFill>
              <a:latin typeface="210 모던굴림 B" panose="02020603020101020101" pitchFamily="18" charset="-127"/>
              <a:ea typeface="210 모던굴림 B" panose="02020603020101020101" pitchFamily="18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4145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646" y="1629299"/>
            <a:ext cx="6396708" cy="359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1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Reminder: Dot-product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090" y="2125267"/>
            <a:ext cx="3264291" cy="15855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911" y="2315225"/>
            <a:ext cx="3279791" cy="12976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605" y="3900738"/>
            <a:ext cx="7876003" cy="138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2650" y="488633"/>
            <a:ext cx="7886700" cy="1204047"/>
          </a:xfrm>
        </p:spPr>
        <p:txBody>
          <a:bodyPr>
            <a:normAutofit/>
          </a:bodyPr>
          <a:lstStyle/>
          <a:p>
            <a:pPr algn="ctr"/>
            <a:r>
              <a:rPr lang="en-US" altLang="ko-KR" sz="4219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Activation functions of BERT </a:t>
            </a:r>
            <a:endParaRPr lang="ko-KR" altLang="en-US" sz="4219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2650" y="1829839"/>
            <a:ext cx="7886700" cy="366013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The Output Layer: Perceptron or Logistic judgement gate “</a:t>
            </a:r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모던굴림 B" panose="02020603020101020101" pitchFamily="18" charset="-127"/>
                <a:ea typeface="210 모던굴림 B" panose="02020603020101020101" pitchFamily="18" charset="-127"/>
              </a:rPr>
              <a:t>Softmax</a:t>
            </a:r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” returns ‘probability vector.’ </a:t>
            </a:r>
          </a:p>
          <a:p>
            <a:r>
              <a:rPr lang="en-US" altLang="ko-KR" dirty="0">
                <a:solidFill>
                  <a:schemeClr val="bg1"/>
                </a:solidFill>
                <a:latin typeface="210 모던굴림 B" panose="02020603020101020101" pitchFamily="18" charset="-127"/>
                <a:ea typeface="210 모던굴림 B" panose="02020603020101020101" pitchFamily="18" charset="-127"/>
              </a:rPr>
              <a:t>Note that the summation of all components in the probability vector is ‘1.’</a:t>
            </a:r>
            <a:endParaRPr lang="ko-KR" altLang="en-US" dirty="0">
              <a:solidFill>
                <a:schemeClr val="bg1"/>
              </a:solidFill>
              <a:latin typeface="210 모던굴림 B" panose="02020603020101020101" pitchFamily="18" charset="-127"/>
              <a:ea typeface="210 모던굴림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34" y="3236133"/>
            <a:ext cx="5917013" cy="214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9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와이드스크린</PresentationFormat>
  <Paragraphs>24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맑은 고딕</vt:lpstr>
      <vt:lpstr>Helvetica Neue Medium</vt:lpstr>
      <vt:lpstr>Helvetica Neue</vt:lpstr>
      <vt:lpstr>Helvetica Neue Light</vt:lpstr>
      <vt:lpstr>Arial</vt:lpstr>
      <vt:lpstr>210 모던굴림 B</vt:lpstr>
      <vt:lpstr>나눔스퀘어라운드 Regular</vt:lpstr>
      <vt:lpstr>Office 테마</vt:lpstr>
      <vt:lpstr>Black</vt:lpstr>
      <vt:lpstr>1_Office 테마</vt:lpstr>
      <vt:lpstr>4교시: BERT 설명 및 실습</vt:lpstr>
      <vt:lpstr>BERT</vt:lpstr>
      <vt:lpstr>PowerPoint 프레젠테이션</vt:lpstr>
      <vt:lpstr>Transfer Learning: Pretraining and Finetuning</vt:lpstr>
      <vt:lpstr>PowerPoint 프레젠테이션</vt:lpstr>
      <vt:lpstr>Attention Mechanism of BERT: Query Key Value</vt:lpstr>
      <vt:lpstr>PowerPoint 프레젠테이션</vt:lpstr>
      <vt:lpstr>Reminder: Dot-product</vt:lpstr>
      <vt:lpstr>Activation functions of BERT </vt:lpstr>
      <vt:lpstr>PowerPoint 프레젠테이션</vt:lpstr>
      <vt:lpstr>Activation functions of BERT </vt:lpstr>
      <vt:lpstr>Loss function of BERT</vt:lpstr>
      <vt:lpstr>Hyperparameters of BERT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4교시: BERT 설명 및 실습</dc:title>
  <dc:creator>고은</dc:creator>
  <cp:lastModifiedBy>고은</cp:lastModifiedBy>
  <cp:revision>1</cp:revision>
  <dcterms:created xsi:type="dcterms:W3CDTF">2020-01-16T16:36:58Z</dcterms:created>
  <dcterms:modified xsi:type="dcterms:W3CDTF">2020-01-16T16:37:55Z</dcterms:modified>
</cp:coreProperties>
</file>