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8" r:id="rId4"/>
    <p:sldId id="269" r:id="rId5"/>
    <p:sldId id="258" r:id="rId6"/>
    <p:sldId id="273" r:id="rId7"/>
    <p:sldId id="277" r:id="rId8"/>
    <p:sldId id="291" r:id="rId9"/>
    <p:sldId id="284" r:id="rId10"/>
    <p:sldId id="285" r:id="rId11"/>
    <p:sldId id="278" r:id="rId12"/>
    <p:sldId id="279" r:id="rId13"/>
    <p:sldId id="270" r:id="rId14"/>
    <p:sldId id="261" r:id="rId15"/>
    <p:sldId id="271" r:id="rId16"/>
    <p:sldId id="260" r:id="rId17"/>
    <p:sldId id="272" r:id="rId18"/>
    <p:sldId id="275" r:id="rId19"/>
    <p:sldId id="286" r:id="rId20"/>
    <p:sldId id="287" r:id="rId21"/>
    <p:sldId id="288" r:id="rId22"/>
    <p:sldId id="289" r:id="rId23"/>
    <p:sldId id="290" r:id="rId24"/>
    <p:sldId id="262" r:id="rId25"/>
    <p:sldId id="283" r:id="rId26"/>
    <p:sldId id="263" r:id="rId27"/>
    <p:sldId id="264" r:id="rId28"/>
    <p:sldId id="265" r:id="rId29"/>
    <p:sldId id="276" r:id="rId30"/>
    <p:sldId id="282" r:id="rId31"/>
    <p:sldId id="292" r:id="rId32"/>
    <p:sldId id="266"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LAGANI GOWTHAM CHANDRA" initials="BGC" lastIdx="2" clrIdx="0">
    <p:extLst>
      <p:ext uri="{19B8F6BF-5375-455C-9EA6-DF929625EA0E}">
        <p15:presenceInfo xmlns:p15="http://schemas.microsoft.com/office/powerpoint/2012/main" userId="S::BALAGANI.20201CEI0096@presidencyuniversity.in::bd9c1162-82fb-47e0-867b-532b83dc510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91" d="100"/>
          <a:sy n="91" d="100"/>
        </p:scale>
        <p:origin x="341"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pPr/>
              <a:t>08/01/2024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pPr/>
              <a:t>08/01/2024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pPr/>
              <a:t>08/01/2024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pPr/>
              <a:t>08/01/2024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pPr/>
              <a:t>08/01/2024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pPr/>
              <a:t>08/01/2024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pPr/>
              <a:t>08/01/2024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pPr/>
              <a:t>08/01/2024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pPr/>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pPr/>
              <a:t>08/01/2024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pPr/>
              <a:t>08/01/2024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pPr/>
              <a:t>08/01/2024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pPr/>
              <a:t>08/01/2024</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pPr/>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9" y="1069102"/>
            <a:ext cx="10363200" cy="1470025"/>
          </a:xfrm>
        </p:spPr>
        <p:txBody>
          <a:bodyPr/>
          <a:lstStyle/>
          <a:p>
            <a:pPr algn="ctr"/>
            <a:r>
              <a:rPr lang="en-GB" dirty="0"/>
              <a:t>AN INTELLIGENT IOT BASED WATER QUALITY MONITORING SYSTEM USING ESP32 AND TURBIDITY SENSOR NETWORKS</a:t>
            </a:r>
          </a:p>
        </p:txBody>
      </p:sp>
      <p:sp>
        <p:nvSpPr>
          <p:cNvPr id="3" name="Subtitle 2"/>
          <p:cNvSpPr>
            <a:spLocks noGrp="1"/>
          </p:cNvSpPr>
          <p:nvPr>
            <p:ph type="subTitle" idx="1"/>
          </p:nvPr>
        </p:nvSpPr>
        <p:spPr>
          <a:xfrm>
            <a:off x="790469" y="2721956"/>
            <a:ext cx="3970594" cy="552184"/>
          </a:xfrm>
        </p:spPr>
        <p:txBody>
          <a:bodyPr/>
          <a:lstStyle/>
          <a:p>
            <a:pPr algn="l"/>
            <a:r>
              <a:rPr lang="en-GB" dirty="0"/>
              <a:t>Batch Number:1</a:t>
            </a:r>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1771185897"/>
              </p:ext>
            </p:extLst>
          </p:nvPr>
        </p:nvGraphicFramePr>
        <p:xfrm>
          <a:off x="630904" y="3274141"/>
          <a:ext cx="5418666" cy="2494280"/>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3331634959"/>
                    </a:ext>
                  </a:extLst>
                </a:gridCol>
                <a:gridCol w="3333666">
                  <a:extLst>
                    <a:ext uri="{9D8B030D-6E8A-4147-A177-3AD203B41FA5}">
                      <a16:colId xmlns:a16="http://schemas.microsoft.com/office/drawing/2014/main" val="2054911721"/>
                    </a:ext>
                  </a:extLst>
                </a:gridCol>
              </a:tblGrid>
              <a:tr h="370840">
                <a:tc>
                  <a:txBody>
                    <a:bodyPr/>
                    <a:lstStyle/>
                    <a:p>
                      <a:pPr algn="ctr"/>
                      <a:r>
                        <a:rPr lang="en-GB" b="1" dirty="0">
                          <a:solidFill>
                            <a:schemeClr val="tx2">
                              <a:lumMod val="75000"/>
                            </a:schemeClr>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a:solidFill>
                            <a:schemeClr val="tx2">
                              <a:lumMod val="75000"/>
                            </a:schemeClr>
                          </a:solidFill>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370840">
                <a:tc>
                  <a:txBody>
                    <a:bodyPr/>
                    <a:lstStyle/>
                    <a:p>
                      <a:pPr algn="ctr"/>
                      <a:r>
                        <a:rPr lang="en-GB" dirty="0"/>
                        <a:t>20201CEI0009</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BHARATH N</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370840">
                <a:tc>
                  <a:txBody>
                    <a:bodyPr/>
                    <a:lstStyle/>
                    <a:p>
                      <a:pPr algn="ctr"/>
                      <a:r>
                        <a:rPr lang="en-GB" dirty="0"/>
                        <a:t>20201CEI0007</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DADA LAKSHMI CHARAN</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370840">
                <a:tc>
                  <a:txBody>
                    <a:bodyPr/>
                    <a:lstStyle/>
                    <a:p>
                      <a:pPr algn="ctr"/>
                      <a:r>
                        <a:rPr lang="en-GB" dirty="0"/>
                        <a:t>20201CEI0073</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KUMMETHA JYOTHIKA REDDY</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370840">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6472518" y="3169918"/>
            <a:ext cx="5532428"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marR="0" lvl="0" indent="0" algn="ctr" rtl="0">
              <a:spcBef>
                <a:spcPts val="0"/>
              </a:spcBef>
              <a:spcAft>
                <a:spcPts val="0"/>
              </a:spcAft>
              <a:buClr>
                <a:srgbClr val="17365D"/>
              </a:buClr>
              <a:buSzPts val="2000"/>
              <a:buFont typeface="Arial"/>
              <a:buNone/>
            </a:pPr>
            <a:r>
              <a:rPr lang="en-US" b="1" i="0" u="none" strike="noStrike" cap="none" dirty="0">
                <a:solidFill>
                  <a:srgbClr val="17365D"/>
                </a:solidFill>
                <a:latin typeface="Verdana"/>
                <a:ea typeface="Verdana"/>
                <a:cs typeface="Verdana"/>
                <a:sym typeface="Verdana"/>
              </a:rPr>
              <a:t>Under the Supervision of,</a:t>
            </a:r>
            <a:endParaRPr lang="en-US" sz="1800" dirty="0"/>
          </a:p>
          <a:p>
            <a:pPr marL="0" marR="0" lvl="0" indent="0" algn="ctr" rtl="0">
              <a:spcBef>
                <a:spcPts val="400"/>
              </a:spcBef>
              <a:spcAft>
                <a:spcPts val="0"/>
              </a:spcAft>
              <a:buClr>
                <a:srgbClr val="17365D"/>
              </a:buClr>
              <a:buSzPts val="2000"/>
              <a:buFont typeface="Arial"/>
              <a:buNone/>
            </a:pPr>
            <a:endParaRPr lang="en-US" b="1" i="0" u="none" strike="noStrike" cap="none" dirty="0">
              <a:solidFill>
                <a:srgbClr val="17365D"/>
              </a:solidFill>
              <a:latin typeface="Verdana"/>
              <a:ea typeface="Verdana"/>
              <a:cs typeface="Verdana"/>
              <a:sym typeface="Verdana"/>
            </a:endParaRPr>
          </a:p>
          <a:p>
            <a:pPr marL="0" marR="0" lvl="0" indent="0" rtl="0">
              <a:spcBef>
                <a:spcPts val="340"/>
              </a:spcBef>
              <a:spcAft>
                <a:spcPts val="0"/>
              </a:spcAft>
              <a:buClr>
                <a:srgbClr val="17365D"/>
              </a:buClr>
              <a:buSzPts val="1700"/>
              <a:buFont typeface="Arial"/>
              <a:buNone/>
            </a:pPr>
            <a:r>
              <a:rPr lang="en-US" sz="1800" b="1" i="0" u="none" strike="noStrike" cap="none" dirty="0">
                <a:solidFill>
                  <a:srgbClr val="17365D"/>
                </a:solidFill>
                <a:latin typeface="Verdana"/>
                <a:ea typeface="Verdana"/>
                <a:cs typeface="Verdana"/>
                <a:sym typeface="Verdana"/>
              </a:rPr>
              <a:t> </a:t>
            </a:r>
            <a:r>
              <a:rPr lang="en-US" sz="1600" b="1" i="0" u="none" strike="noStrike" cap="none" dirty="0">
                <a:solidFill>
                  <a:srgbClr val="17365D"/>
                </a:solidFill>
                <a:latin typeface="Verdana"/>
                <a:ea typeface="Verdana"/>
                <a:cs typeface="Verdana"/>
                <a:sym typeface="Verdana"/>
              </a:rPr>
              <a:t>Dr. SASIDHAR BABU SUVANAM</a:t>
            </a:r>
            <a:endParaRPr lang="en-US" sz="1800" b="1" i="0" u="none" strike="noStrike" cap="none" dirty="0">
              <a:solidFill>
                <a:srgbClr val="17365D"/>
              </a:solidFill>
              <a:latin typeface="Verdana"/>
              <a:ea typeface="Verdana"/>
              <a:cs typeface="Verdana"/>
              <a:sym typeface="Verdana"/>
            </a:endParaRPr>
          </a:p>
          <a:p>
            <a:pPr marL="0" marR="0" lvl="0" indent="0" rtl="0">
              <a:spcBef>
                <a:spcPts val="340"/>
              </a:spcBef>
              <a:spcAft>
                <a:spcPts val="0"/>
              </a:spcAft>
              <a:buClr>
                <a:srgbClr val="17365D"/>
              </a:buClr>
              <a:buSzPts val="1700"/>
              <a:buFont typeface="Arial"/>
              <a:buNone/>
            </a:pPr>
            <a:r>
              <a:rPr lang="en-US" sz="1800" b="1" i="0" u="none" strike="noStrike" cap="none" dirty="0">
                <a:solidFill>
                  <a:srgbClr val="17365D"/>
                </a:solidFill>
                <a:latin typeface="Verdana"/>
                <a:ea typeface="Verdana"/>
                <a:cs typeface="Verdana"/>
                <a:sym typeface="Verdana"/>
              </a:rPr>
              <a:t>Professor</a:t>
            </a:r>
            <a:endParaRPr lang="en-US" sz="1800" dirty="0"/>
          </a:p>
          <a:p>
            <a:pPr marL="0" marR="0" lvl="0" indent="0" rtl="0">
              <a:spcBef>
                <a:spcPts val="340"/>
              </a:spcBef>
              <a:spcAft>
                <a:spcPts val="0"/>
              </a:spcAft>
              <a:buClr>
                <a:srgbClr val="17365D"/>
              </a:buClr>
              <a:buSzPts val="1700"/>
              <a:buFont typeface="Arial"/>
              <a:buNone/>
            </a:pPr>
            <a:r>
              <a:rPr lang="en-US" sz="1600" b="1" i="0" u="none" strike="noStrike" cap="none" dirty="0">
                <a:solidFill>
                  <a:srgbClr val="17365D"/>
                </a:solidFill>
                <a:latin typeface="Verdana"/>
                <a:ea typeface="Verdana"/>
                <a:cs typeface="Verdana"/>
                <a:sym typeface="Verdana"/>
              </a:rPr>
              <a:t>School of Computer Science &amp; Engineering</a:t>
            </a:r>
            <a:endParaRPr lang="en-US" sz="1600" dirty="0"/>
          </a:p>
          <a:p>
            <a:pPr marL="0" marR="0" lvl="0" indent="0" rtl="0">
              <a:spcBef>
                <a:spcPts val="340"/>
              </a:spcBef>
              <a:spcAft>
                <a:spcPts val="0"/>
              </a:spcAft>
              <a:buClr>
                <a:srgbClr val="17365D"/>
              </a:buClr>
              <a:buSzPts val="1700"/>
              <a:buFont typeface="Arial"/>
              <a:buNone/>
            </a:pPr>
            <a:r>
              <a:rPr lang="en-US" sz="1800" b="1" i="0" u="none" strike="noStrike" cap="none" dirty="0">
                <a:solidFill>
                  <a:srgbClr val="17365D"/>
                </a:solidFill>
                <a:latin typeface="Verdana"/>
                <a:ea typeface="Verdana"/>
                <a:cs typeface="Verdana"/>
                <a:sym typeface="Verdana"/>
              </a:rPr>
              <a:t>Presidency University</a:t>
            </a:r>
            <a:endParaRPr lang="en-US" sz="1800" dirty="0"/>
          </a:p>
          <a:p>
            <a:pPr marL="0" marR="0" lvl="0" indent="0" algn="l" rtl="0">
              <a:spcBef>
                <a:spcPts val="400"/>
              </a:spcBef>
              <a:spcAft>
                <a:spcPts val="0"/>
              </a:spcAft>
              <a:buClr>
                <a:srgbClr val="17365D"/>
              </a:buClr>
              <a:buSzPts val="2000"/>
              <a:buFont typeface="Arial"/>
              <a:buNone/>
            </a:pPr>
            <a:endParaRPr lang="en-US" sz="2400" b="1" i="0" u="none" strike="noStrike" cap="none" dirty="0">
              <a:solidFill>
                <a:srgbClr val="17365D"/>
              </a:solidFill>
              <a:latin typeface="Verdana"/>
              <a:ea typeface="Verdana"/>
              <a:cs typeface="Verdana"/>
              <a:sym typeface="Verdana"/>
            </a:endParaRPr>
          </a:p>
        </p:txBody>
      </p:sp>
      <p:sp>
        <p:nvSpPr>
          <p:cNvPr id="6" name="Subtitle 2"/>
          <p:cNvSpPr txBox="1">
            <a:spLocks/>
          </p:cNvSpPr>
          <p:nvPr/>
        </p:nvSpPr>
        <p:spPr>
          <a:xfrm>
            <a:off x="3986772" y="334089"/>
            <a:ext cx="3970594" cy="552184"/>
          </a:xfrm>
          <a:prstGeom prst="rect">
            <a:avLst/>
          </a:prstGeom>
        </p:spPr>
        <p:txBody>
          <a:bodyPr vert="horz" lIns="91440" tIns="45720" rIns="91440" bIns="45720" rtlCol="0">
            <a:normAutofit fontScale="70000" lnSpcReduction="2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PIP104 PROFESSIONAL PRACTCE-</a:t>
            </a:r>
            <a:r>
              <a:rPr lang="en-GB" dirty="0" err="1"/>
              <a:t>ll</a:t>
            </a:r>
            <a:endParaRPr lang="en-GB" dirty="0"/>
          </a:p>
          <a:p>
            <a:r>
              <a:rPr lang="en-GB" dirty="0"/>
              <a:t>VIVA-VOCE</a:t>
            </a:r>
          </a:p>
          <a:p>
            <a:endParaRPr lang="en-GB" dirty="0"/>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Gaps Identified</a:t>
            </a:r>
          </a:p>
        </p:txBody>
      </p:sp>
      <p:sp>
        <p:nvSpPr>
          <p:cNvPr id="3" name="Content Placeholder 2"/>
          <p:cNvSpPr>
            <a:spLocks noGrp="1"/>
          </p:cNvSpPr>
          <p:nvPr>
            <p:ph idx="1"/>
          </p:nvPr>
        </p:nvSpPr>
        <p:spPr/>
        <p:txBody>
          <a:bodyPr/>
          <a:lstStyle/>
          <a:p>
            <a:pPr algn="just">
              <a:lnSpc>
                <a:spcPct val="150000"/>
              </a:lnSpc>
            </a:pPr>
            <a:r>
              <a:rPr lang="en-US" sz="2000" b="1" dirty="0">
                <a:latin typeface="Söhne"/>
              </a:rPr>
              <a:t>Community Engagement and User Interface Design:</a:t>
            </a:r>
          </a:p>
          <a:p>
            <a:pPr lvl="1" algn="just">
              <a:lnSpc>
                <a:spcPct val="150000"/>
              </a:lnSpc>
            </a:pPr>
            <a:r>
              <a:rPr lang="en-US" dirty="0">
                <a:latin typeface="Söhne"/>
              </a:rPr>
              <a:t>Assess the effectiveness of community engagement strategies in involving local communities in water quality monitoring.</a:t>
            </a:r>
          </a:p>
          <a:p>
            <a:pPr lvl="1" algn="just">
              <a:lnSpc>
                <a:spcPct val="150000"/>
              </a:lnSpc>
            </a:pPr>
            <a:r>
              <a:rPr lang="en-US" dirty="0">
                <a:latin typeface="Söhne"/>
              </a:rPr>
              <a:t>Explore user interface design improvements to make the system more user-friendly, ensuring that stakeholders can easily interpret and act upon the collected data.</a:t>
            </a:r>
          </a:p>
          <a:p>
            <a:pPr algn="just">
              <a:lnSpc>
                <a:spcPct val="150000"/>
              </a:lnSpc>
            </a:pPr>
            <a:r>
              <a:rPr lang="en-US" sz="2000" b="1" dirty="0">
                <a:latin typeface="Söhne"/>
              </a:rPr>
              <a:t>Environmental Impact Assessment:</a:t>
            </a:r>
          </a:p>
          <a:p>
            <a:pPr lvl="1" algn="just">
              <a:lnSpc>
                <a:spcPct val="150000"/>
              </a:lnSpc>
            </a:pPr>
            <a:r>
              <a:rPr lang="en-US" dirty="0">
                <a:latin typeface="Söhne"/>
              </a:rPr>
              <a:t>Conduct an environmental impact assessment of the </a:t>
            </a:r>
            <a:r>
              <a:rPr lang="en-US" dirty="0" err="1">
                <a:latin typeface="Söhne"/>
              </a:rPr>
              <a:t>IoT</a:t>
            </a:r>
            <a:r>
              <a:rPr lang="en-US" dirty="0">
                <a:latin typeface="Söhne"/>
              </a:rPr>
              <a:t>-based monitoring system, considering factors such as the production and disposal of sensors, energy consumption, and potential ecological consequences.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0C915-C59F-7D9D-71B9-48D1F6375EFF}"/>
              </a:ext>
            </a:extLst>
          </p:cNvPr>
          <p:cNvSpPr>
            <a:spLocks noGrp="1"/>
          </p:cNvSpPr>
          <p:nvPr>
            <p:ph type="title"/>
          </p:nvPr>
        </p:nvSpPr>
        <p:spPr/>
        <p:txBody>
          <a:bodyPr/>
          <a:lstStyle/>
          <a:p>
            <a:r>
              <a:rPr lang="en-GB" dirty="0"/>
              <a:t>Proposed Method</a:t>
            </a:r>
            <a:endParaRPr lang="en-IN" dirty="0"/>
          </a:p>
        </p:txBody>
      </p:sp>
      <p:sp>
        <p:nvSpPr>
          <p:cNvPr id="3" name="Content Placeholder 2">
            <a:extLst>
              <a:ext uri="{FF2B5EF4-FFF2-40B4-BE49-F238E27FC236}">
                <a16:creationId xmlns:a16="http://schemas.microsoft.com/office/drawing/2014/main" id="{D5372F15-6829-6FF6-5287-DF1E936D255B}"/>
              </a:ext>
            </a:extLst>
          </p:cNvPr>
          <p:cNvSpPr>
            <a:spLocks noGrp="1"/>
          </p:cNvSpPr>
          <p:nvPr>
            <p:ph idx="1"/>
          </p:nvPr>
        </p:nvSpPr>
        <p:spPr/>
        <p:txBody>
          <a:bodyPr>
            <a:normAutofit fontScale="92500"/>
          </a:bodyPr>
          <a:lstStyle/>
          <a:p>
            <a:pPr algn="just">
              <a:lnSpc>
                <a:spcPct val="150000"/>
              </a:lnSpc>
            </a:pPr>
            <a:r>
              <a:rPr lang="en-US" dirty="0">
                <a:solidFill>
                  <a:srgbClr val="212121"/>
                </a:solidFill>
                <a:effectLst/>
                <a:latin typeface="Söhne"/>
                <a:ea typeface="Times New Roman" panose="02020603050405020304" pitchFamily="18" charset="0"/>
              </a:rPr>
              <a:t>The proposed system uses four sensors which are pH, turbidity, ultrasonic, DHT-11, microcontroller unit as the main processing module and one data transmission module ESP32 Wi-Fi module (NodeMCU).</a:t>
            </a:r>
          </a:p>
          <a:p>
            <a:pPr algn="just">
              <a:lnSpc>
                <a:spcPct val="150000"/>
              </a:lnSpc>
            </a:pPr>
            <a:r>
              <a:rPr lang="en-US" dirty="0">
                <a:solidFill>
                  <a:srgbClr val="212121"/>
                </a:solidFill>
                <a:effectLst/>
                <a:latin typeface="Söhne"/>
                <a:ea typeface="Times New Roman" panose="02020603050405020304" pitchFamily="18" charset="0"/>
              </a:rPr>
              <a:t> The microcontroller unit is a significant part of the system developed for water quality measurement because The Arduino Mega consumes low power, and it is a small size, where the size is a good use for a crucial point-of-sale technology criterion.  </a:t>
            </a:r>
            <a:endParaRPr lang="en-IN" dirty="0">
              <a:effectLst/>
              <a:latin typeface="Söhne"/>
              <a:ea typeface="Times New Roman" panose="02020603050405020304" pitchFamily="18" charset="0"/>
            </a:endParaRPr>
          </a:p>
          <a:p>
            <a:pPr algn="just">
              <a:lnSpc>
                <a:spcPct val="150000"/>
              </a:lnSpc>
            </a:pPr>
            <a:r>
              <a:rPr lang="en-US" dirty="0">
                <a:solidFill>
                  <a:srgbClr val="212121"/>
                </a:solidFill>
                <a:effectLst/>
                <a:latin typeface="Söhne"/>
                <a:ea typeface="Times New Roman" panose="02020603050405020304" pitchFamily="18" charset="0"/>
              </a:rPr>
              <a:t>Among four sensors, two of the sensors collect the data in the form of analog signals; the MCU has an on-chip ADC that translates the sensor analog signals into the digital format for further study. </a:t>
            </a:r>
          </a:p>
          <a:p>
            <a:endParaRPr lang="en-IN" dirty="0"/>
          </a:p>
        </p:txBody>
      </p:sp>
    </p:spTree>
    <p:extLst>
      <p:ext uri="{BB962C8B-B14F-4D97-AF65-F5344CB8AC3E}">
        <p14:creationId xmlns:p14="http://schemas.microsoft.com/office/powerpoint/2010/main" val="2885344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3B1C5-68F3-6F99-494D-BBB64B90B61D}"/>
              </a:ext>
            </a:extLst>
          </p:cNvPr>
          <p:cNvSpPr>
            <a:spLocks noGrp="1"/>
          </p:cNvSpPr>
          <p:nvPr>
            <p:ph type="title"/>
          </p:nvPr>
        </p:nvSpPr>
        <p:spPr/>
        <p:txBody>
          <a:bodyPr/>
          <a:lstStyle/>
          <a:p>
            <a:r>
              <a:rPr lang="en-GB" dirty="0"/>
              <a:t>Proposed Method</a:t>
            </a:r>
            <a:endParaRPr lang="en-IN" dirty="0"/>
          </a:p>
        </p:txBody>
      </p:sp>
      <p:sp>
        <p:nvSpPr>
          <p:cNvPr id="3" name="Content Placeholder 2">
            <a:extLst>
              <a:ext uri="{FF2B5EF4-FFF2-40B4-BE49-F238E27FC236}">
                <a16:creationId xmlns:a16="http://schemas.microsoft.com/office/drawing/2014/main" id="{A5128EA1-1BE2-45A0-ABF8-975FDE116165}"/>
              </a:ext>
            </a:extLst>
          </p:cNvPr>
          <p:cNvSpPr>
            <a:spLocks noGrp="1"/>
          </p:cNvSpPr>
          <p:nvPr>
            <p:ph idx="1"/>
          </p:nvPr>
        </p:nvSpPr>
        <p:spPr/>
        <p:txBody>
          <a:bodyPr/>
          <a:lstStyle/>
          <a:p>
            <a:pPr algn="just">
              <a:lnSpc>
                <a:spcPct val="150000"/>
              </a:lnSpc>
            </a:pPr>
            <a:r>
              <a:rPr lang="en-US" dirty="0">
                <a:solidFill>
                  <a:srgbClr val="212121"/>
                </a:solidFill>
                <a:effectLst/>
                <a:latin typeface="Söhne"/>
                <a:ea typeface="Times New Roman" panose="02020603050405020304" pitchFamily="18" charset="0"/>
              </a:rPr>
              <a:t>So, to get this analog output from the sensor, the sensor's analog output of will be connected to the MCU's analog pins.</a:t>
            </a:r>
          </a:p>
          <a:p>
            <a:pPr algn="just">
              <a:lnSpc>
                <a:spcPct val="150000"/>
              </a:lnSpc>
            </a:pPr>
            <a:r>
              <a:rPr lang="en-US" dirty="0">
                <a:solidFill>
                  <a:srgbClr val="212121"/>
                </a:solidFill>
                <a:effectLst/>
                <a:latin typeface="Söhne"/>
                <a:ea typeface="Times New Roman" panose="02020603050405020304" pitchFamily="18" charset="0"/>
              </a:rPr>
              <a:t> Whereas the other two sensors output directly connected to the digital pins of the MCU units. All the sensors data processed by the MCU and updated to the ThingSpeak server using the Wi-Fi data communication module ESP32 (NodeMCU) to the central server.</a:t>
            </a:r>
            <a:endParaRPr lang="en-IN" dirty="0">
              <a:effectLst/>
              <a:latin typeface="Söhne"/>
              <a:ea typeface="Times New Roman" panose="02020603050405020304" pitchFamily="18" charset="0"/>
            </a:endParaRPr>
          </a:p>
          <a:p>
            <a:endParaRPr lang="en-IN" dirty="0"/>
          </a:p>
        </p:txBody>
      </p:sp>
    </p:spTree>
    <p:extLst>
      <p:ext uri="{BB962C8B-B14F-4D97-AF65-F5344CB8AC3E}">
        <p14:creationId xmlns:p14="http://schemas.microsoft.com/office/powerpoint/2010/main" val="2117672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pic>
        <p:nvPicPr>
          <p:cNvPr id="7" name="Content Placeholder 6">
            <a:extLst>
              <a:ext uri="{FF2B5EF4-FFF2-40B4-BE49-F238E27FC236}">
                <a16:creationId xmlns:a16="http://schemas.microsoft.com/office/drawing/2014/main" id="{A7AC8CD5-A89E-72B1-94FB-B68F64C51E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2159" y="981512"/>
            <a:ext cx="4655890" cy="4949505"/>
          </a:xfrm>
        </p:spPr>
      </p:pic>
      <p:sp>
        <p:nvSpPr>
          <p:cNvPr id="8" name="TextBox 7">
            <a:extLst>
              <a:ext uri="{FF2B5EF4-FFF2-40B4-BE49-F238E27FC236}">
                <a16:creationId xmlns:a16="http://schemas.microsoft.com/office/drawing/2014/main" id="{6E090446-89D9-C627-70AB-3E19FD3A67C8}"/>
              </a:ext>
            </a:extLst>
          </p:cNvPr>
          <p:cNvSpPr txBox="1"/>
          <p:nvPr/>
        </p:nvSpPr>
        <p:spPr>
          <a:xfrm>
            <a:off x="5327009" y="5965863"/>
            <a:ext cx="2080470" cy="369332"/>
          </a:xfrm>
          <a:prstGeom prst="rect">
            <a:avLst/>
          </a:prstGeom>
          <a:noFill/>
        </p:spPr>
        <p:txBody>
          <a:bodyPr wrap="square" rtlCol="0">
            <a:spAutoFit/>
          </a:bodyPr>
          <a:lstStyle/>
          <a:p>
            <a:r>
              <a:rPr lang="en-IN" dirty="0"/>
              <a:t>Fig: Flow chart</a:t>
            </a:r>
          </a:p>
        </p:txBody>
      </p:sp>
    </p:spTree>
    <p:extLst>
      <p:ext uri="{BB962C8B-B14F-4D97-AF65-F5344CB8AC3E}">
        <p14:creationId xmlns:p14="http://schemas.microsoft.com/office/powerpoint/2010/main" val="38218858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3" name="Content Placeholder 2">
            <a:extLst>
              <a:ext uri="{FF2B5EF4-FFF2-40B4-BE49-F238E27FC236}">
                <a16:creationId xmlns:a16="http://schemas.microsoft.com/office/drawing/2014/main" id="{C50FA852-73F1-75A1-6161-FB01C22012A6}"/>
              </a:ext>
            </a:extLst>
          </p:cNvPr>
          <p:cNvSpPr>
            <a:spLocks noGrp="1"/>
          </p:cNvSpPr>
          <p:nvPr>
            <p:ph idx="1"/>
          </p:nvPr>
        </p:nvSpPr>
        <p:spPr/>
        <p:txBody>
          <a:bodyPr>
            <a:normAutofit/>
          </a:bodyPr>
          <a:lstStyle/>
          <a:p>
            <a:pPr algn="just">
              <a:lnSpc>
                <a:spcPct val="150000"/>
              </a:lnSpc>
            </a:pPr>
            <a:r>
              <a:rPr lang="en-IN" sz="2000" b="1" dirty="0">
                <a:latin typeface="Söhne"/>
              </a:rPr>
              <a:t>Select Sensors</a:t>
            </a:r>
            <a:r>
              <a:rPr lang="en-IN" sz="2000" dirty="0">
                <a:latin typeface="Söhne"/>
              </a:rPr>
              <a:t>: Choose appropriate sensors to measure key water quality parameters like pH, turbidity, total dissolved solids (TDS), temperature, and conductivity.</a:t>
            </a:r>
          </a:p>
          <a:p>
            <a:pPr algn="just">
              <a:lnSpc>
                <a:spcPct val="150000"/>
              </a:lnSpc>
            </a:pPr>
            <a:r>
              <a:rPr lang="en-IN" sz="2000" b="1" dirty="0">
                <a:latin typeface="Söhne"/>
              </a:rPr>
              <a:t>IoT Hardware</a:t>
            </a:r>
            <a:r>
              <a:rPr lang="en-IN" sz="2000" dirty="0">
                <a:latin typeface="Söhne"/>
              </a:rPr>
              <a:t>: Select suitable IoT hardware, such as microcontrollers (e.g., Arduino or Raspberry Pi) and connectivity modules (Wi-Fi, Bluetooth, etc.).</a:t>
            </a:r>
          </a:p>
          <a:p>
            <a:pPr algn="just">
              <a:lnSpc>
                <a:spcPct val="150000"/>
              </a:lnSpc>
            </a:pPr>
            <a:r>
              <a:rPr lang="en-IN" sz="2000" b="1" dirty="0">
                <a:latin typeface="Söhne"/>
              </a:rPr>
              <a:t>Data Acquisition</a:t>
            </a:r>
            <a:r>
              <a:rPr lang="en-IN" sz="2000" dirty="0">
                <a:latin typeface="Söhne"/>
              </a:rPr>
              <a:t>: Connect the sensors to the IoT hardware to collect data. You may need </a:t>
            </a:r>
            <a:r>
              <a:rPr lang="en-IN" sz="2000" dirty="0" err="1">
                <a:latin typeface="Söhne"/>
              </a:rPr>
              <a:t>analog</a:t>
            </a:r>
            <a:r>
              <a:rPr lang="en-IN" sz="2000" dirty="0">
                <a:latin typeface="Söhne"/>
              </a:rPr>
              <a:t>-to-digital converters for some sensors.</a:t>
            </a:r>
          </a:p>
          <a:p>
            <a:pPr algn="just">
              <a:lnSpc>
                <a:spcPct val="150000"/>
              </a:lnSpc>
            </a:pPr>
            <a:r>
              <a:rPr lang="en-IN" sz="2000" b="1" dirty="0">
                <a:latin typeface="Söhne"/>
              </a:rPr>
              <a:t>Data Transmission</a:t>
            </a:r>
            <a:r>
              <a:rPr lang="en-IN" sz="2000" dirty="0">
                <a:latin typeface="Söhne"/>
              </a:rPr>
              <a:t>: Send the collected data to a central server or cloud platform using MQTT, HTTP, or other suitable protocols.</a:t>
            </a:r>
          </a:p>
          <a:p>
            <a:pPr algn="just">
              <a:lnSpc>
                <a:spcPct val="150000"/>
              </a:lnSpc>
            </a:pPr>
            <a:r>
              <a:rPr lang="en-IN" sz="2000" b="1" dirty="0">
                <a:latin typeface="Söhne"/>
              </a:rPr>
              <a:t>Cloud Platform: </a:t>
            </a:r>
            <a:r>
              <a:rPr lang="en-IN" sz="2000" dirty="0">
                <a:latin typeface="Söhne"/>
              </a:rPr>
              <a:t>Utilize a cloud platform (e.g., AWS IoT, Azure IoT, or Google Cloud IoT) to manage and store data. Set up a database to store water quality information.</a:t>
            </a:r>
          </a:p>
        </p:txBody>
      </p:sp>
    </p:spTree>
    <p:extLst>
      <p:ext uri="{BB962C8B-B14F-4D97-AF65-F5344CB8AC3E}">
        <p14:creationId xmlns:p14="http://schemas.microsoft.com/office/powerpoint/2010/main" val="23149447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Components</a:t>
            </a:r>
          </a:p>
        </p:txBody>
      </p:sp>
      <p:sp>
        <p:nvSpPr>
          <p:cNvPr id="3" name="Content Placeholder 2"/>
          <p:cNvSpPr>
            <a:spLocks noGrp="1"/>
          </p:cNvSpPr>
          <p:nvPr>
            <p:ph idx="1"/>
          </p:nvPr>
        </p:nvSpPr>
        <p:spPr/>
        <p:txBody>
          <a:bodyPr>
            <a:normAutofit/>
          </a:bodyPr>
          <a:lstStyle/>
          <a:p>
            <a:pPr marL="457200" indent="-457200">
              <a:lnSpc>
                <a:spcPct val="150000"/>
              </a:lnSpc>
              <a:buAutoNum type="arabicParenR"/>
            </a:pPr>
            <a:r>
              <a:rPr lang="en-IN" sz="2000" dirty="0">
                <a:latin typeface="Söhne"/>
              </a:rPr>
              <a:t>ESP32 </a:t>
            </a:r>
          </a:p>
          <a:p>
            <a:pPr marL="457200" indent="-457200">
              <a:lnSpc>
                <a:spcPct val="150000"/>
              </a:lnSpc>
              <a:buAutoNum type="arabicParenR"/>
            </a:pPr>
            <a:r>
              <a:rPr lang="en-IN" sz="2000" dirty="0">
                <a:latin typeface="Söhne"/>
              </a:rPr>
              <a:t>NodeMCU </a:t>
            </a:r>
          </a:p>
          <a:p>
            <a:pPr marL="457200" indent="-457200">
              <a:lnSpc>
                <a:spcPct val="150000"/>
              </a:lnSpc>
              <a:buAutoNum type="arabicParenR"/>
            </a:pPr>
            <a:r>
              <a:rPr lang="en-IN" sz="2000" dirty="0">
                <a:latin typeface="Söhne"/>
              </a:rPr>
              <a:t>pH Meter</a:t>
            </a:r>
          </a:p>
          <a:p>
            <a:pPr marL="457200" indent="-457200">
              <a:lnSpc>
                <a:spcPct val="150000"/>
              </a:lnSpc>
              <a:buAutoNum type="arabicParenR"/>
            </a:pPr>
            <a:r>
              <a:rPr lang="en-IN" sz="2000" dirty="0">
                <a:latin typeface="Söhne"/>
              </a:rPr>
              <a:t>Turbidity Sensor </a:t>
            </a:r>
          </a:p>
          <a:p>
            <a:pPr marL="457200" indent="-457200">
              <a:lnSpc>
                <a:spcPct val="150000"/>
              </a:lnSpc>
              <a:buAutoNum type="arabicParenR"/>
            </a:pPr>
            <a:r>
              <a:rPr lang="en-IN" sz="2000" dirty="0">
                <a:latin typeface="Söhne"/>
              </a:rPr>
              <a:t>Temperature Sensor </a:t>
            </a:r>
          </a:p>
          <a:p>
            <a:pPr marL="457200" indent="-457200">
              <a:lnSpc>
                <a:spcPct val="150000"/>
              </a:lnSpc>
              <a:buAutoNum type="arabicParenR"/>
            </a:pPr>
            <a:r>
              <a:rPr lang="en-IN" sz="2000" dirty="0">
                <a:latin typeface="Söhne"/>
              </a:rPr>
              <a:t>Logic Level Converter </a:t>
            </a:r>
          </a:p>
          <a:p>
            <a:pPr marL="457200" indent="-457200">
              <a:lnSpc>
                <a:spcPct val="150000"/>
              </a:lnSpc>
              <a:buAutoNum type="arabicParenR"/>
            </a:pPr>
            <a:r>
              <a:rPr lang="en-IN" sz="2000" dirty="0">
                <a:latin typeface="Söhne"/>
              </a:rPr>
              <a:t>Serial Communication </a:t>
            </a:r>
          </a:p>
          <a:p>
            <a:pPr marL="457200" indent="-457200">
              <a:lnSpc>
                <a:spcPct val="150000"/>
              </a:lnSpc>
              <a:buAutoNum type="arabicParenR"/>
            </a:pPr>
            <a:r>
              <a:rPr lang="en-IN" sz="2000" dirty="0">
                <a:latin typeface="Söhne"/>
              </a:rPr>
              <a:t>Firebase Connection </a:t>
            </a:r>
          </a:p>
          <a:p>
            <a:pPr marL="457200" indent="-457200">
              <a:lnSpc>
                <a:spcPct val="150000"/>
              </a:lnSpc>
              <a:buAutoNum type="arabicParenR"/>
            </a:pPr>
            <a:r>
              <a:rPr lang="en-IN" sz="2000" dirty="0">
                <a:latin typeface="Söhne"/>
              </a:rPr>
              <a:t>Processing data and send data to cloud</a:t>
            </a:r>
            <a:endParaRPr lang="en-GB" sz="2800" dirty="0">
              <a:latin typeface="Söhne"/>
            </a:endParaRPr>
          </a:p>
        </p:txBody>
      </p:sp>
    </p:spTree>
    <p:extLst>
      <p:ext uri="{BB962C8B-B14F-4D97-AF65-F5344CB8AC3E}">
        <p14:creationId xmlns:p14="http://schemas.microsoft.com/office/powerpoint/2010/main" val="2281638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normAutofit lnSpcReduction="10000"/>
          </a:bodyPr>
          <a:lstStyle/>
          <a:p>
            <a:pPr algn="just">
              <a:lnSpc>
                <a:spcPct val="150000"/>
              </a:lnSpc>
              <a:buFont typeface="+mj-lt"/>
              <a:buAutoNum type="arabicPeriod"/>
            </a:pPr>
            <a:r>
              <a:rPr lang="en-US" sz="2000" b="1" i="0" dirty="0">
                <a:solidFill>
                  <a:srgbClr val="374151"/>
                </a:solidFill>
                <a:effectLst/>
                <a:latin typeface="Söhne"/>
              </a:rPr>
              <a:t>Ensuring Safe Drinking Water and Real-time Monitoring :</a:t>
            </a:r>
            <a:r>
              <a:rPr lang="en-US" sz="2000" b="0" i="0" dirty="0">
                <a:solidFill>
                  <a:srgbClr val="374151"/>
                </a:solidFill>
                <a:effectLst/>
                <a:latin typeface="Söhne"/>
              </a:rPr>
              <a:t> The primary objective is to ensure that the water purifier consistently provides safe and clean drinking water to the residents of the home. This includes monitoring for contaminants such as bacteria, viruses, heavy metals, and other harmful substances in the input water and ensuring they are effectively removed in the output </a:t>
            </a:r>
            <a:r>
              <a:rPr lang="en-US" sz="2000" b="0" i="0" dirty="0" err="1">
                <a:solidFill>
                  <a:srgbClr val="374151"/>
                </a:solidFill>
                <a:effectLst/>
                <a:latin typeface="Söhne"/>
              </a:rPr>
              <a:t>water.To</a:t>
            </a:r>
            <a:r>
              <a:rPr lang="en-US" sz="2000" b="0" i="0" dirty="0">
                <a:solidFill>
                  <a:srgbClr val="374151"/>
                </a:solidFill>
                <a:effectLst/>
                <a:latin typeface="Söhne"/>
              </a:rPr>
              <a:t> provide real-time monitoring of water quality. This allows homeowners to have immediate information about the safety of the water they are consuming.</a:t>
            </a:r>
          </a:p>
          <a:p>
            <a:pPr algn="just">
              <a:lnSpc>
                <a:spcPct val="150000"/>
              </a:lnSpc>
              <a:buFont typeface="+mj-lt"/>
              <a:buAutoNum type="arabicPeriod"/>
            </a:pPr>
            <a:r>
              <a:rPr lang="en-US" sz="2000" b="1" i="0" dirty="0">
                <a:solidFill>
                  <a:srgbClr val="374151"/>
                </a:solidFill>
                <a:effectLst/>
                <a:latin typeface="Söhne"/>
              </a:rPr>
              <a:t>Early Detection of Contaminants and Energy Efficiency :</a:t>
            </a:r>
            <a:r>
              <a:rPr lang="en-US" sz="2000" b="0" i="0" dirty="0">
                <a:solidFill>
                  <a:srgbClr val="374151"/>
                </a:solidFill>
                <a:effectLst/>
                <a:latin typeface="Söhne"/>
              </a:rPr>
              <a:t> Detect contaminants or changes in water quality early, allowing for timely maintenance and replacement of purification components to prevent health risks. Optimize energy usage by the water purifier by only activating the purification process when necessary. For instance, the system could detect when water quality is below a certain threshold and activate purification accordingly.</a:t>
            </a:r>
          </a:p>
          <a:p>
            <a:pPr marL="0" indent="0">
              <a:lnSpc>
                <a:spcPct val="150000"/>
              </a:lnSpc>
              <a:buNone/>
            </a:pPr>
            <a:endParaRPr lang="en-GB"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667295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normAutofit/>
          </a:bodyPr>
          <a:lstStyle/>
          <a:p>
            <a:pPr marL="0" indent="0" algn="just">
              <a:lnSpc>
                <a:spcPct val="150000"/>
              </a:lnSpc>
              <a:buNone/>
            </a:pPr>
            <a:r>
              <a:rPr lang="en-US" sz="2000" b="1" dirty="0">
                <a:solidFill>
                  <a:srgbClr val="374151"/>
                </a:solidFill>
                <a:latin typeface="Söhne"/>
              </a:rPr>
              <a:t>3</a:t>
            </a:r>
            <a:r>
              <a:rPr lang="en-US" sz="2000" b="1" i="0" dirty="0">
                <a:solidFill>
                  <a:srgbClr val="374151"/>
                </a:solidFill>
                <a:effectLst/>
                <a:latin typeface="Söhne"/>
              </a:rPr>
              <a:t>.  Water Conservation and User Alerts :</a:t>
            </a:r>
            <a:r>
              <a:rPr lang="en-US" sz="2000" b="0" i="0" dirty="0">
                <a:solidFill>
                  <a:srgbClr val="374151"/>
                </a:solidFill>
                <a:effectLst/>
                <a:latin typeface="Söhne"/>
              </a:rPr>
              <a:t> Promote water conservation by ensuring that the water purifier is only treating water that actually requires purification. This is especially relevant in areas facing water scarcity. Notify homeowners when the water quality falls below acceptable levels or when the purification system requires maintenance or replacement of filters. This ensures that users are aware of potential issues and can take corrective action.</a:t>
            </a:r>
          </a:p>
        </p:txBody>
      </p:sp>
    </p:spTree>
    <p:extLst>
      <p:ext uri="{BB962C8B-B14F-4D97-AF65-F5344CB8AC3E}">
        <p14:creationId xmlns:p14="http://schemas.microsoft.com/office/powerpoint/2010/main" val="32075805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64C36-22D6-39DB-25F5-B39CB4C80ED8}"/>
              </a:ext>
            </a:extLst>
          </p:cNvPr>
          <p:cNvSpPr>
            <a:spLocks noGrp="1"/>
          </p:cNvSpPr>
          <p:nvPr>
            <p:ph type="title"/>
          </p:nvPr>
        </p:nvSpPr>
        <p:spPr>
          <a:xfrm>
            <a:off x="812800" y="274638"/>
            <a:ext cx="10668000" cy="487362"/>
          </a:xfrm>
        </p:spPr>
        <p:txBody>
          <a:bodyPr/>
          <a:lstStyle/>
          <a:p>
            <a:r>
              <a:rPr lang="en-IN" dirty="0"/>
              <a:t>Circuit Diagram</a:t>
            </a:r>
          </a:p>
        </p:txBody>
      </p:sp>
      <p:pic>
        <p:nvPicPr>
          <p:cNvPr id="6" name="Content Placeholder 5">
            <a:extLst>
              <a:ext uri="{FF2B5EF4-FFF2-40B4-BE49-F238E27FC236}">
                <a16:creationId xmlns:a16="http://schemas.microsoft.com/office/drawing/2014/main" id="{02A877B4-12EA-8BF1-42C1-233CFDE6D9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76321" y="952500"/>
            <a:ext cx="7440251" cy="4953000"/>
          </a:xfrm>
        </p:spPr>
      </p:pic>
      <p:sp>
        <p:nvSpPr>
          <p:cNvPr id="8" name="TextBox 7">
            <a:extLst>
              <a:ext uri="{FF2B5EF4-FFF2-40B4-BE49-F238E27FC236}">
                <a16:creationId xmlns:a16="http://schemas.microsoft.com/office/drawing/2014/main" id="{601C5644-92F0-8541-814B-7FE987542ADD}"/>
              </a:ext>
            </a:extLst>
          </p:cNvPr>
          <p:cNvSpPr txBox="1"/>
          <p:nvPr/>
        </p:nvSpPr>
        <p:spPr>
          <a:xfrm>
            <a:off x="3087382" y="5905500"/>
            <a:ext cx="6839358" cy="369332"/>
          </a:xfrm>
          <a:prstGeom prst="rect">
            <a:avLst/>
          </a:prstGeom>
          <a:noFill/>
        </p:spPr>
        <p:txBody>
          <a:bodyPr wrap="square" rtlCol="0">
            <a:spAutoFit/>
          </a:bodyPr>
          <a:lstStyle/>
          <a:p>
            <a:r>
              <a:rPr lang="en-IN" dirty="0"/>
              <a:t>Fig: Circuit Diagram of water quality monitoring system</a:t>
            </a:r>
          </a:p>
        </p:txBody>
      </p:sp>
    </p:spTree>
    <p:extLst>
      <p:ext uri="{BB962C8B-B14F-4D97-AF65-F5344CB8AC3E}">
        <p14:creationId xmlns:p14="http://schemas.microsoft.com/office/powerpoint/2010/main" val="762165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Design</a:t>
            </a:r>
          </a:p>
        </p:txBody>
      </p:sp>
      <p:sp>
        <p:nvSpPr>
          <p:cNvPr id="3" name="Content Placeholder 2"/>
          <p:cNvSpPr>
            <a:spLocks noGrp="1"/>
          </p:cNvSpPr>
          <p:nvPr>
            <p:ph idx="1"/>
          </p:nvPr>
        </p:nvSpPr>
        <p:spPr>
          <a:xfrm>
            <a:off x="812800" y="983610"/>
            <a:ext cx="10668000" cy="5400412"/>
          </a:xfrm>
        </p:spPr>
        <p:txBody>
          <a:bodyPr>
            <a:noAutofit/>
          </a:bodyPr>
          <a:lstStyle/>
          <a:p>
            <a:pPr algn="just">
              <a:lnSpc>
                <a:spcPct val="150000"/>
              </a:lnSpc>
            </a:pPr>
            <a:r>
              <a:rPr lang="en-US" sz="1800" b="1" dirty="0">
                <a:latin typeface="Söhne"/>
              </a:rPr>
              <a:t>Define System Requirements:</a:t>
            </a:r>
          </a:p>
          <a:p>
            <a:pPr lvl="1" algn="just">
              <a:lnSpc>
                <a:spcPct val="150000"/>
              </a:lnSpc>
            </a:pPr>
            <a:r>
              <a:rPr lang="en-US" sz="1800" dirty="0">
                <a:latin typeface="Söhne"/>
              </a:rPr>
              <a:t>Identify the specific water quality parameters to monitor (e.g., turbidity, pH, temperature).</a:t>
            </a:r>
          </a:p>
          <a:p>
            <a:pPr lvl="1" algn="just">
              <a:lnSpc>
                <a:spcPct val="150000"/>
              </a:lnSpc>
            </a:pPr>
            <a:r>
              <a:rPr lang="en-US" sz="1800" dirty="0">
                <a:latin typeface="Söhne"/>
              </a:rPr>
              <a:t>Determine the deployment environment (e.g., lakes, rivers, industrial facilities).</a:t>
            </a:r>
          </a:p>
          <a:p>
            <a:pPr lvl="1" algn="just">
              <a:lnSpc>
                <a:spcPct val="150000"/>
              </a:lnSpc>
            </a:pPr>
            <a:r>
              <a:rPr lang="en-US" sz="1800" dirty="0">
                <a:latin typeface="Söhne"/>
              </a:rPr>
              <a:t>Define the frequency of data collection and reporting.</a:t>
            </a:r>
          </a:p>
          <a:p>
            <a:pPr algn="just">
              <a:lnSpc>
                <a:spcPct val="150000"/>
              </a:lnSpc>
            </a:pPr>
            <a:r>
              <a:rPr lang="en-US" sz="1800" b="1" dirty="0">
                <a:latin typeface="Söhne"/>
              </a:rPr>
              <a:t>Select Hardware Components:</a:t>
            </a:r>
          </a:p>
          <a:p>
            <a:pPr lvl="1" algn="just">
              <a:lnSpc>
                <a:spcPct val="150000"/>
              </a:lnSpc>
            </a:pPr>
            <a:r>
              <a:rPr lang="en-US" sz="1800" dirty="0">
                <a:latin typeface="Söhne"/>
              </a:rPr>
              <a:t>Choose ESP32 microcontrollers for sensor nodes due to their low power consumption and built-in Wi-Fi capabilities.</a:t>
            </a:r>
          </a:p>
          <a:p>
            <a:pPr lvl="1" algn="just">
              <a:lnSpc>
                <a:spcPct val="150000"/>
              </a:lnSpc>
            </a:pPr>
            <a:r>
              <a:rPr lang="en-US" sz="1800" dirty="0">
                <a:latin typeface="Söhne"/>
              </a:rPr>
              <a:t>Select turbidity sensors and other relevant sensors based on the identified parameters.</a:t>
            </a:r>
          </a:p>
          <a:p>
            <a:pPr algn="just">
              <a:lnSpc>
                <a:spcPct val="150000"/>
              </a:lnSpc>
            </a:pPr>
            <a:r>
              <a:rPr lang="en-US" sz="1800" b="1" dirty="0">
                <a:latin typeface="Söhne"/>
              </a:rPr>
              <a:t>Network Architecture:</a:t>
            </a:r>
          </a:p>
          <a:p>
            <a:pPr lvl="1" algn="just">
              <a:lnSpc>
                <a:spcPct val="150000"/>
              </a:lnSpc>
            </a:pPr>
            <a:r>
              <a:rPr lang="en-US" sz="1800" dirty="0">
                <a:latin typeface="Söhne"/>
              </a:rPr>
              <a:t>Design a sensor network architecture, considering the spatial distribution of sensor nodes.</a:t>
            </a:r>
          </a:p>
          <a:p>
            <a:pPr lvl="1" algn="just">
              <a:lnSpc>
                <a:spcPct val="150000"/>
              </a:lnSpc>
            </a:pPr>
            <a:r>
              <a:rPr lang="en-US" sz="1800" dirty="0">
                <a:latin typeface="Söhne"/>
              </a:rPr>
              <a:t>Decide on a communication protocol (e.g., MQTT) for data transmission between nodes and the central server.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normAutofit fontScale="85000" lnSpcReduction="20000"/>
          </a:bodyPr>
          <a:lstStyle/>
          <a:p>
            <a:pPr algn="just">
              <a:lnSpc>
                <a:spcPct val="170000"/>
              </a:lnSpc>
              <a:buFont typeface="Arial" panose="020B0604020202020204" pitchFamily="34" charset="0"/>
              <a:buChar char="•"/>
            </a:pPr>
            <a:r>
              <a:rPr lang="en-US" dirty="0">
                <a:latin typeface="Söhne"/>
              </a:rPr>
              <a:t>In the 21st century, there were lots of inventions, but at the same time were pollutions, global warming and so on are being formed, because of this there is no safe drinking water for the world’s pollution.</a:t>
            </a:r>
            <a:endParaRPr lang="en-US" sz="2400" b="0" i="0" dirty="0">
              <a:solidFill>
                <a:srgbClr val="374151"/>
              </a:solidFill>
              <a:effectLst/>
              <a:latin typeface="Söhne"/>
            </a:endParaRPr>
          </a:p>
          <a:p>
            <a:pPr algn="just">
              <a:lnSpc>
                <a:spcPct val="170000"/>
              </a:lnSpc>
              <a:buFont typeface="Arial" panose="020B0604020202020204" pitchFamily="34" charset="0"/>
              <a:buChar char="•"/>
            </a:pPr>
            <a:r>
              <a:rPr lang="en-US" dirty="0">
                <a:latin typeface="Söhne"/>
              </a:rPr>
              <a:t>Nowadays, water quality monitoring in real time faces challenges because of global warming limited water resources, growing population, etc. </a:t>
            </a:r>
            <a:endParaRPr lang="en-US" sz="2400" b="0" i="0" dirty="0">
              <a:solidFill>
                <a:srgbClr val="374151"/>
              </a:solidFill>
              <a:effectLst/>
              <a:latin typeface="Söhne"/>
            </a:endParaRPr>
          </a:p>
          <a:p>
            <a:pPr algn="just">
              <a:lnSpc>
                <a:spcPct val="170000"/>
              </a:lnSpc>
              <a:buFont typeface="Arial" panose="020B0604020202020204" pitchFamily="34" charset="0"/>
              <a:buChar char="•"/>
            </a:pPr>
            <a:r>
              <a:rPr lang="en-US" dirty="0">
                <a:latin typeface="Söhne"/>
              </a:rPr>
              <a:t>Hence there is need of developing better methodologies to monitor the water quality parameters in real time. </a:t>
            </a:r>
          </a:p>
          <a:p>
            <a:pPr algn="just">
              <a:lnSpc>
                <a:spcPct val="170000"/>
              </a:lnSpc>
              <a:buFont typeface="Arial" panose="020B0604020202020204" pitchFamily="34" charset="0"/>
              <a:buChar char="•"/>
            </a:pPr>
            <a:r>
              <a:rPr lang="en-US" dirty="0">
                <a:latin typeface="Söhne"/>
              </a:rPr>
              <a:t>The water quality parameters pH measures the concentration of hydrogen ions. It shows the water is acidic or alkaline.</a:t>
            </a:r>
            <a:endParaRPr lang="en-US" sz="2400" b="0" i="0" dirty="0">
              <a:solidFill>
                <a:srgbClr val="374151"/>
              </a:solidFill>
              <a:effectLst/>
              <a:latin typeface="Söhne"/>
            </a:endParaRPr>
          </a:p>
          <a:p>
            <a:pPr algn="just">
              <a:lnSpc>
                <a:spcPct val="170000"/>
              </a:lnSpc>
              <a:buFont typeface="Arial" panose="020B0604020202020204" pitchFamily="34" charset="0"/>
              <a:buChar char="•"/>
            </a:pPr>
            <a:r>
              <a:rPr lang="en-US" dirty="0">
                <a:latin typeface="Söhne"/>
              </a:rPr>
              <a:t>Pure water has 7pH value, less than 7pH has acidic, more than 7pH has alkaline.</a:t>
            </a:r>
            <a:endParaRPr lang="en-US" sz="2400" b="0" i="0" dirty="0">
              <a:solidFill>
                <a:srgbClr val="374151"/>
              </a:solidFill>
              <a:effectLst/>
              <a:latin typeface="Söhne"/>
            </a:endParaRPr>
          </a:p>
        </p:txBody>
      </p:sp>
    </p:spTree>
    <p:extLst>
      <p:ext uri="{BB962C8B-B14F-4D97-AF65-F5344CB8AC3E}">
        <p14:creationId xmlns:p14="http://schemas.microsoft.com/office/powerpoint/2010/main" val="3633487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Design</a:t>
            </a:r>
          </a:p>
        </p:txBody>
      </p:sp>
      <p:sp>
        <p:nvSpPr>
          <p:cNvPr id="3" name="Content Placeholder 2"/>
          <p:cNvSpPr>
            <a:spLocks noGrp="1"/>
          </p:cNvSpPr>
          <p:nvPr>
            <p:ph idx="1"/>
          </p:nvPr>
        </p:nvSpPr>
        <p:spPr>
          <a:xfrm>
            <a:off x="812800" y="1143001"/>
            <a:ext cx="10668000" cy="5140233"/>
          </a:xfrm>
        </p:spPr>
        <p:txBody>
          <a:bodyPr>
            <a:normAutofit lnSpcReduction="10000"/>
          </a:bodyPr>
          <a:lstStyle/>
          <a:p>
            <a:pPr algn="just">
              <a:lnSpc>
                <a:spcPct val="150000"/>
              </a:lnSpc>
            </a:pPr>
            <a:r>
              <a:rPr lang="en-US" sz="2000" b="1" dirty="0">
                <a:latin typeface="Söhne"/>
              </a:rPr>
              <a:t>Power Management:</a:t>
            </a:r>
            <a:endParaRPr lang="en-US" sz="2000" dirty="0">
              <a:latin typeface="Söhne"/>
            </a:endParaRPr>
          </a:p>
          <a:p>
            <a:pPr lvl="1" algn="just">
              <a:lnSpc>
                <a:spcPct val="150000"/>
              </a:lnSpc>
            </a:pPr>
            <a:r>
              <a:rPr lang="en-US" dirty="0">
                <a:latin typeface="Söhne"/>
              </a:rPr>
              <a:t>Implement power-efficient strategies, such as sleep modes and energy harvesting if applicable.</a:t>
            </a:r>
          </a:p>
          <a:p>
            <a:pPr lvl="1" algn="just">
              <a:lnSpc>
                <a:spcPct val="150000"/>
              </a:lnSpc>
            </a:pPr>
            <a:r>
              <a:rPr lang="en-US" dirty="0">
                <a:latin typeface="Söhne"/>
              </a:rPr>
              <a:t>Choose appropriate power sources (e.g., batteries, solar panels).</a:t>
            </a:r>
          </a:p>
          <a:p>
            <a:pPr algn="just">
              <a:lnSpc>
                <a:spcPct val="150000"/>
              </a:lnSpc>
            </a:pPr>
            <a:r>
              <a:rPr lang="en-US" sz="2000" b="1" dirty="0">
                <a:latin typeface="Söhne"/>
              </a:rPr>
              <a:t>Data Security and Privacy:</a:t>
            </a:r>
            <a:endParaRPr lang="en-US" sz="2000" dirty="0">
              <a:latin typeface="Söhne"/>
            </a:endParaRPr>
          </a:p>
          <a:p>
            <a:pPr lvl="1" algn="just">
              <a:lnSpc>
                <a:spcPct val="150000"/>
              </a:lnSpc>
            </a:pPr>
            <a:r>
              <a:rPr lang="en-US" dirty="0">
                <a:latin typeface="Söhne"/>
              </a:rPr>
              <a:t>Incorporate encryption and authentication mechanisms to secure data transmission.</a:t>
            </a:r>
          </a:p>
          <a:p>
            <a:pPr lvl="1" algn="just">
              <a:lnSpc>
                <a:spcPct val="150000"/>
              </a:lnSpc>
            </a:pPr>
            <a:r>
              <a:rPr lang="en-US" dirty="0">
                <a:latin typeface="Söhne"/>
              </a:rPr>
              <a:t>Develop protocols for handling and storing sensitive water quality data securely.</a:t>
            </a:r>
          </a:p>
          <a:p>
            <a:pPr algn="just">
              <a:lnSpc>
                <a:spcPct val="150000"/>
              </a:lnSpc>
            </a:pPr>
            <a:r>
              <a:rPr lang="en-US" sz="2000" b="1" dirty="0">
                <a:latin typeface="Söhne"/>
              </a:rPr>
              <a:t>User Interface:</a:t>
            </a:r>
            <a:endParaRPr lang="en-US" sz="2000" dirty="0">
              <a:latin typeface="Söhne"/>
            </a:endParaRPr>
          </a:p>
          <a:p>
            <a:pPr lvl="1" algn="just">
              <a:lnSpc>
                <a:spcPct val="150000"/>
              </a:lnSpc>
            </a:pPr>
            <a:r>
              <a:rPr lang="en-US" dirty="0">
                <a:latin typeface="Söhne"/>
              </a:rPr>
              <a:t>Design a user-friendly interface for data visualization and system monitoring.</a:t>
            </a:r>
          </a:p>
          <a:p>
            <a:pPr lvl="1" algn="just">
              <a:lnSpc>
                <a:spcPct val="150000"/>
              </a:lnSpc>
            </a:pPr>
            <a:r>
              <a:rPr lang="en-US" dirty="0">
                <a:latin typeface="Söhne"/>
              </a:rPr>
              <a:t>Consider web-based dashboards or mobile applications for remote access.</a:t>
            </a:r>
          </a:p>
          <a:p>
            <a:pPr marL="0" indent="0" algn="just">
              <a:lnSpc>
                <a:spcPct val="150000"/>
              </a:lnSpc>
              <a:buNone/>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Implementation</a:t>
            </a:r>
          </a:p>
        </p:txBody>
      </p:sp>
      <p:sp>
        <p:nvSpPr>
          <p:cNvPr id="3" name="Content Placeholder 2"/>
          <p:cNvSpPr>
            <a:spLocks noGrp="1"/>
          </p:cNvSpPr>
          <p:nvPr>
            <p:ph idx="1"/>
          </p:nvPr>
        </p:nvSpPr>
        <p:spPr/>
        <p:txBody>
          <a:bodyPr>
            <a:normAutofit fontScale="92500"/>
          </a:bodyPr>
          <a:lstStyle/>
          <a:p>
            <a:pPr algn="just">
              <a:lnSpc>
                <a:spcPct val="110000"/>
              </a:lnSpc>
            </a:pPr>
            <a:r>
              <a:rPr lang="en-US" sz="2200" b="1" dirty="0">
                <a:latin typeface="Söhne"/>
              </a:rPr>
              <a:t>Hardware Integration:</a:t>
            </a:r>
            <a:endParaRPr lang="en-US" sz="2200" dirty="0">
              <a:latin typeface="Söhne"/>
            </a:endParaRPr>
          </a:p>
          <a:p>
            <a:pPr lvl="1" algn="just">
              <a:lnSpc>
                <a:spcPct val="110000"/>
              </a:lnSpc>
            </a:pPr>
            <a:r>
              <a:rPr lang="en-US" sz="2200" dirty="0">
                <a:latin typeface="Söhne"/>
              </a:rPr>
              <a:t>Connect ESP32 microcontrollers to turbidity sensors and other selected sensors.</a:t>
            </a:r>
          </a:p>
          <a:p>
            <a:pPr lvl="1" algn="just">
              <a:lnSpc>
                <a:spcPct val="110000"/>
              </a:lnSpc>
            </a:pPr>
            <a:r>
              <a:rPr lang="en-US" sz="2200" dirty="0">
                <a:latin typeface="Söhne"/>
              </a:rPr>
              <a:t>Implement a reliable power supply mechanism for sensor nodes.</a:t>
            </a:r>
          </a:p>
          <a:p>
            <a:pPr algn="just">
              <a:lnSpc>
                <a:spcPct val="110000"/>
              </a:lnSpc>
            </a:pPr>
            <a:r>
              <a:rPr lang="en-US" sz="2200" b="1" dirty="0">
                <a:latin typeface="Söhne"/>
              </a:rPr>
              <a:t>Sensor Calibration:</a:t>
            </a:r>
            <a:endParaRPr lang="en-US" sz="2200" dirty="0">
              <a:latin typeface="Söhne"/>
            </a:endParaRPr>
          </a:p>
          <a:p>
            <a:pPr lvl="1" algn="just">
              <a:lnSpc>
                <a:spcPct val="110000"/>
              </a:lnSpc>
            </a:pPr>
            <a:r>
              <a:rPr lang="en-US" sz="2200" dirty="0">
                <a:latin typeface="Söhne"/>
              </a:rPr>
              <a:t>Calibrate turbidity sensors to ensure accurate measurements.</a:t>
            </a:r>
          </a:p>
          <a:p>
            <a:pPr lvl="1" algn="just">
              <a:lnSpc>
                <a:spcPct val="110000"/>
              </a:lnSpc>
            </a:pPr>
            <a:r>
              <a:rPr lang="en-US" sz="2200" dirty="0">
                <a:latin typeface="Söhne"/>
              </a:rPr>
              <a:t>Implement algorithms to compensate for sensor drift over time.</a:t>
            </a:r>
          </a:p>
          <a:p>
            <a:pPr algn="just">
              <a:lnSpc>
                <a:spcPct val="110000"/>
              </a:lnSpc>
            </a:pPr>
            <a:r>
              <a:rPr lang="en-US" sz="2200" b="1" dirty="0">
                <a:latin typeface="Söhne"/>
              </a:rPr>
              <a:t>Firmware Development:</a:t>
            </a:r>
            <a:endParaRPr lang="en-US" sz="2200" dirty="0">
              <a:latin typeface="Söhne"/>
            </a:endParaRPr>
          </a:p>
          <a:p>
            <a:pPr lvl="1" algn="just">
              <a:lnSpc>
                <a:spcPct val="110000"/>
              </a:lnSpc>
            </a:pPr>
            <a:r>
              <a:rPr lang="en-US" sz="2200" dirty="0">
                <a:latin typeface="Söhne"/>
              </a:rPr>
              <a:t>Develop firmware for ESP32 microcontrollers to read sensor data.</a:t>
            </a:r>
          </a:p>
          <a:p>
            <a:pPr lvl="1" algn="just">
              <a:lnSpc>
                <a:spcPct val="110000"/>
              </a:lnSpc>
            </a:pPr>
            <a:r>
              <a:rPr lang="en-US" sz="2200" dirty="0">
                <a:latin typeface="Söhne"/>
              </a:rPr>
              <a:t>Implement communication protocols for data transmission within the sensor network.</a:t>
            </a:r>
          </a:p>
          <a:p>
            <a:pPr algn="just">
              <a:lnSpc>
                <a:spcPct val="110000"/>
              </a:lnSpc>
            </a:pPr>
            <a:r>
              <a:rPr lang="en-US" sz="2200" b="1" dirty="0">
                <a:latin typeface="Söhne"/>
              </a:rPr>
              <a:t>Communication Setup:</a:t>
            </a:r>
            <a:endParaRPr lang="en-US" sz="2200" dirty="0">
              <a:latin typeface="Söhne"/>
            </a:endParaRPr>
          </a:p>
          <a:p>
            <a:pPr lvl="1" algn="just">
              <a:lnSpc>
                <a:spcPct val="110000"/>
              </a:lnSpc>
            </a:pPr>
            <a:r>
              <a:rPr lang="en-US" sz="2200" dirty="0">
                <a:latin typeface="Söhne"/>
              </a:rPr>
              <a:t>Configure Wi-Fi settings on ESP32 for communication with the central server.</a:t>
            </a:r>
          </a:p>
          <a:p>
            <a:pPr lvl="1" algn="just">
              <a:lnSpc>
                <a:spcPct val="110000"/>
              </a:lnSpc>
            </a:pPr>
            <a:r>
              <a:rPr lang="en-US" sz="2200" dirty="0">
                <a:latin typeface="Söhne"/>
              </a:rPr>
              <a:t>Set up MQTT or another communication protocol for data exchange.</a:t>
            </a:r>
          </a:p>
          <a:p>
            <a:pPr algn="just">
              <a:lnSpc>
                <a:spcPct val="110000"/>
              </a:lnSpc>
            </a:pP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Implementation</a:t>
            </a:r>
          </a:p>
        </p:txBody>
      </p:sp>
      <p:sp>
        <p:nvSpPr>
          <p:cNvPr id="3" name="Content Placeholder 2"/>
          <p:cNvSpPr>
            <a:spLocks noGrp="1"/>
          </p:cNvSpPr>
          <p:nvPr>
            <p:ph idx="1"/>
          </p:nvPr>
        </p:nvSpPr>
        <p:spPr/>
        <p:txBody>
          <a:bodyPr>
            <a:normAutofit fontScale="92500"/>
          </a:bodyPr>
          <a:lstStyle/>
          <a:p>
            <a:pPr algn="just"/>
            <a:r>
              <a:rPr lang="en-US" sz="2200" b="1" dirty="0">
                <a:latin typeface="Söhne"/>
              </a:rPr>
              <a:t>Centralized Data Storage:</a:t>
            </a:r>
            <a:endParaRPr lang="en-US" sz="2200" dirty="0">
              <a:latin typeface="Söhne"/>
            </a:endParaRPr>
          </a:p>
          <a:p>
            <a:pPr lvl="1" algn="just"/>
            <a:r>
              <a:rPr lang="en-US" sz="2200" dirty="0">
                <a:latin typeface="Söhne"/>
              </a:rPr>
              <a:t>Establish a centralized database or cloud storage to store water quality data.</a:t>
            </a:r>
          </a:p>
          <a:p>
            <a:pPr lvl="1" algn="just"/>
            <a:r>
              <a:rPr lang="en-US" sz="2200" dirty="0">
                <a:latin typeface="Söhne"/>
              </a:rPr>
              <a:t>Implement mechanisms for efficient data retrieval and storage.</a:t>
            </a:r>
          </a:p>
          <a:p>
            <a:pPr algn="just"/>
            <a:r>
              <a:rPr lang="en-US" sz="2200" b="1" dirty="0">
                <a:latin typeface="Söhne"/>
              </a:rPr>
              <a:t>Real-time Data Analysis:</a:t>
            </a:r>
            <a:endParaRPr lang="en-US" sz="2200" dirty="0">
              <a:latin typeface="Söhne"/>
            </a:endParaRPr>
          </a:p>
          <a:p>
            <a:pPr lvl="1" algn="just"/>
            <a:r>
              <a:rPr lang="en-US" sz="2200" dirty="0">
                <a:latin typeface="Söhne"/>
              </a:rPr>
              <a:t>Develop algorithms for real-time data analysis on the edge or in the cloud.</a:t>
            </a:r>
          </a:p>
          <a:p>
            <a:pPr lvl="1" algn="just"/>
            <a:r>
              <a:rPr lang="en-US" sz="2200" dirty="0">
                <a:latin typeface="Söhne"/>
              </a:rPr>
              <a:t>Implement decision support mechanisms for identifying anomalies or trends in water quality.</a:t>
            </a:r>
          </a:p>
          <a:p>
            <a:pPr algn="just"/>
            <a:r>
              <a:rPr lang="en-US" sz="2200" b="1" dirty="0">
                <a:latin typeface="Söhne"/>
              </a:rPr>
              <a:t>User Interface Development:</a:t>
            </a:r>
            <a:endParaRPr lang="en-US" sz="2200" dirty="0">
              <a:latin typeface="Söhne"/>
            </a:endParaRPr>
          </a:p>
          <a:p>
            <a:pPr lvl="1" algn="just"/>
            <a:r>
              <a:rPr lang="en-US" sz="2200" dirty="0">
                <a:latin typeface="Söhne"/>
              </a:rPr>
              <a:t>Design and implement a user interface for stakeholders to visualize water quality data.</a:t>
            </a:r>
          </a:p>
          <a:p>
            <a:pPr lvl="1" algn="just"/>
            <a:r>
              <a:rPr lang="en-US" sz="2200" dirty="0">
                <a:latin typeface="Söhne"/>
              </a:rPr>
              <a:t>Include features for setting alerts, generating reports, and accessing historical data.</a:t>
            </a:r>
          </a:p>
          <a:p>
            <a:pPr algn="just"/>
            <a:r>
              <a:rPr lang="en-US" sz="2200" b="1" dirty="0">
                <a:latin typeface="Söhne"/>
              </a:rPr>
              <a:t>Testing and Validation:</a:t>
            </a:r>
            <a:endParaRPr lang="en-US" sz="2200" dirty="0">
              <a:latin typeface="Söhne"/>
            </a:endParaRPr>
          </a:p>
          <a:p>
            <a:pPr lvl="1" algn="just"/>
            <a:r>
              <a:rPr lang="en-US" sz="2200" dirty="0">
                <a:latin typeface="Söhne"/>
              </a:rPr>
              <a:t>Conduct thorough testing of the entire system, including sensor accuracy, data transmission, and user interface functionality.</a:t>
            </a:r>
          </a:p>
          <a:p>
            <a:pPr lvl="1" algn="just"/>
            <a:r>
              <a:rPr lang="en-US" sz="2200" dirty="0">
                <a:latin typeface="Söhne"/>
              </a:rPr>
              <a:t>Validate the system in real-world scenarios to ensure its reliability and performance</a:t>
            </a:r>
            <a:r>
              <a:rPr lang="en-US" dirty="0"/>
              <a:t>.</a:t>
            </a:r>
          </a:p>
          <a:p>
            <a:pPr lvl="1" algn="just"/>
            <a:endParaRPr lang="en-US" dirty="0">
              <a:latin typeface="Söhne"/>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Implementation</a:t>
            </a:r>
          </a:p>
        </p:txBody>
      </p:sp>
      <p:sp>
        <p:nvSpPr>
          <p:cNvPr id="3" name="Content Placeholder 2"/>
          <p:cNvSpPr>
            <a:spLocks noGrp="1"/>
          </p:cNvSpPr>
          <p:nvPr>
            <p:ph idx="1"/>
          </p:nvPr>
        </p:nvSpPr>
        <p:spPr/>
        <p:txBody>
          <a:bodyPr>
            <a:normAutofit/>
          </a:bodyPr>
          <a:lstStyle/>
          <a:p>
            <a:pPr algn="just">
              <a:lnSpc>
                <a:spcPct val="150000"/>
              </a:lnSpc>
            </a:pPr>
            <a:r>
              <a:rPr lang="en-US" sz="2000" b="1" dirty="0">
                <a:latin typeface="Söhne"/>
              </a:rPr>
              <a:t>Deployment:</a:t>
            </a:r>
            <a:endParaRPr lang="en-US" sz="2000" dirty="0">
              <a:latin typeface="Söhne"/>
            </a:endParaRPr>
          </a:p>
          <a:p>
            <a:pPr lvl="1" algn="just">
              <a:lnSpc>
                <a:spcPct val="150000"/>
              </a:lnSpc>
            </a:pPr>
            <a:r>
              <a:rPr lang="en-US" dirty="0">
                <a:latin typeface="Söhne"/>
              </a:rPr>
              <a:t>Deploy the sensor network in the target environment, considering factors such as accessibility and coverage.</a:t>
            </a:r>
          </a:p>
          <a:p>
            <a:pPr lvl="1" algn="just">
              <a:lnSpc>
                <a:spcPct val="150000"/>
              </a:lnSpc>
            </a:pPr>
            <a:r>
              <a:rPr lang="en-US" dirty="0">
                <a:latin typeface="Söhne"/>
              </a:rPr>
              <a:t>Monitor the system during the initial deployment phase to address any unforeseen issues.</a:t>
            </a:r>
          </a:p>
          <a:p>
            <a:pPr algn="just">
              <a:lnSpc>
                <a:spcPct val="150000"/>
              </a:lnSpc>
            </a:pPr>
            <a:r>
              <a:rPr lang="en-US" sz="2000" b="1" dirty="0">
                <a:latin typeface="Söhne"/>
              </a:rPr>
              <a:t>Maintenance and Updates:</a:t>
            </a:r>
            <a:endParaRPr lang="en-US" sz="2000" dirty="0">
              <a:latin typeface="Söhne"/>
            </a:endParaRPr>
          </a:p>
          <a:p>
            <a:pPr lvl="1" algn="just">
              <a:lnSpc>
                <a:spcPct val="150000"/>
              </a:lnSpc>
            </a:pPr>
            <a:r>
              <a:rPr lang="en-US" dirty="0">
                <a:latin typeface="Söhne"/>
              </a:rPr>
              <a:t>Establish a maintenance plan for regular sensor calibration, battery replacement, and system updates.</a:t>
            </a:r>
          </a:p>
          <a:p>
            <a:pPr lvl="1" algn="just">
              <a:lnSpc>
                <a:spcPct val="150000"/>
              </a:lnSpc>
            </a:pPr>
            <a:r>
              <a:rPr lang="en-US" dirty="0">
                <a:latin typeface="Söhne"/>
              </a:rPr>
              <a:t>Provide ongoing support for users and address any issues that arise.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the Project</a:t>
            </a:r>
          </a:p>
        </p:txBody>
      </p:sp>
      <p:pic>
        <p:nvPicPr>
          <p:cNvPr id="3" name="Picture 2">
            <a:extLst>
              <a:ext uri="{FF2B5EF4-FFF2-40B4-BE49-F238E27FC236}">
                <a16:creationId xmlns:a16="http://schemas.microsoft.com/office/drawing/2014/main" id="{FEB94C83-F90B-DD7A-1B5C-9A32B9F5EC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440" y="1005840"/>
            <a:ext cx="10739120" cy="4846320"/>
          </a:xfrm>
          <a:prstGeom prst="rect">
            <a:avLst/>
          </a:prstGeom>
        </p:spPr>
      </p:pic>
    </p:spTree>
    <p:extLst>
      <p:ext uri="{BB962C8B-B14F-4D97-AF65-F5344CB8AC3E}">
        <p14:creationId xmlns:p14="http://schemas.microsoft.com/office/powerpoint/2010/main" val="36773328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200F6-DB0E-14BE-2A55-B82A1F44CA3E}"/>
              </a:ext>
            </a:extLst>
          </p:cNvPr>
          <p:cNvSpPr>
            <a:spLocks noGrp="1"/>
          </p:cNvSpPr>
          <p:nvPr>
            <p:ph type="title"/>
          </p:nvPr>
        </p:nvSpPr>
        <p:spPr/>
        <p:txBody>
          <a:bodyPr/>
          <a:lstStyle/>
          <a:p>
            <a:r>
              <a:rPr lang="en-US" dirty="0"/>
              <a:t>Outcomes</a:t>
            </a:r>
            <a:endParaRPr lang="en-IN" dirty="0"/>
          </a:p>
        </p:txBody>
      </p:sp>
      <p:pic>
        <p:nvPicPr>
          <p:cNvPr id="5" name="Content Placeholder 4">
            <a:extLst>
              <a:ext uri="{FF2B5EF4-FFF2-40B4-BE49-F238E27FC236}">
                <a16:creationId xmlns:a16="http://schemas.microsoft.com/office/drawing/2014/main" id="{3F6B13FE-6804-ECFB-EC13-7F14ED4D881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032375" y="1143000"/>
            <a:ext cx="2228850" cy="4953000"/>
          </a:xfrm>
        </p:spPr>
      </p:pic>
    </p:spTree>
    <p:extLst>
      <p:ext uri="{BB962C8B-B14F-4D97-AF65-F5344CB8AC3E}">
        <p14:creationId xmlns:p14="http://schemas.microsoft.com/office/powerpoint/2010/main" val="19416032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noAutofit/>
          </a:bodyPr>
          <a:lstStyle/>
          <a:p>
            <a:pPr algn="just">
              <a:lnSpc>
                <a:spcPct val="150000"/>
              </a:lnSpc>
              <a:buFont typeface="Arial" panose="020B0604020202020204" pitchFamily="34" charset="0"/>
              <a:buChar char="•"/>
            </a:pPr>
            <a:r>
              <a:rPr lang="en-IN" sz="2000" b="1" i="0" dirty="0">
                <a:effectLst/>
                <a:latin typeface="Söhne"/>
              </a:rPr>
              <a:t>Improved Water Safety:</a:t>
            </a:r>
            <a:r>
              <a:rPr lang="en-US" sz="2000" b="0" i="0" dirty="0">
                <a:solidFill>
                  <a:srgbClr val="374151"/>
                </a:solidFill>
                <a:effectLst/>
                <a:latin typeface="Söhne"/>
              </a:rPr>
              <a:t> Enhanced monitoring and real-time data analysis can lead to safer drinking water by detecting and mitigating contaminants and impurities more effectively.</a:t>
            </a:r>
            <a:endParaRPr lang="en-IN" sz="2000" b="1" i="0" dirty="0">
              <a:effectLst/>
              <a:latin typeface="Söhne"/>
            </a:endParaRPr>
          </a:p>
          <a:p>
            <a:pPr algn="just">
              <a:lnSpc>
                <a:spcPct val="150000"/>
              </a:lnSpc>
              <a:buFont typeface="Arial" panose="020B0604020202020204" pitchFamily="34" charset="0"/>
              <a:buChar char="•"/>
            </a:pPr>
            <a:r>
              <a:rPr lang="en-IN" sz="2000" b="1" i="0" dirty="0">
                <a:effectLst/>
                <a:latin typeface="Söhne"/>
              </a:rPr>
              <a:t>Consistent Water Quality:</a:t>
            </a:r>
            <a:r>
              <a:rPr lang="en-US" sz="2000" b="0" i="0" dirty="0">
                <a:solidFill>
                  <a:srgbClr val="374151"/>
                </a:solidFill>
                <a:effectLst/>
                <a:latin typeface="Söhne"/>
              </a:rPr>
              <a:t> Homeowners can expect a consistent and high level of water quality, ensuring that the water purifier consistently delivers clean and safe water.</a:t>
            </a:r>
            <a:endParaRPr lang="en-IN" sz="2000" b="1" dirty="0">
              <a:latin typeface="Söhne"/>
            </a:endParaRPr>
          </a:p>
          <a:p>
            <a:pPr algn="just">
              <a:lnSpc>
                <a:spcPct val="150000"/>
              </a:lnSpc>
              <a:buFont typeface="Arial" panose="020B0604020202020204" pitchFamily="34" charset="0"/>
              <a:buChar char="•"/>
            </a:pPr>
            <a:r>
              <a:rPr lang="en-IN" sz="2000" b="1" i="0" dirty="0">
                <a:effectLst/>
                <a:latin typeface="Söhne"/>
              </a:rPr>
              <a:t>Early Detection of Contaminants: </a:t>
            </a:r>
            <a:r>
              <a:rPr lang="en-IN" sz="2000" i="0" dirty="0">
                <a:effectLst/>
                <a:latin typeface="Söhne"/>
              </a:rPr>
              <a:t>T</a:t>
            </a:r>
            <a:r>
              <a:rPr lang="en-US" sz="2000" b="0" i="0" dirty="0">
                <a:solidFill>
                  <a:srgbClr val="374151"/>
                </a:solidFill>
                <a:effectLst/>
                <a:latin typeface="Söhne"/>
              </a:rPr>
              <a:t>he system's ability to detect contaminants early allows for timely maintenance and component replacement, reducing health risks associated with poor water quality.</a:t>
            </a:r>
            <a:endParaRPr lang="en-IN" sz="2000" b="1" i="0" dirty="0">
              <a:effectLst/>
              <a:latin typeface="Söhne"/>
            </a:endParaRPr>
          </a:p>
          <a:p>
            <a:pPr algn="just">
              <a:lnSpc>
                <a:spcPct val="150000"/>
              </a:lnSpc>
              <a:buFont typeface="Arial" panose="020B0604020202020204" pitchFamily="34" charset="0"/>
              <a:buChar char="•"/>
            </a:pPr>
            <a:r>
              <a:rPr lang="en-IN" sz="2000" b="1" i="0" dirty="0">
                <a:effectLst/>
                <a:latin typeface="Söhne"/>
              </a:rPr>
              <a:t>Energy Efficiency</a:t>
            </a:r>
            <a:r>
              <a:rPr lang="en-IN" sz="2000" b="1" dirty="0">
                <a:latin typeface="Söhne"/>
              </a:rPr>
              <a:t>:</a:t>
            </a:r>
            <a:r>
              <a:rPr lang="en-US" sz="2000" b="0" i="0" dirty="0">
                <a:solidFill>
                  <a:srgbClr val="374151"/>
                </a:solidFill>
                <a:effectLst/>
                <a:latin typeface="Söhne"/>
              </a:rPr>
              <a:t> Optimization of energy usage results in cost savings and a reduced environmental footprint. Homeowners can expect lower utility bills.</a:t>
            </a:r>
            <a:endParaRPr lang="en-IN" sz="2000" b="1" dirty="0">
              <a:latin typeface="Söhne"/>
            </a:endParaRPr>
          </a:p>
        </p:txBody>
      </p:sp>
    </p:spTree>
    <p:extLst>
      <p:ext uri="{BB962C8B-B14F-4D97-AF65-F5344CB8AC3E}">
        <p14:creationId xmlns:p14="http://schemas.microsoft.com/office/powerpoint/2010/main" val="19239281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Autofit/>
          </a:bodyPr>
          <a:lstStyle/>
          <a:p>
            <a:pPr algn="just">
              <a:lnSpc>
                <a:spcPct val="150000"/>
              </a:lnSpc>
              <a:buFont typeface="Arial" panose="020B0604020202020204" pitchFamily="34" charset="0"/>
              <a:buChar char="•"/>
            </a:pPr>
            <a:r>
              <a:rPr lang="en-US" sz="2000" dirty="0">
                <a:latin typeface="Söhne"/>
              </a:rPr>
              <a:t>Monitoring of Turbidity, PH &amp; Temperature of Water makes use of water detection sensor with unique advantage and existing GSM network. The system can monitor water quality automatically, and it is low in cost and does not require people on duty.</a:t>
            </a:r>
          </a:p>
          <a:p>
            <a:pPr algn="just">
              <a:lnSpc>
                <a:spcPct val="150000"/>
              </a:lnSpc>
              <a:buFont typeface="Arial" panose="020B0604020202020204" pitchFamily="34" charset="0"/>
              <a:buChar char="•"/>
            </a:pPr>
            <a:r>
              <a:rPr lang="en-US" sz="2000" dirty="0">
                <a:latin typeface="Söhne"/>
              </a:rPr>
              <a:t>So the water quality testing is likely to be more economical, convenient and fast. The system has good flexibility.</a:t>
            </a:r>
          </a:p>
          <a:p>
            <a:pPr algn="just">
              <a:lnSpc>
                <a:spcPct val="150000"/>
              </a:lnSpc>
              <a:buFont typeface="Arial" panose="020B0604020202020204" pitchFamily="34" charset="0"/>
              <a:buChar char="•"/>
            </a:pPr>
            <a:r>
              <a:rPr lang="en-US" sz="2000" dirty="0">
                <a:latin typeface="Söhne"/>
              </a:rPr>
              <a:t>Only by replacing the corresponding sensors and changing the relevant software programs, this system can be used to monitor other water quality parameters. The operation is simple.</a:t>
            </a:r>
          </a:p>
          <a:p>
            <a:pPr algn="just">
              <a:lnSpc>
                <a:spcPct val="150000"/>
              </a:lnSpc>
              <a:buFont typeface="Arial" panose="020B0604020202020204" pitchFamily="34" charset="0"/>
              <a:buChar char="•"/>
            </a:pPr>
            <a:r>
              <a:rPr lang="en-US" sz="2000" dirty="0">
                <a:latin typeface="Söhne"/>
              </a:rPr>
              <a:t>The system can be expanded to monitor hydrologic, air pollution, industrial and agricultural production and so on. It has widespread application and extension value.</a:t>
            </a:r>
            <a:endParaRPr lang="en-GB" sz="2000" dirty="0">
              <a:latin typeface="Söhne"/>
            </a:endParaRPr>
          </a:p>
        </p:txBody>
      </p:sp>
    </p:spTree>
    <p:extLst>
      <p:ext uri="{BB962C8B-B14F-4D97-AF65-F5344CB8AC3E}">
        <p14:creationId xmlns:p14="http://schemas.microsoft.com/office/powerpoint/2010/main" val="22385711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Autofit/>
          </a:bodyPr>
          <a:lstStyle/>
          <a:p>
            <a:pPr marL="0" indent="0" algn="just">
              <a:lnSpc>
                <a:spcPct val="150000"/>
              </a:lnSpc>
              <a:buNone/>
            </a:pPr>
            <a:r>
              <a:rPr lang="en-GB" sz="2000" dirty="0">
                <a:latin typeface="Söhne"/>
              </a:rPr>
              <a:t>[1]  </a:t>
            </a:r>
            <a:r>
              <a:rPr lang="en-GB" sz="2000" dirty="0" err="1">
                <a:latin typeface="Söhne"/>
              </a:rPr>
              <a:t>Yaroshenko</a:t>
            </a:r>
            <a:r>
              <a:rPr lang="en-GB" sz="2000" dirty="0">
                <a:latin typeface="Söhne"/>
              </a:rPr>
              <a:t>, I.; </a:t>
            </a:r>
            <a:r>
              <a:rPr lang="en-GB" sz="2000" dirty="0" err="1">
                <a:latin typeface="Söhne"/>
              </a:rPr>
              <a:t>Kirsanov</a:t>
            </a:r>
            <a:r>
              <a:rPr lang="en-GB" sz="2000" dirty="0">
                <a:latin typeface="Söhne"/>
              </a:rPr>
              <a:t>, D.; Marjanovic, M.; </a:t>
            </a:r>
            <a:r>
              <a:rPr lang="en-GB" sz="2000" dirty="0" err="1">
                <a:latin typeface="Söhne"/>
              </a:rPr>
              <a:t>Lieberzeit</a:t>
            </a:r>
            <a:r>
              <a:rPr lang="en-GB" sz="2000" dirty="0">
                <a:latin typeface="Söhne"/>
              </a:rPr>
              <a:t>, P.A.; </a:t>
            </a:r>
            <a:r>
              <a:rPr lang="en-GB" sz="2000" dirty="0" err="1">
                <a:latin typeface="Söhne"/>
              </a:rPr>
              <a:t>Korostynska</a:t>
            </a:r>
            <a:r>
              <a:rPr lang="en-GB" sz="2000" dirty="0">
                <a:latin typeface="Söhne"/>
              </a:rPr>
              <a:t>, O.; Mason, A.; Frau, I.; </a:t>
            </a:r>
            <a:r>
              <a:rPr lang="en-GB" sz="2000" dirty="0" err="1">
                <a:latin typeface="Söhne"/>
              </a:rPr>
              <a:t>Legin</a:t>
            </a:r>
            <a:r>
              <a:rPr lang="en-GB" sz="2000" dirty="0">
                <a:latin typeface="Söhne"/>
              </a:rPr>
              <a:t>, A. Real-time water quality monitoring with chemical sensors. Sensors 2020, 20, 3432. [Google Scholar] [</a:t>
            </a:r>
            <a:r>
              <a:rPr lang="en-GB" sz="2000" dirty="0" err="1">
                <a:latin typeface="Söhne"/>
              </a:rPr>
              <a:t>CrossRef</a:t>
            </a:r>
            <a:r>
              <a:rPr lang="en-GB" sz="2000" dirty="0">
                <a:latin typeface="Söhne"/>
              </a:rPr>
              <a:t>]</a:t>
            </a:r>
          </a:p>
          <a:p>
            <a:pPr marL="0" indent="0" algn="just">
              <a:lnSpc>
                <a:spcPct val="150000"/>
              </a:lnSpc>
              <a:buNone/>
            </a:pPr>
            <a:r>
              <a:rPr lang="en-GB" sz="2000" dirty="0">
                <a:latin typeface="Söhne"/>
              </a:rPr>
              <a:t>[2] </a:t>
            </a:r>
            <a:r>
              <a:rPr lang="sv-SE" sz="2000" dirty="0">
                <a:latin typeface="Söhne"/>
              </a:rPr>
              <a:t>Ruchitra K, Reshma N, Seema LB, Sharanamma, Suvanam Sasidhar Babu,</a:t>
            </a:r>
            <a:r>
              <a:rPr lang="en-US" sz="2000" dirty="0">
                <a:latin typeface="Söhne"/>
              </a:rPr>
              <a:t> Water Quality Monitoring and Filter System to Preserve Water Resource Using IOT, Published by: The </a:t>
            </a:r>
            <a:r>
              <a:rPr lang="en-US" sz="2000" dirty="0" err="1">
                <a:latin typeface="Söhne"/>
              </a:rPr>
              <a:t>Mattingley</a:t>
            </a:r>
            <a:r>
              <a:rPr lang="en-US" sz="2000" dirty="0">
                <a:latin typeface="Söhne"/>
              </a:rPr>
              <a:t> Publishing Co., Inc, May-June 2020 ISSN: 0193-4120 Page No. 4156-4159.</a:t>
            </a:r>
          </a:p>
          <a:p>
            <a:pPr marL="0" indent="0" algn="just">
              <a:lnSpc>
                <a:spcPct val="150000"/>
              </a:lnSpc>
              <a:buNone/>
            </a:pPr>
            <a:r>
              <a:rPr lang="en-US" sz="2000" dirty="0">
                <a:latin typeface="Söhne"/>
              </a:rPr>
              <a:t>[3] </a:t>
            </a:r>
            <a:r>
              <a:rPr lang="en-IN" sz="2000" dirty="0">
                <a:latin typeface="Söhne"/>
              </a:rPr>
              <a:t>Varsha </a:t>
            </a:r>
            <a:r>
              <a:rPr lang="en-IN" sz="2000" dirty="0" err="1">
                <a:latin typeface="Söhne"/>
              </a:rPr>
              <a:t>Lakshmikantha</a:t>
            </a:r>
            <a:r>
              <a:rPr lang="en-IN" sz="2000" dirty="0">
                <a:latin typeface="Söhne"/>
              </a:rPr>
              <a:t>, </a:t>
            </a:r>
            <a:r>
              <a:rPr lang="en-IN" sz="2000" dirty="0" err="1">
                <a:latin typeface="Söhne"/>
              </a:rPr>
              <a:t>Anjitha</a:t>
            </a:r>
            <a:r>
              <a:rPr lang="en-IN" sz="2000" dirty="0">
                <a:latin typeface="Söhne"/>
              </a:rPr>
              <a:t> </a:t>
            </a:r>
            <a:r>
              <a:rPr lang="en-IN" sz="2000" dirty="0" err="1">
                <a:latin typeface="Söhne"/>
              </a:rPr>
              <a:t>Hiriyannagowda</a:t>
            </a:r>
            <a:r>
              <a:rPr lang="en-IN" sz="2000" dirty="0">
                <a:latin typeface="Söhne"/>
              </a:rPr>
              <a:t>, Akshay Manjunath, Aruna Patted, Jagadeesh </a:t>
            </a:r>
            <a:r>
              <a:rPr lang="en-IN" sz="2000" dirty="0" err="1">
                <a:latin typeface="Söhne"/>
              </a:rPr>
              <a:t>Basavaiah</a:t>
            </a:r>
            <a:r>
              <a:rPr lang="en-IN" sz="2000" dirty="0">
                <a:latin typeface="Söhne"/>
              </a:rPr>
              <a:t>∗ , Audre Arlene Anthony,</a:t>
            </a:r>
            <a:r>
              <a:rPr lang="en-US" sz="2000" dirty="0">
                <a:latin typeface="Söhne"/>
              </a:rPr>
              <a:t> IoT based smart water quality monitoring system, Global Transitions Proceedings 2 (2021)</a:t>
            </a:r>
          </a:p>
        </p:txBody>
      </p:sp>
    </p:spTree>
    <p:extLst>
      <p:ext uri="{BB962C8B-B14F-4D97-AF65-F5344CB8AC3E}">
        <p14:creationId xmlns:p14="http://schemas.microsoft.com/office/powerpoint/2010/main" val="36138633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ECFB23-BB87-867D-47DA-000792D2D9D6}"/>
              </a:ext>
            </a:extLst>
          </p:cNvPr>
          <p:cNvSpPr>
            <a:spLocks noGrp="1"/>
          </p:cNvSpPr>
          <p:nvPr>
            <p:ph idx="1"/>
          </p:nvPr>
        </p:nvSpPr>
        <p:spPr/>
        <p:txBody>
          <a:bodyPr>
            <a:normAutofit lnSpcReduction="10000"/>
          </a:bodyPr>
          <a:lstStyle/>
          <a:p>
            <a:pPr marL="0" indent="0" algn="just">
              <a:lnSpc>
                <a:spcPct val="150000"/>
              </a:lnSpc>
              <a:buNone/>
            </a:pPr>
            <a:r>
              <a:rPr lang="en-US" sz="2000" b="0" i="0" dirty="0">
                <a:solidFill>
                  <a:srgbClr val="333333"/>
                </a:solidFill>
                <a:effectLst/>
                <a:latin typeface="Söhne"/>
              </a:rPr>
              <a:t>[4]  A. N</a:t>
            </a:r>
            <a:r>
              <a:rPr lang="en-US" sz="2000" dirty="0">
                <a:solidFill>
                  <a:srgbClr val="333333"/>
                </a:solidFill>
                <a:latin typeface="Söhne"/>
              </a:rPr>
              <a:t>. Prasad</a:t>
            </a:r>
            <a:r>
              <a:rPr lang="en-US" sz="2000" b="0" i="0" dirty="0">
                <a:solidFill>
                  <a:srgbClr val="333333"/>
                </a:solidFill>
                <a:effectLst/>
                <a:latin typeface="Söhne"/>
              </a:rPr>
              <a:t>, K. A. Mamun, F. R. Islam and H. </a:t>
            </a:r>
            <a:r>
              <a:rPr lang="en-US" sz="2000" b="0" i="0" dirty="0" err="1">
                <a:solidFill>
                  <a:srgbClr val="333333"/>
                </a:solidFill>
                <a:effectLst/>
                <a:latin typeface="Söhne"/>
              </a:rPr>
              <a:t>Haqva</a:t>
            </a:r>
            <a:r>
              <a:rPr lang="en-US" sz="2000" b="0" i="0" dirty="0">
                <a:solidFill>
                  <a:srgbClr val="333333"/>
                </a:solidFill>
                <a:effectLst/>
                <a:latin typeface="Söhne"/>
              </a:rPr>
              <a:t>, "Smart Water Quality Monitoring     System",</a:t>
            </a:r>
            <a:r>
              <a:rPr lang="en-US" sz="2000" b="0" i="1" dirty="0">
                <a:solidFill>
                  <a:srgbClr val="333333"/>
                </a:solidFill>
                <a:effectLst/>
                <a:latin typeface="Söhne"/>
              </a:rPr>
              <a:t>2nd Asia-Pacific World Congress on Computer Science and Engineering 1-6.-References-Scientific Research Publishing“</a:t>
            </a:r>
            <a:r>
              <a:rPr lang="en-US" sz="2000" b="0" i="0" dirty="0">
                <a:solidFill>
                  <a:srgbClr val="333333"/>
                </a:solidFill>
                <a:effectLst/>
                <a:latin typeface="Söhne"/>
              </a:rPr>
              <a:t>, 2021 IEEE.</a:t>
            </a:r>
          </a:p>
          <a:p>
            <a:pPr marL="0" indent="0" algn="just">
              <a:lnSpc>
                <a:spcPct val="150000"/>
              </a:lnSpc>
              <a:buNone/>
            </a:pPr>
            <a:r>
              <a:rPr lang="en-US" sz="2000" dirty="0">
                <a:solidFill>
                  <a:srgbClr val="333333"/>
                </a:solidFill>
                <a:latin typeface="Söhne"/>
              </a:rPr>
              <a:t>[5]  G. N. Satya Sai, R. Sudheer, K. S. </a:t>
            </a:r>
            <a:r>
              <a:rPr lang="en-US" sz="2000" dirty="0" err="1">
                <a:solidFill>
                  <a:srgbClr val="333333"/>
                </a:solidFill>
                <a:latin typeface="Söhne"/>
              </a:rPr>
              <a:t>Manikanta</a:t>
            </a:r>
            <a:r>
              <a:rPr lang="en-US" sz="2000" dirty="0">
                <a:solidFill>
                  <a:srgbClr val="333333"/>
                </a:solidFill>
                <a:latin typeface="Söhne"/>
              </a:rPr>
              <a:t>, S. G. </a:t>
            </a:r>
            <a:r>
              <a:rPr lang="en-US" sz="2000" dirty="0" err="1">
                <a:solidFill>
                  <a:srgbClr val="333333"/>
                </a:solidFill>
                <a:latin typeface="Söhne"/>
              </a:rPr>
              <a:t>Arjula</a:t>
            </a:r>
            <a:r>
              <a:rPr lang="en-US" sz="2000" dirty="0">
                <a:solidFill>
                  <a:srgbClr val="333333"/>
                </a:solidFill>
                <a:latin typeface="Söhne"/>
              </a:rPr>
              <a:t>, B. N. Rao and D. V. Sai </a:t>
            </a:r>
            <a:r>
              <a:rPr lang="en-US" sz="2000" dirty="0" err="1">
                <a:solidFill>
                  <a:srgbClr val="333333"/>
                </a:solidFill>
                <a:latin typeface="Söhne"/>
              </a:rPr>
              <a:t>Maneeswar</a:t>
            </a:r>
            <a:r>
              <a:rPr lang="en-US" sz="2000" dirty="0">
                <a:solidFill>
                  <a:srgbClr val="333333"/>
                </a:solidFill>
                <a:latin typeface="Söhne"/>
              </a:rPr>
              <a:t> </a:t>
            </a:r>
            <a:r>
              <a:rPr lang="en-US" sz="2000" dirty="0" err="1">
                <a:solidFill>
                  <a:srgbClr val="333333"/>
                </a:solidFill>
                <a:latin typeface="Söhne"/>
              </a:rPr>
              <a:t>Mutyala</a:t>
            </a:r>
            <a:r>
              <a:rPr lang="en-US" sz="2000" dirty="0">
                <a:solidFill>
                  <a:srgbClr val="333333"/>
                </a:solidFill>
                <a:latin typeface="Söhne"/>
              </a:rPr>
              <a:t>, "IoT based Water Quality Monitoring System," 2021 IEEE 9th Region 10 Humanitarian Technology Conference (R10-HTC), Bangalore, India, 2021, pp. 01-06, </a:t>
            </a:r>
            <a:r>
              <a:rPr lang="en-US" sz="2000" dirty="0" err="1">
                <a:solidFill>
                  <a:srgbClr val="333333"/>
                </a:solidFill>
                <a:latin typeface="Söhne"/>
              </a:rPr>
              <a:t>doi</a:t>
            </a:r>
            <a:r>
              <a:rPr lang="en-US" sz="2000" dirty="0">
                <a:solidFill>
                  <a:srgbClr val="333333"/>
                </a:solidFill>
                <a:latin typeface="Söhne"/>
              </a:rPr>
              <a:t>: 10.1109/R10-HTC53172.2021.9641630.</a:t>
            </a:r>
          </a:p>
          <a:p>
            <a:pPr marL="0" indent="0" algn="just">
              <a:lnSpc>
                <a:spcPct val="150000"/>
              </a:lnSpc>
              <a:buNone/>
            </a:pPr>
            <a:r>
              <a:rPr lang="en-US" sz="2000" dirty="0">
                <a:solidFill>
                  <a:srgbClr val="333333"/>
                </a:solidFill>
                <a:latin typeface="Söhne"/>
              </a:rPr>
              <a:t>[6]  K. Shanmugam, M. E. Rana, D. Tan Zi Xuen and S. </a:t>
            </a:r>
            <a:r>
              <a:rPr lang="en-US" sz="2000" dirty="0" err="1">
                <a:solidFill>
                  <a:srgbClr val="333333"/>
                </a:solidFill>
                <a:latin typeface="Söhne"/>
              </a:rPr>
              <a:t>Aruljodey</a:t>
            </a:r>
            <a:r>
              <a:rPr lang="en-US" sz="2000" dirty="0">
                <a:solidFill>
                  <a:srgbClr val="333333"/>
                </a:solidFill>
                <a:latin typeface="Söhne"/>
              </a:rPr>
              <a:t>, "Water Quality Monitoring System: A Smart City Application With IoT Innovation," 2021  14th International Conference on Developments in </a:t>
            </a:r>
            <a:r>
              <a:rPr lang="en-US" sz="2000" dirty="0" err="1">
                <a:solidFill>
                  <a:srgbClr val="333333"/>
                </a:solidFill>
                <a:latin typeface="Söhne"/>
              </a:rPr>
              <a:t>eSystems</a:t>
            </a:r>
            <a:r>
              <a:rPr lang="en-US" sz="2000" dirty="0">
                <a:solidFill>
                  <a:srgbClr val="333333"/>
                </a:solidFill>
                <a:latin typeface="Söhne"/>
              </a:rPr>
              <a:t> Engineering (</a:t>
            </a:r>
            <a:r>
              <a:rPr lang="en-US" sz="2000" dirty="0" err="1">
                <a:solidFill>
                  <a:srgbClr val="333333"/>
                </a:solidFill>
                <a:latin typeface="Söhne"/>
              </a:rPr>
              <a:t>DeSE</a:t>
            </a:r>
            <a:r>
              <a:rPr lang="en-US" sz="2000" dirty="0">
                <a:solidFill>
                  <a:srgbClr val="333333"/>
                </a:solidFill>
                <a:latin typeface="Söhne"/>
              </a:rPr>
              <a:t>), Sharjah, United Arab Emirates, 2021, pp. 571-576, </a:t>
            </a:r>
            <a:r>
              <a:rPr lang="en-US" sz="2000" dirty="0" err="1">
                <a:solidFill>
                  <a:srgbClr val="333333"/>
                </a:solidFill>
                <a:latin typeface="Söhne"/>
              </a:rPr>
              <a:t>doi</a:t>
            </a:r>
            <a:r>
              <a:rPr lang="en-US" sz="2000" dirty="0">
                <a:solidFill>
                  <a:srgbClr val="333333"/>
                </a:solidFill>
                <a:latin typeface="Söhne"/>
              </a:rPr>
              <a:t>: 10.1109/DeSE54285.2021.9719480.</a:t>
            </a:r>
          </a:p>
          <a:p>
            <a:pPr marL="0" indent="0" algn="just">
              <a:lnSpc>
                <a:spcPct val="150000"/>
              </a:lnSpc>
              <a:buNone/>
            </a:pPr>
            <a:endParaRPr lang="en-US" sz="2000" dirty="0">
              <a:solidFill>
                <a:srgbClr val="333333"/>
              </a:solidFill>
              <a:latin typeface="Söhne"/>
            </a:endParaRPr>
          </a:p>
          <a:p>
            <a:pPr marL="0" indent="0" algn="just">
              <a:lnSpc>
                <a:spcPct val="150000"/>
              </a:lnSpc>
              <a:buNone/>
            </a:pPr>
            <a:endParaRPr lang="en-US" sz="2000" dirty="0">
              <a:solidFill>
                <a:srgbClr val="333333"/>
              </a:solidFill>
              <a:latin typeface="Söhne"/>
            </a:endParaRPr>
          </a:p>
          <a:p>
            <a:pPr marL="0" indent="0" algn="just">
              <a:lnSpc>
                <a:spcPct val="150000"/>
              </a:lnSpc>
              <a:buNone/>
            </a:pPr>
            <a:endParaRPr lang="en-US" sz="2000" dirty="0">
              <a:solidFill>
                <a:srgbClr val="333333"/>
              </a:solidFill>
              <a:latin typeface="Söhne"/>
            </a:endParaRPr>
          </a:p>
          <a:p>
            <a:pPr marL="0" indent="0" algn="just">
              <a:lnSpc>
                <a:spcPct val="150000"/>
              </a:lnSpc>
              <a:buNone/>
            </a:pPr>
            <a:endParaRPr lang="en-IN" sz="2000" dirty="0">
              <a:latin typeface="Söhne"/>
            </a:endParaRPr>
          </a:p>
        </p:txBody>
      </p:sp>
    </p:spTree>
    <p:extLst>
      <p:ext uri="{BB962C8B-B14F-4D97-AF65-F5344CB8AC3E}">
        <p14:creationId xmlns:p14="http://schemas.microsoft.com/office/powerpoint/2010/main" val="430629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8EE89C-99AB-C07D-229E-8AA765899D54}"/>
              </a:ext>
            </a:extLst>
          </p:cNvPr>
          <p:cNvSpPr txBox="1"/>
          <p:nvPr/>
        </p:nvSpPr>
        <p:spPr>
          <a:xfrm>
            <a:off x="5638800" y="2971800"/>
            <a:ext cx="914400" cy="914400"/>
          </a:xfrm>
          <a:prstGeom prst="rect">
            <a:avLst/>
          </a:prstGeom>
          <a:noFill/>
        </p:spPr>
        <p:txBody>
          <a:bodyPr wrap="square" rtlCol="0">
            <a:spAutoFit/>
          </a:bodyPr>
          <a:lstStyle/>
          <a:p>
            <a:endParaRPr lang="en-IN" dirty="0"/>
          </a:p>
        </p:txBody>
      </p:sp>
      <p:sp>
        <p:nvSpPr>
          <p:cNvPr id="3" name="TextBox 2">
            <a:extLst>
              <a:ext uri="{FF2B5EF4-FFF2-40B4-BE49-F238E27FC236}">
                <a16:creationId xmlns:a16="http://schemas.microsoft.com/office/drawing/2014/main" id="{CD7EF3EB-D506-5922-8FC8-EF12CB216B9B}"/>
              </a:ext>
            </a:extLst>
          </p:cNvPr>
          <p:cNvSpPr txBox="1"/>
          <p:nvPr/>
        </p:nvSpPr>
        <p:spPr>
          <a:xfrm>
            <a:off x="880844" y="1216606"/>
            <a:ext cx="10628851" cy="4467057"/>
          </a:xfrm>
          <a:prstGeom prst="rect">
            <a:avLst/>
          </a:prstGeom>
          <a:noFill/>
        </p:spPr>
        <p:txBody>
          <a:bodyPr wrap="square" rtlCol="0">
            <a:spAutoFit/>
          </a:bodyPr>
          <a:lstStyle/>
          <a:p>
            <a:pPr algn="just">
              <a:lnSpc>
                <a:spcPct val="150000"/>
              </a:lnSpc>
              <a:buFont typeface="Arial" panose="020B0604020202020204" pitchFamily="34" charset="0"/>
              <a:buChar char="•"/>
            </a:pPr>
            <a:r>
              <a:rPr lang="en-US" sz="2400" dirty="0">
                <a:latin typeface="Söhne"/>
              </a:rPr>
              <a:t>The range of pH is 0-14 pH.</a:t>
            </a:r>
          </a:p>
          <a:p>
            <a:pPr algn="just">
              <a:lnSpc>
                <a:spcPct val="150000"/>
              </a:lnSpc>
              <a:buFont typeface="Arial" panose="020B0604020202020204" pitchFamily="34" charset="0"/>
              <a:buChar char="•"/>
            </a:pPr>
            <a:r>
              <a:rPr lang="en-US" sz="2400" dirty="0">
                <a:latin typeface="Söhne"/>
              </a:rPr>
              <a:t>For drinking purpose it should be 6.5-8.5pH.</a:t>
            </a:r>
          </a:p>
          <a:p>
            <a:pPr algn="just">
              <a:lnSpc>
                <a:spcPct val="150000"/>
              </a:lnSpc>
              <a:buFont typeface="Arial" panose="020B0604020202020204" pitchFamily="34" charset="0"/>
              <a:buChar char="•"/>
            </a:pPr>
            <a:r>
              <a:rPr lang="en-US" sz="2400" dirty="0">
                <a:latin typeface="Söhne"/>
              </a:rPr>
              <a:t>Turbidity measures the large number of suspended particles in water that is invisible.</a:t>
            </a:r>
          </a:p>
          <a:p>
            <a:pPr algn="just">
              <a:lnSpc>
                <a:spcPct val="150000"/>
              </a:lnSpc>
              <a:buFont typeface="Arial" panose="020B0604020202020204" pitchFamily="34" charset="0"/>
              <a:buChar char="•"/>
            </a:pPr>
            <a:r>
              <a:rPr lang="en-US" sz="2400" dirty="0">
                <a:latin typeface="Söhne"/>
              </a:rPr>
              <a:t>Higher the turbidity higher the risk of </a:t>
            </a:r>
            <a:r>
              <a:rPr lang="en-US" sz="2400" dirty="0" err="1">
                <a:latin typeface="Söhne"/>
              </a:rPr>
              <a:t>diarrheoa</a:t>
            </a:r>
            <a:r>
              <a:rPr lang="en-US" sz="2400" dirty="0">
                <a:latin typeface="Söhne"/>
              </a:rPr>
              <a:t>, </a:t>
            </a:r>
            <a:r>
              <a:rPr lang="en-US" sz="2400" dirty="0" err="1">
                <a:latin typeface="Söhne"/>
              </a:rPr>
              <a:t>collera</a:t>
            </a:r>
            <a:r>
              <a:rPr lang="en-US" sz="2400" dirty="0">
                <a:latin typeface="Söhne"/>
              </a:rPr>
              <a:t>. Lower the turbidity then the water is clean.</a:t>
            </a:r>
          </a:p>
          <a:p>
            <a:pPr algn="just">
              <a:lnSpc>
                <a:spcPct val="150000"/>
              </a:lnSpc>
              <a:buFont typeface="Arial" panose="020B0604020202020204" pitchFamily="34" charset="0"/>
              <a:buChar char="•"/>
            </a:pPr>
            <a:r>
              <a:rPr lang="en-US" sz="2400" dirty="0">
                <a:latin typeface="Söhne"/>
              </a:rPr>
              <a:t>Temperature sensor measures how the water is, hot or cold.</a:t>
            </a:r>
          </a:p>
          <a:p>
            <a:pPr algn="just">
              <a:lnSpc>
                <a:spcPct val="150000"/>
              </a:lnSpc>
              <a:buFont typeface="Arial" panose="020B0604020202020204" pitchFamily="34" charset="0"/>
              <a:buChar char="•"/>
            </a:pPr>
            <a:r>
              <a:rPr lang="en-US" sz="2400" dirty="0">
                <a:latin typeface="Söhne"/>
              </a:rPr>
              <a:t>Flow sensor measures the flow of water through flow sensor.</a:t>
            </a:r>
            <a:endParaRPr lang="en-US" sz="2400" b="0" i="0" dirty="0">
              <a:solidFill>
                <a:srgbClr val="374151"/>
              </a:solidFill>
              <a:effectLst/>
              <a:latin typeface="Söhne"/>
            </a:endParaRPr>
          </a:p>
        </p:txBody>
      </p:sp>
    </p:spTree>
    <p:extLst>
      <p:ext uri="{BB962C8B-B14F-4D97-AF65-F5344CB8AC3E}">
        <p14:creationId xmlns:p14="http://schemas.microsoft.com/office/powerpoint/2010/main" val="18884142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B7B66-0963-1912-E6C5-15DE380D771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0071C4B-FAF6-9473-BB08-296BB16CA191}"/>
              </a:ext>
            </a:extLst>
          </p:cNvPr>
          <p:cNvSpPr>
            <a:spLocks noGrp="1"/>
          </p:cNvSpPr>
          <p:nvPr>
            <p:ph idx="1"/>
          </p:nvPr>
        </p:nvSpPr>
        <p:spPr/>
        <p:txBody>
          <a:bodyPr>
            <a:normAutofit/>
          </a:bodyPr>
          <a:lstStyle/>
          <a:p>
            <a:pPr marL="0" indent="0" algn="just">
              <a:lnSpc>
                <a:spcPct val="150000"/>
              </a:lnSpc>
              <a:buNone/>
            </a:pPr>
            <a:r>
              <a:rPr lang="en-US" sz="2000" dirty="0">
                <a:latin typeface="Söhne"/>
              </a:rPr>
              <a:t>[7]  Y. Liu, Q. Xue, C. Chang, R. Wang, Z. Liu, L. He, Recent progress regarding electrochemical sensors for the detection of typical pollutants in water environments. Anal Sci 38, 55 (2022).</a:t>
            </a:r>
          </a:p>
          <a:p>
            <a:pPr marL="0" indent="0" algn="just">
              <a:lnSpc>
                <a:spcPct val="150000"/>
              </a:lnSpc>
              <a:buNone/>
            </a:pPr>
            <a:r>
              <a:rPr lang="en-US" sz="2000" dirty="0">
                <a:latin typeface="Söhne"/>
              </a:rPr>
              <a:t>[8] </a:t>
            </a:r>
            <a:r>
              <a:rPr lang="en-IN" sz="1600" dirty="0"/>
              <a:t>O.V. Kuznetsova, N.V. </a:t>
            </a:r>
            <a:r>
              <a:rPr lang="en-IN" sz="1600" dirty="0" err="1"/>
              <a:t>Dushenko</a:t>
            </a:r>
            <a:r>
              <a:rPr lang="en-IN" sz="1600" dirty="0"/>
              <a:t>, A.R. </a:t>
            </a:r>
            <a:r>
              <a:rPr lang="en-IN" sz="1600" dirty="0" err="1"/>
              <a:t>Timerbaev</a:t>
            </a:r>
            <a:r>
              <a:rPr lang="en-IN" sz="1600" dirty="0"/>
              <a:t>, How feasible is direct determination of rare earth elements in seawater by </a:t>
            </a:r>
            <a:r>
              <a:rPr lang="en-IN" sz="1600" dirty="0" err="1"/>
              <a:t>IcpMs</a:t>
            </a:r>
            <a:r>
              <a:rPr lang="en-IN" sz="1600" dirty="0"/>
              <a:t>? Anal. Sci. 37, 1633 (2021)</a:t>
            </a:r>
          </a:p>
          <a:p>
            <a:pPr marL="0" indent="0" algn="just">
              <a:lnSpc>
                <a:spcPct val="150000"/>
              </a:lnSpc>
              <a:buNone/>
            </a:pPr>
            <a:r>
              <a:rPr lang="en-IN" sz="2000" dirty="0">
                <a:latin typeface="Söhne"/>
              </a:rPr>
              <a:t>[9] </a:t>
            </a:r>
            <a:r>
              <a:rPr lang="en-IN" sz="2000" b="0" i="0" dirty="0">
                <a:solidFill>
                  <a:srgbClr val="333333"/>
                </a:solidFill>
                <a:effectLst/>
                <a:latin typeface="Söhne"/>
              </a:rPr>
              <a:t>R. Kumar, M. Mohan, S. </a:t>
            </a:r>
            <a:r>
              <a:rPr lang="en-IN" sz="2000" b="0" i="0" dirty="0" err="1">
                <a:solidFill>
                  <a:srgbClr val="333333"/>
                </a:solidFill>
                <a:effectLst/>
                <a:latin typeface="Söhne"/>
              </a:rPr>
              <a:t>Vengateshapandiyan</a:t>
            </a:r>
            <a:r>
              <a:rPr lang="en-IN" sz="2000" b="0" i="0" dirty="0">
                <a:solidFill>
                  <a:srgbClr val="333333"/>
                </a:solidFill>
                <a:effectLst/>
                <a:latin typeface="Söhne"/>
              </a:rPr>
              <a:t>, M. Kumar and R. Eswaran, "Solar based advanced water quality monitoring system", </a:t>
            </a:r>
            <a:r>
              <a:rPr lang="en-IN" sz="2000" b="0" i="1" dirty="0">
                <a:solidFill>
                  <a:srgbClr val="333333"/>
                </a:solidFill>
                <a:effectLst/>
                <a:latin typeface="Söhne"/>
              </a:rPr>
              <a:t>International Journal of Science Engineering and Technology Research (IJSETR)</a:t>
            </a:r>
            <a:r>
              <a:rPr lang="en-IN" sz="2000" b="0" i="0" dirty="0">
                <a:solidFill>
                  <a:srgbClr val="333333"/>
                </a:solidFill>
                <a:effectLst/>
                <a:latin typeface="Söhne"/>
              </a:rPr>
              <a:t>, vol. 3, no. 3, 2020</a:t>
            </a:r>
          </a:p>
          <a:p>
            <a:pPr marL="0" indent="0" algn="just">
              <a:lnSpc>
                <a:spcPct val="150000"/>
              </a:lnSpc>
              <a:buNone/>
            </a:pPr>
            <a:r>
              <a:rPr lang="en-IN" sz="2000" dirty="0">
                <a:solidFill>
                  <a:srgbClr val="333333"/>
                </a:solidFill>
                <a:latin typeface="Söhne"/>
              </a:rPr>
              <a:t>[10]</a:t>
            </a:r>
            <a:r>
              <a:rPr lang="en-US" sz="2000" b="0" i="0" dirty="0">
                <a:solidFill>
                  <a:srgbClr val="333333"/>
                </a:solidFill>
                <a:effectLst/>
                <a:latin typeface="Söhne"/>
              </a:rPr>
              <a:t> A.N. Prasad, K.A. Mamun, F.R. Islam and H. </a:t>
            </a:r>
            <a:r>
              <a:rPr lang="en-US" sz="2000" b="0" i="0" dirty="0" err="1">
                <a:solidFill>
                  <a:srgbClr val="333333"/>
                </a:solidFill>
                <a:effectLst/>
                <a:latin typeface="Söhne"/>
              </a:rPr>
              <a:t>Haqva</a:t>
            </a:r>
            <a:r>
              <a:rPr lang="en-US" sz="2000" b="0" i="0" dirty="0">
                <a:solidFill>
                  <a:srgbClr val="333333"/>
                </a:solidFill>
                <a:effectLst/>
                <a:latin typeface="Söhne"/>
              </a:rPr>
              <a:t>, "Smart water quality monitoring system", </a:t>
            </a:r>
            <a:r>
              <a:rPr lang="en-US" sz="2000" b="0" i="1" dirty="0">
                <a:solidFill>
                  <a:srgbClr val="333333"/>
                </a:solidFill>
                <a:effectLst/>
                <a:latin typeface="Söhne"/>
              </a:rPr>
              <a:t>The University of the South Pacific. 2nd Asia-Pacific World congress on Computer Science and Engineering IEEE Conference</a:t>
            </a:r>
            <a:r>
              <a:rPr lang="en-US" sz="2000" b="0" i="0" dirty="0">
                <a:solidFill>
                  <a:srgbClr val="333333"/>
                </a:solidFill>
                <a:effectLst/>
                <a:latin typeface="Söhne"/>
              </a:rPr>
              <a:t>, 2015.</a:t>
            </a:r>
            <a:endParaRPr lang="en-US" sz="2000" dirty="0">
              <a:latin typeface="Söhne"/>
            </a:endParaRPr>
          </a:p>
          <a:p>
            <a:pPr marL="0" indent="0" algn="just">
              <a:buNone/>
            </a:pPr>
            <a:endParaRPr lang="en-IN" sz="2000" dirty="0">
              <a:latin typeface="Söhne"/>
            </a:endParaRPr>
          </a:p>
        </p:txBody>
      </p:sp>
    </p:spTree>
    <p:extLst>
      <p:ext uri="{BB962C8B-B14F-4D97-AF65-F5344CB8AC3E}">
        <p14:creationId xmlns:p14="http://schemas.microsoft.com/office/powerpoint/2010/main" val="22454594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E6C1D-3E55-D1DF-6D36-E0C01422A97E}"/>
              </a:ext>
            </a:extLst>
          </p:cNvPr>
          <p:cNvSpPr>
            <a:spLocks noGrp="1"/>
          </p:cNvSpPr>
          <p:nvPr>
            <p:ph type="title"/>
          </p:nvPr>
        </p:nvSpPr>
        <p:spPr/>
        <p:txBody>
          <a:bodyPr/>
          <a:lstStyle/>
          <a:p>
            <a:r>
              <a:rPr lang="en-IN" dirty="0"/>
              <a:t>Publication Details </a:t>
            </a:r>
          </a:p>
        </p:txBody>
      </p:sp>
      <p:pic>
        <p:nvPicPr>
          <p:cNvPr id="9" name="Content Placeholder 8">
            <a:extLst>
              <a:ext uri="{FF2B5EF4-FFF2-40B4-BE49-F238E27FC236}">
                <a16:creationId xmlns:a16="http://schemas.microsoft.com/office/drawing/2014/main" id="{A5B3291D-F68B-662D-CA80-1C59542B56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2718" y="1143000"/>
            <a:ext cx="10108163" cy="4880295"/>
          </a:xfrm>
        </p:spPr>
      </p:pic>
    </p:spTree>
    <p:extLst>
      <p:ext uri="{BB962C8B-B14F-4D97-AF65-F5344CB8AC3E}">
        <p14:creationId xmlns:p14="http://schemas.microsoft.com/office/powerpoint/2010/main" val="35161540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8EE89C-99AB-C07D-229E-8AA765899D54}"/>
              </a:ext>
            </a:extLst>
          </p:cNvPr>
          <p:cNvSpPr txBox="1"/>
          <p:nvPr/>
        </p:nvSpPr>
        <p:spPr>
          <a:xfrm>
            <a:off x="5638800" y="2971800"/>
            <a:ext cx="914400" cy="914400"/>
          </a:xfrm>
          <a:prstGeom prst="rect">
            <a:avLst/>
          </a:prstGeom>
          <a:noFill/>
        </p:spPr>
        <p:txBody>
          <a:bodyPr wrap="square" rtlCol="0">
            <a:spAutoFit/>
          </a:bodyPr>
          <a:lstStyle/>
          <a:p>
            <a:endParaRPr lang="en-IN" dirty="0"/>
          </a:p>
        </p:txBody>
      </p:sp>
      <p:sp>
        <p:nvSpPr>
          <p:cNvPr id="6" name="Rectangle 3">
            <a:extLst>
              <a:ext uri="{FF2B5EF4-FFF2-40B4-BE49-F238E27FC236}">
                <a16:creationId xmlns:a16="http://schemas.microsoft.com/office/drawing/2014/main" id="{DE770BA3-75A1-A527-C3D7-1F25BC1E3600}"/>
              </a:ext>
            </a:extLst>
          </p:cNvPr>
          <p:cNvSpPr>
            <a:spLocks noChangeArrowheads="1"/>
          </p:cNvSpPr>
          <p:nvPr/>
        </p:nvSpPr>
        <p:spPr bwMode="auto">
          <a:xfrm rot="10800000" flipH="1" flipV="1">
            <a:off x="889232" y="822156"/>
            <a:ext cx="10586907" cy="4374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2400" b="0" i="0" u="none" strike="noStrike" cap="none" normalizeH="0" baseline="0" dirty="0">
              <a:ln>
                <a:noFill/>
              </a:ln>
              <a:solidFill>
                <a:srgbClr val="000000"/>
              </a:solidFill>
              <a:effectLst/>
              <a:latin typeface="Söhne"/>
            </a:endParaRPr>
          </a:p>
          <a:p>
            <a:pPr marL="0" marR="0" lvl="0" indent="0" algn="just" defTabSz="914400" rtl="0" eaLnBrk="0" fontAlgn="base" latinLnBrk="0" hangingPunct="0">
              <a:lnSpc>
                <a:spcPct val="150000"/>
              </a:lnSpc>
              <a:spcBef>
                <a:spcPct val="0"/>
              </a:spcBef>
              <a:spcAft>
                <a:spcPct val="0"/>
              </a:spcAft>
              <a:buClrTx/>
              <a:buSzTx/>
              <a:buFontTx/>
              <a:buChar char="•"/>
              <a:tabLst/>
            </a:pPr>
            <a:r>
              <a:rPr lang="en-US" sz="2400" dirty="0">
                <a:latin typeface="Söhne"/>
              </a:rPr>
              <a:t>The traditional methods of water quality monitor involves the manual collection of water samples from different locations. </a:t>
            </a:r>
          </a:p>
          <a:p>
            <a:pPr marL="0" marR="0" lvl="0" indent="0" algn="just" defTabSz="914400" rtl="0" eaLnBrk="0" fontAlgn="base" latinLnBrk="0" hangingPunct="0">
              <a:lnSpc>
                <a:spcPct val="150000"/>
              </a:lnSpc>
              <a:spcBef>
                <a:spcPct val="0"/>
              </a:spcBef>
              <a:spcAft>
                <a:spcPct val="0"/>
              </a:spcAft>
              <a:buClrTx/>
              <a:buSzTx/>
              <a:buFontTx/>
              <a:buChar char="•"/>
              <a:tabLst/>
            </a:pPr>
            <a:r>
              <a:rPr lang="en-US" sz="2400" dirty="0">
                <a:latin typeface="Söhne"/>
              </a:rPr>
              <a:t>Water pollution is one of the biggest fears for the green globalization. In order to ensure the safe supply of the drinking water the quality needs to be monitor in real time.</a:t>
            </a:r>
          </a:p>
          <a:p>
            <a:pPr marL="0" marR="0" lvl="0" indent="0" algn="just" defTabSz="914400" rtl="0" eaLnBrk="0" fontAlgn="base" latinLnBrk="0" hangingPunct="0">
              <a:lnSpc>
                <a:spcPct val="150000"/>
              </a:lnSpc>
              <a:spcBef>
                <a:spcPct val="0"/>
              </a:spcBef>
              <a:spcAft>
                <a:spcPct val="0"/>
              </a:spcAft>
              <a:buClrTx/>
              <a:buSzTx/>
              <a:buFontTx/>
              <a:buChar char="•"/>
              <a:tabLst/>
            </a:pPr>
            <a:r>
              <a:rPr lang="en-US" sz="2400" dirty="0">
                <a:latin typeface="Söhne"/>
              </a:rPr>
              <a:t>we present a design and development of a low cost system for real time monitoring of the water quality in IOT(internet of things)</a:t>
            </a:r>
            <a:r>
              <a:rPr kumimoji="0" lang="en-US" altLang="en-US" sz="2400" b="0" i="0" u="none" strike="noStrike" cap="none" normalizeH="0" baseline="0" dirty="0">
                <a:ln>
                  <a:noFill/>
                </a:ln>
                <a:solidFill>
                  <a:srgbClr val="000000"/>
                </a:solidFill>
                <a:effectLst/>
                <a:latin typeface="Söhne"/>
              </a:rPr>
              <a:t>.</a:t>
            </a:r>
            <a:endParaRPr lang="en-US" altLang="en-US" sz="2400" dirty="0">
              <a:solidFill>
                <a:srgbClr val="000000"/>
              </a:solidFill>
              <a:latin typeface="Söhne"/>
            </a:endParaRPr>
          </a:p>
        </p:txBody>
      </p:sp>
    </p:spTree>
    <p:extLst>
      <p:ext uri="{BB962C8B-B14F-4D97-AF65-F5344CB8AC3E}">
        <p14:creationId xmlns:p14="http://schemas.microsoft.com/office/powerpoint/2010/main" val="3245013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p:txBody>
          <a:bodyPr>
            <a:normAutofit fontScale="77500" lnSpcReduction="20000"/>
          </a:bodyPr>
          <a:lstStyle/>
          <a:p>
            <a:pPr marL="0" indent="0" algn="just">
              <a:lnSpc>
                <a:spcPct val="160000"/>
              </a:lnSpc>
              <a:buNone/>
            </a:pPr>
            <a:r>
              <a:rPr lang="en-US" sz="2000" b="1" i="0" dirty="0">
                <a:solidFill>
                  <a:srgbClr val="374151"/>
                </a:solidFill>
                <a:effectLst/>
                <a:latin typeface="Söhne"/>
              </a:rPr>
              <a:t> </a:t>
            </a:r>
            <a:r>
              <a:rPr lang="en-US" sz="2200" b="1" dirty="0">
                <a:solidFill>
                  <a:srgbClr val="374151"/>
                </a:solidFill>
                <a:latin typeface="Söhne"/>
              </a:rPr>
              <a:t>1)</a:t>
            </a:r>
            <a:r>
              <a:rPr lang="en-US" sz="2200" dirty="0"/>
              <a:t> </a:t>
            </a:r>
            <a:r>
              <a:rPr lang="en-US" sz="2200" dirty="0">
                <a:latin typeface="Söhne"/>
              </a:rPr>
              <a:t>Nikhil </a:t>
            </a:r>
            <a:r>
              <a:rPr lang="en-US" sz="2200" dirty="0" err="1">
                <a:latin typeface="Söhne"/>
              </a:rPr>
              <a:t>Kedia</a:t>
            </a:r>
            <a:r>
              <a:rPr lang="en-US" sz="2200" dirty="0">
                <a:latin typeface="Söhne"/>
              </a:rPr>
              <a:t> entitled “</a:t>
            </a:r>
            <a:r>
              <a:rPr lang="en-US" sz="2200" b="1" dirty="0">
                <a:latin typeface="Söhne"/>
              </a:rPr>
              <a:t>Water Quality Monitoring for Rural Areas-A Sensor Cloud Based Economical Project.</a:t>
            </a:r>
            <a:r>
              <a:rPr lang="en-US" sz="2200" dirty="0">
                <a:latin typeface="Söhne"/>
              </a:rPr>
              <a:t>” Published in 2015 1st International Conference on Next Generation Computing Technologies (NGCT-2015) Dehradun, India. </a:t>
            </a:r>
          </a:p>
          <a:p>
            <a:pPr marL="0" indent="0" algn="just">
              <a:lnSpc>
                <a:spcPct val="160000"/>
              </a:lnSpc>
              <a:buNone/>
            </a:pPr>
            <a:r>
              <a:rPr lang="en-US" sz="2200" b="1" dirty="0">
                <a:latin typeface="Söhne"/>
              </a:rPr>
              <a:t>Review</a:t>
            </a:r>
            <a:r>
              <a:rPr lang="en-US" sz="2200" dirty="0">
                <a:latin typeface="Söhne"/>
              </a:rPr>
              <a:t>: This paper highlights the entire water quality monitoring methods, sensors, embedded design, and information dissipation procedure, role of government, network operator and villagers in ensuring proper information dissipation. It also explores the Sensor Cloud domain. While automatically improving the water quality is not feasible at this point, efficient use of technology and economic practices can help improve water quality and awareness among people.</a:t>
            </a:r>
            <a:endParaRPr lang="en-US" sz="2000" b="1" i="0" dirty="0">
              <a:solidFill>
                <a:srgbClr val="374151"/>
              </a:solidFill>
              <a:effectLst/>
              <a:latin typeface="Söhne"/>
            </a:endParaRPr>
          </a:p>
          <a:p>
            <a:pPr marL="0" indent="0" algn="just">
              <a:lnSpc>
                <a:spcPct val="160000"/>
              </a:lnSpc>
              <a:buNone/>
            </a:pPr>
            <a:r>
              <a:rPr lang="en-US" sz="2000" b="1" i="0" dirty="0">
                <a:solidFill>
                  <a:srgbClr val="374151"/>
                </a:solidFill>
                <a:effectLst/>
                <a:latin typeface="Söhne"/>
              </a:rPr>
              <a:t>2] </a:t>
            </a:r>
            <a:r>
              <a:rPr lang="en-US" sz="2200" dirty="0" err="1">
                <a:latin typeface="Söhne"/>
              </a:rPr>
              <a:t>Jayti</a:t>
            </a:r>
            <a:r>
              <a:rPr lang="en-US" sz="2200" dirty="0">
                <a:latin typeface="Söhne"/>
              </a:rPr>
              <a:t> </a:t>
            </a:r>
            <a:r>
              <a:rPr lang="en-US" sz="2200" dirty="0" err="1">
                <a:latin typeface="Söhne"/>
              </a:rPr>
              <a:t>Bhatt,Jignesh</a:t>
            </a:r>
            <a:r>
              <a:rPr lang="en-US" sz="2200" dirty="0">
                <a:latin typeface="Söhne"/>
              </a:rPr>
              <a:t> </a:t>
            </a:r>
            <a:r>
              <a:rPr lang="en-US" sz="2200" dirty="0" err="1">
                <a:latin typeface="Söhne"/>
              </a:rPr>
              <a:t>Patoliya</a:t>
            </a:r>
            <a:r>
              <a:rPr lang="en-US" sz="2200" dirty="0">
                <a:latin typeface="Söhne"/>
              </a:rPr>
              <a:t> entitled “</a:t>
            </a:r>
            <a:r>
              <a:rPr lang="en-US" sz="2200" b="1" dirty="0">
                <a:latin typeface="Söhne"/>
              </a:rPr>
              <a:t>Real Time Water Quality Monitoring System</a:t>
            </a:r>
            <a:r>
              <a:rPr lang="en-US" sz="2200" dirty="0">
                <a:latin typeface="Söhne"/>
              </a:rPr>
              <a:t>”.</a:t>
            </a:r>
          </a:p>
          <a:p>
            <a:pPr marL="0" indent="0" algn="just">
              <a:lnSpc>
                <a:spcPct val="160000"/>
              </a:lnSpc>
              <a:buNone/>
            </a:pPr>
            <a:r>
              <a:rPr lang="en-US" sz="2200" b="1" dirty="0">
                <a:latin typeface="Söhne"/>
              </a:rPr>
              <a:t>Review: </a:t>
            </a:r>
            <a:r>
              <a:rPr lang="en-US" sz="2200" dirty="0">
                <a:latin typeface="Söhne"/>
              </a:rPr>
              <a:t>This paper describes to ensure the safe supply of drinking water the quality should be monitored in real time for that purpose new approach IOT (Internet of Things) based water quality monitoring has been proposed. In this paper, we present the design of IOT based water quality monitoring system that monitor the quality of water in real time. This system consists some sensors which measure the water quality parameter such as pH, turbidity, conductivity, dissolved oxygen, temperature. </a:t>
            </a:r>
            <a:endParaRPr lang="en-US" sz="2200" b="0" i="0" dirty="0">
              <a:solidFill>
                <a:srgbClr val="374151"/>
              </a:solidFill>
              <a:effectLst/>
              <a:latin typeface="Söhne"/>
            </a:endParaRPr>
          </a:p>
        </p:txBody>
      </p:sp>
    </p:spTree>
    <p:extLst>
      <p:ext uri="{BB962C8B-B14F-4D97-AF65-F5344CB8AC3E}">
        <p14:creationId xmlns:p14="http://schemas.microsoft.com/office/powerpoint/2010/main" val="3767711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p:txBody>
          <a:bodyPr>
            <a:normAutofit fontScale="85000" lnSpcReduction="10000"/>
          </a:bodyPr>
          <a:lstStyle/>
          <a:p>
            <a:pPr marL="0" indent="0" algn="just">
              <a:lnSpc>
                <a:spcPct val="150000"/>
              </a:lnSpc>
              <a:buNone/>
            </a:pPr>
            <a:r>
              <a:rPr lang="en-US" sz="2000" b="1" i="0" dirty="0">
                <a:solidFill>
                  <a:srgbClr val="374151"/>
                </a:solidFill>
                <a:effectLst/>
                <a:latin typeface="Söhne"/>
              </a:rPr>
              <a:t>3] </a:t>
            </a:r>
            <a:r>
              <a:rPr lang="en-US" sz="2000" dirty="0">
                <a:latin typeface="Söhne"/>
              </a:rPr>
              <a:t>Michal Lom, </a:t>
            </a:r>
            <a:r>
              <a:rPr lang="en-US" sz="2000" dirty="0" err="1">
                <a:latin typeface="Söhne"/>
              </a:rPr>
              <a:t>Ondrej</a:t>
            </a:r>
            <a:r>
              <a:rPr lang="en-US" sz="2000" dirty="0">
                <a:latin typeface="Söhne"/>
              </a:rPr>
              <a:t> </a:t>
            </a:r>
            <a:r>
              <a:rPr lang="en-US" sz="2000" dirty="0" err="1">
                <a:latin typeface="Söhne"/>
              </a:rPr>
              <a:t>Pribyl</a:t>
            </a:r>
            <a:r>
              <a:rPr lang="en-US" sz="2000" dirty="0">
                <a:latin typeface="Söhne"/>
              </a:rPr>
              <a:t>, Miroslav </a:t>
            </a:r>
            <a:r>
              <a:rPr lang="en-US" sz="2000" dirty="0" err="1">
                <a:latin typeface="Söhne"/>
              </a:rPr>
              <a:t>Svitek</a:t>
            </a:r>
            <a:r>
              <a:rPr lang="en-US" sz="2000" dirty="0">
                <a:latin typeface="Söhne"/>
              </a:rPr>
              <a:t> entitled “</a:t>
            </a:r>
            <a:r>
              <a:rPr lang="en-US" sz="2000" b="1" dirty="0">
                <a:latin typeface="Söhne"/>
              </a:rPr>
              <a:t>Industry 4.0 as a Part of Smart Cities</a:t>
            </a:r>
            <a:r>
              <a:rPr lang="en-US" sz="2000" dirty="0">
                <a:latin typeface="Söhne"/>
              </a:rPr>
              <a:t>”. </a:t>
            </a:r>
          </a:p>
          <a:p>
            <a:pPr marL="0" indent="0" algn="just">
              <a:lnSpc>
                <a:spcPct val="150000"/>
              </a:lnSpc>
              <a:buNone/>
            </a:pPr>
            <a:r>
              <a:rPr lang="en-US" sz="2000" b="1" dirty="0">
                <a:latin typeface="Söhne"/>
              </a:rPr>
              <a:t>Review: </a:t>
            </a:r>
            <a:r>
              <a:rPr lang="en-US" sz="2000" dirty="0">
                <a:latin typeface="Söhne"/>
              </a:rPr>
              <a:t>This paper describes the conjunction of the Smart City Initiative and the concept of Industry 4.0. The term smart city has been a phenomenon of the last years, which is very inflected especially since 2008 when the world was hit by the financial crisis. The main reasons for the emergence of the Smart City Initiative are to create a sustainable model for cities and preserve quality of life of their citizens. </a:t>
            </a:r>
            <a:endParaRPr lang="en-US" sz="2000" b="0" i="0" dirty="0">
              <a:solidFill>
                <a:srgbClr val="374151"/>
              </a:solidFill>
              <a:effectLst/>
              <a:latin typeface="Söhne"/>
            </a:endParaRPr>
          </a:p>
          <a:p>
            <a:pPr marL="0" indent="0" algn="just">
              <a:lnSpc>
                <a:spcPct val="150000"/>
              </a:lnSpc>
              <a:buNone/>
            </a:pPr>
            <a:r>
              <a:rPr lang="en-US" sz="2000" b="1" i="0" dirty="0">
                <a:solidFill>
                  <a:srgbClr val="374151"/>
                </a:solidFill>
                <a:effectLst/>
                <a:latin typeface="Söhne"/>
              </a:rPr>
              <a:t>4] </a:t>
            </a:r>
            <a:r>
              <a:rPr lang="en-US" sz="2000" dirty="0" err="1">
                <a:latin typeface="Söhne"/>
              </a:rPr>
              <a:t>Sokratis</a:t>
            </a:r>
            <a:r>
              <a:rPr lang="en-US" sz="2000" dirty="0">
                <a:latin typeface="Söhne"/>
              </a:rPr>
              <a:t> </a:t>
            </a:r>
            <a:r>
              <a:rPr lang="en-US" sz="2000" dirty="0" err="1">
                <a:latin typeface="Söhne"/>
              </a:rPr>
              <a:t>Kartakis</a:t>
            </a:r>
            <a:r>
              <a:rPr lang="en-US" sz="2000" dirty="0">
                <a:latin typeface="Söhne"/>
              </a:rPr>
              <a:t>, </a:t>
            </a:r>
            <a:r>
              <a:rPr lang="en-US" sz="2000" dirty="0" err="1">
                <a:latin typeface="Söhne"/>
              </a:rPr>
              <a:t>Weiren</a:t>
            </a:r>
            <a:r>
              <a:rPr lang="en-US" sz="2000" dirty="0">
                <a:latin typeface="Söhne"/>
              </a:rPr>
              <a:t> Yu, Reza </a:t>
            </a:r>
            <a:r>
              <a:rPr lang="en-US" sz="2000" dirty="0" err="1">
                <a:latin typeface="Söhne"/>
              </a:rPr>
              <a:t>Akhavan</a:t>
            </a:r>
            <a:r>
              <a:rPr lang="en-US" sz="2000" dirty="0">
                <a:latin typeface="Söhne"/>
              </a:rPr>
              <a:t>, and Julie A. McCann entitled </a:t>
            </a:r>
            <a:r>
              <a:rPr lang="en-US" sz="2000" b="1" dirty="0">
                <a:latin typeface="Söhne"/>
              </a:rPr>
              <a:t>“Adaptive Edge Analytics for Distributed Networked Control of Water Systems” </a:t>
            </a:r>
          </a:p>
          <a:p>
            <a:pPr marL="0" indent="0" algn="just">
              <a:lnSpc>
                <a:spcPct val="150000"/>
              </a:lnSpc>
              <a:buNone/>
            </a:pPr>
            <a:r>
              <a:rPr lang="en-US" sz="2000" b="1" dirty="0">
                <a:latin typeface="Söhne"/>
              </a:rPr>
              <a:t>Review: </a:t>
            </a:r>
            <a:r>
              <a:rPr lang="en-US" sz="2000" dirty="0">
                <a:latin typeface="Söhne"/>
              </a:rPr>
              <a:t>This paper presents the burst detection and localization scheme that combines lightweight compression and anomaly detection with graph topology analytics for water distribution networks. We show that our approach not only significantly reduces the amount of communications between sensor devices and the back end servers, but also can effectively localize water burst events by using the difference in the arrival times of the vibration variations detected at sensor locations. Our results can save up to 90% communications compared with traditional periodical reporting situations</a:t>
            </a:r>
            <a:endParaRPr lang="en-US" sz="2000" b="0" i="0" dirty="0">
              <a:solidFill>
                <a:srgbClr val="374151"/>
              </a:solidFill>
              <a:effectLst/>
              <a:latin typeface="Söhne"/>
            </a:endParaRPr>
          </a:p>
        </p:txBody>
      </p:sp>
    </p:spTree>
    <p:extLst>
      <p:ext uri="{BB962C8B-B14F-4D97-AF65-F5344CB8AC3E}">
        <p14:creationId xmlns:p14="http://schemas.microsoft.com/office/powerpoint/2010/main" val="4042941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EA498-20FC-D20D-4FE9-A72262EBC66E}"/>
              </a:ext>
            </a:extLst>
          </p:cNvPr>
          <p:cNvSpPr>
            <a:spLocks noGrp="1"/>
          </p:cNvSpPr>
          <p:nvPr>
            <p:ph type="title"/>
          </p:nvPr>
        </p:nvSpPr>
        <p:spPr/>
        <p:txBody>
          <a:bodyPr/>
          <a:lstStyle/>
          <a:p>
            <a:r>
              <a:rPr lang="en-US" dirty="0"/>
              <a:t>Research Gaps Identified</a:t>
            </a:r>
            <a:endParaRPr lang="en-IN" dirty="0"/>
          </a:p>
        </p:txBody>
      </p:sp>
      <p:sp>
        <p:nvSpPr>
          <p:cNvPr id="3" name="Content Placeholder 2">
            <a:extLst>
              <a:ext uri="{FF2B5EF4-FFF2-40B4-BE49-F238E27FC236}">
                <a16:creationId xmlns:a16="http://schemas.microsoft.com/office/drawing/2014/main" id="{205FAE82-8F92-8357-F036-DCCD0A8576FB}"/>
              </a:ext>
            </a:extLst>
          </p:cNvPr>
          <p:cNvSpPr>
            <a:spLocks noGrp="1"/>
          </p:cNvSpPr>
          <p:nvPr>
            <p:ph idx="1"/>
          </p:nvPr>
        </p:nvSpPr>
        <p:spPr>
          <a:xfrm>
            <a:off x="812800" y="1143001"/>
            <a:ext cx="10668000" cy="5179421"/>
          </a:xfrm>
        </p:spPr>
        <p:txBody>
          <a:bodyPr>
            <a:normAutofit fontScale="92500" lnSpcReduction="10000"/>
          </a:bodyPr>
          <a:lstStyle/>
          <a:p>
            <a:pPr algn="just">
              <a:lnSpc>
                <a:spcPct val="150000"/>
              </a:lnSpc>
            </a:pPr>
            <a:r>
              <a:rPr lang="en-US" sz="2300" b="1" dirty="0">
                <a:latin typeface="Söhne"/>
              </a:rPr>
              <a:t>Scalability and Network Optimization</a:t>
            </a:r>
            <a:r>
              <a:rPr lang="en-US" sz="2300" dirty="0">
                <a:latin typeface="Söhne"/>
              </a:rPr>
              <a:t>:</a:t>
            </a:r>
          </a:p>
          <a:p>
            <a:pPr lvl="1" algn="just">
              <a:lnSpc>
                <a:spcPct val="150000"/>
              </a:lnSpc>
            </a:pPr>
            <a:r>
              <a:rPr lang="en-US" sz="2300" dirty="0">
                <a:latin typeface="Söhne"/>
              </a:rPr>
              <a:t>Investigate the scalability of the system when deployed in large-scale water bodies or distributed environments.</a:t>
            </a:r>
          </a:p>
          <a:p>
            <a:pPr lvl="1" algn="just">
              <a:lnSpc>
                <a:spcPct val="150000"/>
              </a:lnSpc>
            </a:pPr>
            <a:r>
              <a:rPr lang="en-US" sz="2300" dirty="0">
                <a:latin typeface="Söhne"/>
              </a:rPr>
              <a:t>Explore optimization techniques for efficient data transmission and communication within the sensor network to reduce energy consumption and enhance network lifetime.</a:t>
            </a:r>
          </a:p>
          <a:p>
            <a:pPr algn="just">
              <a:lnSpc>
                <a:spcPct val="150000"/>
              </a:lnSpc>
            </a:pPr>
            <a:r>
              <a:rPr lang="en-US" sz="2300" b="1" dirty="0">
                <a:latin typeface="Söhne"/>
              </a:rPr>
              <a:t>Sensor Calibration and Reliability</a:t>
            </a:r>
            <a:r>
              <a:rPr lang="en-US" sz="2300" dirty="0">
                <a:latin typeface="Söhne"/>
              </a:rPr>
              <a:t>:</a:t>
            </a:r>
          </a:p>
          <a:p>
            <a:pPr lvl="1" algn="just">
              <a:lnSpc>
                <a:spcPct val="150000"/>
              </a:lnSpc>
            </a:pPr>
            <a:r>
              <a:rPr lang="en-US" sz="2300" dirty="0">
                <a:latin typeface="Söhne"/>
              </a:rPr>
              <a:t>Address challenges related to sensor calibration and ensure the reliability of turbidity measurements over time.</a:t>
            </a:r>
          </a:p>
          <a:p>
            <a:pPr lvl="1" algn="just">
              <a:lnSpc>
                <a:spcPct val="150000"/>
              </a:lnSpc>
            </a:pPr>
            <a:r>
              <a:rPr lang="en-US" sz="2300" dirty="0">
                <a:latin typeface="Söhne"/>
              </a:rPr>
              <a:t>Investigate methods to handle sensor drift and degradation, ensuring accurate and consistent water quality monitoring results.</a:t>
            </a:r>
          </a:p>
          <a:p>
            <a:endParaRPr lang="en-IN" sz="2200" dirty="0">
              <a:latin typeface="Söhne"/>
            </a:endParaRPr>
          </a:p>
        </p:txBody>
      </p:sp>
    </p:spTree>
    <p:extLst>
      <p:ext uri="{BB962C8B-B14F-4D97-AF65-F5344CB8AC3E}">
        <p14:creationId xmlns:p14="http://schemas.microsoft.com/office/powerpoint/2010/main" val="529805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0FCD4-8465-A5EF-635B-CFD342D9A996}"/>
              </a:ext>
            </a:extLst>
          </p:cNvPr>
          <p:cNvSpPr>
            <a:spLocks noGrp="1"/>
          </p:cNvSpPr>
          <p:nvPr>
            <p:ph type="title"/>
          </p:nvPr>
        </p:nvSpPr>
        <p:spPr/>
        <p:txBody>
          <a:bodyPr/>
          <a:lstStyle/>
          <a:p>
            <a:r>
              <a:rPr lang="en-US" dirty="0"/>
              <a:t>Research Gaps Identified</a:t>
            </a:r>
            <a:endParaRPr lang="en-IN" dirty="0"/>
          </a:p>
        </p:txBody>
      </p:sp>
      <p:sp>
        <p:nvSpPr>
          <p:cNvPr id="3" name="Content Placeholder 2">
            <a:extLst>
              <a:ext uri="{FF2B5EF4-FFF2-40B4-BE49-F238E27FC236}">
                <a16:creationId xmlns:a16="http://schemas.microsoft.com/office/drawing/2014/main" id="{70C0D009-9B01-0AA8-6BA4-8133A5DF9516}"/>
              </a:ext>
            </a:extLst>
          </p:cNvPr>
          <p:cNvSpPr>
            <a:spLocks noGrp="1"/>
          </p:cNvSpPr>
          <p:nvPr>
            <p:ph idx="1"/>
          </p:nvPr>
        </p:nvSpPr>
        <p:spPr/>
        <p:txBody>
          <a:bodyPr>
            <a:normAutofit lnSpcReduction="10000"/>
          </a:bodyPr>
          <a:lstStyle/>
          <a:p>
            <a:pPr algn="just">
              <a:lnSpc>
                <a:spcPct val="150000"/>
              </a:lnSpc>
            </a:pPr>
            <a:r>
              <a:rPr lang="en-US" sz="2000" b="1" dirty="0">
                <a:latin typeface="Söhne"/>
              </a:rPr>
              <a:t>Integration of Additional Sensors</a:t>
            </a:r>
            <a:r>
              <a:rPr lang="en-US" sz="2000" dirty="0">
                <a:latin typeface="Söhne"/>
              </a:rPr>
              <a:t>:</a:t>
            </a:r>
          </a:p>
          <a:p>
            <a:pPr lvl="1" algn="just">
              <a:lnSpc>
                <a:spcPct val="150000"/>
              </a:lnSpc>
            </a:pPr>
            <a:r>
              <a:rPr lang="en-US" dirty="0">
                <a:latin typeface="Söhne"/>
              </a:rPr>
              <a:t>Explore the integration of additional sensors to monitor other water quality parameters such as pH, dissolved oxygen, temperature, or specific contaminants.</a:t>
            </a:r>
          </a:p>
          <a:p>
            <a:pPr lvl="1" algn="just">
              <a:lnSpc>
                <a:spcPct val="150000"/>
              </a:lnSpc>
            </a:pPr>
            <a:r>
              <a:rPr lang="en-US" dirty="0">
                <a:latin typeface="Söhne"/>
              </a:rPr>
              <a:t>Assess the impact of integrating multiple sensors on power consumption, data accuracy, and overall system performance.</a:t>
            </a:r>
          </a:p>
          <a:p>
            <a:pPr algn="just">
              <a:lnSpc>
                <a:spcPct val="150000"/>
              </a:lnSpc>
            </a:pPr>
            <a:r>
              <a:rPr lang="en-US" sz="2000" b="1" dirty="0">
                <a:latin typeface="Söhne"/>
              </a:rPr>
              <a:t>Real-time Data Analytics and Decision Support:</a:t>
            </a:r>
          </a:p>
          <a:p>
            <a:pPr lvl="1" algn="just">
              <a:lnSpc>
                <a:spcPct val="150000"/>
              </a:lnSpc>
            </a:pPr>
            <a:r>
              <a:rPr lang="en-US" dirty="0">
                <a:latin typeface="Söhne"/>
              </a:rPr>
              <a:t>Develop real-time data analytics algorithms to process and analyze water quality data on the edge (ESP32) or in the cloud.</a:t>
            </a:r>
          </a:p>
          <a:p>
            <a:pPr lvl="1" algn="just">
              <a:lnSpc>
                <a:spcPct val="150000"/>
              </a:lnSpc>
            </a:pPr>
            <a:r>
              <a:rPr lang="en-US" dirty="0">
                <a:latin typeface="Söhne"/>
              </a:rPr>
              <a:t>Explore the implementation of decision support systems that can provide actionable insights based on the analyzed data, facilitating prompt responses to water quality issues.</a:t>
            </a:r>
          </a:p>
          <a:p>
            <a:endParaRPr lang="en-IN" dirty="0"/>
          </a:p>
        </p:txBody>
      </p:sp>
    </p:spTree>
    <p:extLst>
      <p:ext uri="{BB962C8B-B14F-4D97-AF65-F5344CB8AC3E}">
        <p14:creationId xmlns:p14="http://schemas.microsoft.com/office/powerpoint/2010/main" val="3358644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Gaps Identified</a:t>
            </a:r>
          </a:p>
        </p:txBody>
      </p:sp>
      <p:sp>
        <p:nvSpPr>
          <p:cNvPr id="3" name="Content Placeholder 2"/>
          <p:cNvSpPr>
            <a:spLocks noGrp="1"/>
          </p:cNvSpPr>
          <p:nvPr>
            <p:ph idx="1"/>
          </p:nvPr>
        </p:nvSpPr>
        <p:spPr/>
        <p:txBody>
          <a:bodyPr>
            <a:noAutofit/>
          </a:bodyPr>
          <a:lstStyle/>
          <a:p>
            <a:pPr algn="just">
              <a:lnSpc>
                <a:spcPct val="150000"/>
              </a:lnSpc>
            </a:pPr>
            <a:r>
              <a:rPr lang="en-US" sz="2000" b="1" dirty="0">
                <a:latin typeface="Söhne"/>
              </a:rPr>
              <a:t>Security and Privacy Concerns:</a:t>
            </a:r>
          </a:p>
          <a:p>
            <a:pPr lvl="1" algn="just">
              <a:lnSpc>
                <a:spcPct val="150000"/>
              </a:lnSpc>
            </a:pPr>
            <a:r>
              <a:rPr lang="en-US" dirty="0">
                <a:latin typeface="Söhne"/>
              </a:rPr>
              <a:t>Investigate security measures to protect the </a:t>
            </a:r>
            <a:r>
              <a:rPr lang="en-US" dirty="0" err="1">
                <a:latin typeface="Söhne"/>
              </a:rPr>
              <a:t>IoT</a:t>
            </a:r>
            <a:r>
              <a:rPr lang="en-US" dirty="0">
                <a:latin typeface="Söhne"/>
              </a:rPr>
              <a:t>-based system from potential cyber threats, unauthorized access, and data breaches.</a:t>
            </a:r>
          </a:p>
          <a:p>
            <a:pPr lvl="1" algn="just">
              <a:lnSpc>
                <a:spcPct val="150000"/>
              </a:lnSpc>
            </a:pPr>
            <a:r>
              <a:rPr lang="en-US" dirty="0">
                <a:latin typeface="Söhne"/>
              </a:rPr>
              <a:t>Address privacy concerns related to the collection, storage, and sharing of water quality data, especially in sensitive or private locations.</a:t>
            </a:r>
          </a:p>
          <a:p>
            <a:pPr algn="just">
              <a:lnSpc>
                <a:spcPct val="150000"/>
              </a:lnSpc>
            </a:pPr>
            <a:r>
              <a:rPr lang="en-US" sz="2000" b="1" dirty="0">
                <a:latin typeface="Söhne"/>
              </a:rPr>
              <a:t>Energy Efficiency and Power Management:</a:t>
            </a:r>
          </a:p>
          <a:p>
            <a:pPr lvl="1" algn="just">
              <a:lnSpc>
                <a:spcPct val="150000"/>
              </a:lnSpc>
            </a:pPr>
            <a:r>
              <a:rPr lang="en-US" dirty="0">
                <a:latin typeface="Söhne"/>
              </a:rPr>
              <a:t>Explore advanced power management techniques to enhance the energy efficiency of the ESP32-based sensor nodes.</a:t>
            </a:r>
          </a:p>
          <a:p>
            <a:pPr lvl="1" algn="just">
              <a:lnSpc>
                <a:spcPct val="150000"/>
              </a:lnSpc>
            </a:pPr>
            <a:r>
              <a:rPr lang="en-US" dirty="0">
                <a:latin typeface="Söhne"/>
              </a:rPr>
              <a:t>Investigate the feasibility of energy harvesting technologies to extend the operational lifetime of the monitoring system, especially in remote or inaccessible locations.</a:t>
            </a:r>
          </a:p>
        </p:txBody>
      </p:sp>
    </p:spTree>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docProps/app.xml><?xml version="1.0" encoding="utf-8"?>
<Properties xmlns="http://schemas.openxmlformats.org/officeDocument/2006/extended-properties" xmlns:vt="http://schemas.openxmlformats.org/officeDocument/2006/docPropsVTypes">
  <Template>Bioinformatics</Template>
  <TotalTime>582</TotalTime>
  <Words>3039</Words>
  <Application>Microsoft Office PowerPoint</Application>
  <PresentationFormat>Widescreen</PresentationFormat>
  <Paragraphs>186</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Bookman Old Style</vt:lpstr>
      <vt:lpstr>Söhne</vt:lpstr>
      <vt:lpstr>Verdana</vt:lpstr>
      <vt:lpstr>Bioinformatics</vt:lpstr>
      <vt:lpstr>AN INTELLIGENT IOT BASED WATER QUALITY MONITORING SYSTEM USING ESP32 AND TURBIDITY SENSOR NETWORKS</vt:lpstr>
      <vt:lpstr>Introduction</vt:lpstr>
      <vt:lpstr>PowerPoint Presentation</vt:lpstr>
      <vt:lpstr>PowerPoint Presentation</vt:lpstr>
      <vt:lpstr>Literature Review</vt:lpstr>
      <vt:lpstr>Literature Review</vt:lpstr>
      <vt:lpstr>Research Gaps Identified</vt:lpstr>
      <vt:lpstr>Research Gaps Identified</vt:lpstr>
      <vt:lpstr>Research Gaps Identified</vt:lpstr>
      <vt:lpstr>Research Gaps Identified</vt:lpstr>
      <vt:lpstr>Proposed Method</vt:lpstr>
      <vt:lpstr>Proposed Method</vt:lpstr>
      <vt:lpstr>Proposed Method</vt:lpstr>
      <vt:lpstr>Methodology</vt:lpstr>
      <vt:lpstr>Components</vt:lpstr>
      <vt:lpstr>Objectives</vt:lpstr>
      <vt:lpstr>Objectives</vt:lpstr>
      <vt:lpstr>Circuit Diagram</vt:lpstr>
      <vt:lpstr>System Design</vt:lpstr>
      <vt:lpstr>System Design</vt:lpstr>
      <vt:lpstr>System Implementation</vt:lpstr>
      <vt:lpstr>System Implementation</vt:lpstr>
      <vt:lpstr>System Implementation</vt:lpstr>
      <vt:lpstr>Timeline of the Project</vt:lpstr>
      <vt:lpstr>Outcomes</vt:lpstr>
      <vt:lpstr>Expected Outcomes</vt:lpstr>
      <vt:lpstr>Conclusion</vt:lpstr>
      <vt:lpstr>References</vt:lpstr>
      <vt:lpstr>PowerPoint Presentation</vt:lpstr>
      <vt:lpstr>PowerPoint Presentation</vt:lpstr>
      <vt:lpstr>Publication Details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BALAGANI GOWTHAM CHANDRA</cp:lastModifiedBy>
  <cp:revision>44</cp:revision>
  <dcterms:created xsi:type="dcterms:W3CDTF">2023-03-16T03:26:27Z</dcterms:created>
  <dcterms:modified xsi:type="dcterms:W3CDTF">2024-01-08T17:48:17Z</dcterms:modified>
</cp:coreProperties>
</file>