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BC07BA-A88F-403B-88E6-6FC0D7F285D1}">
  <a:tblStyle styleId="{B2BC07BA-A88F-403B-88E6-6FC0D7F285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3f487c93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f3f487c932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87" name="Google Shape;87;gf3f487c932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3f487c932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f3f487c932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76" name="Google Shape;176;gf3f487c932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3f487c932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f3f487c932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85" name="Google Shape;185;gf3f487c932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3f487c932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f3f487c932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94" name="Google Shape;194;gf3f487c932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3f487c932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f3f487c932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203" name="Google Shape;203;gf3f487c932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3f487c932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f3f487c932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213" name="Google Shape;213;gf3f487c932_0_1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3f487c932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3f487c932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f3f487c932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f487c93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f3f487c93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36" name="Google Shape;1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f487c932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f3f487c932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46" name="Google Shape;146;gf3f487c932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3f487c932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f3f487c932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56" name="Google Shape;156;gf3f487c932_0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3f487c932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f3f487c932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7000"/>
              </a:lnSpc>
              <a:spcBef>
                <a:spcPts val="0"/>
              </a:spcBef>
              <a:spcAft>
                <a:spcPts val="0"/>
              </a:spcAft>
              <a:buClr>
                <a:schemeClr val="dk2"/>
              </a:buClr>
              <a:buSzPts val="1200"/>
              <a:buFont typeface="Noto Sans Symbols"/>
              <a:buChar char="∙"/>
            </a:pPr>
            <a:r>
              <a:t/>
            </a:r>
            <a:endParaRPr/>
          </a:p>
          <a:p>
            <a:pPr indent="0" lvl="0" marL="0" rtl="0" algn="l">
              <a:spcBef>
                <a:spcPts val="800"/>
              </a:spcBef>
              <a:spcAft>
                <a:spcPts val="0"/>
              </a:spcAft>
              <a:buNone/>
            </a:pPr>
            <a:r>
              <a:t/>
            </a:r>
            <a:endParaRPr/>
          </a:p>
        </p:txBody>
      </p:sp>
      <p:sp>
        <p:nvSpPr>
          <p:cNvPr id="167" name="Google Shape;167;gf3f487c932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jpg"/><Relationship Id="rId9" Type="http://schemas.openxmlformats.org/officeDocument/2006/relationships/image" Target="../media/image13.jpg"/><Relationship Id="rId5" Type="http://schemas.openxmlformats.org/officeDocument/2006/relationships/image" Target="../media/image15.png"/><Relationship Id="rId6" Type="http://schemas.openxmlformats.org/officeDocument/2006/relationships/image" Target="../media/image9.jpg"/><Relationship Id="rId7" Type="http://schemas.openxmlformats.org/officeDocument/2006/relationships/image" Target="../media/image7.jpg"/><Relationship Id="rId8"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hyperlink" Target="https://www.kaggle.com/abdullahmujahidali/hand-gesture-recongition-yolo-v3?select=234.JPG" TargetMode="External"/><Relationship Id="rId6" Type="http://schemas.openxmlformats.org/officeDocument/2006/relationships/hyperlink" Target="https://www.kaggle.com/muhammadkhalid/sign-language-for-alphabe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Proposed Methodology/Design</a:t>
            </a:r>
            <a:endParaRPr/>
          </a:p>
        </p:txBody>
      </p:sp>
      <p:pic>
        <p:nvPicPr>
          <p:cNvPr id="90" name="Google Shape;90;p13"/>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91" name="Google Shape;91;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92" name="Google Shape;92;p13"/>
          <p:cNvSpPr txBox="1"/>
          <p:nvPr>
            <p:ph idx="1" type="body"/>
          </p:nvPr>
        </p:nvSpPr>
        <p:spPr>
          <a:xfrm>
            <a:off x="0" y="1188275"/>
            <a:ext cx="8286900" cy="5533200"/>
          </a:xfrm>
          <a:prstGeom prst="rect">
            <a:avLst/>
          </a:prstGeom>
          <a:noFill/>
          <a:ln>
            <a:noFill/>
          </a:ln>
        </p:spPr>
        <p:txBody>
          <a:bodyPr anchorCtr="0" anchor="t" bIns="45700" lIns="91425" spcFirstLastPara="1" rIns="91425" wrap="square" tIns="45700">
            <a:normAutofit lnSpcReduction="10000"/>
          </a:bodyPr>
          <a:lstStyle/>
          <a:p>
            <a:pPr indent="-371055" lvl="0" marL="457200" rtl="0" algn="l">
              <a:lnSpc>
                <a:spcPct val="115000"/>
              </a:lnSpc>
              <a:spcBef>
                <a:spcPts val="0"/>
              </a:spcBef>
              <a:spcAft>
                <a:spcPts val="0"/>
              </a:spcAft>
              <a:buClr>
                <a:schemeClr val="dk1"/>
              </a:buClr>
              <a:buSzPts val="2243"/>
              <a:buFont typeface="Times New Roman"/>
              <a:buChar char="●"/>
            </a:pPr>
            <a:r>
              <a:rPr lang="en-IN" sz="2243">
                <a:latin typeface="Times New Roman"/>
                <a:ea typeface="Times New Roman"/>
                <a:cs typeface="Times New Roman"/>
                <a:sym typeface="Times New Roman"/>
              </a:rPr>
              <a:t>To begin, we will be using OpenCV to capture the hand gesture images through a Computer/Mobile camera.</a:t>
            </a:r>
            <a:endParaRPr sz="2243">
              <a:latin typeface="Times New Roman"/>
              <a:ea typeface="Times New Roman"/>
              <a:cs typeface="Times New Roman"/>
              <a:sym typeface="Times New Roman"/>
            </a:endParaRPr>
          </a:p>
          <a:p>
            <a:pPr indent="-371055" lvl="0" marL="457200" rtl="0" algn="l">
              <a:lnSpc>
                <a:spcPct val="115000"/>
              </a:lnSpc>
              <a:spcBef>
                <a:spcPts val="0"/>
              </a:spcBef>
              <a:spcAft>
                <a:spcPts val="0"/>
              </a:spcAft>
              <a:buClr>
                <a:schemeClr val="dk1"/>
              </a:buClr>
              <a:buSzPts val="2243"/>
              <a:buFont typeface="Times New Roman"/>
              <a:buChar char="●"/>
            </a:pPr>
            <a:r>
              <a:rPr lang="en-IN" sz="2243">
                <a:latin typeface="Times New Roman"/>
                <a:ea typeface="Times New Roman"/>
                <a:cs typeface="Times New Roman"/>
                <a:sym typeface="Times New Roman"/>
              </a:rPr>
              <a:t>This captured images will be segmented and only the gesture part of the hand is stored in the database.</a:t>
            </a:r>
            <a:endParaRPr sz="2243">
              <a:latin typeface="Times New Roman"/>
              <a:ea typeface="Times New Roman"/>
              <a:cs typeface="Times New Roman"/>
              <a:sym typeface="Times New Roman"/>
            </a:endParaRPr>
          </a:p>
          <a:p>
            <a:pPr indent="-371055" lvl="0" marL="457200" rtl="0" algn="l">
              <a:lnSpc>
                <a:spcPct val="115000"/>
              </a:lnSpc>
              <a:spcBef>
                <a:spcPts val="0"/>
              </a:spcBef>
              <a:spcAft>
                <a:spcPts val="0"/>
              </a:spcAft>
              <a:buClr>
                <a:schemeClr val="dk1"/>
              </a:buClr>
              <a:buSzPts val="2243"/>
              <a:buFont typeface="Times New Roman"/>
              <a:buChar char="●"/>
            </a:pPr>
            <a:r>
              <a:rPr lang="en-IN" sz="2243">
                <a:latin typeface="Times New Roman"/>
                <a:ea typeface="Times New Roman"/>
                <a:cs typeface="Times New Roman"/>
                <a:sym typeface="Times New Roman"/>
              </a:rPr>
              <a:t>This image is now fed to the model which will use tensorflow to classify the image.</a:t>
            </a:r>
            <a:endParaRPr sz="2243">
              <a:latin typeface="Times New Roman"/>
              <a:ea typeface="Times New Roman"/>
              <a:cs typeface="Times New Roman"/>
              <a:sym typeface="Times New Roman"/>
            </a:endParaRPr>
          </a:p>
          <a:p>
            <a:pPr indent="-371055" lvl="0" marL="457200" rtl="0" algn="l">
              <a:lnSpc>
                <a:spcPct val="115000"/>
              </a:lnSpc>
              <a:spcBef>
                <a:spcPts val="0"/>
              </a:spcBef>
              <a:spcAft>
                <a:spcPts val="0"/>
              </a:spcAft>
              <a:buClr>
                <a:schemeClr val="dk1"/>
              </a:buClr>
              <a:buSzPts val="2243"/>
              <a:buFont typeface="Times New Roman"/>
              <a:buChar char="●"/>
            </a:pPr>
            <a:r>
              <a:rPr lang="en-IN" sz="2243">
                <a:latin typeface="Times New Roman"/>
                <a:ea typeface="Times New Roman"/>
                <a:cs typeface="Times New Roman"/>
                <a:sym typeface="Times New Roman"/>
              </a:rPr>
              <a:t>After this the model recognises the gesture using the images in the dataset.</a:t>
            </a:r>
            <a:endParaRPr sz="2243">
              <a:latin typeface="Times New Roman"/>
              <a:ea typeface="Times New Roman"/>
              <a:cs typeface="Times New Roman"/>
              <a:sym typeface="Times New Roman"/>
            </a:endParaRPr>
          </a:p>
          <a:p>
            <a:pPr indent="-371055" lvl="0" marL="457200" rtl="0" algn="l">
              <a:lnSpc>
                <a:spcPct val="115000"/>
              </a:lnSpc>
              <a:spcBef>
                <a:spcPts val="0"/>
              </a:spcBef>
              <a:spcAft>
                <a:spcPts val="0"/>
              </a:spcAft>
              <a:buClr>
                <a:schemeClr val="dk1"/>
              </a:buClr>
              <a:buSzPts val="2243"/>
              <a:buFont typeface="Times New Roman"/>
              <a:buChar char="●"/>
            </a:pPr>
            <a:r>
              <a:rPr lang="en-IN" sz="2243">
                <a:latin typeface="Times New Roman"/>
                <a:ea typeface="Times New Roman"/>
                <a:cs typeface="Times New Roman"/>
                <a:sym typeface="Times New Roman"/>
              </a:rPr>
              <a:t>Now, for training and testing our model. We use at least 30-40 images per gesture.  Here most of the images, say 80%  is used for training our model and 20% is used for testing.</a:t>
            </a:r>
            <a:endParaRPr sz="2243">
              <a:latin typeface="Times New Roman"/>
              <a:ea typeface="Times New Roman"/>
              <a:cs typeface="Times New Roman"/>
              <a:sym typeface="Times New Roman"/>
            </a:endParaRPr>
          </a:p>
          <a:p>
            <a:pPr indent="-371055" lvl="0" marL="457200" rtl="0" algn="l">
              <a:lnSpc>
                <a:spcPct val="115000"/>
              </a:lnSpc>
              <a:spcBef>
                <a:spcPts val="0"/>
              </a:spcBef>
              <a:spcAft>
                <a:spcPts val="0"/>
              </a:spcAft>
              <a:buClr>
                <a:schemeClr val="dk1"/>
              </a:buClr>
              <a:buSzPts val="2243"/>
              <a:buFont typeface="Times New Roman"/>
              <a:buChar char="●"/>
            </a:pPr>
            <a:r>
              <a:rPr lang="en-IN" sz="2243">
                <a:latin typeface="Times New Roman"/>
                <a:ea typeface="Times New Roman"/>
                <a:cs typeface="Times New Roman"/>
                <a:sym typeface="Times New Roman"/>
              </a:rPr>
              <a:t>Once the training is complete, in the testing phase, we try to display the gestures as text or voice based output.</a:t>
            </a:r>
            <a:endParaRPr sz="2100">
              <a:solidFill>
                <a:schemeClr val="dk2"/>
              </a:solidFill>
              <a:latin typeface="Times New Roman"/>
              <a:ea typeface="Times New Roman"/>
              <a:cs typeface="Times New Roman"/>
              <a:sym typeface="Times New Roman"/>
            </a:endParaRPr>
          </a:p>
          <a:p>
            <a:pPr indent="0" lvl="0" marL="228600" rtl="0" algn="just">
              <a:lnSpc>
                <a:spcPct val="90000"/>
              </a:lnSpc>
              <a:spcBef>
                <a:spcPts val="1800"/>
              </a:spcBef>
              <a:spcAft>
                <a:spcPts val="0"/>
              </a:spcAft>
              <a:buClr>
                <a:schemeClr val="dk1"/>
              </a:buClr>
              <a:buSzPts val="4400"/>
              <a:buNone/>
            </a:pPr>
            <a:r>
              <a:t/>
            </a:r>
            <a:endParaRPr sz="4400"/>
          </a:p>
        </p:txBody>
      </p:sp>
      <p:pic>
        <p:nvPicPr>
          <p:cNvPr id="93" name="Google Shape;93;p13"/>
          <p:cNvPicPr preferRelativeResize="0"/>
          <p:nvPr/>
        </p:nvPicPr>
        <p:blipFill rotWithShape="1">
          <a:blip r:embed="rId5">
            <a:alphaModFix/>
          </a:blip>
          <a:srcRect b="0" l="0" r="0" t="7002"/>
          <a:stretch/>
        </p:blipFill>
        <p:spPr>
          <a:xfrm>
            <a:off x="8386925" y="1188275"/>
            <a:ext cx="3700300" cy="5136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560125" y="73950"/>
            <a:ext cx="9336900" cy="5274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lnSpc>
                <a:spcPct val="107000"/>
              </a:lnSpc>
              <a:spcBef>
                <a:spcPts val="0"/>
              </a:spcBef>
              <a:spcAft>
                <a:spcPts val="0"/>
              </a:spcAft>
              <a:buClr>
                <a:srgbClr val="C00000"/>
              </a:buClr>
              <a:buSzPct val="100000"/>
              <a:buFont typeface="Bookman Old Style"/>
              <a:buNone/>
            </a:pPr>
            <a:r>
              <a:rPr b="1" lang="en-IN" sz="3200">
                <a:solidFill>
                  <a:srgbClr val="C00000"/>
                </a:solidFill>
                <a:latin typeface="Bookman Old Style"/>
                <a:ea typeface="Bookman Old Style"/>
                <a:cs typeface="Bookman Old Style"/>
                <a:sym typeface="Bookman Old Style"/>
              </a:rPr>
              <a:t>Implementation of Modules</a:t>
            </a:r>
            <a:endParaRPr/>
          </a:p>
        </p:txBody>
      </p:sp>
      <p:pic>
        <p:nvPicPr>
          <p:cNvPr id="179" name="Google Shape;179;p22"/>
          <p:cNvPicPr preferRelativeResize="0"/>
          <p:nvPr/>
        </p:nvPicPr>
        <p:blipFill rotWithShape="1">
          <a:blip r:embed="rId3">
            <a:alphaModFix/>
          </a:blip>
          <a:srcRect b="0" l="0" r="0" t="0"/>
          <a:stretch/>
        </p:blipFill>
        <p:spPr>
          <a:xfrm>
            <a:off x="279789" y="73945"/>
            <a:ext cx="873901" cy="1000553"/>
          </a:xfrm>
          <a:prstGeom prst="rect">
            <a:avLst/>
          </a:prstGeom>
          <a:blipFill rotWithShape="1">
            <a:blip r:embed="rId4">
              <a:alphaModFix/>
            </a:blip>
            <a:tile algn="tl" flip="none" tx="0" sx="100000" ty="0" sy="100000"/>
          </a:blipFill>
          <a:ln>
            <a:noFill/>
          </a:ln>
        </p:spPr>
      </p:pic>
      <p:sp>
        <p:nvSpPr>
          <p:cNvPr id="180" name="Google Shape;180;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81" name="Google Shape;181;p22"/>
          <p:cNvPicPr preferRelativeResize="0"/>
          <p:nvPr/>
        </p:nvPicPr>
        <p:blipFill>
          <a:blip r:embed="rId5">
            <a:alphaModFix/>
          </a:blip>
          <a:stretch>
            <a:fillRect/>
          </a:stretch>
        </p:blipFill>
        <p:spPr>
          <a:xfrm>
            <a:off x="3137475" y="707075"/>
            <a:ext cx="5473124" cy="601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1543875" y="73950"/>
            <a:ext cx="9369300" cy="6735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Implementation of Modules</a:t>
            </a:r>
            <a:endParaRPr/>
          </a:p>
        </p:txBody>
      </p:sp>
      <p:pic>
        <p:nvPicPr>
          <p:cNvPr id="188" name="Google Shape;188;p23"/>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89" name="Google Shape;189;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90" name="Google Shape;190;p23"/>
          <p:cNvPicPr preferRelativeResize="0"/>
          <p:nvPr/>
        </p:nvPicPr>
        <p:blipFill>
          <a:blip r:embed="rId5">
            <a:alphaModFix/>
          </a:blip>
          <a:stretch>
            <a:fillRect/>
          </a:stretch>
        </p:blipFill>
        <p:spPr>
          <a:xfrm>
            <a:off x="3157188" y="843625"/>
            <a:ext cx="6153174" cy="6014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Implementation of Modules</a:t>
            </a:r>
            <a:endParaRPr/>
          </a:p>
        </p:txBody>
      </p:sp>
      <p:pic>
        <p:nvPicPr>
          <p:cNvPr id="197" name="Google Shape;197;p24"/>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98" name="Google Shape;19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99" name="Google Shape;199;p24"/>
          <p:cNvPicPr preferRelativeResize="0"/>
          <p:nvPr/>
        </p:nvPicPr>
        <p:blipFill>
          <a:blip r:embed="rId5">
            <a:alphaModFix/>
          </a:blip>
          <a:stretch>
            <a:fillRect/>
          </a:stretch>
        </p:blipFill>
        <p:spPr>
          <a:xfrm>
            <a:off x="1278800" y="81250"/>
            <a:ext cx="9707001" cy="6640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Snapshots</a:t>
            </a:r>
            <a:endParaRPr/>
          </a:p>
        </p:txBody>
      </p:sp>
      <p:pic>
        <p:nvPicPr>
          <p:cNvPr id="206" name="Google Shape;206;p25"/>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207" name="Google Shape;20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8" name="Google Shape;208;p25"/>
          <p:cNvSpPr txBox="1"/>
          <p:nvPr>
            <p:ph idx="1" type="body"/>
          </p:nvPr>
        </p:nvSpPr>
        <p:spPr>
          <a:xfrm>
            <a:off x="404889" y="1181496"/>
            <a:ext cx="11260200" cy="5103000"/>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chemeClr val="dk1"/>
              </a:buClr>
              <a:buSzPts val="4000"/>
              <a:buNone/>
            </a:pPr>
            <a:r>
              <a:t/>
            </a:r>
            <a:endParaRPr sz="4000">
              <a:solidFill>
                <a:schemeClr val="dk2"/>
              </a:solidFill>
              <a:latin typeface="Times New Roman"/>
              <a:ea typeface="Times New Roman"/>
              <a:cs typeface="Times New Roman"/>
              <a:sym typeface="Times New Roman"/>
            </a:endParaRPr>
          </a:p>
          <a:p>
            <a:pPr indent="0" lvl="0" marL="228600" rtl="0" algn="just">
              <a:lnSpc>
                <a:spcPct val="90000"/>
              </a:lnSpc>
              <a:spcBef>
                <a:spcPts val="1800"/>
              </a:spcBef>
              <a:spcAft>
                <a:spcPts val="0"/>
              </a:spcAft>
              <a:buClr>
                <a:schemeClr val="dk1"/>
              </a:buClr>
              <a:buSzPts val="4400"/>
              <a:buNone/>
            </a:pPr>
            <a:r>
              <a:t/>
            </a:r>
            <a:endParaRPr sz="4400"/>
          </a:p>
        </p:txBody>
      </p:sp>
      <p:pic>
        <p:nvPicPr>
          <p:cNvPr id="209" name="Google Shape;209;p25"/>
          <p:cNvPicPr preferRelativeResize="0"/>
          <p:nvPr/>
        </p:nvPicPr>
        <p:blipFill>
          <a:blip r:embed="rId5">
            <a:alphaModFix/>
          </a:blip>
          <a:stretch>
            <a:fillRect/>
          </a:stretch>
        </p:blipFill>
        <p:spPr>
          <a:xfrm>
            <a:off x="404900" y="1267650"/>
            <a:ext cx="11104550" cy="52640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Snapshots</a:t>
            </a:r>
            <a:endParaRPr/>
          </a:p>
        </p:txBody>
      </p:sp>
      <p:pic>
        <p:nvPicPr>
          <p:cNvPr id="216" name="Google Shape;216;p26"/>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217" name="Google Shape;217;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218" name="Google Shape;218;p26"/>
          <p:cNvPicPr preferRelativeResize="0"/>
          <p:nvPr/>
        </p:nvPicPr>
        <p:blipFill>
          <a:blip r:embed="rId5">
            <a:alphaModFix/>
          </a:blip>
          <a:stretch>
            <a:fillRect/>
          </a:stretch>
        </p:blipFill>
        <p:spPr>
          <a:xfrm>
            <a:off x="7293650" y="1323825"/>
            <a:ext cx="4131324" cy="5032525"/>
          </a:xfrm>
          <a:prstGeom prst="rect">
            <a:avLst/>
          </a:prstGeom>
          <a:noFill/>
          <a:ln>
            <a:noFill/>
          </a:ln>
        </p:spPr>
      </p:pic>
      <p:pic>
        <p:nvPicPr>
          <p:cNvPr id="219" name="Google Shape;219;p26"/>
          <p:cNvPicPr preferRelativeResize="0"/>
          <p:nvPr/>
        </p:nvPicPr>
        <p:blipFill>
          <a:blip r:embed="rId6">
            <a:alphaModFix/>
          </a:blip>
          <a:stretch>
            <a:fillRect/>
          </a:stretch>
        </p:blipFill>
        <p:spPr>
          <a:xfrm>
            <a:off x="3590225" y="1496049"/>
            <a:ext cx="3046275" cy="2284700"/>
          </a:xfrm>
          <a:prstGeom prst="rect">
            <a:avLst/>
          </a:prstGeom>
          <a:noFill/>
          <a:ln>
            <a:noFill/>
          </a:ln>
        </p:spPr>
      </p:pic>
      <p:pic>
        <p:nvPicPr>
          <p:cNvPr id="220" name="Google Shape;220;p26"/>
          <p:cNvPicPr preferRelativeResize="0"/>
          <p:nvPr/>
        </p:nvPicPr>
        <p:blipFill rotWithShape="1">
          <a:blip r:embed="rId7">
            <a:alphaModFix/>
          </a:blip>
          <a:srcRect b="0" l="0" r="1710" t="0"/>
          <a:stretch/>
        </p:blipFill>
        <p:spPr>
          <a:xfrm>
            <a:off x="404900" y="3949000"/>
            <a:ext cx="2994165" cy="2284700"/>
          </a:xfrm>
          <a:prstGeom prst="rect">
            <a:avLst/>
          </a:prstGeom>
          <a:noFill/>
          <a:ln>
            <a:noFill/>
          </a:ln>
        </p:spPr>
      </p:pic>
      <p:pic>
        <p:nvPicPr>
          <p:cNvPr id="221" name="Google Shape;221;p26"/>
          <p:cNvPicPr preferRelativeResize="0"/>
          <p:nvPr/>
        </p:nvPicPr>
        <p:blipFill>
          <a:blip r:embed="rId8">
            <a:alphaModFix/>
          </a:blip>
          <a:stretch>
            <a:fillRect/>
          </a:stretch>
        </p:blipFill>
        <p:spPr>
          <a:xfrm>
            <a:off x="359474" y="1481512"/>
            <a:ext cx="3085026" cy="2313785"/>
          </a:xfrm>
          <a:prstGeom prst="rect">
            <a:avLst/>
          </a:prstGeom>
          <a:noFill/>
          <a:ln>
            <a:noFill/>
          </a:ln>
        </p:spPr>
      </p:pic>
      <p:pic>
        <p:nvPicPr>
          <p:cNvPr id="222" name="Google Shape;222;p26"/>
          <p:cNvPicPr preferRelativeResize="0"/>
          <p:nvPr/>
        </p:nvPicPr>
        <p:blipFill>
          <a:blip r:embed="rId9">
            <a:alphaModFix/>
          </a:blip>
          <a:stretch>
            <a:fillRect/>
          </a:stretch>
        </p:blipFill>
        <p:spPr>
          <a:xfrm>
            <a:off x="3551474" y="3947700"/>
            <a:ext cx="3085026" cy="23137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554370" y="187720"/>
            <a:ext cx="9358840" cy="896145"/>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Times New Roman"/>
              <a:buNone/>
            </a:pPr>
            <a:r>
              <a:rPr b="1" lang="en-IN" sz="3200">
                <a:solidFill>
                  <a:srgbClr val="C00000"/>
                </a:solidFill>
                <a:latin typeface="Times New Roman"/>
                <a:ea typeface="Times New Roman"/>
                <a:cs typeface="Times New Roman"/>
                <a:sym typeface="Times New Roman"/>
              </a:rPr>
              <a:t>References</a:t>
            </a:r>
            <a:endParaRPr/>
          </a:p>
        </p:txBody>
      </p:sp>
      <p:sp>
        <p:nvSpPr>
          <p:cNvPr id="229" name="Google Shape;229;p27"/>
          <p:cNvSpPr/>
          <p:nvPr/>
        </p:nvSpPr>
        <p:spPr>
          <a:xfrm>
            <a:off x="120072" y="90089"/>
            <a:ext cx="11942619" cy="6677822"/>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0" name="Google Shape;230;p27"/>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231" name="Google Shape;23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2" name="Google Shape;232;p27"/>
          <p:cNvSpPr txBox="1"/>
          <p:nvPr>
            <p:ph idx="1" type="body"/>
          </p:nvPr>
        </p:nvSpPr>
        <p:spPr>
          <a:xfrm>
            <a:off x="258184" y="1181496"/>
            <a:ext cx="11629016" cy="5103019"/>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IN" sz="2100">
                <a:solidFill>
                  <a:srgbClr val="233A44"/>
                </a:solidFill>
              </a:rPr>
              <a:t>[1]  </a:t>
            </a:r>
            <a:r>
              <a:rPr b="1" lang="en-IN" sz="2100">
                <a:latin typeface="Times New Roman"/>
                <a:ea typeface="Times New Roman"/>
                <a:cs typeface="Times New Roman"/>
                <a:sym typeface="Times New Roman"/>
              </a:rPr>
              <a:t>“Hand Gesture Recognition for Deaf and Dumb”</a:t>
            </a:r>
            <a:r>
              <a:rPr lang="en-IN" sz="2100">
                <a:latin typeface="Times New Roman"/>
                <a:ea typeface="Times New Roman"/>
                <a:cs typeface="Times New Roman"/>
                <a:sym typeface="Times New Roman"/>
              </a:rPr>
              <a:t> ,Parshwa P. Patil, Maithili J. Phatak, Suharsh S. Kale,International Research Journal of Engineering and Technology (IRJET) Volume: 06 Issue: 11 | Nov 2019 </a:t>
            </a:r>
            <a:endParaRPr sz="2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IN" sz="2100">
                <a:latin typeface="Times New Roman"/>
                <a:ea typeface="Times New Roman"/>
                <a:cs typeface="Times New Roman"/>
                <a:sym typeface="Times New Roman"/>
              </a:rPr>
              <a:t>[2]  </a:t>
            </a:r>
            <a:r>
              <a:rPr b="1" lang="en-IN" sz="2100">
                <a:latin typeface="Times New Roman"/>
                <a:ea typeface="Times New Roman"/>
                <a:cs typeface="Times New Roman"/>
                <a:sym typeface="Times New Roman"/>
              </a:rPr>
              <a:t>"Hand Gesture Movement Recognition System Using Convolution Neural Network Algorithm",</a:t>
            </a:r>
            <a:r>
              <a:rPr lang="en-IN" sz="2100">
                <a:latin typeface="Times New Roman"/>
                <a:ea typeface="Times New Roman"/>
                <a:cs typeface="Times New Roman"/>
                <a:sym typeface="Times New Roman"/>
              </a:rPr>
              <a:t> Kundan Kumar Dubey, Ajitanshu Jha, Akshay Tiwari, K. Narmatha, International Research Journal of Computer Science (IRJCS) Issue 04, Volume 6 (April 2019)</a:t>
            </a:r>
            <a:endParaRPr sz="2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IN" sz="2100">
                <a:latin typeface="Times New Roman"/>
                <a:ea typeface="Times New Roman"/>
                <a:cs typeface="Times New Roman"/>
                <a:sym typeface="Times New Roman"/>
              </a:rPr>
              <a:t>[3]  </a:t>
            </a:r>
            <a:r>
              <a:rPr b="1" lang="en-IN" sz="2100">
                <a:latin typeface="Times New Roman"/>
                <a:ea typeface="Times New Roman"/>
                <a:cs typeface="Times New Roman"/>
                <a:sym typeface="Times New Roman"/>
              </a:rPr>
              <a:t>“Hand Gesture Recognition Based on Computer Vision: A Review of Techniques”</a:t>
            </a:r>
            <a:r>
              <a:rPr lang="en-IN" sz="2100">
                <a:latin typeface="Times New Roman"/>
                <a:ea typeface="Times New Roman"/>
                <a:cs typeface="Times New Roman"/>
                <a:sym typeface="Times New Roman"/>
              </a:rPr>
              <a:t>,Munir Oudah, Ali Al-Naji, and Javaan Chahl, Journal of Imaging -23 July 2020</a:t>
            </a:r>
            <a:endParaRPr sz="2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IN" sz="2100">
                <a:latin typeface="Times New Roman"/>
                <a:ea typeface="Times New Roman"/>
                <a:cs typeface="Times New Roman"/>
                <a:sym typeface="Times New Roman"/>
              </a:rPr>
              <a:t>[4]  </a:t>
            </a:r>
            <a:r>
              <a:rPr b="1" lang="en-IN" sz="2100">
                <a:latin typeface="Times New Roman"/>
                <a:ea typeface="Times New Roman"/>
                <a:cs typeface="Times New Roman"/>
                <a:sym typeface="Times New Roman"/>
              </a:rPr>
              <a:t>“A Sensor-Based Hand Gesture Recognition System for Japanese Sign Language”,</a:t>
            </a:r>
            <a:r>
              <a:rPr lang="en-IN" sz="2100">
                <a:latin typeface="Times New Roman"/>
                <a:ea typeface="Times New Roman"/>
                <a:cs typeface="Times New Roman"/>
                <a:sym typeface="Times New Roman"/>
              </a:rPr>
              <a:t> Xianzhi Chu, Jiang Liu, School of Fundamental Science and Engineering Waseda University 2021 IEEE 3rd Global Conference on Life Sciences and Technologies (LifeTech 2021)</a:t>
            </a:r>
            <a:endParaRPr sz="1000">
              <a:solidFill>
                <a:srgbClr val="C00000"/>
              </a:solidFill>
              <a:latin typeface="Bookman Old Style"/>
              <a:ea typeface="Bookman Old Style"/>
              <a:cs typeface="Bookman Old Style"/>
              <a:sym typeface="Bookman Old Style"/>
            </a:endParaRPr>
          </a:p>
          <a:p>
            <a:pPr indent="0" lvl="0" marL="0" rtl="0" algn="just">
              <a:lnSpc>
                <a:spcPct val="107000"/>
              </a:lnSpc>
              <a:spcBef>
                <a:spcPts val="1800"/>
              </a:spcBef>
              <a:spcAft>
                <a:spcPts val="0"/>
              </a:spcAft>
              <a:buClr>
                <a:schemeClr val="dk1"/>
              </a:buClr>
              <a:buSzPts val="1400"/>
              <a:buNone/>
            </a:pPr>
            <a:r>
              <a:t/>
            </a:r>
            <a:endParaRPr sz="1400">
              <a:solidFill>
                <a:schemeClr val="dk2"/>
              </a:solidFill>
              <a:latin typeface="Bookman Old Style"/>
              <a:ea typeface="Bookman Old Style"/>
              <a:cs typeface="Bookman Old Style"/>
              <a:sym typeface="Bookman Old Style"/>
            </a:endParaRPr>
          </a:p>
          <a:p>
            <a:pPr indent="-139700" lvl="0" marL="228600" rtl="0" algn="just">
              <a:lnSpc>
                <a:spcPct val="90000"/>
              </a:lnSpc>
              <a:spcBef>
                <a:spcPts val="1800"/>
              </a:spcBef>
              <a:spcAft>
                <a:spcPts val="0"/>
              </a:spcAft>
              <a:buClr>
                <a:schemeClr val="dk1"/>
              </a:buClr>
              <a:buSzPts val="1400"/>
              <a:buNone/>
            </a:pPr>
            <a:r>
              <a:t/>
            </a:r>
            <a:endParaRPr sz="1400">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descr="How to Say Thank You in Sign Language: And Other Signs of Gratitude" id="239" name="Google Shape;239;p28"/>
          <p:cNvPicPr preferRelativeResize="0"/>
          <p:nvPr/>
        </p:nvPicPr>
        <p:blipFill>
          <a:blip r:embed="rId3">
            <a:alphaModFix/>
          </a:blip>
          <a:stretch>
            <a:fillRect/>
          </a:stretch>
        </p:blipFill>
        <p:spPr>
          <a:xfrm>
            <a:off x="200025" y="1742500"/>
            <a:ext cx="11715751" cy="316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 type="subTitle"/>
          </p:nvPr>
        </p:nvSpPr>
        <p:spPr>
          <a:xfrm>
            <a:off x="7340905" y="4700661"/>
            <a:ext cx="4412700" cy="1655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F5496"/>
              </a:buClr>
              <a:buSzPts val="2400"/>
              <a:buNone/>
            </a:pPr>
            <a:r>
              <a:rPr b="1" lang="en-IN">
                <a:solidFill>
                  <a:srgbClr val="2F5496"/>
                </a:solidFill>
                <a:latin typeface="Bookman Old Style"/>
                <a:ea typeface="Bookman Old Style"/>
                <a:cs typeface="Bookman Old Style"/>
                <a:sym typeface="Bookman Old Style"/>
              </a:rPr>
              <a:t>Guided By:</a:t>
            </a:r>
            <a:endParaRPr/>
          </a:p>
          <a:p>
            <a:pPr indent="0" lvl="0" marL="0" rtl="0" algn="just">
              <a:lnSpc>
                <a:spcPct val="115000"/>
              </a:lnSpc>
              <a:spcBef>
                <a:spcPts val="0"/>
              </a:spcBef>
              <a:spcAft>
                <a:spcPts val="0"/>
              </a:spcAft>
              <a:buClr>
                <a:schemeClr val="dk1"/>
              </a:buClr>
              <a:buSzPts val="1100"/>
              <a:buFont typeface="Arial"/>
              <a:buNone/>
            </a:pPr>
            <a:r>
              <a:rPr b="1" lang="en-IN" sz="2000">
                <a:latin typeface="Bookman Old Style"/>
                <a:ea typeface="Bookman Old Style"/>
                <a:cs typeface="Bookman Old Style"/>
                <a:sym typeface="Bookman Old Style"/>
              </a:rPr>
              <a:t>Dr. Deepa S R,</a:t>
            </a:r>
            <a:endParaRPr b="1" sz="2000">
              <a:latin typeface="Bookman Old Style"/>
              <a:ea typeface="Bookman Old Style"/>
              <a:cs typeface="Bookman Old Style"/>
              <a:sym typeface="Bookman Old Style"/>
            </a:endParaRPr>
          </a:p>
          <a:p>
            <a:pPr indent="0" lvl="0" marL="0" rtl="0" algn="just">
              <a:lnSpc>
                <a:spcPct val="115000"/>
              </a:lnSpc>
              <a:spcBef>
                <a:spcPts val="0"/>
              </a:spcBef>
              <a:spcAft>
                <a:spcPts val="0"/>
              </a:spcAft>
              <a:buClr>
                <a:schemeClr val="dk1"/>
              </a:buClr>
              <a:buSzPts val="1100"/>
              <a:buFont typeface="Arial"/>
              <a:buNone/>
            </a:pPr>
            <a:r>
              <a:rPr b="1" lang="en-IN" sz="2000">
                <a:latin typeface="Bookman Old Style"/>
                <a:ea typeface="Bookman Old Style"/>
                <a:cs typeface="Bookman Old Style"/>
                <a:sym typeface="Bookman Old Style"/>
              </a:rPr>
              <a:t>Associate Professor,</a:t>
            </a:r>
            <a:endParaRPr b="1" sz="2000">
              <a:latin typeface="Bookman Old Style"/>
              <a:ea typeface="Bookman Old Style"/>
              <a:cs typeface="Bookman Old Style"/>
              <a:sym typeface="Bookman Old Style"/>
            </a:endParaRPr>
          </a:p>
          <a:p>
            <a:pPr indent="0" lvl="0" marL="0" rtl="0" algn="just">
              <a:lnSpc>
                <a:spcPct val="115000"/>
              </a:lnSpc>
              <a:spcBef>
                <a:spcPts val="0"/>
              </a:spcBef>
              <a:spcAft>
                <a:spcPts val="0"/>
              </a:spcAft>
              <a:buClr>
                <a:schemeClr val="dk1"/>
              </a:buClr>
              <a:buSzPts val="1100"/>
              <a:buFont typeface="Arial"/>
              <a:buNone/>
            </a:pPr>
            <a:r>
              <a:rPr b="1" lang="en-IN" sz="2000">
                <a:latin typeface="Bookman Old Style"/>
                <a:ea typeface="Bookman Old Style"/>
                <a:cs typeface="Bookman Old Style"/>
                <a:sym typeface="Bookman Old Style"/>
              </a:rPr>
              <a:t>Department of CSE, KSIT</a:t>
            </a:r>
            <a:endParaRPr b="1" sz="2600">
              <a:latin typeface="Bookman Old Style"/>
              <a:ea typeface="Bookman Old Style"/>
              <a:cs typeface="Bookman Old Style"/>
              <a:sym typeface="Bookman Old Style"/>
            </a:endParaRPr>
          </a:p>
        </p:txBody>
      </p:sp>
      <p:pic>
        <p:nvPicPr>
          <p:cNvPr id="99" name="Google Shape;99;p14"/>
          <p:cNvPicPr preferRelativeResize="0"/>
          <p:nvPr/>
        </p:nvPicPr>
        <p:blipFill rotWithShape="1">
          <a:blip r:embed="rId3">
            <a:alphaModFix/>
          </a:blip>
          <a:srcRect b="0" l="0" r="0" t="0"/>
          <a:stretch/>
        </p:blipFill>
        <p:spPr>
          <a:xfrm>
            <a:off x="841779" y="328027"/>
            <a:ext cx="1157273" cy="1324994"/>
          </a:xfrm>
          <a:prstGeom prst="rect">
            <a:avLst/>
          </a:prstGeom>
          <a:blipFill rotWithShape="1">
            <a:blip r:embed="rId4">
              <a:alphaModFix/>
            </a:blip>
            <a:tile algn="tl" flip="none" tx="0" sx="100000" ty="0" sy="100000"/>
          </a:blipFill>
          <a:ln>
            <a:noFill/>
          </a:ln>
        </p:spPr>
      </p:pic>
      <p:sp>
        <p:nvSpPr>
          <p:cNvPr id="100" name="Google Shape;1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1" name="Google Shape;101;p14"/>
          <p:cNvSpPr txBox="1"/>
          <p:nvPr/>
        </p:nvSpPr>
        <p:spPr>
          <a:xfrm>
            <a:off x="1570616" y="2093629"/>
            <a:ext cx="9649500" cy="169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cap="none" strike="noStrike">
                <a:solidFill>
                  <a:srgbClr val="C00000"/>
                </a:solidFill>
                <a:latin typeface="Bookman Old Style"/>
                <a:ea typeface="Bookman Old Style"/>
                <a:cs typeface="Bookman Old Style"/>
                <a:sym typeface="Bookman Old Style"/>
              </a:rPr>
              <a:t>Department of Computer Science and Engineering</a:t>
            </a:r>
            <a:endParaRPr/>
          </a:p>
          <a:p>
            <a:pPr indent="0" lvl="0" marL="0" marR="0" rtl="0" algn="ctr">
              <a:spcBef>
                <a:spcPts val="0"/>
              </a:spcBef>
              <a:spcAft>
                <a:spcPts val="0"/>
              </a:spcAft>
              <a:buNone/>
            </a:pPr>
            <a:r>
              <a:rPr b="1" i="0" lang="en-IN" sz="2400" u="none" cap="none" strike="noStrike">
                <a:solidFill>
                  <a:srgbClr val="C00000"/>
                </a:solidFill>
                <a:latin typeface="Bookman Old Style"/>
                <a:ea typeface="Bookman Old Style"/>
                <a:cs typeface="Bookman Old Style"/>
                <a:sym typeface="Bookman Old Style"/>
              </a:rPr>
              <a:t>Project Phase – II (18CSP83)          </a:t>
            </a:r>
            <a:endParaRPr/>
          </a:p>
          <a:p>
            <a:pPr indent="0" lvl="0" marL="0" marR="0" rtl="0" algn="ctr">
              <a:spcBef>
                <a:spcPts val="0"/>
              </a:spcBef>
              <a:spcAft>
                <a:spcPts val="0"/>
              </a:spcAft>
              <a:buNone/>
            </a:pPr>
            <a:r>
              <a:rPr b="1" i="0" lang="en-IN" sz="2400" u="none" cap="none" strike="noStrike">
                <a:solidFill>
                  <a:srgbClr val="C00000"/>
                </a:solidFill>
                <a:latin typeface="Bookman Old Style"/>
                <a:ea typeface="Bookman Old Style"/>
                <a:cs typeface="Bookman Old Style"/>
                <a:sym typeface="Bookman Old Style"/>
              </a:rPr>
              <a:t>Review – 1</a:t>
            </a:r>
            <a:endParaRPr/>
          </a:p>
          <a:p>
            <a:pPr indent="0" lvl="0" marL="0" marR="0" rtl="0" algn="ctr">
              <a:spcBef>
                <a:spcPts val="0"/>
              </a:spcBef>
              <a:spcAft>
                <a:spcPts val="0"/>
              </a:spcAft>
              <a:buNone/>
            </a:pPr>
            <a:r>
              <a:rPr b="1" lang="en-IN" sz="2600">
                <a:solidFill>
                  <a:schemeClr val="dk1"/>
                </a:solidFill>
                <a:latin typeface="Bookman Old Style"/>
                <a:ea typeface="Bookman Old Style"/>
                <a:cs typeface="Bookman Old Style"/>
                <a:sym typeface="Bookman Old Style"/>
              </a:rPr>
              <a:t>Hand Gesture Recognition for Differently Abled People</a:t>
            </a:r>
            <a:r>
              <a:rPr b="1" i="0" lang="en-IN" sz="3200" u="none" cap="none" strike="noStrike">
                <a:solidFill>
                  <a:srgbClr val="2F5496"/>
                </a:solidFill>
                <a:latin typeface="Bookman Old Style"/>
                <a:ea typeface="Bookman Old Style"/>
                <a:cs typeface="Bookman Old Style"/>
                <a:sym typeface="Bookman Old Style"/>
              </a:rPr>
              <a:t> </a:t>
            </a:r>
            <a:endParaRPr b="1" i="0" sz="3200" u="none" cap="none" strike="noStrike">
              <a:solidFill>
                <a:srgbClr val="2F5496"/>
              </a:solidFill>
              <a:latin typeface="Bookman Old Style"/>
              <a:ea typeface="Bookman Old Style"/>
              <a:cs typeface="Bookman Old Style"/>
              <a:sym typeface="Bookman Old Style"/>
            </a:endParaRPr>
          </a:p>
        </p:txBody>
      </p:sp>
      <p:pic>
        <p:nvPicPr>
          <p:cNvPr id="102" name="Google Shape;102;p14"/>
          <p:cNvPicPr preferRelativeResize="0"/>
          <p:nvPr/>
        </p:nvPicPr>
        <p:blipFill rotWithShape="1">
          <a:blip r:embed="rId5">
            <a:alphaModFix/>
          </a:blip>
          <a:srcRect b="0" l="0" r="0" t="0"/>
          <a:stretch/>
        </p:blipFill>
        <p:spPr>
          <a:xfrm>
            <a:off x="2534798" y="328027"/>
            <a:ext cx="8039433" cy="1651380"/>
          </a:xfrm>
          <a:prstGeom prst="rect">
            <a:avLst/>
          </a:prstGeom>
          <a:noFill/>
          <a:ln>
            <a:noFill/>
          </a:ln>
        </p:spPr>
      </p:pic>
      <p:sp>
        <p:nvSpPr>
          <p:cNvPr id="103" name="Google Shape;103;p14"/>
          <p:cNvSpPr txBox="1"/>
          <p:nvPr/>
        </p:nvSpPr>
        <p:spPr>
          <a:xfrm>
            <a:off x="314325" y="4788625"/>
            <a:ext cx="5643600" cy="16557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2F5496"/>
              </a:buClr>
              <a:buSzPts val="2000"/>
              <a:buFont typeface="Arial"/>
              <a:buNone/>
            </a:pPr>
            <a:r>
              <a:rPr b="1" i="0" lang="en-IN" sz="2000" u="none" cap="none" strike="noStrike">
                <a:solidFill>
                  <a:srgbClr val="2F5496"/>
                </a:solidFill>
                <a:latin typeface="Bookman Old Style"/>
                <a:ea typeface="Bookman Old Style"/>
                <a:cs typeface="Bookman Old Style"/>
                <a:sym typeface="Bookman Old Style"/>
              </a:rPr>
              <a:t>Student 1</a:t>
            </a:r>
            <a:r>
              <a:rPr b="1" lang="en-IN" sz="2000">
                <a:solidFill>
                  <a:srgbClr val="2F5496"/>
                </a:solidFill>
                <a:latin typeface="Bookman Old Style"/>
                <a:ea typeface="Bookman Old Style"/>
                <a:cs typeface="Bookman Old Style"/>
                <a:sym typeface="Bookman Old Style"/>
              </a:rPr>
              <a:t>.: </a:t>
            </a:r>
            <a:r>
              <a:rPr b="1" lang="en-IN" sz="2000">
                <a:solidFill>
                  <a:schemeClr val="dk1"/>
                </a:solidFill>
                <a:latin typeface="Bookman Old Style"/>
                <a:ea typeface="Bookman Old Style"/>
                <a:cs typeface="Bookman Old Style"/>
                <a:sym typeface="Bookman Old Style"/>
              </a:rPr>
              <a:t>1KS18CS024 Goutham M</a:t>
            </a:r>
            <a:endParaRPr>
              <a:solidFill>
                <a:schemeClr val="dk1"/>
              </a:solidFill>
            </a:endParaRPr>
          </a:p>
          <a:p>
            <a:pPr indent="0" lvl="0" marL="0" marR="0" rtl="0" algn="l">
              <a:lnSpc>
                <a:spcPct val="100000"/>
              </a:lnSpc>
              <a:spcBef>
                <a:spcPts val="0"/>
              </a:spcBef>
              <a:spcAft>
                <a:spcPts val="0"/>
              </a:spcAft>
              <a:buClr>
                <a:srgbClr val="2F5496"/>
              </a:buClr>
              <a:buSzPts val="2000"/>
              <a:buFont typeface="Arial"/>
              <a:buNone/>
            </a:pPr>
            <a:r>
              <a:rPr b="1" i="0" lang="en-IN" sz="2000" u="none" cap="none" strike="noStrike">
                <a:solidFill>
                  <a:srgbClr val="2F5496"/>
                </a:solidFill>
                <a:latin typeface="Bookman Old Style"/>
                <a:ea typeface="Bookman Old Style"/>
                <a:cs typeface="Bookman Old Style"/>
                <a:sym typeface="Bookman Old Style"/>
              </a:rPr>
              <a:t>Student 2</a:t>
            </a:r>
            <a:r>
              <a:rPr b="1" lang="en-IN" sz="2000">
                <a:solidFill>
                  <a:srgbClr val="2F5496"/>
                </a:solidFill>
                <a:latin typeface="Bookman Old Style"/>
                <a:ea typeface="Bookman Old Style"/>
                <a:cs typeface="Bookman Old Style"/>
                <a:sym typeface="Bookman Old Style"/>
              </a:rPr>
              <a:t>.: </a:t>
            </a:r>
            <a:r>
              <a:rPr b="1" lang="en-IN" sz="2000">
                <a:solidFill>
                  <a:schemeClr val="dk1"/>
                </a:solidFill>
                <a:latin typeface="Bookman Old Style"/>
                <a:ea typeface="Bookman Old Style"/>
                <a:cs typeface="Bookman Old Style"/>
                <a:sym typeface="Bookman Old Style"/>
              </a:rPr>
              <a:t>1KS18CS018 Dhananjaya S</a:t>
            </a:r>
            <a:r>
              <a:rPr b="1" i="0" lang="en-IN" sz="2000" u="none" cap="none" strike="noStrike">
                <a:solidFill>
                  <a:srgbClr val="2F5496"/>
                </a:solidFill>
                <a:latin typeface="Bookman Old Style"/>
                <a:ea typeface="Bookman Old Style"/>
                <a:cs typeface="Bookman Old Style"/>
                <a:sym typeface="Bookman Old Style"/>
              </a:rPr>
              <a:t> </a:t>
            </a:r>
            <a:endParaRPr/>
          </a:p>
          <a:p>
            <a:pPr indent="0" lvl="0" marL="0" marR="0" rtl="0" algn="l">
              <a:lnSpc>
                <a:spcPct val="100000"/>
              </a:lnSpc>
              <a:spcBef>
                <a:spcPts val="0"/>
              </a:spcBef>
              <a:spcAft>
                <a:spcPts val="0"/>
              </a:spcAft>
              <a:buClr>
                <a:srgbClr val="2F5496"/>
              </a:buClr>
              <a:buSzPts val="2000"/>
              <a:buFont typeface="Arial"/>
              <a:buNone/>
            </a:pPr>
            <a:r>
              <a:rPr b="1" i="0" lang="en-IN" sz="2000" u="none" cap="none" strike="noStrike">
                <a:solidFill>
                  <a:srgbClr val="2F5496"/>
                </a:solidFill>
                <a:latin typeface="Bookman Old Style"/>
                <a:ea typeface="Bookman Old Style"/>
                <a:cs typeface="Bookman Old Style"/>
                <a:sym typeface="Bookman Old Style"/>
              </a:rPr>
              <a:t>Student </a:t>
            </a:r>
            <a:r>
              <a:rPr b="1" lang="en-IN" sz="2000">
                <a:solidFill>
                  <a:srgbClr val="2F5496"/>
                </a:solidFill>
                <a:latin typeface="Bookman Old Style"/>
                <a:ea typeface="Bookman Old Style"/>
                <a:cs typeface="Bookman Old Style"/>
                <a:sym typeface="Bookman Old Style"/>
              </a:rPr>
              <a:t>3.: </a:t>
            </a:r>
            <a:r>
              <a:rPr b="1" lang="en-IN" sz="2000">
                <a:solidFill>
                  <a:schemeClr val="dk1"/>
                </a:solidFill>
                <a:latin typeface="Bookman Old Style"/>
                <a:ea typeface="Bookman Old Style"/>
                <a:cs typeface="Bookman Old Style"/>
                <a:sym typeface="Bookman Old Style"/>
              </a:rPr>
              <a:t>1KS18CS033 Kiran V Dambal</a:t>
            </a:r>
            <a:endParaRPr>
              <a:solidFill>
                <a:schemeClr val="dk1"/>
              </a:solidFill>
            </a:endParaRPr>
          </a:p>
          <a:p>
            <a:pPr indent="0" lvl="0" marL="0" marR="0" rtl="0" algn="l">
              <a:lnSpc>
                <a:spcPct val="100000"/>
              </a:lnSpc>
              <a:spcBef>
                <a:spcPts val="0"/>
              </a:spcBef>
              <a:spcAft>
                <a:spcPts val="0"/>
              </a:spcAft>
              <a:buClr>
                <a:srgbClr val="2F5496"/>
              </a:buClr>
              <a:buSzPts val="2000"/>
              <a:buFont typeface="Arial"/>
              <a:buNone/>
            </a:pPr>
            <a:r>
              <a:rPr b="1" i="0" lang="en-IN" sz="2000" u="none" cap="none" strike="noStrike">
                <a:solidFill>
                  <a:srgbClr val="2F5496"/>
                </a:solidFill>
                <a:latin typeface="Bookman Old Style"/>
                <a:ea typeface="Bookman Old Style"/>
                <a:cs typeface="Bookman Old Style"/>
                <a:sym typeface="Bookman Old Style"/>
              </a:rPr>
              <a:t>Student 4.: </a:t>
            </a:r>
            <a:r>
              <a:rPr b="1" i="0" lang="en-IN" sz="2000" u="none" cap="none" strike="noStrike">
                <a:solidFill>
                  <a:schemeClr val="dk1"/>
                </a:solidFill>
                <a:latin typeface="Bookman Old Style"/>
                <a:ea typeface="Bookman Old Style"/>
                <a:cs typeface="Bookman Old Style"/>
                <a:sym typeface="Bookman Old Style"/>
              </a:rPr>
              <a:t>1K</a:t>
            </a:r>
            <a:r>
              <a:rPr b="1" lang="en-IN" sz="2000">
                <a:solidFill>
                  <a:schemeClr val="dk1"/>
                </a:solidFill>
                <a:latin typeface="Bookman Old Style"/>
                <a:ea typeface="Bookman Old Style"/>
                <a:cs typeface="Bookman Old Style"/>
                <a:sym typeface="Bookman Old Style"/>
              </a:rPr>
              <a:t>S18CS023 Ganesh A</a:t>
            </a:r>
            <a:r>
              <a:rPr b="1" i="0" lang="en-IN" sz="2000" u="none" cap="none" strike="noStrike">
                <a:solidFill>
                  <a:srgbClr val="2F5496"/>
                </a:solidFill>
                <a:latin typeface="Bookman Old Style"/>
                <a:ea typeface="Bookman Old Style"/>
                <a:cs typeface="Bookman Old Style"/>
                <a:sym typeface="Bookman Old Style"/>
              </a:rPr>
              <a:t>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rgbClr val="2F5496"/>
              </a:solidFill>
              <a:latin typeface="Bookman Old Style"/>
              <a:ea typeface="Bookman Old Style"/>
              <a:cs typeface="Bookman Old Style"/>
              <a:sym typeface="Bookman Old Style"/>
            </a:endParaRPr>
          </a:p>
        </p:txBody>
      </p:sp>
      <p:sp>
        <p:nvSpPr>
          <p:cNvPr id="104" name="Google Shape;104;p14"/>
          <p:cNvSpPr txBox="1"/>
          <p:nvPr/>
        </p:nvSpPr>
        <p:spPr>
          <a:xfrm>
            <a:off x="1466200" y="3786400"/>
            <a:ext cx="96495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2F5496"/>
                </a:solidFill>
                <a:latin typeface="Bookman Old Style"/>
                <a:ea typeface="Bookman Old Style"/>
                <a:cs typeface="Bookman Old Style"/>
                <a:sym typeface="Bookman Old Style"/>
              </a:rPr>
              <a:t>Group No.:</a:t>
            </a:r>
            <a:r>
              <a:rPr b="1" lang="en-IN" sz="2400">
                <a:solidFill>
                  <a:srgbClr val="2F5496"/>
                </a:solidFill>
                <a:latin typeface="Bookman Old Style"/>
                <a:ea typeface="Bookman Old Style"/>
                <a:cs typeface="Bookman Old Style"/>
                <a:sym typeface="Bookman Old Style"/>
              </a:rPr>
              <a:t> 03</a:t>
            </a:r>
            <a:r>
              <a:rPr b="1" i="0" lang="en-IN" sz="2400" u="none" cap="none" strike="noStrike">
                <a:solidFill>
                  <a:srgbClr val="2F5496"/>
                </a:solidFill>
                <a:latin typeface="Bookman Old Style"/>
                <a:ea typeface="Bookman Old Style"/>
                <a:cs typeface="Bookman Old Style"/>
                <a:sym typeface="Bookman Old Style"/>
              </a:rPr>
              <a:t>	               Batch No.: </a:t>
            </a:r>
            <a:r>
              <a:rPr b="1" lang="en-IN" sz="2400">
                <a:solidFill>
                  <a:srgbClr val="31538F"/>
                </a:solidFill>
                <a:latin typeface="Bookman Old Style"/>
                <a:ea typeface="Bookman Old Style"/>
                <a:cs typeface="Bookman Old Style"/>
                <a:sym typeface="Bookman Old Style"/>
              </a:rPr>
              <a:t>2021_CSE_35</a:t>
            </a:r>
            <a:r>
              <a:rPr b="1" i="0" lang="en-IN" sz="2400" u="none" cap="none" strike="noStrike">
                <a:solidFill>
                  <a:srgbClr val="2F5496"/>
                </a:solidFill>
                <a:latin typeface="Bookman Old Style"/>
                <a:ea typeface="Bookman Old Style"/>
                <a:cs typeface="Bookman Old Style"/>
                <a:sym typeface="Bookman Old Style"/>
              </a:rPr>
              <a:t>  </a:t>
            </a:r>
            <a:endParaRPr b="1" sz="2400">
              <a:solidFill>
                <a:srgbClr val="2F5496"/>
              </a:solidFill>
              <a:latin typeface="Bookman Old Style"/>
              <a:ea typeface="Bookman Old Style"/>
              <a:cs typeface="Bookman Old Style"/>
              <a:sym typeface="Bookman Old Style"/>
            </a:endParaRPr>
          </a:p>
        </p:txBody>
      </p:sp>
      <p:sp>
        <p:nvSpPr>
          <p:cNvPr id="105" name="Google Shape;105;p14"/>
          <p:cNvSpPr/>
          <p:nvPr/>
        </p:nvSpPr>
        <p:spPr>
          <a:xfrm>
            <a:off x="193964" y="136524"/>
            <a:ext cx="11877900" cy="6585000"/>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554370" y="187720"/>
            <a:ext cx="9358840" cy="896145"/>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Bookman Old Style"/>
              <a:buNone/>
            </a:pPr>
            <a:r>
              <a:rPr b="1" lang="en-IN" sz="4400">
                <a:solidFill>
                  <a:srgbClr val="C00000"/>
                </a:solidFill>
                <a:latin typeface="Bookman Old Style"/>
                <a:ea typeface="Bookman Old Style"/>
                <a:cs typeface="Bookman Old Style"/>
                <a:sym typeface="Bookman Old Style"/>
              </a:rPr>
              <a:t>Contents</a:t>
            </a:r>
            <a:endParaRPr b="1">
              <a:solidFill>
                <a:srgbClr val="C00000"/>
              </a:solidFill>
              <a:latin typeface="Bookman Old Style"/>
              <a:ea typeface="Bookman Old Style"/>
              <a:cs typeface="Bookman Old Style"/>
              <a:sym typeface="Bookman Old Style"/>
            </a:endParaRPr>
          </a:p>
        </p:txBody>
      </p:sp>
      <p:sp>
        <p:nvSpPr>
          <p:cNvPr id="111" name="Google Shape;111;p15"/>
          <p:cNvSpPr/>
          <p:nvPr/>
        </p:nvSpPr>
        <p:spPr>
          <a:xfrm>
            <a:off x="120072" y="90089"/>
            <a:ext cx="11942619" cy="6677822"/>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2" name="Google Shape;112;p15"/>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13" name="Google Shape;11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4" name="Google Shape;114;p15"/>
          <p:cNvSpPr txBox="1"/>
          <p:nvPr>
            <p:ph idx="1" type="body"/>
          </p:nvPr>
        </p:nvSpPr>
        <p:spPr>
          <a:xfrm>
            <a:off x="1554370" y="1376279"/>
            <a:ext cx="9449116" cy="5103019"/>
          </a:xfrm>
          <a:prstGeom prst="rect">
            <a:avLst/>
          </a:prstGeom>
          <a:noFill/>
          <a:ln>
            <a:noFill/>
          </a:ln>
        </p:spPr>
        <p:txBody>
          <a:bodyPr anchorCtr="0" anchor="t" bIns="45700" lIns="91425" spcFirstLastPara="1" rIns="91425" wrap="square" tIns="45700">
            <a:normAutofit fontScale="25000" lnSpcReduction="20000"/>
          </a:bodyPr>
          <a:lstStyle/>
          <a:p>
            <a:pPr indent="-343632" lvl="0" marL="342900" rtl="0" algn="just">
              <a:lnSpc>
                <a:spcPct val="107000"/>
              </a:lnSpc>
              <a:spcBef>
                <a:spcPts val="0"/>
              </a:spcBef>
              <a:spcAft>
                <a:spcPts val="0"/>
              </a:spcAft>
              <a:buSzPct val="100000"/>
              <a:buFont typeface="Bookman Old Style"/>
              <a:buChar char="∙"/>
            </a:pPr>
            <a:r>
              <a:rPr b="1" lang="en-IN" sz="11246">
                <a:latin typeface="Bookman Old Style"/>
                <a:ea typeface="Bookman Old Style"/>
                <a:cs typeface="Bookman Old Style"/>
                <a:sym typeface="Bookman Old Style"/>
              </a:rPr>
              <a:t>Introduction</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Comparison with similar work</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Problem Statement and Objectives</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Methodology Proposed/ Design</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Technologies / Tools Used</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Implementation of Modules with codes</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Snapshots</a:t>
            </a:r>
            <a:endParaRPr b="1" sz="11246">
              <a:latin typeface="Bookman Old Style"/>
              <a:ea typeface="Bookman Old Style"/>
              <a:cs typeface="Bookman Old Style"/>
              <a:sym typeface="Bookman Old Style"/>
            </a:endParaRPr>
          </a:p>
          <a:p>
            <a:pPr indent="-343632" lvl="0" marL="342900" rtl="0" algn="just">
              <a:lnSpc>
                <a:spcPct val="107000"/>
              </a:lnSpc>
              <a:spcBef>
                <a:spcPts val="1000"/>
              </a:spcBef>
              <a:spcAft>
                <a:spcPts val="0"/>
              </a:spcAft>
              <a:buSzPct val="100000"/>
              <a:buFont typeface="Bookman Old Style"/>
              <a:buChar char="∙"/>
            </a:pPr>
            <a:r>
              <a:rPr b="1" lang="en-IN" sz="11246">
                <a:latin typeface="Bookman Old Style"/>
                <a:ea typeface="Bookman Old Style"/>
                <a:cs typeface="Bookman Old Style"/>
                <a:sym typeface="Bookman Old Style"/>
              </a:rPr>
              <a:t>References</a:t>
            </a:r>
            <a:endParaRPr b="1" sz="11246">
              <a:latin typeface="Bookman Old Style"/>
              <a:ea typeface="Bookman Old Style"/>
              <a:cs typeface="Bookman Old Style"/>
              <a:sym typeface="Bookman Old Style"/>
            </a:endParaRPr>
          </a:p>
          <a:p>
            <a:pPr indent="-165100" lvl="0" marL="342900" rtl="0" algn="just">
              <a:lnSpc>
                <a:spcPct val="107000"/>
              </a:lnSpc>
              <a:spcBef>
                <a:spcPts val="1000"/>
              </a:spcBef>
              <a:spcAft>
                <a:spcPts val="0"/>
              </a:spcAft>
              <a:buClr>
                <a:schemeClr val="dk1"/>
              </a:buClr>
              <a:buSzPct val="100000"/>
              <a:buFont typeface="Noto Sans Symbols"/>
              <a:buNone/>
            </a:pPr>
            <a:r>
              <a:t/>
            </a:r>
            <a:endParaRPr>
              <a:solidFill>
                <a:schemeClr val="dk2"/>
              </a:solidFill>
              <a:latin typeface="Bookman Old Style"/>
              <a:ea typeface="Bookman Old Style"/>
              <a:cs typeface="Bookman Old Style"/>
              <a:sym typeface="Bookman Old Style"/>
            </a:endParaRPr>
          </a:p>
          <a:p>
            <a:pPr indent="-165100" lvl="0" marL="342900" rtl="0" algn="just">
              <a:lnSpc>
                <a:spcPct val="107000"/>
              </a:lnSpc>
              <a:spcBef>
                <a:spcPts val="1000"/>
              </a:spcBef>
              <a:spcAft>
                <a:spcPts val="0"/>
              </a:spcAft>
              <a:buClr>
                <a:schemeClr val="dk1"/>
              </a:buClr>
              <a:buSzPct val="100000"/>
              <a:buFont typeface="Noto Sans Symbols"/>
              <a:buNone/>
            </a:pPr>
            <a:r>
              <a:t/>
            </a:r>
            <a:endParaRPr>
              <a:solidFill>
                <a:schemeClr val="dk2"/>
              </a:solidFill>
              <a:latin typeface="Bookman Old Style"/>
              <a:ea typeface="Bookman Old Style"/>
              <a:cs typeface="Bookman Old Style"/>
              <a:sym typeface="Bookman Old Style"/>
            </a:endParaRPr>
          </a:p>
          <a:p>
            <a:pPr indent="-165100" lvl="0" marL="342900" rtl="0" algn="just">
              <a:lnSpc>
                <a:spcPct val="107000"/>
              </a:lnSpc>
              <a:spcBef>
                <a:spcPts val="1000"/>
              </a:spcBef>
              <a:spcAft>
                <a:spcPts val="0"/>
              </a:spcAft>
              <a:buClr>
                <a:schemeClr val="dk1"/>
              </a:buClr>
              <a:buSzPct val="100000"/>
              <a:buFont typeface="Noto Sans Symbols"/>
              <a:buNone/>
            </a:pPr>
            <a:r>
              <a:t/>
            </a:r>
            <a:endParaRPr>
              <a:solidFill>
                <a:schemeClr val="dk2"/>
              </a:solidFill>
              <a:latin typeface="Bookman Old Style"/>
              <a:ea typeface="Bookman Old Style"/>
              <a:cs typeface="Bookman Old Style"/>
              <a:sym typeface="Bookman Old Style"/>
            </a:endParaRPr>
          </a:p>
          <a:p>
            <a:pPr indent="-165100" lvl="0" marL="342900" rtl="0" algn="just">
              <a:lnSpc>
                <a:spcPct val="107000"/>
              </a:lnSpc>
              <a:spcBef>
                <a:spcPts val="1000"/>
              </a:spcBef>
              <a:spcAft>
                <a:spcPts val="0"/>
              </a:spcAft>
              <a:buClr>
                <a:schemeClr val="dk1"/>
              </a:buClr>
              <a:buSzPct val="100000"/>
              <a:buFont typeface="Noto Sans Symbols"/>
              <a:buNone/>
            </a:pPr>
            <a:r>
              <a:t/>
            </a:r>
            <a:endParaRPr>
              <a:solidFill>
                <a:schemeClr val="dk2"/>
              </a:solidFill>
              <a:latin typeface="Bookman Old Style"/>
              <a:ea typeface="Bookman Old Style"/>
              <a:cs typeface="Bookman Old Style"/>
              <a:sym typeface="Bookman Old Style"/>
            </a:endParaRPr>
          </a:p>
          <a:p>
            <a:pPr indent="-165100" lvl="0" marL="342900" rtl="0" algn="just">
              <a:lnSpc>
                <a:spcPct val="107000"/>
              </a:lnSpc>
              <a:spcBef>
                <a:spcPts val="1000"/>
              </a:spcBef>
              <a:spcAft>
                <a:spcPts val="0"/>
              </a:spcAft>
              <a:buClr>
                <a:schemeClr val="dk1"/>
              </a:buClr>
              <a:buSzPct val="100000"/>
              <a:buFont typeface="Noto Sans Symbols"/>
              <a:buNone/>
            </a:pPr>
            <a:r>
              <a:t/>
            </a:r>
            <a:endParaRPr>
              <a:solidFill>
                <a:schemeClr val="dk2"/>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554370" y="187720"/>
            <a:ext cx="9358840" cy="896145"/>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Bookman Old Style"/>
              <a:buNone/>
            </a:pPr>
            <a:r>
              <a:rPr b="1" lang="en-IN" sz="4400">
                <a:solidFill>
                  <a:srgbClr val="C00000"/>
                </a:solidFill>
                <a:latin typeface="Bookman Old Style"/>
                <a:ea typeface="Bookman Old Style"/>
                <a:cs typeface="Bookman Old Style"/>
                <a:sym typeface="Bookman Old Style"/>
              </a:rPr>
              <a:t>Introduction</a:t>
            </a:r>
            <a:endParaRPr b="1">
              <a:solidFill>
                <a:srgbClr val="C00000"/>
              </a:solidFill>
              <a:latin typeface="Bookman Old Style"/>
              <a:ea typeface="Bookman Old Style"/>
              <a:cs typeface="Bookman Old Style"/>
              <a:sym typeface="Bookman Old Style"/>
            </a:endParaRPr>
          </a:p>
        </p:txBody>
      </p:sp>
      <p:sp>
        <p:nvSpPr>
          <p:cNvPr id="120" name="Google Shape;120;p16"/>
          <p:cNvSpPr/>
          <p:nvPr/>
        </p:nvSpPr>
        <p:spPr>
          <a:xfrm>
            <a:off x="120072" y="90089"/>
            <a:ext cx="11942619" cy="6677822"/>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1" name="Google Shape;121;p16"/>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22" name="Google Shape;1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3" name="Google Shape;123;p16"/>
          <p:cNvSpPr txBox="1"/>
          <p:nvPr>
            <p:ph idx="1" type="body"/>
          </p:nvPr>
        </p:nvSpPr>
        <p:spPr>
          <a:xfrm>
            <a:off x="404900" y="1253325"/>
            <a:ext cx="11339400" cy="5290500"/>
          </a:xfrm>
          <a:prstGeom prst="rect">
            <a:avLst/>
          </a:prstGeom>
          <a:noFill/>
          <a:ln>
            <a:noFill/>
          </a:ln>
        </p:spPr>
        <p:txBody>
          <a:bodyPr anchorCtr="0" anchor="t" bIns="45700" lIns="91425" spcFirstLastPara="1" rIns="91425" wrap="square" tIns="45700">
            <a:normAutofit lnSpcReduction="20000"/>
          </a:bodyPr>
          <a:lstStyle/>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In the last decades, keyboard and mouse have played a significant role in Human-Computer Interaction (HCL). However, owing to the rapid development of hardware and software, new types of HCI methods have been required. In particular, technologies such as speech recognition and gesture recognition have got  great amount of  attention in the field of HCI.</a:t>
            </a:r>
            <a:endParaRPr sz="20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Hand gestures are the natural way of interactions when one person is communicating with one another and therefore hand movements can be treated as a non verbal form of communication. Hand gesture recognition is a process of understanding and classifying meaningful movements by the human hands.</a:t>
            </a:r>
            <a:endParaRPr sz="20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highlight>
                  <a:srgbClr val="FFFFFF"/>
                </a:highlight>
                <a:latin typeface="Times New Roman"/>
                <a:ea typeface="Times New Roman"/>
                <a:cs typeface="Times New Roman"/>
                <a:sym typeface="Times New Roman"/>
              </a:rPr>
              <a:t>The general definition when it comes to computers and technology is, gesture recognition is the ability of a computer to understand gestures and execute commands based on those gestures.</a:t>
            </a:r>
            <a:endParaRPr sz="20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highlight>
                  <a:srgbClr val="FFFFFF"/>
                </a:highlight>
                <a:latin typeface="Times New Roman"/>
                <a:ea typeface="Times New Roman"/>
                <a:cs typeface="Times New Roman"/>
                <a:sym typeface="Times New Roman"/>
              </a:rPr>
              <a:t>Gesture recognition is an alternative user interface for providing real-time data to a computer. Instead of typing with keys or tapping on a touch screen, a camera / sensor perceives and interprets movements as the primary source of data input. This is what happens between the time a gesture is made and the computer reacts.</a:t>
            </a:r>
            <a:endParaRPr sz="20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Bookman Old Style"/>
              <a:buNone/>
            </a:pPr>
            <a:r>
              <a:rPr b="1" lang="en-IN" sz="4400">
                <a:solidFill>
                  <a:srgbClr val="C00000"/>
                </a:solidFill>
                <a:latin typeface="Bookman Old Style"/>
                <a:ea typeface="Bookman Old Style"/>
                <a:cs typeface="Bookman Old Style"/>
                <a:sym typeface="Bookman Old Style"/>
              </a:rPr>
              <a:t>Introduction</a:t>
            </a:r>
            <a:endParaRPr b="1">
              <a:solidFill>
                <a:srgbClr val="C00000"/>
              </a:solidFill>
              <a:latin typeface="Bookman Old Style"/>
              <a:ea typeface="Bookman Old Style"/>
              <a:cs typeface="Bookman Old Style"/>
              <a:sym typeface="Bookman Old Style"/>
            </a:endParaRPr>
          </a:p>
        </p:txBody>
      </p:sp>
      <p:sp>
        <p:nvSpPr>
          <p:cNvPr id="129" name="Google Shape;129;p17"/>
          <p:cNvSpPr/>
          <p:nvPr/>
        </p:nvSpPr>
        <p:spPr>
          <a:xfrm>
            <a:off x="120072" y="90089"/>
            <a:ext cx="11942700" cy="6677700"/>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0" name="Google Shape;130;p17"/>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31" name="Google Shape;131;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2" name="Google Shape;132;p17"/>
          <p:cNvSpPr txBox="1"/>
          <p:nvPr>
            <p:ph idx="1" type="body"/>
          </p:nvPr>
        </p:nvSpPr>
        <p:spPr>
          <a:xfrm>
            <a:off x="404889" y="1253330"/>
            <a:ext cx="11260200" cy="5103000"/>
          </a:xfrm>
          <a:prstGeom prst="rect">
            <a:avLst/>
          </a:prstGeom>
          <a:noFill/>
          <a:ln>
            <a:noFill/>
          </a:ln>
        </p:spPr>
        <p:txBody>
          <a:bodyPr anchorCtr="0" anchor="t" bIns="45700" lIns="91425" spcFirstLastPara="1" rIns="91425" wrap="square" tIns="45700">
            <a:normAutofit/>
          </a:bodyPr>
          <a:lstStyle/>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highlight>
                  <a:srgbClr val="FFFFFF"/>
                </a:highlight>
                <a:latin typeface="Times New Roman"/>
                <a:ea typeface="Times New Roman"/>
                <a:cs typeface="Times New Roman"/>
                <a:sym typeface="Times New Roman"/>
              </a:rPr>
              <a:t>Gesture-based interfaces are applications that allow users to control devices using hand and other body parts. Today, they are found in devices used in sign language recognition, home automation, shopping, consumer electronics, virtual reality and augmented reality gaming, navigation, and driving, among others.</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highlight>
                  <a:srgbClr val="FCFCFC"/>
                </a:highlight>
                <a:latin typeface="Times New Roman"/>
                <a:ea typeface="Times New Roman"/>
                <a:cs typeface="Times New Roman"/>
                <a:sym typeface="Times New Roman"/>
              </a:rPr>
              <a:t>In recent years, the number of deaf-mute people has increased because of birth defects and other issues. Since a deaf and mute person cannot talk with an ordinary person in order that they ought to rely on some kind of communication system. </a:t>
            </a:r>
            <a:r>
              <a:rPr lang="en-IN" sz="2000">
                <a:solidFill>
                  <a:srgbClr val="000000"/>
                </a:solidFill>
                <a:highlight>
                  <a:srgbClr val="FFFFFF"/>
                </a:highlight>
                <a:latin typeface="Times New Roman"/>
                <a:ea typeface="Times New Roman"/>
                <a:cs typeface="Times New Roman"/>
                <a:sym typeface="Times New Roman"/>
              </a:rPr>
              <a:t>Sign Language Recognition using meaningful gestures is used to help them.</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Hand gesture identification tiers from the static gesture with the complex background or dynamic gestures that express the human feeling. The hand is directly use as the input to the machine, for the communication purpose of gesture identification there is no need of an intermediate medium.</a:t>
            </a:r>
            <a:endParaRPr sz="20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IN" sz="2000">
                <a:solidFill>
                  <a:srgbClr val="000000"/>
                </a:solidFill>
                <a:latin typeface="Times New Roman"/>
                <a:ea typeface="Times New Roman"/>
                <a:cs typeface="Times New Roman"/>
                <a:sym typeface="Times New Roman"/>
              </a:rPr>
              <a:t>So, </a:t>
            </a:r>
            <a:r>
              <a:rPr lang="en-IN" sz="2000">
                <a:solidFill>
                  <a:srgbClr val="000000"/>
                </a:solidFill>
                <a:highlight>
                  <a:srgbClr val="FCFCFC"/>
                </a:highlight>
                <a:latin typeface="Times New Roman"/>
                <a:ea typeface="Times New Roman"/>
                <a:cs typeface="Times New Roman"/>
                <a:sym typeface="Times New Roman"/>
              </a:rPr>
              <a:t>The aim of this project is to build  a system for hand gesture recognition that acknowledges hand gestures and then converts them into text/voice.</a:t>
            </a:r>
            <a:r>
              <a:rPr lang="en-I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1554370" y="187720"/>
            <a:ext cx="9358840" cy="896145"/>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Comparison with similar work</a:t>
            </a:r>
            <a:endParaRPr/>
          </a:p>
        </p:txBody>
      </p:sp>
      <p:sp>
        <p:nvSpPr>
          <p:cNvPr id="139" name="Google Shape;139;p18"/>
          <p:cNvSpPr/>
          <p:nvPr/>
        </p:nvSpPr>
        <p:spPr>
          <a:xfrm>
            <a:off x="120072" y="90089"/>
            <a:ext cx="11942619" cy="6677822"/>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0" name="Google Shape;140;p18"/>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41" name="Google Shape;14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142" name="Google Shape;142;p18"/>
          <p:cNvGraphicFramePr/>
          <p:nvPr/>
        </p:nvGraphicFramePr>
        <p:xfrm>
          <a:off x="270113" y="1272720"/>
          <a:ext cx="3000000" cy="3000000"/>
        </p:xfrm>
        <a:graphic>
          <a:graphicData uri="http://schemas.openxmlformats.org/drawingml/2006/table">
            <a:tbl>
              <a:tblPr>
                <a:noFill/>
                <a:tableStyleId>{B2BC07BA-A88F-403B-88E6-6FC0D7F285D1}</a:tableStyleId>
              </a:tblPr>
              <a:tblGrid>
                <a:gridCol w="583925"/>
                <a:gridCol w="3237575"/>
                <a:gridCol w="2506650"/>
                <a:gridCol w="2108325"/>
                <a:gridCol w="3102425"/>
              </a:tblGrid>
              <a:tr h="722525">
                <a:tc>
                  <a:txBody>
                    <a:bodyPr/>
                    <a:lstStyle/>
                    <a:p>
                      <a:pPr indent="0" lvl="0" marL="0" rtl="0" algn="l">
                        <a:lnSpc>
                          <a:spcPct val="115000"/>
                        </a:lnSpc>
                        <a:spcBef>
                          <a:spcPts val="0"/>
                        </a:spcBef>
                        <a:spcAft>
                          <a:spcPts val="0"/>
                        </a:spcAft>
                        <a:buNone/>
                      </a:pPr>
                      <a:r>
                        <a:rPr b="1" lang="en-IN" sz="1700">
                          <a:latin typeface="Times New Roman"/>
                          <a:ea typeface="Times New Roman"/>
                          <a:cs typeface="Times New Roman"/>
                          <a:sym typeface="Times New Roman"/>
                        </a:rPr>
                        <a:t>Sl no.</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IN" sz="1700">
                          <a:latin typeface="Times New Roman"/>
                          <a:ea typeface="Times New Roman"/>
                          <a:cs typeface="Times New Roman"/>
                          <a:sym typeface="Times New Roman"/>
                        </a:rPr>
                        <a:t>Publication Details</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Problem Focused</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Technique</a:t>
                      </a:r>
                      <a:endParaRPr sz="1700"/>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Outcome</a:t>
                      </a:r>
                      <a:endParaRPr b="1" sz="1700">
                        <a:latin typeface="Times New Roman"/>
                        <a:ea typeface="Times New Roman"/>
                        <a:cs typeface="Times New Roman"/>
                        <a:sym typeface="Times New Roman"/>
                      </a:endParaRPr>
                    </a:p>
                  </a:txBody>
                  <a:tcPr marT="91425" marB="91425" marR="91425" marL="91425"/>
                </a:tc>
              </a:tr>
              <a:tr h="2102750">
                <a:tc>
                  <a:txBody>
                    <a:bodyPr/>
                    <a:lstStyle/>
                    <a:p>
                      <a:pPr indent="0" lvl="0" marL="0" rtl="0" algn="l">
                        <a:spcBef>
                          <a:spcPts val="0"/>
                        </a:spcBef>
                        <a:spcAft>
                          <a:spcPts val="0"/>
                        </a:spcAft>
                        <a:buNone/>
                      </a:pPr>
                      <a:r>
                        <a:rPr lang="en-IN" sz="1700"/>
                        <a:t>1.</a:t>
                      </a:r>
                      <a:endParaRPr sz="1700"/>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Parshwa P. Patil, Maithili J. Phatak, Suharsh S. Kale,</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latin typeface="Times New Roman"/>
                          <a:ea typeface="Times New Roman"/>
                          <a:cs typeface="Times New Roman"/>
                          <a:sym typeface="Times New Roman"/>
                        </a:rPr>
                        <a:t>“Hand Gesture Recognition for Deaf and Dumb”</a:t>
                      </a:r>
                      <a:r>
                        <a:rPr lang="en-IN" sz="1700">
                          <a:latin typeface="Times New Roman"/>
                          <a:ea typeface="Times New Roman"/>
                          <a:cs typeface="Times New Roman"/>
                          <a:sym typeface="Times New Roman"/>
                        </a:rPr>
                        <a:t> International Research Journal of Engineering and Technology (IRJET) Volume: 06 Issue: 11 | Nov 2019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To create a hand gesture recognition model using Machine Learning.</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Adaptive Boosting</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Motion Detection</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Region of Interest</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Thresholding</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This produced decent classification results of 73.68% with a small feature vector size containing 8 features.</a:t>
                      </a:r>
                      <a:endParaRPr sz="1700">
                        <a:latin typeface="Times New Roman"/>
                        <a:ea typeface="Times New Roman"/>
                        <a:cs typeface="Times New Roman"/>
                        <a:sym typeface="Times New Roman"/>
                      </a:endParaRPr>
                    </a:p>
                  </a:txBody>
                  <a:tcPr marT="91425" marB="91425" marR="91425" marL="91425"/>
                </a:tc>
              </a:tr>
              <a:tr h="2344275">
                <a:tc>
                  <a:txBody>
                    <a:bodyPr/>
                    <a:lstStyle/>
                    <a:p>
                      <a:pPr indent="0" lvl="0" marL="0" rtl="0" algn="l">
                        <a:spcBef>
                          <a:spcPts val="0"/>
                        </a:spcBef>
                        <a:spcAft>
                          <a:spcPts val="0"/>
                        </a:spcAft>
                        <a:buNone/>
                      </a:pPr>
                      <a:r>
                        <a:rPr lang="en-IN" sz="1700"/>
                        <a:t>2.</a:t>
                      </a:r>
                      <a:endParaRPr sz="1700"/>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Kundan Kumar Dubey, Ajitanshu Jha, Akshay Tiwari, K. Narmatha, </a:t>
                      </a:r>
                      <a:r>
                        <a:rPr b="1" lang="en-IN" sz="1700">
                          <a:latin typeface="Times New Roman"/>
                          <a:ea typeface="Times New Roman"/>
                          <a:cs typeface="Times New Roman"/>
                          <a:sym typeface="Times New Roman"/>
                        </a:rPr>
                        <a:t>"Hand Gesture Movement Recognition System Using Convolution Neural Network Algorithm",</a:t>
                      </a:r>
                      <a:r>
                        <a:rPr lang="en-IN" sz="1700">
                          <a:latin typeface="Times New Roman"/>
                          <a:ea typeface="Times New Roman"/>
                          <a:cs typeface="Times New Roman"/>
                          <a:sym typeface="Times New Roman"/>
                        </a:rPr>
                        <a:t> International Research Journal of Computer Science (IRJCS) Issue 04, Volume 6 (April 2019)</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Hand Gesture Detection using Convolutional Neural network and Deep Learning model.</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OpenCV</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Computer Vision</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Deep Learning</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IN" sz="1700"/>
                        <a:t>* </a:t>
                      </a:r>
                      <a:r>
                        <a:rPr lang="en-IN" sz="1700">
                          <a:latin typeface="Times New Roman"/>
                          <a:ea typeface="Times New Roman"/>
                          <a:cs typeface="Times New Roman"/>
                          <a:sym typeface="Times New Roman"/>
                        </a:rPr>
                        <a:t>Inception v3</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The proposed system is capable to immediately understand hand gestures from the entire image without the use of any image region selection framework.</a:t>
                      </a:r>
                      <a:endParaRPr sz="17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Comparison with similar work</a:t>
            </a:r>
            <a:endParaRPr/>
          </a:p>
        </p:txBody>
      </p:sp>
      <p:sp>
        <p:nvSpPr>
          <p:cNvPr id="149" name="Google Shape;149;p19"/>
          <p:cNvSpPr/>
          <p:nvPr/>
        </p:nvSpPr>
        <p:spPr>
          <a:xfrm>
            <a:off x="120072" y="90089"/>
            <a:ext cx="11942700" cy="6677700"/>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0" name="Google Shape;150;p19"/>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51" name="Google Shape;151;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152" name="Google Shape;152;p19"/>
          <p:cNvGraphicFramePr/>
          <p:nvPr/>
        </p:nvGraphicFramePr>
        <p:xfrm>
          <a:off x="404913" y="1288813"/>
          <a:ext cx="3000000" cy="3000000"/>
        </p:xfrm>
        <a:graphic>
          <a:graphicData uri="http://schemas.openxmlformats.org/drawingml/2006/table">
            <a:tbl>
              <a:tblPr>
                <a:noFill/>
                <a:tableStyleId>{B2BC07BA-A88F-403B-88E6-6FC0D7F285D1}</a:tableStyleId>
              </a:tblPr>
              <a:tblGrid>
                <a:gridCol w="646700"/>
                <a:gridCol w="3323325"/>
                <a:gridCol w="2553150"/>
                <a:gridCol w="2638050"/>
                <a:gridCol w="2314775"/>
              </a:tblGrid>
              <a:tr h="743150">
                <a:tc>
                  <a:txBody>
                    <a:bodyPr/>
                    <a:lstStyle/>
                    <a:p>
                      <a:pPr indent="0" lvl="0" marL="0" rtl="0" algn="l">
                        <a:lnSpc>
                          <a:spcPct val="115000"/>
                        </a:lnSpc>
                        <a:spcBef>
                          <a:spcPts val="0"/>
                        </a:spcBef>
                        <a:spcAft>
                          <a:spcPts val="0"/>
                        </a:spcAft>
                        <a:buNone/>
                      </a:pPr>
                      <a:r>
                        <a:rPr b="1" lang="en-IN" sz="1700">
                          <a:latin typeface="Times New Roman"/>
                          <a:ea typeface="Times New Roman"/>
                          <a:cs typeface="Times New Roman"/>
                          <a:sym typeface="Times New Roman"/>
                        </a:rPr>
                        <a:t>Sl no.</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IN" sz="1700">
                          <a:latin typeface="Times New Roman"/>
                          <a:ea typeface="Times New Roman"/>
                          <a:cs typeface="Times New Roman"/>
                          <a:sym typeface="Times New Roman"/>
                        </a:rPr>
                        <a:t>Publication Details</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Problem Focused</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Technique</a:t>
                      </a:r>
                      <a:endParaRPr sz="1700"/>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Outcome</a:t>
                      </a:r>
                      <a:endParaRPr b="1" sz="1700">
                        <a:latin typeface="Times New Roman"/>
                        <a:ea typeface="Times New Roman"/>
                        <a:cs typeface="Times New Roman"/>
                        <a:sym typeface="Times New Roman"/>
                      </a:endParaRPr>
                    </a:p>
                  </a:txBody>
                  <a:tcPr marT="91425" marB="91425" marR="91425" marL="91425"/>
                </a:tc>
              </a:tr>
              <a:tr h="1948175">
                <a:tc>
                  <a:txBody>
                    <a:bodyPr/>
                    <a:lstStyle/>
                    <a:p>
                      <a:pPr indent="0" lvl="0" marL="0" rtl="0" algn="l">
                        <a:spcBef>
                          <a:spcPts val="0"/>
                        </a:spcBef>
                        <a:spcAft>
                          <a:spcPts val="0"/>
                        </a:spcAft>
                        <a:buNone/>
                      </a:pPr>
                      <a:r>
                        <a:rPr lang="en-IN" sz="1700"/>
                        <a:t>3.</a:t>
                      </a:r>
                      <a:endParaRPr sz="1700"/>
                    </a:p>
                  </a:txBody>
                  <a:tcPr marT="91425" marB="91425" marR="91425" marL="91425"/>
                </a:tc>
                <a:tc>
                  <a:txBody>
                    <a:bodyPr/>
                    <a:lstStyle/>
                    <a:p>
                      <a:pPr indent="0" lvl="0" marL="0" rtl="0" algn="l">
                        <a:spcBef>
                          <a:spcPts val="0"/>
                        </a:spcBef>
                        <a:spcAft>
                          <a:spcPts val="0"/>
                        </a:spcAft>
                        <a:buNone/>
                      </a:pPr>
                      <a:r>
                        <a:rPr b="1" lang="en-IN" sz="1700">
                          <a:latin typeface="Times New Roman"/>
                          <a:ea typeface="Times New Roman"/>
                          <a:cs typeface="Times New Roman"/>
                          <a:sym typeface="Times New Roman"/>
                        </a:rPr>
                        <a:t>“Design and evaluation of a hand gesture recognition approach for real-time interactions”</a:t>
                      </a:r>
                      <a:r>
                        <a:rPr lang="en-IN" sz="1700">
                          <a:latin typeface="Times New Roman"/>
                          <a:ea typeface="Times New Roman"/>
                          <a:cs typeface="Times New Roman"/>
                          <a:sym typeface="Times New Roman"/>
                        </a:rPr>
                        <a:t> Vaidyanath Areyur Shanthakumar Chao Peng Jeffrey Hansberger Lizhou Cao, Springer Science Publisher- 21 February 2020 </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In this work, they detect and recognize in-air hand gestures, which are natural and intuitive to perform and can be used to interact with touchless user interfaces.</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This is different from machine learning approach, they’re   angular-velocity method do not require data preprocessing like data collection, annotation, or training.</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The overall mean accuracy is 97.3%, which takes both static and dynamic gestures into account.</a:t>
                      </a:r>
                      <a:endParaRPr sz="1700">
                        <a:latin typeface="Times New Roman"/>
                        <a:ea typeface="Times New Roman"/>
                        <a:cs typeface="Times New Roman"/>
                        <a:sym typeface="Times New Roman"/>
                      </a:endParaRPr>
                    </a:p>
                  </a:txBody>
                  <a:tcPr marT="91425" marB="91425" marR="91425" marL="91425"/>
                </a:tc>
              </a:tr>
              <a:tr h="2376200">
                <a:tc>
                  <a:txBody>
                    <a:bodyPr/>
                    <a:lstStyle/>
                    <a:p>
                      <a:pPr indent="0" lvl="0" marL="0" rtl="0" algn="l">
                        <a:spcBef>
                          <a:spcPts val="0"/>
                        </a:spcBef>
                        <a:spcAft>
                          <a:spcPts val="0"/>
                        </a:spcAft>
                        <a:buNone/>
                      </a:pPr>
                      <a:r>
                        <a:rPr lang="en-IN" sz="1700"/>
                        <a:t>4.</a:t>
                      </a:r>
                      <a:endParaRPr sz="1700"/>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Guillaume Devineau, Wang Xi, Fabien Moutarde, Jie Yang. </a:t>
                      </a:r>
                      <a:r>
                        <a:rPr b="1" lang="en-IN" sz="1700">
                          <a:latin typeface="Times New Roman"/>
                          <a:ea typeface="Times New Roman"/>
                          <a:cs typeface="Times New Roman"/>
                          <a:sym typeface="Times New Roman"/>
                        </a:rPr>
                        <a:t>“Deep Learning for Hand Gesture Recognition on Skeletal Data”</a:t>
                      </a:r>
                      <a:r>
                        <a:rPr lang="en-IN" sz="1700">
                          <a:latin typeface="Times New Roman"/>
                          <a:ea typeface="Times New Roman"/>
                          <a:cs typeface="Times New Roman"/>
                          <a:sym typeface="Times New Roman"/>
                        </a:rPr>
                        <a:t>. 13th IEEE Conference on Automatic Face and Gesture Recognition  May 2018, Xi’An, China.</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In this work, they use convolutional neural  network    to classify   (recognize)   hand   gestures   using   skeletal   data.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They introduce a new 3D hand gesture recognition approach based on a deep learning model using Convolutional Neural Network (CNN) where sequences of hand-skeletal joints’ positions are processed</a:t>
                      </a:r>
                      <a:endParaRPr sz="1700">
                        <a:latin typeface="Times New Roman"/>
                        <a:ea typeface="Times New Roman"/>
                        <a:cs typeface="Times New Roman"/>
                        <a:sym typeface="Times New Roman"/>
                      </a:endParaRPr>
                    </a:p>
                    <a:p>
                      <a:pPr indent="0" lvl="0" marL="0" rtl="0" algn="l">
                        <a:spcBef>
                          <a:spcPts val="0"/>
                        </a:spcBef>
                        <a:spcAft>
                          <a:spcPts val="0"/>
                        </a:spcAft>
                        <a:buNone/>
                      </a:pPr>
                      <a:r>
                        <a:rPr lang="en-IN" sz="1700">
                          <a:latin typeface="Times New Roman"/>
                          <a:ea typeface="Times New Roman"/>
                          <a:cs typeface="Times New Roman"/>
                          <a:sym typeface="Times New Roman"/>
                        </a:rPr>
                        <a:t>by parallel convolutions.</a:t>
                      </a:r>
                      <a:endParaRPr sz="1700"/>
                    </a:p>
                  </a:txBody>
                  <a:tcPr marT="91425" marB="91425" marR="91425" marL="91425"/>
                </a:tc>
                <a:tc>
                  <a:txBody>
                    <a:bodyPr/>
                    <a:lstStyle/>
                    <a:p>
                      <a:pPr indent="0" lvl="0" marL="0" rtl="0" algn="l">
                        <a:spcBef>
                          <a:spcPts val="0"/>
                        </a:spcBef>
                        <a:spcAft>
                          <a:spcPts val="0"/>
                        </a:spcAft>
                        <a:buNone/>
                      </a:pPr>
                      <a:r>
                        <a:rPr lang="en-IN" sz="1700">
                          <a:latin typeface="Times New Roman"/>
                          <a:ea typeface="Times New Roman"/>
                          <a:cs typeface="Times New Roman"/>
                          <a:sym typeface="Times New Roman"/>
                        </a:rPr>
                        <a:t>Our model achieves a 91.28% classification accuracy  for the 14 gesture classes case and an 84.35% classification accuracy  for the 28 gesture classes case.</a:t>
                      </a:r>
                      <a:endParaRPr sz="17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Problem Statement and Objectives</a:t>
            </a:r>
            <a:endParaRPr/>
          </a:p>
        </p:txBody>
      </p:sp>
      <p:pic>
        <p:nvPicPr>
          <p:cNvPr id="159" name="Google Shape;159;p20"/>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60" name="Google Shape;160;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1" name="Google Shape;161;p20"/>
          <p:cNvSpPr txBox="1"/>
          <p:nvPr>
            <p:ph idx="1" type="body"/>
          </p:nvPr>
        </p:nvSpPr>
        <p:spPr>
          <a:xfrm>
            <a:off x="404889" y="1181496"/>
            <a:ext cx="11260200" cy="5103000"/>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chemeClr val="dk1"/>
              </a:buClr>
              <a:buSzPts val="4000"/>
              <a:buNone/>
            </a:pPr>
            <a:r>
              <a:t/>
            </a:r>
            <a:endParaRPr sz="4000">
              <a:solidFill>
                <a:schemeClr val="dk2"/>
              </a:solidFill>
              <a:latin typeface="Times New Roman"/>
              <a:ea typeface="Times New Roman"/>
              <a:cs typeface="Times New Roman"/>
              <a:sym typeface="Times New Roman"/>
            </a:endParaRPr>
          </a:p>
          <a:p>
            <a:pPr indent="0" lvl="0" marL="228600" rtl="0" algn="just">
              <a:lnSpc>
                <a:spcPct val="90000"/>
              </a:lnSpc>
              <a:spcBef>
                <a:spcPts val="1800"/>
              </a:spcBef>
              <a:spcAft>
                <a:spcPts val="0"/>
              </a:spcAft>
              <a:buClr>
                <a:schemeClr val="dk1"/>
              </a:buClr>
              <a:buSzPts val="4400"/>
              <a:buNone/>
            </a:pPr>
            <a:r>
              <a:t/>
            </a:r>
            <a:endParaRPr sz="4400"/>
          </a:p>
        </p:txBody>
      </p:sp>
      <p:sp>
        <p:nvSpPr>
          <p:cNvPr id="162" name="Google Shape;162;p20"/>
          <p:cNvSpPr txBox="1"/>
          <p:nvPr/>
        </p:nvSpPr>
        <p:spPr>
          <a:xfrm>
            <a:off x="200025" y="1181500"/>
            <a:ext cx="11744400" cy="5405100"/>
          </a:xfrm>
          <a:prstGeom prst="rect">
            <a:avLst/>
          </a:prstGeom>
          <a:noFill/>
          <a:ln>
            <a:noFill/>
          </a:ln>
        </p:spPr>
        <p:txBody>
          <a:bodyPr anchorCtr="0" anchor="t" bIns="91425" lIns="91425" spcFirstLastPara="1" rIns="91425" wrap="square" tIns="91425">
            <a:noAutofit/>
          </a:bodyPr>
          <a:lstStyle/>
          <a:p>
            <a:pPr indent="0" lvl="0" marL="3200400" rtl="0" algn="l">
              <a:spcBef>
                <a:spcPts val="0"/>
              </a:spcBef>
              <a:spcAft>
                <a:spcPts val="0"/>
              </a:spcAft>
              <a:buNone/>
            </a:pPr>
            <a:r>
              <a:rPr b="1" lang="en-IN" sz="3000" u="sng">
                <a:latin typeface="Times New Roman"/>
                <a:ea typeface="Times New Roman"/>
                <a:cs typeface="Times New Roman"/>
                <a:sym typeface="Times New Roman"/>
              </a:rPr>
              <a:t>PROBLEM STATEMENT</a:t>
            </a:r>
            <a:endParaRPr b="1" sz="3000" u="sng">
              <a:latin typeface="Times New Roman"/>
              <a:ea typeface="Times New Roman"/>
              <a:cs typeface="Times New Roman"/>
              <a:sym typeface="Times New Roman"/>
            </a:endParaRPr>
          </a:p>
          <a:p>
            <a:pPr indent="0" lvl="0" marL="0" rtl="0" algn="l">
              <a:spcBef>
                <a:spcPts val="0"/>
              </a:spcBef>
              <a:spcAft>
                <a:spcPts val="0"/>
              </a:spcAft>
              <a:buNone/>
            </a:pPr>
            <a:r>
              <a:t/>
            </a:r>
            <a:endParaRPr b="1" sz="2800" u="sng">
              <a:latin typeface="Times New Roman"/>
              <a:ea typeface="Times New Roman"/>
              <a:cs typeface="Times New Roman"/>
              <a:sym typeface="Times New Roman"/>
            </a:endParaRPr>
          </a:p>
          <a:p>
            <a:pPr indent="0" lvl="0" marL="0" rtl="0" algn="l">
              <a:spcBef>
                <a:spcPts val="0"/>
              </a:spcBef>
              <a:spcAft>
                <a:spcPts val="0"/>
              </a:spcAft>
              <a:buNone/>
            </a:pPr>
            <a:r>
              <a:rPr b="1" lang="en-IN" sz="2800" u="sng">
                <a:latin typeface="Times New Roman"/>
                <a:ea typeface="Times New Roman"/>
                <a:cs typeface="Times New Roman"/>
                <a:sym typeface="Times New Roman"/>
              </a:rPr>
              <a:t>				</a:t>
            </a:r>
            <a:r>
              <a:rPr b="1" lang="en-IN" sz="2800">
                <a:latin typeface="Times New Roman"/>
                <a:ea typeface="Times New Roman"/>
                <a:cs typeface="Times New Roman"/>
                <a:sym typeface="Times New Roman"/>
              </a:rPr>
              <a:t>    </a:t>
            </a:r>
            <a:r>
              <a:rPr b="1" lang="en-IN" sz="2600">
                <a:latin typeface="Times New Roman"/>
                <a:ea typeface="Times New Roman"/>
                <a:cs typeface="Times New Roman"/>
                <a:sym typeface="Times New Roman"/>
              </a:rPr>
              <a:t>“To design a Deep Learning Model which will recognize </a:t>
            </a:r>
            <a:endParaRPr b="1" sz="2600">
              <a:latin typeface="Times New Roman"/>
              <a:ea typeface="Times New Roman"/>
              <a:cs typeface="Times New Roman"/>
              <a:sym typeface="Times New Roman"/>
            </a:endParaRPr>
          </a:p>
          <a:p>
            <a:pPr indent="0" lvl="0" marL="0" rtl="0" algn="l">
              <a:spcBef>
                <a:spcPts val="0"/>
              </a:spcBef>
              <a:spcAft>
                <a:spcPts val="0"/>
              </a:spcAft>
              <a:buNone/>
            </a:pPr>
            <a:r>
              <a:rPr b="1" lang="en-IN" sz="2600">
                <a:latin typeface="Times New Roman"/>
                <a:ea typeface="Times New Roman"/>
                <a:cs typeface="Times New Roman"/>
                <a:sym typeface="Times New Roman"/>
              </a:rPr>
              <a:t>                             the hand gestures of Differently Abled People and then</a:t>
            </a:r>
            <a:endParaRPr b="1" sz="2600">
              <a:latin typeface="Times New Roman"/>
              <a:ea typeface="Times New Roman"/>
              <a:cs typeface="Times New Roman"/>
              <a:sym typeface="Times New Roman"/>
            </a:endParaRPr>
          </a:p>
          <a:p>
            <a:pPr indent="0" lvl="0" marL="0" rtl="0" algn="l">
              <a:spcBef>
                <a:spcPts val="0"/>
              </a:spcBef>
              <a:spcAft>
                <a:spcPts val="0"/>
              </a:spcAft>
              <a:buNone/>
            </a:pPr>
            <a:r>
              <a:rPr b="1" lang="en-IN" sz="2600">
                <a:latin typeface="Times New Roman"/>
                <a:ea typeface="Times New Roman"/>
                <a:cs typeface="Times New Roman"/>
                <a:sym typeface="Times New Roman"/>
              </a:rPr>
              <a:t>                             convert the gestures into text/voice”</a:t>
            </a:r>
            <a:endParaRPr b="1" sz="2600">
              <a:latin typeface="Times New Roman"/>
              <a:ea typeface="Times New Roman"/>
              <a:cs typeface="Times New Roman"/>
              <a:sym typeface="Times New Roman"/>
            </a:endParaRPr>
          </a:p>
          <a:p>
            <a:pPr indent="0" lvl="0" marL="0" rtl="0" algn="l">
              <a:spcBef>
                <a:spcPts val="0"/>
              </a:spcBef>
              <a:spcAft>
                <a:spcPts val="0"/>
              </a:spcAft>
              <a:buNone/>
            </a:pPr>
            <a:r>
              <a:rPr b="1" lang="en-IN" sz="2600">
                <a:latin typeface="Times New Roman"/>
                <a:ea typeface="Times New Roman"/>
                <a:cs typeface="Times New Roman"/>
                <a:sym typeface="Times New Roman"/>
              </a:rPr>
              <a:t>						</a:t>
            </a:r>
            <a:endParaRPr b="1" sz="2600">
              <a:latin typeface="Times New Roman"/>
              <a:ea typeface="Times New Roman"/>
              <a:cs typeface="Times New Roman"/>
              <a:sym typeface="Times New Roman"/>
            </a:endParaRPr>
          </a:p>
          <a:p>
            <a:pPr indent="0" lvl="0" marL="0" rtl="0" algn="l">
              <a:spcBef>
                <a:spcPts val="0"/>
              </a:spcBef>
              <a:spcAft>
                <a:spcPts val="0"/>
              </a:spcAft>
              <a:buNone/>
            </a:pPr>
            <a:r>
              <a:rPr b="1" lang="en-IN" sz="2600">
                <a:latin typeface="Times New Roman"/>
                <a:ea typeface="Times New Roman"/>
                <a:cs typeface="Times New Roman"/>
                <a:sym typeface="Times New Roman"/>
              </a:rPr>
              <a:t>								</a:t>
            </a:r>
            <a:r>
              <a:rPr b="1" lang="en-IN" sz="3000" u="sng">
                <a:latin typeface="Times New Roman"/>
                <a:ea typeface="Times New Roman"/>
                <a:cs typeface="Times New Roman"/>
                <a:sym typeface="Times New Roman"/>
              </a:rPr>
              <a:t>OBJECTIVES</a:t>
            </a:r>
            <a:endParaRPr b="1" sz="3000" u="sng">
              <a:latin typeface="Times New Roman"/>
              <a:ea typeface="Times New Roman"/>
              <a:cs typeface="Times New Roman"/>
              <a:sym typeface="Times New Roman"/>
            </a:endParaRPr>
          </a:p>
          <a:p>
            <a:pPr indent="-355600" lvl="0" marL="457200" rtl="0" algn="l">
              <a:lnSpc>
                <a:spcPct val="125000"/>
              </a:lnSpc>
              <a:spcBef>
                <a:spcPts val="0"/>
              </a:spcBef>
              <a:spcAft>
                <a:spcPts val="0"/>
              </a:spcAft>
              <a:buSzPts val="2000"/>
              <a:buFont typeface="Times New Roman"/>
              <a:buChar char="●"/>
            </a:pPr>
            <a:r>
              <a:rPr lang="en-IN" sz="2000">
                <a:highlight>
                  <a:srgbClr val="FCFCFC"/>
                </a:highlight>
                <a:latin typeface="Times New Roman"/>
                <a:ea typeface="Times New Roman"/>
                <a:cs typeface="Times New Roman"/>
                <a:sym typeface="Times New Roman"/>
              </a:rPr>
              <a:t>The main objective is to create a model which accurately identifies the hand gesture and provides the proper outcome every single time.</a:t>
            </a:r>
            <a:endParaRPr sz="2000">
              <a:highlight>
                <a:srgbClr val="FCFCFC"/>
              </a:highlight>
              <a:latin typeface="Times New Roman"/>
              <a:ea typeface="Times New Roman"/>
              <a:cs typeface="Times New Roman"/>
              <a:sym typeface="Times New Roman"/>
            </a:endParaRPr>
          </a:p>
          <a:p>
            <a:pPr indent="-355600" lvl="0" marL="457200" rtl="0" algn="l">
              <a:lnSpc>
                <a:spcPct val="125000"/>
              </a:lnSpc>
              <a:spcBef>
                <a:spcPts val="0"/>
              </a:spcBef>
              <a:spcAft>
                <a:spcPts val="0"/>
              </a:spcAft>
              <a:buSzPts val="2000"/>
              <a:buFont typeface="Times New Roman"/>
              <a:buChar char="●"/>
            </a:pPr>
            <a:r>
              <a:rPr lang="en-IN" sz="2000">
                <a:highlight>
                  <a:srgbClr val="FCFCFC"/>
                </a:highlight>
                <a:latin typeface="Times New Roman"/>
                <a:ea typeface="Times New Roman"/>
                <a:cs typeface="Times New Roman"/>
                <a:sym typeface="Times New Roman"/>
              </a:rPr>
              <a:t>To create a stable system which recognizes sign language which is accepted by Indian Sign Language Organization.</a:t>
            </a:r>
            <a:endParaRPr sz="2000">
              <a:highlight>
                <a:srgbClr val="FCFCFC"/>
              </a:highlight>
              <a:latin typeface="Times New Roman"/>
              <a:ea typeface="Times New Roman"/>
              <a:cs typeface="Times New Roman"/>
              <a:sym typeface="Times New Roman"/>
            </a:endParaRPr>
          </a:p>
          <a:p>
            <a:pPr indent="-355600" lvl="0" marL="457200" rtl="0" algn="l">
              <a:lnSpc>
                <a:spcPct val="125000"/>
              </a:lnSpc>
              <a:spcBef>
                <a:spcPts val="0"/>
              </a:spcBef>
              <a:spcAft>
                <a:spcPts val="0"/>
              </a:spcAft>
              <a:buSzPts val="2000"/>
              <a:buFont typeface="Times New Roman"/>
              <a:buChar char="●"/>
            </a:pPr>
            <a:r>
              <a:rPr lang="en-IN" sz="2000">
                <a:highlight>
                  <a:srgbClr val="FCFCFC"/>
                </a:highlight>
                <a:latin typeface="Times New Roman"/>
                <a:ea typeface="Times New Roman"/>
                <a:cs typeface="Times New Roman"/>
                <a:sym typeface="Times New Roman"/>
              </a:rPr>
              <a:t>Since, there are no proper methods for Differently Abled People to communicate in India, we want to create a system that will help everyone in their day to day to life.</a:t>
            </a:r>
            <a:r>
              <a:rPr b="1" lang="en-IN" sz="2500" u="sng">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en-IN" sz="2500" u="sng">
                <a:latin typeface="Times New Roman"/>
                <a:ea typeface="Times New Roman"/>
                <a:cs typeface="Times New Roman"/>
                <a:sym typeface="Times New Roman"/>
              </a:rPr>
              <a:t>			</a:t>
            </a:r>
            <a:endParaRPr b="1" sz="2500" u="sng">
              <a:latin typeface="Times New Roman"/>
              <a:ea typeface="Times New Roman"/>
              <a:cs typeface="Times New Roman"/>
              <a:sym typeface="Times New Roman"/>
            </a:endParaRPr>
          </a:p>
        </p:txBody>
      </p:sp>
      <p:sp>
        <p:nvSpPr>
          <p:cNvPr id="163" name="Google Shape;163;p20"/>
          <p:cNvSpPr/>
          <p:nvPr/>
        </p:nvSpPr>
        <p:spPr>
          <a:xfrm>
            <a:off x="120072" y="90089"/>
            <a:ext cx="11942700" cy="6677700"/>
          </a:xfrm>
          <a:prstGeom prst="rect">
            <a:avLst/>
          </a:prstGeom>
          <a:noFill/>
          <a:ln cap="flat" cmpd="sng" w="730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554370" y="187720"/>
            <a:ext cx="9358800" cy="896100"/>
          </a:xfrm>
          <a:prstGeom prst="rect">
            <a:avLst/>
          </a:prstGeom>
          <a:noFill/>
          <a:ln cap="flat" cmpd="sng" w="34925">
            <a:solidFill>
              <a:srgbClr val="31538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7000"/>
              </a:lnSpc>
              <a:spcBef>
                <a:spcPts val="0"/>
              </a:spcBef>
              <a:spcAft>
                <a:spcPts val="0"/>
              </a:spcAft>
              <a:buClr>
                <a:srgbClr val="C00000"/>
              </a:buClr>
              <a:buSzPts val="3200"/>
              <a:buFont typeface="Bookman Old Style"/>
              <a:buNone/>
            </a:pPr>
            <a:r>
              <a:rPr b="1" lang="en-IN" sz="3200">
                <a:solidFill>
                  <a:srgbClr val="C00000"/>
                </a:solidFill>
                <a:latin typeface="Bookman Old Style"/>
                <a:ea typeface="Bookman Old Style"/>
                <a:cs typeface="Bookman Old Style"/>
                <a:sym typeface="Bookman Old Style"/>
              </a:rPr>
              <a:t>Technologies/ Tools Used</a:t>
            </a:r>
            <a:endParaRPr/>
          </a:p>
        </p:txBody>
      </p:sp>
      <p:pic>
        <p:nvPicPr>
          <p:cNvPr id="170" name="Google Shape;170;p21"/>
          <p:cNvPicPr preferRelativeResize="0"/>
          <p:nvPr/>
        </p:nvPicPr>
        <p:blipFill rotWithShape="1">
          <a:blip r:embed="rId3">
            <a:alphaModFix/>
          </a:blip>
          <a:srcRect b="0" l="0" r="0" t="0"/>
          <a:stretch/>
        </p:blipFill>
        <p:spPr>
          <a:xfrm>
            <a:off x="404889" y="187720"/>
            <a:ext cx="873901" cy="1000553"/>
          </a:xfrm>
          <a:prstGeom prst="rect">
            <a:avLst/>
          </a:prstGeom>
          <a:blipFill rotWithShape="1">
            <a:blip r:embed="rId4">
              <a:alphaModFix/>
            </a:blip>
            <a:tile algn="tl" flip="none" tx="0" sx="100000" ty="0" sy="100000"/>
          </a:blipFill>
          <a:ln>
            <a:noFill/>
          </a:ln>
        </p:spPr>
      </p:pic>
      <p:sp>
        <p:nvSpPr>
          <p:cNvPr id="171" name="Google Shape;171;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2" name="Google Shape;172;p21"/>
          <p:cNvSpPr txBox="1"/>
          <p:nvPr>
            <p:ph idx="1" type="body"/>
          </p:nvPr>
        </p:nvSpPr>
        <p:spPr>
          <a:xfrm>
            <a:off x="404902" y="1181500"/>
            <a:ext cx="10948800" cy="5103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Clr>
                <a:schemeClr val="dk1"/>
              </a:buClr>
              <a:buSzPts val="1100"/>
              <a:buFont typeface="Arial"/>
              <a:buNone/>
            </a:pPr>
            <a:r>
              <a:rPr b="1" lang="en-IN" sz="2100">
                <a:latin typeface="Times New Roman"/>
                <a:ea typeface="Times New Roman"/>
                <a:cs typeface="Times New Roman"/>
                <a:sym typeface="Times New Roman"/>
              </a:rPr>
              <a:t>Minimum Hardware Requirements:</a:t>
            </a:r>
            <a:endParaRPr b="1"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Windows OS version 8 or higher</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Intel i5 processor or higher</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Minimum of 4GB RAM or higher</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Web Camera</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Graphics Card 2GB or higher </a:t>
            </a:r>
            <a:endParaRPr sz="21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IN" sz="2100">
                <a:latin typeface="Times New Roman"/>
                <a:ea typeface="Times New Roman"/>
                <a:cs typeface="Times New Roman"/>
                <a:sym typeface="Times New Roman"/>
              </a:rPr>
              <a:t>Software Requirements:</a:t>
            </a:r>
            <a:endParaRPr b="1"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Python</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Jupyter Notebook</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Tensorflow</a:t>
            </a:r>
            <a:endParaRPr sz="2100">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   	OpenCV</a:t>
            </a:r>
            <a:endParaRPr sz="21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2100">
                <a:latin typeface="Times New Roman"/>
                <a:ea typeface="Times New Roman"/>
                <a:cs typeface="Times New Roman"/>
                <a:sym typeface="Times New Roman"/>
              </a:rPr>
              <a:t>Dataset:</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IN" sz="2100" u="sng">
                <a:solidFill>
                  <a:srgbClr val="3D4594"/>
                </a:solidFill>
                <a:latin typeface="Times New Roman"/>
                <a:ea typeface="Times New Roman"/>
                <a:cs typeface="Times New Roman"/>
                <a:sym typeface="Times New Roman"/>
                <a:hlinkClick r:id="rId5">
                  <a:extLst>
                    <a:ext uri="{A12FA001-AC4F-418D-AE19-62706E023703}">
                      <ahyp:hlinkClr val="tx"/>
                    </a:ext>
                  </a:extLst>
                </a:hlinkClick>
              </a:rPr>
              <a:t>https://www.kaggle.com/abdullahmujahidali/hand-gesture-recongition-yolo-v3?select=234.JPG</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IN" sz="2100" u="sng">
                <a:solidFill>
                  <a:srgbClr val="3D4594"/>
                </a:solidFill>
                <a:latin typeface="Times New Roman"/>
                <a:ea typeface="Times New Roman"/>
                <a:cs typeface="Times New Roman"/>
                <a:sym typeface="Times New Roman"/>
                <a:hlinkClick r:id="rId6">
                  <a:extLst>
                    <a:ext uri="{A12FA001-AC4F-418D-AE19-62706E023703}">
                      <ahyp:hlinkClr val="tx"/>
                    </a:ext>
                  </a:extLst>
                </a:hlinkClick>
              </a:rPr>
              <a:t>https://www.kaggle.com/muhammadkhalid/sign-language-for-alphabets</a:t>
            </a:r>
            <a:endParaRPr sz="2500">
              <a:latin typeface="Times New Roman"/>
              <a:ea typeface="Times New Roman"/>
              <a:cs typeface="Times New Roman"/>
              <a:sym typeface="Times New Roman"/>
            </a:endParaRPr>
          </a:p>
          <a:p>
            <a:pPr indent="0" lvl="0" marL="457200" rtl="0" algn="just">
              <a:lnSpc>
                <a:spcPct val="107000"/>
              </a:lnSpc>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