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
      <p:font typeface="Nunito"/>
      <p:regular r:id="rId19"/>
      <p:bold r:id="rId20"/>
      <p:italic r:id="rId21"/>
      <p:boldItalic r:id="rId22"/>
    </p:embeddedFont>
    <p:embeddedFont>
      <p:font typeface="Alfa Slab One"/>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AlfaSlabOn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a94c856a2_0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a94c856a2_0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a94c856a2_0_1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a94c856a2_0_1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ba4fc797f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ba4fc797f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ba4fc797f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ba4fc797f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ba4fc797f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ba4fc797f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ba4fc797f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ba4fc797f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ba4fc797f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ba4fc797f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ba4fc797f_1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ba4fc797f_1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ba4fc797f_1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ba4fc797f_1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kaggle.com/abdullahmujahidali/hand-gesture-recongition-yolo-v3?select=234.JPG" TargetMode="External"/><Relationship Id="rId4" Type="http://schemas.openxmlformats.org/officeDocument/2006/relationships/image" Target="../media/image1.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becominghuman.ai/deep-learning-hand-gesture-recognition-b265f4e6cf02" TargetMode="External"/><Relationship Id="rId4" Type="http://schemas.openxmlformats.org/officeDocument/2006/relationships/hyperlink" Target="https://indiansignlanguage.org/" TargetMode="External"/><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nvSpPr>
        <p:spPr>
          <a:xfrm>
            <a:off x="107150" y="0"/>
            <a:ext cx="8913900" cy="1553700"/>
          </a:xfrm>
          <a:prstGeom prst="rect">
            <a:avLst/>
          </a:prstGeom>
          <a:solidFill>
            <a:schemeClr val="dk2"/>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00">
                <a:solidFill>
                  <a:schemeClr val="dk1"/>
                </a:solidFill>
                <a:latin typeface="Times New Roman"/>
                <a:ea typeface="Times New Roman"/>
                <a:cs typeface="Times New Roman"/>
                <a:sym typeface="Times New Roman"/>
              </a:rPr>
              <a:t>Kammavari Sangham (R) 1952, K.S.Group of Institutions</a:t>
            </a:r>
            <a:endParaRPr sz="1300">
              <a:solidFill>
                <a:schemeClr val="dk1"/>
              </a:solidFill>
              <a:latin typeface="Times New Roman"/>
              <a:ea typeface="Times New Roman"/>
              <a:cs typeface="Times New Roman"/>
              <a:sym typeface="Times New Roman"/>
            </a:endParaRPr>
          </a:p>
          <a:p>
            <a:pPr indent="0" lvl="0" marL="0" rtl="0" algn="ctr">
              <a:lnSpc>
                <a:spcPct val="115000"/>
              </a:lnSpc>
              <a:spcBef>
                <a:spcPts val="800"/>
              </a:spcBef>
              <a:spcAft>
                <a:spcPts val="0"/>
              </a:spcAft>
              <a:buNone/>
            </a:pPr>
            <a:r>
              <a:rPr b="1" lang="en" sz="1800">
                <a:solidFill>
                  <a:schemeClr val="dk1"/>
                </a:solidFill>
                <a:latin typeface="Times New Roman"/>
                <a:ea typeface="Times New Roman"/>
                <a:cs typeface="Times New Roman"/>
                <a:sym typeface="Times New Roman"/>
              </a:rPr>
              <a:t>K. S. INSTITUTE OF TECHNOLOGY, BENGALURU-560109</a:t>
            </a:r>
            <a:endParaRPr b="1" sz="1800">
              <a:solidFill>
                <a:schemeClr val="dk1"/>
              </a:solidFill>
              <a:latin typeface="Times New Roman"/>
              <a:ea typeface="Times New Roman"/>
              <a:cs typeface="Times New Roman"/>
              <a:sym typeface="Times New Roman"/>
            </a:endParaRPr>
          </a:p>
          <a:p>
            <a:pPr indent="0" lvl="0" marL="0" rtl="0" algn="ctr">
              <a:lnSpc>
                <a:spcPct val="115000"/>
              </a:lnSpc>
              <a:spcBef>
                <a:spcPts val="800"/>
              </a:spcBef>
              <a:spcAft>
                <a:spcPts val="0"/>
              </a:spcAft>
              <a:buNone/>
            </a:pPr>
            <a:r>
              <a:rPr b="1" lang="en" sz="1100">
                <a:solidFill>
                  <a:schemeClr val="dk1"/>
                </a:solidFill>
                <a:latin typeface="Times New Roman"/>
                <a:ea typeface="Times New Roman"/>
                <a:cs typeface="Times New Roman"/>
                <a:sym typeface="Times New Roman"/>
              </a:rPr>
              <a:t>(Affiliated to VTU, Belagavi &amp; Approved by AICTE, New Delhi, Accredited by NAAC &amp; IEI)</a:t>
            </a:r>
            <a:endParaRPr b="1" sz="1100">
              <a:solidFill>
                <a:schemeClr val="dk1"/>
              </a:solidFill>
              <a:latin typeface="Times New Roman"/>
              <a:ea typeface="Times New Roman"/>
              <a:cs typeface="Times New Roman"/>
              <a:sym typeface="Times New Roman"/>
            </a:endParaRPr>
          </a:p>
          <a:p>
            <a:pPr indent="0" lvl="0" marL="0" rtl="0" algn="ctr">
              <a:lnSpc>
                <a:spcPct val="115000"/>
              </a:lnSpc>
              <a:spcBef>
                <a:spcPts val="800"/>
              </a:spcBef>
              <a:spcAft>
                <a:spcPts val="0"/>
              </a:spcAft>
              <a:buNone/>
            </a:pPr>
            <a:r>
              <a:rPr b="1" lang="en" sz="1600">
                <a:solidFill>
                  <a:schemeClr val="dk1"/>
                </a:solidFill>
                <a:latin typeface="Times New Roman"/>
                <a:ea typeface="Times New Roman"/>
                <a:cs typeface="Times New Roman"/>
                <a:sym typeface="Times New Roman"/>
              </a:rPr>
              <a:t>DEPARTMENT OF COMPUTER SCIENCE AND ENGINEERING</a:t>
            </a:r>
            <a:endParaRPr b="1"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788">
              <a:latin typeface="Alfa Slab One"/>
              <a:ea typeface="Alfa Slab One"/>
              <a:cs typeface="Alfa Slab One"/>
              <a:sym typeface="Alfa Slab One"/>
            </a:endParaRPr>
          </a:p>
        </p:txBody>
      </p:sp>
      <p:sp>
        <p:nvSpPr>
          <p:cNvPr id="129" name="Google Shape;129;p13"/>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666666"/>
                </a:solidFill>
                <a:latin typeface="Proxima Nova"/>
                <a:ea typeface="Proxima Nova"/>
                <a:cs typeface="Proxima Nova"/>
                <a:sym typeface="Proxima Nova"/>
              </a:rPr>
              <a:t>‹#›</a:t>
            </a:fld>
            <a:endParaRPr sz="1000">
              <a:solidFill>
                <a:srgbClr val="666666"/>
              </a:solidFill>
              <a:latin typeface="Proxima Nova"/>
              <a:ea typeface="Proxima Nova"/>
              <a:cs typeface="Proxima Nova"/>
              <a:sym typeface="Proxima Nova"/>
            </a:endParaRPr>
          </a:p>
        </p:txBody>
      </p:sp>
      <p:pic>
        <p:nvPicPr>
          <p:cNvPr id="130" name="Google Shape;130;p13"/>
          <p:cNvPicPr preferRelativeResize="0"/>
          <p:nvPr/>
        </p:nvPicPr>
        <p:blipFill>
          <a:blip r:embed="rId3">
            <a:alphaModFix/>
          </a:blip>
          <a:stretch>
            <a:fillRect/>
          </a:stretch>
        </p:blipFill>
        <p:spPr>
          <a:xfrm>
            <a:off x="107150" y="128463"/>
            <a:ext cx="1304975" cy="1296825"/>
          </a:xfrm>
          <a:prstGeom prst="rect">
            <a:avLst/>
          </a:prstGeom>
          <a:noFill/>
          <a:ln>
            <a:noFill/>
          </a:ln>
        </p:spPr>
      </p:pic>
      <p:pic>
        <p:nvPicPr>
          <p:cNvPr id="131" name="Google Shape;131;p13"/>
          <p:cNvPicPr preferRelativeResize="0"/>
          <p:nvPr/>
        </p:nvPicPr>
        <p:blipFill>
          <a:blip r:embed="rId4">
            <a:alphaModFix/>
          </a:blip>
          <a:stretch>
            <a:fillRect/>
          </a:stretch>
        </p:blipFill>
        <p:spPr>
          <a:xfrm>
            <a:off x="7719775" y="252963"/>
            <a:ext cx="1257300" cy="1047750"/>
          </a:xfrm>
          <a:prstGeom prst="rect">
            <a:avLst/>
          </a:prstGeom>
          <a:noFill/>
          <a:ln>
            <a:noFill/>
          </a:ln>
        </p:spPr>
      </p:pic>
      <p:sp>
        <p:nvSpPr>
          <p:cNvPr id="132" name="Google Shape;132;p13"/>
          <p:cNvSpPr txBox="1"/>
          <p:nvPr/>
        </p:nvSpPr>
        <p:spPr>
          <a:xfrm>
            <a:off x="165850" y="2550300"/>
            <a:ext cx="4227600" cy="2400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800">
                <a:solidFill>
                  <a:srgbClr val="333333"/>
                </a:solidFill>
                <a:latin typeface="Times New Roman"/>
                <a:ea typeface="Times New Roman"/>
                <a:cs typeface="Times New Roman"/>
                <a:sym typeface="Times New Roman"/>
              </a:rPr>
              <a:t>Project Guide:</a:t>
            </a:r>
            <a:r>
              <a:rPr lang="en" sz="1800">
                <a:solidFill>
                  <a:srgbClr val="333333"/>
                </a:solidFill>
                <a:latin typeface="Times New Roman"/>
                <a:ea typeface="Times New Roman"/>
                <a:cs typeface="Times New Roman"/>
                <a:sym typeface="Times New Roman"/>
              </a:rPr>
              <a:t> Dr. Deepa S R</a:t>
            </a:r>
            <a:endParaRPr sz="18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1800">
                <a:solidFill>
                  <a:srgbClr val="333333"/>
                </a:solidFill>
                <a:latin typeface="Times New Roman"/>
                <a:ea typeface="Times New Roman"/>
                <a:cs typeface="Times New Roman"/>
                <a:sym typeface="Times New Roman"/>
              </a:rPr>
              <a:t>Team Number</a:t>
            </a:r>
            <a:r>
              <a:rPr lang="en" sz="1800">
                <a:solidFill>
                  <a:srgbClr val="333333"/>
                </a:solidFill>
                <a:latin typeface="Times New Roman"/>
                <a:ea typeface="Times New Roman"/>
                <a:cs typeface="Times New Roman"/>
                <a:sym typeface="Times New Roman"/>
              </a:rPr>
              <a:t>: 2021_CSE_35</a:t>
            </a:r>
            <a:endParaRPr sz="18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1850">
                <a:solidFill>
                  <a:srgbClr val="333333"/>
                </a:solidFill>
                <a:latin typeface="Times New Roman"/>
                <a:ea typeface="Times New Roman"/>
                <a:cs typeface="Times New Roman"/>
                <a:sym typeface="Times New Roman"/>
              </a:rPr>
              <a:t>Team Members:</a:t>
            </a:r>
            <a:endParaRPr b="1" sz="1850">
              <a:solidFill>
                <a:srgbClr val="333333"/>
              </a:solidFill>
              <a:latin typeface="Times New Roman"/>
              <a:ea typeface="Times New Roman"/>
              <a:cs typeface="Times New Roman"/>
              <a:sym typeface="Times New Roman"/>
            </a:endParaRPr>
          </a:p>
          <a:p>
            <a:pPr indent="-346075" lvl="0" marL="457200" rtl="0" algn="just">
              <a:lnSpc>
                <a:spcPct val="115000"/>
              </a:lnSpc>
              <a:spcBef>
                <a:spcPts val="0"/>
              </a:spcBef>
              <a:spcAft>
                <a:spcPts val="0"/>
              </a:spcAft>
              <a:buClr>
                <a:srgbClr val="333333"/>
              </a:buClr>
              <a:buSzPts val="1850"/>
              <a:buFont typeface="Times New Roman"/>
              <a:buChar char="●"/>
            </a:pPr>
            <a:r>
              <a:rPr lang="en" sz="1850">
                <a:solidFill>
                  <a:srgbClr val="333333"/>
                </a:solidFill>
                <a:latin typeface="Times New Roman"/>
                <a:ea typeface="Times New Roman"/>
                <a:cs typeface="Times New Roman"/>
                <a:sym typeface="Times New Roman"/>
              </a:rPr>
              <a:t>Goutham M</a:t>
            </a:r>
            <a:endParaRPr sz="1850">
              <a:solidFill>
                <a:srgbClr val="333333"/>
              </a:solidFill>
              <a:latin typeface="Times New Roman"/>
              <a:ea typeface="Times New Roman"/>
              <a:cs typeface="Times New Roman"/>
              <a:sym typeface="Times New Roman"/>
            </a:endParaRPr>
          </a:p>
          <a:p>
            <a:pPr indent="-346075" lvl="0" marL="457200" rtl="0" algn="just">
              <a:lnSpc>
                <a:spcPct val="115000"/>
              </a:lnSpc>
              <a:spcBef>
                <a:spcPts val="0"/>
              </a:spcBef>
              <a:spcAft>
                <a:spcPts val="0"/>
              </a:spcAft>
              <a:buClr>
                <a:srgbClr val="333333"/>
              </a:buClr>
              <a:buSzPts val="1850"/>
              <a:buFont typeface="Times New Roman"/>
              <a:buChar char="●"/>
            </a:pPr>
            <a:r>
              <a:rPr lang="en" sz="1850">
                <a:solidFill>
                  <a:srgbClr val="333333"/>
                </a:solidFill>
                <a:latin typeface="Times New Roman"/>
                <a:ea typeface="Times New Roman"/>
                <a:cs typeface="Times New Roman"/>
                <a:sym typeface="Times New Roman"/>
              </a:rPr>
              <a:t>Dhananjaya S</a:t>
            </a:r>
            <a:endParaRPr sz="1850">
              <a:solidFill>
                <a:srgbClr val="333333"/>
              </a:solidFill>
              <a:latin typeface="Times New Roman"/>
              <a:ea typeface="Times New Roman"/>
              <a:cs typeface="Times New Roman"/>
              <a:sym typeface="Times New Roman"/>
            </a:endParaRPr>
          </a:p>
          <a:p>
            <a:pPr indent="-346075" lvl="0" marL="457200" rtl="0" algn="just">
              <a:lnSpc>
                <a:spcPct val="115000"/>
              </a:lnSpc>
              <a:spcBef>
                <a:spcPts val="0"/>
              </a:spcBef>
              <a:spcAft>
                <a:spcPts val="0"/>
              </a:spcAft>
              <a:buClr>
                <a:srgbClr val="333333"/>
              </a:buClr>
              <a:buSzPts val="1850"/>
              <a:buFont typeface="Times New Roman"/>
              <a:buChar char="●"/>
            </a:pPr>
            <a:r>
              <a:rPr lang="en" sz="1850">
                <a:solidFill>
                  <a:srgbClr val="333333"/>
                </a:solidFill>
                <a:latin typeface="Times New Roman"/>
                <a:ea typeface="Times New Roman"/>
                <a:cs typeface="Times New Roman"/>
                <a:sym typeface="Times New Roman"/>
              </a:rPr>
              <a:t>Kiran V Dambal</a:t>
            </a:r>
            <a:endParaRPr sz="1850">
              <a:solidFill>
                <a:srgbClr val="333333"/>
              </a:solidFill>
              <a:latin typeface="Times New Roman"/>
              <a:ea typeface="Times New Roman"/>
              <a:cs typeface="Times New Roman"/>
              <a:sym typeface="Times New Roman"/>
            </a:endParaRPr>
          </a:p>
          <a:p>
            <a:pPr indent="-346075" lvl="0" marL="457200" rtl="0" algn="just">
              <a:lnSpc>
                <a:spcPct val="115000"/>
              </a:lnSpc>
              <a:spcBef>
                <a:spcPts val="0"/>
              </a:spcBef>
              <a:spcAft>
                <a:spcPts val="0"/>
              </a:spcAft>
              <a:buClr>
                <a:srgbClr val="333333"/>
              </a:buClr>
              <a:buSzPts val="1850"/>
              <a:buFont typeface="Times New Roman"/>
              <a:buChar char="●"/>
            </a:pPr>
            <a:r>
              <a:rPr lang="en" sz="1850">
                <a:solidFill>
                  <a:srgbClr val="333333"/>
                </a:solidFill>
                <a:latin typeface="Times New Roman"/>
                <a:ea typeface="Times New Roman"/>
                <a:cs typeface="Times New Roman"/>
                <a:sym typeface="Times New Roman"/>
              </a:rPr>
              <a:t>Ganesh A</a:t>
            </a:r>
            <a:endParaRPr sz="1850">
              <a:solidFill>
                <a:srgbClr val="33333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2600">
              <a:latin typeface="Times New Roman"/>
              <a:ea typeface="Times New Roman"/>
              <a:cs typeface="Times New Roman"/>
              <a:sym typeface="Times New Roman"/>
            </a:endParaRPr>
          </a:p>
        </p:txBody>
      </p:sp>
      <p:sp>
        <p:nvSpPr>
          <p:cNvPr id="133" name="Google Shape;133;p13"/>
          <p:cNvSpPr txBox="1"/>
          <p:nvPr/>
        </p:nvSpPr>
        <p:spPr>
          <a:xfrm>
            <a:off x="225025" y="1487550"/>
            <a:ext cx="8701200" cy="1000500"/>
          </a:xfrm>
          <a:prstGeom prst="rect">
            <a:avLst/>
          </a:prstGeom>
          <a:solidFill>
            <a:srgbClr val="FFFFFF">
              <a:alpha val="0"/>
            </a:srgbClr>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000" u="sng">
                <a:latin typeface="Times New Roman"/>
                <a:ea typeface="Times New Roman"/>
                <a:cs typeface="Times New Roman"/>
                <a:sym typeface="Times New Roman"/>
              </a:rPr>
              <a:t>PROJECT TITLE</a:t>
            </a:r>
            <a:endParaRPr sz="2000" u="sng">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3000">
                <a:latin typeface="Times New Roman"/>
                <a:ea typeface="Times New Roman"/>
                <a:cs typeface="Times New Roman"/>
                <a:sym typeface="Times New Roman"/>
              </a:rPr>
              <a:t>Hand Gesture Recognition for Deaf and Mute</a:t>
            </a:r>
            <a:endParaRPr sz="1800">
              <a:latin typeface="Proxima Nova"/>
              <a:ea typeface="Proxima Nova"/>
              <a:cs typeface="Proxima Nova"/>
              <a:sym typeface="Proxima Nova"/>
            </a:endParaRPr>
          </a:p>
        </p:txBody>
      </p:sp>
      <p:pic>
        <p:nvPicPr>
          <p:cNvPr descr="Petition · Standardizing Indian Sign Language and adding an elective course  in schools. · Change.org" id="134" name="Google Shape;134;p13"/>
          <p:cNvPicPr preferRelativeResize="0"/>
          <p:nvPr/>
        </p:nvPicPr>
        <p:blipFill>
          <a:blip r:embed="rId5">
            <a:alphaModFix/>
          </a:blip>
          <a:stretch>
            <a:fillRect/>
          </a:stretch>
        </p:blipFill>
        <p:spPr>
          <a:xfrm>
            <a:off x="3616575" y="2396025"/>
            <a:ext cx="5205051" cy="2494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666666"/>
                </a:solidFill>
                <a:latin typeface="Proxima Nova"/>
                <a:ea typeface="Proxima Nova"/>
                <a:cs typeface="Proxima Nova"/>
                <a:sym typeface="Proxima Nova"/>
              </a:rPr>
              <a:t>‹#›</a:t>
            </a:fld>
            <a:endParaRPr sz="1000">
              <a:solidFill>
                <a:srgbClr val="666666"/>
              </a:solidFill>
              <a:latin typeface="Proxima Nova"/>
              <a:ea typeface="Proxima Nova"/>
              <a:cs typeface="Proxima Nova"/>
              <a:sym typeface="Proxima Nova"/>
            </a:endParaRPr>
          </a:p>
        </p:txBody>
      </p:sp>
      <p:sp>
        <p:nvSpPr>
          <p:cNvPr id="140" name="Google Shape;140;p14"/>
          <p:cNvSpPr txBox="1"/>
          <p:nvPr/>
        </p:nvSpPr>
        <p:spPr>
          <a:xfrm>
            <a:off x="192875" y="57625"/>
            <a:ext cx="8782800" cy="745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Times New Roman"/>
                <a:ea typeface="Times New Roman"/>
                <a:cs typeface="Times New Roman"/>
                <a:sym typeface="Times New Roman"/>
              </a:rPr>
              <a:t>Overview of Project</a:t>
            </a:r>
            <a:r>
              <a:rPr lang="en" sz="3000">
                <a:solidFill>
                  <a:srgbClr val="FFFFFF"/>
                </a:solidFill>
                <a:latin typeface="Times New Roman"/>
                <a:ea typeface="Times New Roman"/>
                <a:cs typeface="Times New Roman"/>
                <a:sym typeface="Times New Roman"/>
              </a:rPr>
              <a:t> </a:t>
            </a:r>
            <a:endParaRPr sz="2788">
              <a:latin typeface="Times New Roman"/>
              <a:ea typeface="Times New Roman"/>
              <a:cs typeface="Times New Roman"/>
              <a:sym typeface="Times New Roman"/>
            </a:endParaRPr>
          </a:p>
        </p:txBody>
      </p:sp>
      <p:sp>
        <p:nvSpPr>
          <p:cNvPr id="141" name="Google Shape;141;p14"/>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666666"/>
                </a:solidFill>
                <a:latin typeface="Proxima Nova"/>
                <a:ea typeface="Proxima Nova"/>
                <a:cs typeface="Proxima Nova"/>
                <a:sym typeface="Proxima Nova"/>
              </a:rPr>
              <a:t>‹#›</a:t>
            </a:fld>
            <a:endParaRPr sz="1000">
              <a:solidFill>
                <a:srgbClr val="666666"/>
              </a:solidFill>
              <a:latin typeface="Proxima Nova"/>
              <a:ea typeface="Proxima Nova"/>
              <a:cs typeface="Proxima Nova"/>
              <a:sym typeface="Proxima Nova"/>
            </a:endParaRPr>
          </a:p>
        </p:txBody>
      </p:sp>
      <p:sp>
        <p:nvSpPr>
          <p:cNvPr id="142" name="Google Shape;142;p14"/>
          <p:cNvSpPr txBox="1"/>
          <p:nvPr/>
        </p:nvSpPr>
        <p:spPr>
          <a:xfrm>
            <a:off x="139300" y="847375"/>
            <a:ext cx="5622900" cy="4719900"/>
          </a:xfrm>
          <a:prstGeom prst="rect">
            <a:avLst/>
          </a:prstGeom>
          <a:noFill/>
          <a:ln>
            <a:noFill/>
          </a:ln>
        </p:spPr>
        <p:txBody>
          <a:bodyPr anchorCtr="0" anchor="t" bIns="91425" lIns="91425" spcFirstLastPara="1" rIns="91425" wrap="square" tIns="91425">
            <a:spAutoFit/>
          </a:bodyPr>
          <a:lstStyle/>
          <a:p>
            <a:pPr indent="-333375" lvl="0" marL="457200" rtl="0" algn="just">
              <a:lnSpc>
                <a:spcPct val="115000"/>
              </a:lnSpc>
              <a:spcBef>
                <a:spcPts val="0"/>
              </a:spcBef>
              <a:spcAft>
                <a:spcPts val="0"/>
              </a:spcAft>
              <a:buSzPts val="1650"/>
              <a:buFont typeface="Times New Roman"/>
              <a:buChar char="●"/>
            </a:pPr>
            <a:r>
              <a:rPr lang="en" sz="1650">
                <a:highlight>
                  <a:srgbClr val="FCFCFC"/>
                </a:highlight>
                <a:latin typeface="Times New Roman"/>
                <a:ea typeface="Times New Roman"/>
                <a:cs typeface="Times New Roman"/>
                <a:sym typeface="Times New Roman"/>
              </a:rPr>
              <a:t>In recent years, the number of deaf-mute people has increased because of birth defects and other issues. Since a deaf and mute person cannot talk with an ordinary person in order that they ought to rely on some kind of communication system.</a:t>
            </a:r>
            <a:endParaRPr sz="1650">
              <a:highlight>
                <a:srgbClr val="FCFCFC"/>
              </a:highlight>
              <a:latin typeface="Times New Roman"/>
              <a:ea typeface="Times New Roman"/>
              <a:cs typeface="Times New Roman"/>
              <a:sym typeface="Times New Roman"/>
            </a:endParaRPr>
          </a:p>
          <a:p>
            <a:pPr indent="-333375" lvl="0" marL="457200" rtl="0" algn="just">
              <a:lnSpc>
                <a:spcPct val="115000"/>
              </a:lnSpc>
              <a:spcBef>
                <a:spcPts val="0"/>
              </a:spcBef>
              <a:spcAft>
                <a:spcPts val="0"/>
              </a:spcAft>
              <a:buSzPts val="1650"/>
              <a:buFont typeface="Times New Roman"/>
              <a:buChar char="●"/>
            </a:pPr>
            <a:r>
              <a:rPr lang="en" sz="1650">
                <a:highlight>
                  <a:srgbClr val="FCFCFC"/>
                </a:highlight>
                <a:latin typeface="Times New Roman"/>
                <a:ea typeface="Times New Roman"/>
                <a:cs typeface="Times New Roman"/>
                <a:sym typeface="Times New Roman"/>
              </a:rPr>
              <a:t>Linguistic communication provides the most effective conversation platform for the mute person to speak with an ordinary person.</a:t>
            </a:r>
            <a:endParaRPr sz="1650">
              <a:highlight>
                <a:srgbClr val="FCFCFC"/>
              </a:highlight>
              <a:latin typeface="Times New Roman"/>
              <a:ea typeface="Times New Roman"/>
              <a:cs typeface="Times New Roman"/>
              <a:sym typeface="Times New Roman"/>
            </a:endParaRPr>
          </a:p>
          <a:p>
            <a:pPr indent="-333375" lvl="0" marL="457200" rtl="0" algn="just">
              <a:lnSpc>
                <a:spcPct val="115000"/>
              </a:lnSpc>
              <a:spcBef>
                <a:spcPts val="0"/>
              </a:spcBef>
              <a:spcAft>
                <a:spcPts val="0"/>
              </a:spcAft>
              <a:buSzPts val="1650"/>
              <a:buFont typeface="Times New Roman"/>
              <a:buChar char="●"/>
            </a:pPr>
            <a:r>
              <a:rPr lang="en" sz="1650">
                <a:latin typeface="Times New Roman"/>
                <a:ea typeface="Times New Roman"/>
                <a:cs typeface="Times New Roman"/>
                <a:sym typeface="Times New Roman"/>
              </a:rPr>
              <a:t>This problem demands a better solution which can assist speech impaired population converse without any difficulties.</a:t>
            </a:r>
            <a:endParaRPr sz="1650">
              <a:latin typeface="Times New Roman"/>
              <a:ea typeface="Times New Roman"/>
              <a:cs typeface="Times New Roman"/>
              <a:sym typeface="Times New Roman"/>
            </a:endParaRPr>
          </a:p>
          <a:p>
            <a:pPr indent="-333375" lvl="0" marL="457200" rtl="0" algn="just">
              <a:lnSpc>
                <a:spcPct val="115000"/>
              </a:lnSpc>
              <a:spcBef>
                <a:spcPts val="0"/>
              </a:spcBef>
              <a:spcAft>
                <a:spcPts val="0"/>
              </a:spcAft>
              <a:buSzPts val="1650"/>
              <a:buFont typeface="Times New Roman"/>
              <a:buChar char="●"/>
            </a:pPr>
            <a:r>
              <a:rPr lang="en" sz="1650">
                <a:highlight>
                  <a:srgbClr val="FCFCFC"/>
                </a:highlight>
                <a:latin typeface="Times New Roman"/>
                <a:ea typeface="Times New Roman"/>
                <a:cs typeface="Times New Roman"/>
                <a:sym typeface="Times New Roman"/>
              </a:rPr>
              <a:t>The aim of this project is to build up a system for hand gesture recognition that acknowledges hand gestures and then converts them into text/voice. </a:t>
            </a:r>
            <a:endParaRPr sz="1650">
              <a:highlight>
                <a:srgbClr val="FCFCFC"/>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900">
              <a:latin typeface="Times New Roman"/>
              <a:ea typeface="Times New Roman"/>
              <a:cs typeface="Times New Roman"/>
              <a:sym typeface="Times New Roman"/>
            </a:endParaRPr>
          </a:p>
        </p:txBody>
      </p:sp>
      <p:pic>
        <p:nvPicPr>
          <p:cNvPr id="143" name="Google Shape;143;p14"/>
          <p:cNvPicPr preferRelativeResize="0"/>
          <p:nvPr/>
        </p:nvPicPr>
        <p:blipFill>
          <a:blip r:embed="rId3">
            <a:alphaModFix/>
          </a:blip>
          <a:stretch>
            <a:fillRect/>
          </a:stretch>
        </p:blipFill>
        <p:spPr>
          <a:xfrm>
            <a:off x="5943488" y="803425"/>
            <a:ext cx="3032262" cy="2012575"/>
          </a:xfrm>
          <a:prstGeom prst="rect">
            <a:avLst/>
          </a:prstGeom>
          <a:noFill/>
          <a:ln>
            <a:noFill/>
          </a:ln>
        </p:spPr>
      </p:pic>
      <p:pic>
        <p:nvPicPr>
          <p:cNvPr descr="Face-based hand gesture recognition for HCI applications [25]. a Face... |  Download Scientific Diagram" id="144" name="Google Shape;144;p14"/>
          <p:cNvPicPr preferRelativeResize="0"/>
          <p:nvPr/>
        </p:nvPicPr>
        <p:blipFill>
          <a:blip r:embed="rId4">
            <a:alphaModFix/>
          </a:blip>
          <a:stretch>
            <a:fillRect/>
          </a:stretch>
        </p:blipFill>
        <p:spPr>
          <a:xfrm>
            <a:off x="5943500" y="2951850"/>
            <a:ext cx="2972025" cy="17755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666666"/>
                </a:solidFill>
                <a:latin typeface="Proxima Nova"/>
                <a:ea typeface="Proxima Nova"/>
                <a:cs typeface="Proxima Nova"/>
                <a:sym typeface="Proxima Nova"/>
              </a:rPr>
              <a:t>‹#›</a:t>
            </a:fld>
            <a:endParaRPr sz="1000">
              <a:solidFill>
                <a:srgbClr val="666666"/>
              </a:solidFill>
              <a:latin typeface="Proxima Nova"/>
              <a:ea typeface="Proxima Nova"/>
              <a:cs typeface="Proxima Nova"/>
              <a:sym typeface="Proxima Nova"/>
            </a:endParaRPr>
          </a:p>
        </p:txBody>
      </p:sp>
      <p:sp>
        <p:nvSpPr>
          <p:cNvPr id="150" name="Google Shape;150;p15"/>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666666"/>
                </a:solidFill>
                <a:latin typeface="Proxima Nova"/>
                <a:ea typeface="Proxima Nova"/>
                <a:cs typeface="Proxima Nova"/>
                <a:sym typeface="Proxima Nova"/>
              </a:rPr>
              <a:t>‹#›</a:t>
            </a:fld>
            <a:endParaRPr sz="1000">
              <a:solidFill>
                <a:srgbClr val="666666"/>
              </a:solidFill>
              <a:latin typeface="Proxima Nova"/>
              <a:ea typeface="Proxima Nova"/>
              <a:cs typeface="Proxima Nova"/>
              <a:sym typeface="Proxima Nova"/>
            </a:endParaRPr>
          </a:p>
        </p:txBody>
      </p:sp>
      <p:sp>
        <p:nvSpPr>
          <p:cNvPr id="151" name="Google Shape;151;p15"/>
          <p:cNvSpPr txBox="1"/>
          <p:nvPr/>
        </p:nvSpPr>
        <p:spPr>
          <a:xfrm>
            <a:off x="128600" y="0"/>
            <a:ext cx="8892600" cy="6693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Times New Roman"/>
                <a:ea typeface="Times New Roman"/>
                <a:cs typeface="Times New Roman"/>
                <a:sym typeface="Times New Roman"/>
              </a:rPr>
              <a:t>Overview of Project contd..</a:t>
            </a:r>
            <a:r>
              <a:rPr lang="en" sz="3000">
                <a:solidFill>
                  <a:srgbClr val="FFFFFF"/>
                </a:solidFill>
                <a:latin typeface="Times New Roman"/>
                <a:ea typeface="Times New Roman"/>
                <a:cs typeface="Times New Roman"/>
                <a:sym typeface="Times New Roman"/>
              </a:rPr>
              <a:t> </a:t>
            </a:r>
            <a:endParaRPr sz="2788">
              <a:latin typeface="Times New Roman"/>
              <a:ea typeface="Times New Roman"/>
              <a:cs typeface="Times New Roman"/>
              <a:sym typeface="Times New Roman"/>
            </a:endParaRPr>
          </a:p>
        </p:txBody>
      </p:sp>
      <p:sp>
        <p:nvSpPr>
          <p:cNvPr id="152" name="Google Shape;152;p15"/>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666666"/>
                </a:solidFill>
                <a:latin typeface="Proxima Nova"/>
                <a:ea typeface="Proxima Nova"/>
                <a:cs typeface="Proxima Nova"/>
                <a:sym typeface="Proxima Nova"/>
              </a:rPr>
              <a:t>‹#›</a:t>
            </a:fld>
            <a:endParaRPr sz="1000">
              <a:solidFill>
                <a:srgbClr val="666666"/>
              </a:solidFill>
              <a:latin typeface="Proxima Nova"/>
              <a:ea typeface="Proxima Nova"/>
              <a:cs typeface="Proxima Nova"/>
              <a:sym typeface="Proxima Nova"/>
            </a:endParaRPr>
          </a:p>
        </p:txBody>
      </p:sp>
      <p:sp>
        <p:nvSpPr>
          <p:cNvPr id="153" name="Google Shape;153;p15"/>
          <p:cNvSpPr txBox="1"/>
          <p:nvPr/>
        </p:nvSpPr>
        <p:spPr>
          <a:xfrm>
            <a:off x="84725" y="838900"/>
            <a:ext cx="6007800" cy="4770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1200"/>
              </a:spcBef>
              <a:spcAft>
                <a:spcPts val="0"/>
              </a:spcAft>
              <a:buNone/>
            </a:pPr>
            <a:r>
              <a:t/>
            </a:r>
            <a:endParaRPr sz="1900">
              <a:latin typeface="Times New Roman"/>
              <a:ea typeface="Times New Roman"/>
              <a:cs typeface="Times New Roman"/>
              <a:sym typeface="Times New Roman"/>
            </a:endParaRPr>
          </a:p>
        </p:txBody>
      </p:sp>
      <p:sp>
        <p:nvSpPr>
          <p:cNvPr id="154" name="Google Shape;154;p15"/>
          <p:cNvSpPr txBox="1"/>
          <p:nvPr/>
        </p:nvSpPr>
        <p:spPr>
          <a:xfrm>
            <a:off x="84725" y="699600"/>
            <a:ext cx="8721000" cy="1526400"/>
          </a:xfrm>
          <a:prstGeom prst="rect">
            <a:avLst/>
          </a:prstGeom>
          <a:noFill/>
          <a:ln>
            <a:noFill/>
          </a:ln>
        </p:spPr>
        <p:txBody>
          <a:bodyPr anchorCtr="0" anchor="t" bIns="91425" lIns="91425" spcFirstLastPara="1" rIns="91425" wrap="square" tIns="91425">
            <a:noAutofit/>
          </a:bodyPr>
          <a:lstStyle/>
          <a:p>
            <a:pPr indent="-368300" lvl="0" marL="457200" rtl="0" algn="just">
              <a:lnSpc>
                <a:spcPct val="115000"/>
              </a:lnSpc>
              <a:spcBef>
                <a:spcPts val="1200"/>
              </a:spcBef>
              <a:spcAft>
                <a:spcPts val="0"/>
              </a:spcAft>
              <a:buSzPts val="2200"/>
              <a:buFont typeface="Times New Roman"/>
              <a:buChar char="●"/>
            </a:pPr>
            <a:r>
              <a:rPr lang="en" sz="1700">
                <a:highlight>
                  <a:srgbClr val="FCFCFC"/>
                </a:highlight>
                <a:latin typeface="Times New Roman"/>
                <a:ea typeface="Times New Roman"/>
                <a:cs typeface="Times New Roman"/>
                <a:sym typeface="Times New Roman"/>
              </a:rPr>
              <a:t>This model will be a reliable tool for the deaf and mute people to effectively communicate with ordinary person without relying on someone to translate. </a:t>
            </a:r>
            <a:r>
              <a:rPr lang="en" sz="1200">
                <a:highlight>
                  <a:srgbClr val="FCFCFC"/>
                </a:highlight>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 sz="1700">
                <a:latin typeface="Times New Roman"/>
                <a:ea typeface="Times New Roman"/>
                <a:cs typeface="Times New Roman"/>
                <a:sym typeface="Times New Roman"/>
              </a:rPr>
              <a:t>The use of Machine learning algorithms helps in recognising the hand gesture and converts it into text.</a:t>
            </a:r>
            <a:r>
              <a:rPr lang="en" sz="1200">
                <a:highlight>
                  <a:srgbClr val="FCFCFC"/>
                </a:highlight>
                <a:latin typeface="Times New Roman"/>
                <a:ea typeface="Times New Roman"/>
                <a:cs typeface="Times New Roman"/>
                <a:sym typeface="Times New Roman"/>
              </a:rPr>
              <a:t> </a:t>
            </a:r>
            <a:endParaRPr sz="1700">
              <a:highlight>
                <a:srgbClr val="FCFCFC"/>
              </a:highlight>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t/>
            </a:r>
            <a:endParaRPr sz="1600">
              <a:solidFill>
                <a:srgbClr val="333333"/>
              </a:solidFill>
              <a:latin typeface="Times New Roman"/>
              <a:ea typeface="Times New Roman"/>
              <a:cs typeface="Times New Roman"/>
              <a:sym typeface="Times New Roman"/>
            </a:endParaRPr>
          </a:p>
        </p:txBody>
      </p:sp>
      <p:pic>
        <p:nvPicPr>
          <p:cNvPr id="155" name="Google Shape;155;p15"/>
          <p:cNvPicPr preferRelativeResize="0"/>
          <p:nvPr/>
        </p:nvPicPr>
        <p:blipFill>
          <a:blip r:embed="rId3">
            <a:alphaModFix/>
          </a:blip>
          <a:stretch>
            <a:fillRect/>
          </a:stretch>
        </p:blipFill>
        <p:spPr>
          <a:xfrm>
            <a:off x="1369300" y="2336150"/>
            <a:ext cx="6151839" cy="2437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666666"/>
                </a:solidFill>
                <a:latin typeface="Proxima Nova"/>
                <a:ea typeface="Proxima Nova"/>
                <a:cs typeface="Proxima Nova"/>
                <a:sym typeface="Proxima Nova"/>
              </a:rPr>
              <a:t>‹#›</a:t>
            </a:fld>
            <a:endParaRPr sz="1000">
              <a:solidFill>
                <a:srgbClr val="666666"/>
              </a:solidFill>
              <a:latin typeface="Proxima Nova"/>
              <a:ea typeface="Proxima Nova"/>
              <a:cs typeface="Proxima Nova"/>
              <a:sym typeface="Proxima Nova"/>
            </a:endParaRPr>
          </a:p>
        </p:txBody>
      </p:sp>
      <p:sp>
        <p:nvSpPr>
          <p:cNvPr id="161" name="Google Shape;161;p16"/>
          <p:cNvSpPr txBox="1"/>
          <p:nvPr/>
        </p:nvSpPr>
        <p:spPr>
          <a:xfrm>
            <a:off x="128600" y="0"/>
            <a:ext cx="8892600" cy="745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Times New Roman"/>
                <a:ea typeface="Times New Roman"/>
                <a:cs typeface="Times New Roman"/>
                <a:sym typeface="Times New Roman"/>
              </a:rPr>
              <a:t>System Architecture</a:t>
            </a:r>
            <a:endParaRPr b="1" sz="2788">
              <a:solidFill>
                <a:schemeClr val="dk1"/>
              </a:solidFill>
              <a:latin typeface="Times New Roman"/>
              <a:ea typeface="Times New Roman"/>
              <a:cs typeface="Times New Roman"/>
              <a:sym typeface="Times New Roman"/>
            </a:endParaRPr>
          </a:p>
        </p:txBody>
      </p:sp>
      <p:sp>
        <p:nvSpPr>
          <p:cNvPr id="162" name="Google Shape;162;p16"/>
          <p:cNvSpPr txBox="1"/>
          <p:nvPr/>
        </p:nvSpPr>
        <p:spPr>
          <a:xfrm>
            <a:off x="194900" y="99140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u="sng">
                <a:latin typeface="Times New Roman"/>
                <a:ea typeface="Times New Roman"/>
                <a:cs typeface="Times New Roman"/>
                <a:sym typeface="Times New Roman"/>
              </a:rPr>
              <a:t>BASIC SYSTEM DESIGN</a:t>
            </a:r>
            <a:endParaRPr sz="1600" u="sng">
              <a:latin typeface="Times New Roman"/>
              <a:ea typeface="Times New Roman"/>
              <a:cs typeface="Times New Roman"/>
              <a:sym typeface="Times New Roman"/>
            </a:endParaRPr>
          </a:p>
        </p:txBody>
      </p:sp>
      <p:pic>
        <p:nvPicPr>
          <p:cNvPr id="163" name="Google Shape;163;p16"/>
          <p:cNvPicPr preferRelativeResize="0"/>
          <p:nvPr/>
        </p:nvPicPr>
        <p:blipFill>
          <a:blip r:embed="rId3">
            <a:alphaModFix/>
          </a:blip>
          <a:stretch>
            <a:fillRect/>
          </a:stretch>
        </p:blipFill>
        <p:spPr>
          <a:xfrm>
            <a:off x="5456075" y="2506888"/>
            <a:ext cx="1347750" cy="269925"/>
          </a:xfrm>
          <a:prstGeom prst="rect">
            <a:avLst/>
          </a:prstGeom>
          <a:noFill/>
          <a:ln>
            <a:noFill/>
          </a:ln>
        </p:spPr>
      </p:pic>
      <p:pic>
        <p:nvPicPr>
          <p:cNvPr id="164" name="Google Shape;164;p16"/>
          <p:cNvPicPr preferRelativeResize="0"/>
          <p:nvPr/>
        </p:nvPicPr>
        <p:blipFill>
          <a:blip r:embed="rId4">
            <a:alphaModFix/>
          </a:blip>
          <a:stretch>
            <a:fillRect/>
          </a:stretch>
        </p:blipFill>
        <p:spPr>
          <a:xfrm>
            <a:off x="417025" y="2241875"/>
            <a:ext cx="1307975" cy="911300"/>
          </a:xfrm>
          <a:prstGeom prst="rect">
            <a:avLst/>
          </a:prstGeom>
          <a:noFill/>
          <a:ln>
            <a:noFill/>
          </a:ln>
        </p:spPr>
      </p:pic>
      <p:pic>
        <p:nvPicPr>
          <p:cNvPr id="165" name="Google Shape;165;p16"/>
          <p:cNvPicPr preferRelativeResize="0"/>
          <p:nvPr/>
        </p:nvPicPr>
        <p:blipFill>
          <a:blip r:embed="rId3">
            <a:alphaModFix/>
          </a:blip>
          <a:stretch>
            <a:fillRect/>
          </a:stretch>
        </p:blipFill>
        <p:spPr>
          <a:xfrm>
            <a:off x="1816838" y="2506888"/>
            <a:ext cx="1347750" cy="269925"/>
          </a:xfrm>
          <a:prstGeom prst="rect">
            <a:avLst/>
          </a:prstGeom>
          <a:noFill/>
          <a:ln>
            <a:noFill/>
          </a:ln>
        </p:spPr>
      </p:pic>
      <p:pic>
        <p:nvPicPr>
          <p:cNvPr id="166" name="Google Shape;166;p16"/>
          <p:cNvPicPr preferRelativeResize="0"/>
          <p:nvPr/>
        </p:nvPicPr>
        <p:blipFill>
          <a:blip r:embed="rId5">
            <a:alphaModFix/>
          </a:blip>
          <a:stretch>
            <a:fillRect/>
          </a:stretch>
        </p:blipFill>
        <p:spPr>
          <a:xfrm>
            <a:off x="7057600" y="2241879"/>
            <a:ext cx="1487200" cy="799933"/>
          </a:xfrm>
          <a:prstGeom prst="rect">
            <a:avLst/>
          </a:prstGeom>
          <a:noFill/>
          <a:ln>
            <a:noFill/>
          </a:ln>
        </p:spPr>
      </p:pic>
      <p:pic>
        <p:nvPicPr>
          <p:cNvPr id="167" name="Google Shape;167;p16"/>
          <p:cNvPicPr preferRelativeResize="0"/>
          <p:nvPr/>
        </p:nvPicPr>
        <p:blipFill>
          <a:blip r:embed="rId6">
            <a:alphaModFix/>
          </a:blip>
          <a:stretch>
            <a:fillRect/>
          </a:stretch>
        </p:blipFill>
        <p:spPr>
          <a:xfrm>
            <a:off x="3507950" y="2186201"/>
            <a:ext cx="1766700" cy="949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666666"/>
                </a:solidFill>
                <a:latin typeface="Proxima Nova"/>
                <a:ea typeface="Proxima Nova"/>
                <a:cs typeface="Proxima Nova"/>
                <a:sym typeface="Proxima Nova"/>
              </a:rPr>
              <a:t>‹#›</a:t>
            </a:fld>
            <a:endParaRPr sz="1000">
              <a:solidFill>
                <a:srgbClr val="666666"/>
              </a:solidFill>
              <a:latin typeface="Proxima Nova"/>
              <a:ea typeface="Proxima Nova"/>
              <a:cs typeface="Proxima Nova"/>
              <a:sym typeface="Proxima Nova"/>
            </a:endParaRPr>
          </a:p>
        </p:txBody>
      </p:sp>
      <p:sp>
        <p:nvSpPr>
          <p:cNvPr id="173" name="Google Shape;173;p17"/>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666666"/>
                </a:solidFill>
                <a:latin typeface="Proxima Nova"/>
                <a:ea typeface="Proxima Nova"/>
                <a:cs typeface="Proxima Nova"/>
                <a:sym typeface="Proxima Nova"/>
              </a:rPr>
              <a:t>‹#›</a:t>
            </a:fld>
            <a:endParaRPr sz="1000">
              <a:solidFill>
                <a:srgbClr val="666666"/>
              </a:solidFill>
              <a:latin typeface="Proxima Nova"/>
              <a:ea typeface="Proxima Nova"/>
              <a:cs typeface="Proxima Nova"/>
              <a:sym typeface="Proxima Nova"/>
            </a:endParaRPr>
          </a:p>
        </p:txBody>
      </p:sp>
      <p:sp>
        <p:nvSpPr>
          <p:cNvPr id="174" name="Google Shape;174;p17"/>
          <p:cNvSpPr txBox="1"/>
          <p:nvPr/>
        </p:nvSpPr>
        <p:spPr>
          <a:xfrm>
            <a:off x="85725" y="0"/>
            <a:ext cx="8935500" cy="745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Times New Roman"/>
                <a:ea typeface="Times New Roman"/>
                <a:cs typeface="Times New Roman"/>
                <a:sym typeface="Times New Roman"/>
              </a:rPr>
              <a:t>Project Flow Diagram</a:t>
            </a:r>
            <a:endParaRPr b="1" sz="2788">
              <a:solidFill>
                <a:schemeClr val="dk1"/>
              </a:solidFill>
              <a:latin typeface="Times New Roman"/>
              <a:ea typeface="Times New Roman"/>
              <a:cs typeface="Times New Roman"/>
              <a:sym typeface="Times New Roman"/>
            </a:endParaRPr>
          </a:p>
        </p:txBody>
      </p:sp>
      <p:sp>
        <p:nvSpPr>
          <p:cNvPr id="175" name="Google Shape;175;p17"/>
          <p:cNvSpPr/>
          <p:nvPr/>
        </p:nvSpPr>
        <p:spPr>
          <a:xfrm>
            <a:off x="1957400" y="1194775"/>
            <a:ext cx="339000" cy="3542100"/>
          </a:xfrm>
          <a:prstGeom prst="downArrow">
            <a:avLst>
              <a:gd fmla="val 50000" name="adj1"/>
              <a:gd fmla="val 50000" name="adj2"/>
            </a:avLst>
          </a:prstGeom>
          <a:solidFill>
            <a:srgbClr val="33333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txBox="1"/>
          <p:nvPr/>
        </p:nvSpPr>
        <p:spPr>
          <a:xfrm>
            <a:off x="278600" y="2303850"/>
            <a:ext cx="1678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Proxima Nova"/>
                <a:ea typeface="Proxima Nova"/>
                <a:cs typeface="Proxima Nova"/>
                <a:sym typeface="Proxima Nova"/>
              </a:rPr>
              <a:t>Project flow</a:t>
            </a:r>
            <a:endParaRPr b="1" sz="2100">
              <a:latin typeface="Proxima Nova"/>
              <a:ea typeface="Proxima Nova"/>
              <a:cs typeface="Proxima Nova"/>
              <a:sym typeface="Proxima Nova"/>
            </a:endParaRPr>
          </a:p>
        </p:txBody>
      </p:sp>
      <p:pic>
        <p:nvPicPr>
          <p:cNvPr id="177" name="Google Shape;177;p17"/>
          <p:cNvPicPr preferRelativeResize="0"/>
          <p:nvPr/>
        </p:nvPicPr>
        <p:blipFill>
          <a:blip r:embed="rId3">
            <a:alphaModFix/>
          </a:blip>
          <a:stretch>
            <a:fillRect/>
          </a:stretch>
        </p:blipFill>
        <p:spPr>
          <a:xfrm>
            <a:off x="3178100" y="802250"/>
            <a:ext cx="2510098" cy="4092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8"/>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666666"/>
                </a:solidFill>
                <a:latin typeface="Proxima Nova"/>
                <a:ea typeface="Proxima Nova"/>
                <a:cs typeface="Proxima Nova"/>
                <a:sym typeface="Proxima Nova"/>
              </a:rPr>
              <a:t>‹#›</a:t>
            </a:fld>
            <a:endParaRPr sz="1000">
              <a:solidFill>
                <a:srgbClr val="666666"/>
              </a:solidFill>
              <a:latin typeface="Proxima Nova"/>
              <a:ea typeface="Proxima Nova"/>
              <a:cs typeface="Proxima Nova"/>
              <a:sym typeface="Proxima Nova"/>
            </a:endParaRPr>
          </a:p>
        </p:txBody>
      </p:sp>
      <p:sp>
        <p:nvSpPr>
          <p:cNvPr id="183" name="Google Shape;183;p18"/>
          <p:cNvSpPr txBox="1"/>
          <p:nvPr/>
        </p:nvSpPr>
        <p:spPr>
          <a:xfrm>
            <a:off x="117500" y="0"/>
            <a:ext cx="8903700" cy="745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Times New Roman"/>
                <a:ea typeface="Times New Roman"/>
                <a:cs typeface="Times New Roman"/>
                <a:sym typeface="Times New Roman"/>
              </a:rPr>
              <a:t>Project Goals</a:t>
            </a:r>
            <a:endParaRPr b="1" sz="2788">
              <a:solidFill>
                <a:schemeClr val="dk1"/>
              </a:solidFill>
              <a:latin typeface="Times New Roman"/>
              <a:ea typeface="Times New Roman"/>
              <a:cs typeface="Times New Roman"/>
              <a:sym typeface="Times New Roman"/>
            </a:endParaRPr>
          </a:p>
        </p:txBody>
      </p:sp>
      <p:sp>
        <p:nvSpPr>
          <p:cNvPr id="184" name="Google Shape;184;p18"/>
          <p:cNvSpPr txBox="1"/>
          <p:nvPr/>
        </p:nvSpPr>
        <p:spPr>
          <a:xfrm>
            <a:off x="117500" y="1596300"/>
            <a:ext cx="4880700" cy="2251800"/>
          </a:xfrm>
          <a:prstGeom prst="rect">
            <a:avLst/>
          </a:prstGeom>
          <a:noFill/>
          <a:ln>
            <a:noFill/>
          </a:ln>
        </p:spPr>
        <p:txBody>
          <a:bodyPr anchorCtr="0" anchor="t" bIns="91425" lIns="91425" spcFirstLastPara="1" rIns="91425" wrap="square" tIns="91425">
            <a:spAutoFit/>
          </a:bodyPr>
          <a:lstStyle/>
          <a:p>
            <a:pPr indent="-336550" lvl="0" marL="45720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The main goal is to build a model using machine learning algorithms that can be used to recognise hand gestures and convert it into text or voice.</a:t>
            </a:r>
            <a:endParaRPr sz="1700">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To provide a reliable and effective system for the deaf-mute community where they can interact without the help of other people.</a:t>
            </a:r>
            <a:endParaRPr sz="1700">
              <a:latin typeface="Times New Roman"/>
              <a:ea typeface="Times New Roman"/>
              <a:cs typeface="Times New Roman"/>
              <a:sym typeface="Times New Roman"/>
            </a:endParaRPr>
          </a:p>
        </p:txBody>
      </p:sp>
      <p:pic>
        <p:nvPicPr>
          <p:cNvPr id="185" name="Google Shape;185;p18"/>
          <p:cNvPicPr preferRelativeResize="0"/>
          <p:nvPr/>
        </p:nvPicPr>
        <p:blipFill>
          <a:blip r:embed="rId3">
            <a:alphaModFix/>
          </a:blip>
          <a:stretch>
            <a:fillRect/>
          </a:stretch>
        </p:blipFill>
        <p:spPr>
          <a:xfrm>
            <a:off x="5062500" y="1494475"/>
            <a:ext cx="3831401" cy="21545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txBox="1"/>
          <p:nvPr/>
        </p:nvSpPr>
        <p:spPr>
          <a:xfrm>
            <a:off x="150025" y="846525"/>
            <a:ext cx="4929300" cy="41148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1200"/>
              </a:spcBef>
              <a:spcAft>
                <a:spcPts val="0"/>
              </a:spcAft>
              <a:buNone/>
            </a:pPr>
            <a:r>
              <a:rPr lang="en" sz="1700">
                <a:latin typeface="Times New Roman"/>
                <a:ea typeface="Times New Roman"/>
                <a:cs typeface="Times New Roman"/>
                <a:sym typeface="Times New Roman"/>
              </a:rPr>
              <a:t>Minimum Hardware Requirements:</a:t>
            </a:r>
            <a:endParaRPr sz="17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700">
                <a:latin typeface="Times New Roman"/>
                <a:ea typeface="Times New Roman"/>
                <a:cs typeface="Times New Roman"/>
                <a:sym typeface="Times New Roman"/>
              </a:rPr>
              <a:t>·   	Windows OS version 8 or higher</a:t>
            </a:r>
            <a:endParaRPr sz="17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700">
                <a:latin typeface="Times New Roman"/>
                <a:ea typeface="Times New Roman"/>
                <a:cs typeface="Times New Roman"/>
                <a:sym typeface="Times New Roman"/>
              </a:rPr>
              <a:t>·   	Intel i5 processor or higher</a:t>
            </a:r>
            <a:endParaRPr sz="17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700">
                <a:latin typeface="Times New Roman"/>
                <a:ea typeface="Times New Roman"/>
                <a:cs typeface="Times New Roman"/>
                <a:sym typeface="Times New Roman"/>
              </a:rPr>
              <a:t>·   	Minimum of 4GB RAM or higher</a:t>
            </a:r>
            <a:endParaRPr sz="17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700">
                <a:latin typeface="Times New Roman"/>
                <a:ea typeface="Times New Roman"/>
                <a:cs typeface="Times New Roman"/>
                <a:sym typeface="Times New Roman"/>
              </a:rPr>
              <a:t>·   	Web Camera</a:t>
            </a:r>
            <a:endParaRPr sz="17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700">
                <a:latin typeface="Times New Roman"/>
                <a:ea typeface="Times New Roman"/>
                <a:cs typeface="Times New Roman"/>
                <a:sym typeface="Times New Roman"/>
              </a:rPr>
              <a:t>·   	Graphics Card 2GB or higher </a:t>
            </a:r>
            <a:endParaRPr sz="17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700">
                <a:latin typeface="Times New Roman"/>
                <a:ea typeface="Times New Roman"/>
                <a:cs typeface="Times New Roman"/>
                <a:sym typeface="Times New Roman"/>
              </a:rPr>
              <a:t>Software Requirements:</a:t>
            </a:r>
            <a:endParaRPr sz="17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700">
                <a:latin typeface="Times New Roman"/>
                <a:ea typeface="Times New Roman"/>
                <a:cs typeface="Times New Roman"/>
                <a:sym typeface="Times New Roman"/>
              </a:rPr>
              <a:t>·   	Python</a:t>
            </a:r>
            <a:endParaRPr sz="17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700">
                <a:latin typeface="Times New Roman"/>
                <a:ea typeface="Times New Roman"/>
                <a:cs typeface="Times New Roman"/>
                <a:sym typeface="Times New Roman"/>
              </a:rPr>
              <a:t>·   	Jupyter Notebook</a:t>
            </a:r>
            <a:endParaRPr sz="17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700">
                <a:latin typeface="Times New Roman"/>
                <a:ea typeface="Times New Roman"/>
                <a:cs typeface="Times New Roman"/>
                <a:sym typeface="Times New Roman"/>
              </a:rPr>
              <a:t>·   	Tensorflow</a:t>
            </a:r>
            <a:endParaRPr sz="17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700">
                <a:latin typeface="Times New Roman"/>
                <a:ea typeface="Times New Roman"/>
                <a:cs typeface="Times New Roman"/>
                <a:sym typeface="Times New Roman"/>
              </a:rPr>
              <a:t>·   	OpenCV</a:t>
            </a:r>
            <a:endParaRPr sz="17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700">
                <a:latin typeface="Times New Roman"/>
                <a:ea typeface="Times New Roman"/>
                <a:cs typeface="Times New Roman"/>
                <a:sym typeface="Times New Roman"/>
              </a:rPr>
              <a:t>Dataset:</a:t>
            </a:r>
            <a:endParaRPr sz="17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700" u="sng">
                <a:solidFill>
                  <a:schemeClr val="hlink"/>
                </a:solidFill>
                <a:latin typeface="Times New Roman"/>
                <a:ea typeface="Times New Roman"/>
                <a:cs typeface="Times New Roman"/>
                <a:sym typeface="Times New Roman"/>
                <a:hlinkClick r:id="rId3"/>
              </a:rPr>
              <a:t>https://www.kaggle.com/abdullahmujahidali/hand-gesture-recongition-yolo-v3?select=234.JPG</a:t>
            </a:r>
            <a:endParaRPr sz="17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7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700">
              <a:latin typeface="Times New Roman"/>
              <a:ea typeface="Times New Roman"/>
              <a:cs typeface="Times New Roman"/>
              <a:sym typeface="Times New Roman"/>
            </a:endParaRPr>
          </a:p>
          <a:p>
            <a:pPr indent="0" lvl="0" marL="457200" rtl="0" algn="l">
              <a:lnSpc>
                <a:spcPct val="115000"/>
              </a:lnSpc>
              <a:spcBef>
                <a:spcPts val="0"/>
              </a:spcBef>
              <a:spcAft>
                <a:spcPts val="1200"/>
              </a:spcAft>
              <a:buNone/>
            </a:pPr>
            <a:r>
              <a:t/>
            </a:r>
            <a:endParaRPr sz="1300">
              <a:latin typeface="Nunito"/>
              <a:ea typeface="Nunito"/>
              <a:cs typeface="Nunito"/>
              <a:sym typeface="Nunito"/>
            </a:endParaRPr>
          </a:p>
        </p:txBody>
      </p:sp>
      <p:sp>
        <p:nvSpPr>
          <p:cNvPr id="191" name="Google Shape;191;p19"/>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666666"/>
                </a:solidFill>
                <a:latin typeface="Proxima Nova"/>
                <a:ea typeface="Proxima Nova"/>
                <a:cs typeface="Proxima Nova"/>
                <a:sym typeface="Proxima Nova"/>
              </a:rPr>
              <a:t>‹#›</a:t>
            </a:fld>
            <a:endParaRPr sz="1000">
              <a:solidFill>
                <a:srgbClr val="666666"/>
              </a:solidFill>
              <a:latin typeface="Proxima Nova"/>
              <a:ea typeface="Proxima Nova"/>
              <a:cs typeface="Proxima Nova"/>
              <a:sym typeface="Proxima Nova"/>
            </a:endParaRPr>
          </a:p>
        </p:txBody>
      </p:sp>
      <p:sp>
        <p:nvSpPr>
          <p:cNvPr id="192" name="Google Shape;192;p19"/>
          <p:cNvSpPr txBox="1"/>
          <p:nvPr/>
        </p:nvSpPr>
        <p:spPr>
          <a:xfrm>
            <a:off x="85725" y="0"/>
            <a:ext cx="8935500" cy="745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Times New Roman"/>
                <a:ea typeface="Times New Roman"/>
                <a:cs typeface="Times New Roman"/>
                <a:sym typeface="Times New Roman"/>
              </a:rPr>
              <a:t>Requirement Specification</a:t>
            </a:r>
            <a:endParaRPr b="1" sz="2788">
              <a:solidFill>
                <a:schemeClr val="dk1"/>
              </a:solidFill>
              <a:latin typeface="Times New Roman"/>
              <a:ea typeface="Times New Roman"/>
              <a:cs typeface="Times New Roman"/>
              <a:sym typeface="Times New Roman"/>
            </a:endParaRPr>
          </a:p>
        </p:txBody>
      </p:sp>
      <p:pic>
        <p:nvPicPr>
          <p:cNvPr descr="Distraction Detection using Pose Estimation with OpenCV and TensorFlow | by  Jakemellichamp | Nerd For Tech | Medium" id="193" name="Google Shape;193;p19"/>
          <p:cNvPicPr preferRelativeResize="0"/>
          <p:nvPr/>
        </p:nvPicPr>
        <p:blipFill>
          <a:blip r:embed="rId4">
            <a:alphaModFix/>
          </a:blip>
          <a:stretch>
            <a:fillRect/>
          </a:stretch>
        </p:blipFill>
        <p:spPr>
          <a:xfrm>
            <a:off x="5079325" y="2746350"/>
            <a:ext cx="3830203" cy="2091475"/>
          </a:xfrm>
          <a:prstGeom prst="rect">
            <a:avLst/>
          </a:prstGeom>
          <a:noFill/>
          <a:ln>
            <a:noFill/>
          </a:ln>
        </p:spPr>
      </p:pic>
      <p:pic>
        <p:nvPicPr>
          <p:cNvPr id="194" name="Google Shape;194;p19"/>
          <p:cNvPicPr preferRelativeResize="0"/>
          <p:nvPr/>
        </p:nvPicPr>
        <p:blipFill>
          <a:blip r:embed="rId5">
            <a:alphaModFix/>
          </a:blip>
          <a:stretch>
            <a:fillRect/>
          </a:stretch>
        </p:blipFill>
        <p:spPr>
          <a:xfrm>
            <a:off x="4359426" y="869300"/>
            <a:ext cx="1868348" cy="187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nvSpPr>
        <p:spPr>
          <a:xfrm>
            <a:off x="271175" y="813500"/>
            <a:ext cx="7160400" cy="34248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just">
              <a:lnSpc>
                <a:spcPct val="115000"/>
              </a:lnSpc>
              <a:spcBef>
                <a:spcPts val="0"/>
              </a:spcBef>
              <a:spcAft>
                <a:spcPts val="0"/>
              </a:spcAft>
              <a:buNone/>
            </a:pPr>
            <a:r>
              <a:rPr b="1" lang="en" sz="1800">
                <a:latin typeface="Calibri"/>
                <a:ea typeface="Calibri"/>
                <a:cs typeface="Calibri"/>
                <a:sym typeface="Calibri"/>
              </a:rPr>
              <a:t>Base Papers</a:t>
            </a:r>
            <a:endParaRPr b="1" sz="1800">
              <a:latin typeface="Calibri"/>
              <a:ea typeface="Calibri"/>
              <a:cs typeface="Calibri"/>
              <a:sym typeface="Calibri"/>
            </a:endParaRPr>
          </a:p>
          <a:p>
            <a:pPr indent="0" lvl="0" marL="0" rtl="0" algn="just">
              <a:lnSpc>
                <a:spcPct val="115000"/>
              </a:lnSpc>
              <a:spcBef>
                <a:spcPts val="1200"/>
              </a:spcBef>
              <a:spcAft>
                <a:spcPts val="0"/>
              </a:spcAft>
              <a:buNone/>
            </a:pPr>
            <a:r>
              <a:rPr lang="en" sz="1717">
                <a:latin typeface="Times New Roman"/>
                <a:ea typeface="Times New Roman"/>
                <a:cs typeface="Times New Roman"/>
                <a:sym typeface="Times New Roman"/>
              </a:rPr>
              <a:t>[1] Guillaume Devineau, Wang Xi, Fabien Moutarde, Jie Yang. Deep Learning for Hand Gesture Recognition on Skeletal Data. 13th IEEE Conference on Automatic Face and Gesture Recognition (FG’2018), May 2018, Xi’An, China. ff10.1109/FG.2018.00025ff. ffhal-01737771</a:t>
            </a:r>
            <a:endParaRPr sz="1717">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667">
                <a:latin typeface="Times New Roman"/>
                <a:ea typeface="Times New Roman"/>
                <a:cs typeface="Times New Roman"/>
                <a:sym typeface="Times New Roman"/>
              </a:rPr>
              <a:t> [2] </a:t>
            </a:r>
            <a:r>
              <a:rPr b="1" lang="en" sz="1667">
                <a:solidFill>
                  <a:srgbClr val="FF0000"/>
                </a:solidFill>
                <a:latin typeface="Times New Roman"/>
                <a:ea typeface="Times New Roman"/>
                <a:cs typeface="Times New Roman"/>
                <a:sym typeface="Times New Roman"/>
              </a:rPr>
              <a:t> </a:t>
            </a:r>
            <a:r>
              <a:rPr b="1" lang="en" sz="1667">
                <a:latin typeface="Times New Roman"/>
                <a:ea typeface="Times New Roman"/>
                <a:cs typeface="Times New Roman"/>
                <a:sym typeface="Times New Roman"/>
              </a:rPr>
              <a:t>“</a:t>
            </a:r>
            <a:r>
              <a:rPr lang="en" sz="1667">
                <a:latin typeface="Times New Roman"/>
                <a:ea typeface="Times New Roman"/>
                <a:cs typeface="Times New Roman"/>
                <a:sym typeface="Times New Roman"/>
              </a:rPr>
              <a:t>International Research Journal of Engineering and Technology (IRJET)” Parshwa P. Patil1, Maithili J. Phatak1, Suharsh S. Kale,Hand Gesture Recognition for Deaf and Dumb</a:t>
            </a:r>
            <a:endParaRPr sz="1667">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latin typeface="Calibri"/>
                <a:ea typeface="Calibri"/>
                <a:cs typeface="Calibri"/>
                <a:sym typeface="Calibri"/>
              </a:rPr>
              <a:t>Websites</a:t>
            </a:r>
            <a:endParaRPr b="1" sz="1800">
              <a:latin typeface="Calibri"/>
              <a:ea typeface="Calibri"/>
              <a:cs typeface="Calibri"/>
              <a:sym typeface="Calibri"/>
            </a:endParaRPr>
          </a:p>
          <a:p>
            <a:pPr indent="0" lvl="0" marL="0" rtl="0" algn="l">
              <a:lnSpc>
                <a:spcPct val="115000"/>
              </a:lnSpc>
              <a:spcBef>
                <a:spcPts val="1200"/>
              </a:spcBef>
              <a:spcAft>
                <a:spcPts val="0"/>
              </a:spcAft>
              <a:buNone/>
            </a:pPr>
            <a:r>
              <a:rPr lang="en" sz="1600" u="sng">
                <a:solidFill>
                  <a:srgbClr val="1C3AA9"/>
                </a:solidFill>
                <a:latin typeface="Times New Roman"/>
                <a:ea typeface="Times New Roman"/>
                <a:cs typeface="Times New Roman"/>
                <a:sym typeface="Times New Roman"/>
                <a:hlinkClick r:id="rId3">
                  <a:extLst>
                    <a:ext uri="{A12FA001-AC4F-418D-AE19-62706E023703}">
                      <ahyp:hlinkClr val="tx"/>
                    </a:ext>
                  </a:extLst>
                </a:hlinkClick>
              </a:rPr>
              <a:t>https://becominghuman.ai/deep-learning-hand-gesture-recognition-b265f4e6cf02</a:t>
            </a:r>
            <a:endParaRPr sz="16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600" u="sng">
                <a:solidFill>
                  <a:srgbClr val="1C3AA9"/>
                </a:solidFill>
                <a:latin typeface="Times New Roman"/>
                <a:ea typeface="Times New Roman"/>
                <a:cs typeface="Times New Roman"/>
                <a:sym typeface="Times New Roman"/>
                <a:hlinkClick r:id="rId4">
                  <a:extLst>
                    <a:ext uri="{A12FA001-AC4F-418D-AE19-62706E023703}">
                      <ahyp:hlinkClr val="tx"/>
                    </a:ext>
                  </a:extLst>
                </a:hlinkClick>
              </a:rPr>
              <a:t>https://indiansignlanguage.org</a:t>
            </a:r>
            <a:r>
              <a:rPr lang="en"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600">
              <a:latin typeface="Times New Roman"/>
              <a:ea typeface="Times New Roman"/>
              <a:cs typeface="Times New Roman"/>
              <a:sym typeface="Times New Roman"/>
            </a:endParaRPr>
          </a:p>
        </p:txBody>
      </p:sp>
      <p:sp>
        <p:nvSpPr>
          <p:cNvPr id="200" name="Google Shape;200;p20"/>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666666"/>
                </a:solidFill>
                <a:latin typeface="Proxima Nova"/>
                <a:ea typeface="Proxima Nova"/>
                <a:cs typeface="Proxima Nova"/>
                <a:sym typeface="Proxima Nova"/>
              </a:rPr>
              <a:t>‹#›</a:t>
            </a:fld>
            <a:endParaRPr sz="1000">
              <a:solidFill>
                <a:srgbClr val="666666"/>
              </a:solidFill>
              <a:latin typeface="Proxima Nova"/>
              <a:ea typeface="Proxima Nova"/>
              <a:cs typeface="Proxima Nova"/>
              <a:sym typeface="Proxima Nova"/>
            </a:endParaRPr>
          </a:p>
        </p:txBody>
      </p:sp>
      <p:sp>
        <p:nvSpPr>
          <p:cNvPr id="201" name="Google Shape;201;p20"/>
          <p:cNvSpPr txBox="1"/>
          <p:nvPr/>
        </p:nvSpPr>
        <p:spPr>
          <a:xfrm>
            <a:off x="107150" y="0"/>
            <a:ext cx="8913900" cy="745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Times New Roman"/>
                <a:ea typeface="Times New Roman"/>
                <a:cs typeface="Times New Roman"/>
                <a:sym typeface="Times New Roman"/>
              </a:rPr>
              <a:t>References</a:t>
            </a:r>
            <a:endParaRPr b="1" sz="2788">
              <a:solidFill>
                <a:schemeClr val="dk1"/>
              </a:solidFill>
              <a:latin typeface="Times New Roman"/>
              <a:ea typeface="Times New Roman"/>
              <a:cs typeface="Times New Roman"/>
              <a:sym typeface="Times New Roman"/>
            </a:endParaRPr>
          </a:p>
        </p:txBody>
      </p:sp>
      <p:pic>
        <p:nvPicPr>
          <p:cNvPr id="202" name="Google Shape;202;p20"/>
          <p:cNvPicPr preferRelativeResize="0"/>
          <p:nvPr/>
        </p:nvPicPr>
        <p:blipFill>
          <a:blip r:embed="rId5">
            <a:alphaModFix/>
          </a:blip>
          <a:stretch>
            <a:fillRect/>
          </a:stretch>
        </p:blipFill>
        <p:spPr>
          <a:xfrm>
            <a:off x="6126449" y="2906100"/>
            <a:ext cx="2725250" cy="1628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descr="How to Say Thank You in Sign Language: And Other Signs of Gratitude" id="207" name="Google Shape;207;p21"/>
          <p:cNvPicPr preferRelativeResize="0"/>
          <p:nvPr/>
        </p:nvPicPr>
        <p:blipFill>
          <a:blip r:embed="rId3">
            <a:alphaModFix/>
          </a:blip>
          <a:stretch>
            <a:fillRect/>
          </a:stretch>
        </p:blipFill>
        <p:spPr>
          <a:xfrm>
            <a:off x="317900" y="993125"/>
            <a:ext cx="8508199" cy="285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