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Proxima Nova"/>
      <p:regular r:id="rId21"/>
      <p:bold r:id="rId22"/>
      <p:italic r:id="rId23"/>
      <p:boldItalic r:id="rId24"/>
    </p:embeddedFont>
    <p:embeddedFont>
      <p:font typeface="Nunito"/>
      <p:regular r:id="rId25"/>
      <p:bold r:id="rId26"/>
      <p:italic r:id="rId27"/>
      <p:boldItalic r:id="rId28"/>
    </p:embeddedFont>
    <p:embeddedFont>
      <p:font typeface="Alfa Slab One"/>
      <p:regular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2998538-9866-484A-BC87-0CAE7C88F7AB}">
  <a:tblStyle styleId="{F2998538-9866-484A-BC87-0CAE7C88F7A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ProximaNova-bold.fntdata"/><Relationship Id="rId21" Type="http://schemas.openxmlformats.org/officeDocument/2006/relationships/font" Target="fonts/ProximaNova-regular.fntdata"/><Relationship Id="rId24" Type="http://schemas.openxmlformats.org/officeDocument/2006/relationships/font" Target="fonts/ProximaNova-boldItalic.fntdata"/><Relationship Id="rId23" Type="http://schemas.openxmlformats.org/officeDocument/2006/relationships/font" Target="fonts/ProximaNova-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AlfaSlabOne-regular.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0c0ff36496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0c0ff36496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0c0ff36496_0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0c0ff36496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0c0ff36496_0_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0c0ff36496_0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0c0ff36496_0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0c0ff36496_0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0c0ff36496_0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0c0ff36496_0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0c0ff36496_0_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0c0ff36496_0_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c0ff36496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c0ff36496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c0ff36496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c0ff36496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0aabc76dd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0aabc76dd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0cb7174d1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0cb7174d1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0cb7174d1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0cb7174d1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0c0ff36496_0_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0c0ff36496_0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0c0ff36496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0c0ff36496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0c0ff36496_0_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0c0ff36496_0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kaggle.com/abdullahmujahidali/hand-gesture-recongition-yolo-v3?select=234.JPG" TargetMode="External"/><Relationship Id="rId4" Type="http://schemas.openxmlformats.org/officeDocument/2006/relationships/hyperlink" Target="https://www.kaggle.com/muhammadkhalid/sign-language-for-alphabet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nvSpPr>
        <p:spPr>
          <a:xfrm>
            <a:off x="107150" y="0"/>
            <a:ext cx="8913900" cy="1553700"/>
          </a:xfrm>
          <a:prstGeom prst="rect">
            <a:avLst/>
          </a:prstGeom>
          <a:solidFill>
            <a:schemeClr val="dk2"/>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300">
                <a:solidFill>
                  <a:schemeClr val="dk1"/>
                </a:solidFill>
                <a:latin typeface="Times New Roman"/>
                <a:ea typeface="Times New Roman"/>
                <a:cs typeface="Times New Roman"/>
                <a:sym typeface="Times New Roman"/>
              </a:rPr>
              <a:t>Kammavari Sangham (R) 1952, K.S.Group of Institutions</a:t>
            </a:r>
            <a:endParaRPr sz="1300">
              <a:solidFill>
                <a:schemeClr val="dk1"/>
              </a:solidFill>
              <a:latin typeface="Times New Roman"/>
              <a:ea typeface="Times New Roman"/>
              <a:cs typeface="Times New Roman"/>
              <a:sym typeface="Times New Roman"/>
            </a:endParaRPr>
          </a:p>
          <a:p>
            <a:pPr indent="0" lvl="0" marL="0" rtl="0" algn="ctr">
              <a:lnSpc>
                <a:spcPct val="115000"/>
              </a:lnSpc>
              <a:spcBef>
                <a:spcPts val="800"/>
              </a:spcBef>
              <a:spcAft>
                <a:spcPts val="0"/>
              </a:spcAft>
              <a:buNone/>
            </a:pPr>
            <a:r>
              <a:rPr b="1" lang="en" sz="1800">
                <a:solidFill>
                  <a:schemeClr val="dk1"/>
                </a:solidFill>
                <a:latin typeface="Times New Roman"/>
                <a:ea typeface="Times New Roman"/>
                <a:cs typeface="Times New Roman"/>
                <a:sym typeface="Times New Roman"/>
              </a:rPr>
              <a:t>K. S. INSTITUTE OF TECHNOLOGY, BENGALURU-560109</a:t>
            </a:r>
            <a:endParaRPr b="1" sz="1800">
              <a:solidFill>
                <a:schemeClr val="dk1"/>
              </a:solidFill>
              <a:latin typeface="Times New Roman"/>
              <a:ea typeface="Times New Roman"/>
              <a:cs typeface="Times New Roman"/>
              <a:sym typeface="Times New Roman"/>
            </a:endParaRPr>
          </a:p>
          <a:p>
            <a:pPr indent="0" lvl="0" marL="0" rtl="0" algn="ctr">
              <a:lnSpc>
                <a:spcPct val="115000"/>
              </a:lnSpc>
              <a:spcBef>
                <a:spcPts val="800"/>
              </a:spcBef>
              <a:spcAft>
                <a:spcPts val="0"/>
              </a:spcAft>
              <a:buNone/>
            </a:pPr>
            <a:r>
              <a:rPr b="1" lang="en" sz="1100">
                <a:solidFill>
                  <a:schemeClr val="dk1"/>
                </a:solidFill>
                <a:latin typeface="Times New Roman"/>
                <a:ea typeface="Times New Roman"/>
                <a:cs typeface="Times New Roman"/>
                <a:sym typeface="Times New Roman"/>
              </a:rPr>
              <a:t>(Affiliated to VTU, Belagavi &amp; Approved by AICTE, New Delhi, Accredited by NAAC &amp; IEI)</a:t>
            </a:r>
            <a:endParaRPr b="1" sz="1100">
              <a:solidFill>
                <a:schemeClr val="dk1"/>
              </a:solidFill>
              <a:latin typeface="Times New Roman"/>
              <a:ea typeface="Times New Roman"/>
              <a:cs typeface="Times New Roman"/>
              <a:sym typeface="Times New Roman"/>
            </a:endParaRPr>
          </a:p>
          <a:p>
            <a:pPr indent="0" lvl="0" marL="0" rtl="0" algn="ctr">
              <a:lnSpc>
                <a:spcPct val="115000"/>
              </a:lnSpc>
              <a:spcBef>
                <a:spcPts val="800"/>
              </a:spcBef>
              <a:spcAft>
                <a:spcPts val="0"/>
              </a:spcAft>
              <a:buNone/>
            </a:pPr>
            <a:r>
              <a:rPr b="1" lang="en" sz="1600">
                <a:solidFill>
                  <a:schemeClr val="dk1"/>
                </a:solidFill>
                <a:latin typeface="Times New Roman"/>
                <a:ea typeface="Times New Roman"/>
                <a:cs typeface="Times New Roman"/>
                <a:sym typeface="Times New Roman"/>
              </a:rPr>
              <a:t>DEPARTMENT OF COMPUTER SCIENCE AND ENGINEERING</a:t>
            </a:r>
            <a:endParaRPr b="1" sz="16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788">
              <a:latin typeface="Alfa Slab One"/>
              <a:ea typeface="Alfa Slab One"/>
              <a:cs typeface="Alfa Slab One"/>
              <a:sym typeface="Alfa Slab One"/>
            </a:endParaRPr>
          </a:p>
        </p:txBody>
      </p:sp>
      <p:sp>
        <p:nvSpPr>
          <p:cNvPr id="129" name="Google Shape;129;p13"/>
          <p:cNvSpPr txBox="1"/>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1000">
                <a:solidFill>
                  <a:srgbClr val="666666"/>
                </a:solidFill>
                <a:latin typeface="Proxima Nova"/>
                <a:ea typeface="Proxima Nova"/>
                <a:cs typeface="Proxima Nova"/>
                <a:sym typeface="Proxima Nova"/>
              </a:rPr>
              <a:t>‹#›</a:t>
            </a:fld>
            <a:endParaRPr sz="1000">
              <a:solidFill>
                <a:srgbClr val="666666"/>
              </a:solidFill>
              <a:latin typeface="Proxima Nova"/>
              <a:ea typeface="Proxima Nova"/>
              <a:cs typeface="Proxima Nova"/>
              <a:sym typeface="Proxima Nova"/>
            </a:endParaRPr>
          </a:p>
        </p:txBody>
      </p:sp>
      <p:pic>
        <p:nvPicPr>
          <p:cNvPr id="130" name="Google Shape;130;p13"/>
          <p:cNvPicPr preferRelativeResize="0"/>
          <p:nvPr/>
        </p:nvPicPr>
        <p:blipFill>
          <a:blip r:embed="rId3">
            <a:alphaModFix/>
          </a:blip>
          <a:stretch>
            <a:fillRect/>
          </a:stretch>
        </p:blipFill>
        <p:spPr>
          <a:xfrm>
            <a:off x="107150" y="128463"/>
            <a:ext cx="1304975" cy="1296825"/>
          </a:xfrm>
          <a:prstGeom prst="rect">
            <a:avLst/>
          </a:prstGeom>
          <a:noFill/>
          <a:ln>
            <a:noFill/>
          </a:ln>
        </p:spPr>
      </p:pic>
      <p:pic>
        <p:nvPicPr>
          <p:cNvPr id="131" name="Google Shape;131;p13"/>
          <p:cNvPicPr preferRelativeResize="0"/>
          <p:nvPr/>
        </p:nvPicPr>
        <p:blipFill>
          <a:blip r:embed="rId4">
            <a:alphaModFix/>
          </a:blip>
          <a:stretch>
            <a:fillRect/>
          </a:stretch>
        </p:blipFill>
        <p:spPr>
          <a:xfrm>
            <a:off x="7719775" y="252963"/>
            <a:ext cx="1257300" cy="1047750"/>
          </a:xfrm>
          <a:prstGeom prst="rect">
            <a:avLst/>
          </a:prstGeom>
          <a:noFill/>
          <a:ln>
            <a:noFill/>
          </a:ln>
        </p:spPr>
      </p:pic>
      <p:sp>
        <p:nvSpPr>
          <p:cNvPr id="132" name="Google Shape;132;p13"/>
          <p:cNvSpPr txBox="1"/>
          <p:nvPr/>
        </p:nvSpPr>
        <p:spPr>
          <a:xfrm>
            <a:off x="225025" y="3081300"/>
            <a:ext cx="3289800" cy="1296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1800">
                <a:solidFill>
                  <a:srgbClr val="333333"/>
                </a:solidFill>
                <a:latin typeface="Times New Roman"/>
                <a:ea typeface="Times New Roman"/>
                <a:cs typeface="Times New Roman"/>
                <a:sym typeface="Times New Roman"/>
              </a:rPr>
              <a:t>Under the guidance of : </a:t>
            </a:r>
            <a:r>
              <a:rPr lang="en" sz="1800">
                <a:solidFill>
                  <a:srgbClr val="333333"/>
                </a:solidFill>
                <a:latin typeface="Times New Roman"/>
                <a:ea typeface="Times New Roman"/>
                <a:cs typeface="Times New Roman"/>
                <a:sym typeface="Times New Roman"/>
              </a:rPr>
              <a:t> </a:t>
            </a:r>
            <a:endParaRPr sz="1800">
              <a:solidFill>
                <a:srgbClr val="333333"/>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1800">
                <a:solidFill>
                  <a:srgbClr val="333333"/>
                </a:solidFill>
                <a:latin typeface="Times New Roman"/>
                <a:ea typeface="Times New Roman"/>
                <a:cs typeface="Times New Roman"/>
                <a:sym typeface="Times New Roman"/>
              </a:rPr>
              <a:t>Dr. Deepa S R,</a:t>
            </a:r>
            <a:endParaRPr sz="1800">
              <a:solidFill>
                <a:srgbClr val="333333"/>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1800">
                <a:solidFill>
                  <a:srgbClr val="333333"/>
                </a:solidFill>
                <a:latin typeface="Times New Roman"/>
                <a:ea typeface="Times New Roman"/>
                <a:cs typeface="Times New Roman"/>
                <a:sym typeface="Times New Roman"/>
              </a:rPr>
              <a:t>Associate Professor,</a:t>
            </a:r>
            <a:endParaRPr sz="1800">
              <a:solidFill>
                <a:srgbClr val="333333"/>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1800">
                <a:solidFill>
                  <a:srgbClr val="333333"/>
                </a:solidFill>
                <a:latin typeface="Times New Roman"/>
                <a:ea typeface="Times New Roman"/>
                <a:cs typeface="Times New Roman"/>
                <a:sym typeface="Times New Roman"/>
              </a:rPr>
              <a:t>Department of CSE, KSIT</a:t>
            </a:r>
            <a:endParaRPr sz="1800">
              <a:solidFill>
                <a:srgbClr val="333333"/>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800">
              <a:solidFill>
                <a:srgbClr val="333333"/>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800">
              <a:solidFill>
                <a:srgbClr val="333333"/>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850">
              <a:solidFill>
                <a:srgbClr val="333333"/>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2600">
              <a:latin typeface="Times New Roman"/>
              <a:ea typeface="Times New Roman"/>
              <a:cs typeface="Times New Roman"/>
              <a:sym typeface="Times New Roman"/>
            </a:endParaRPr>
          </a:p>
        </p:txBody>
      </p:sp>
      <p:sp>
        <p:nvSpPr>
          <p:cNvPr id="133" name="Google Shape;133;p13"/>
          <p:cNvSpPr txBox="1"/>
          <p:nvPr/>
        </p:nvSpPr>
        <p:spPr>
          <a:xfrm>
            <a:off x="225025" y="1487550"/>
            <a:ext cx="8701200" cy="1328400"/>
          </a:xfrm>
          <a:prstGeom prst="rect">
            <a:avLst/>
          </a:prstGeom>
          <a:solidFill>
            <a:srgbClr val="FFFFFF">
              <a:alpha val="0"/>
            </a:srgbClr>
          </a:solid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200" u="sng">
                <a:latin typeface="Times New Roman"/>
                <a:ea typeface="Times New Roman"/>
                <a:cs typeface="Times New Roman"/>
                <a:sym typeface="Times New Roman"/>
              </a:rPr>
              <a:t>FIRST PHASE REVIEW</a:t>
            </a:r>
            <a:endParaRPr b="1" sz="2200" u="sng">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2000" u="sng">
                <a:latin typeface="Times New Roman"/>
                <a:ea typeface="Times New Roman"/>
                <a:cs typeface="Times New Roman"/>
                <a:sym typeface="Times New Roman"/>
              </a:rPr>
              <a:t>PROJECT TITLE</a:t>
            </a:r>
            <a:endParaRPr sz="2000" u="sng">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b="1" lang="en" sz="2600">
                <a:latin typeface="Times New Roman"/>
                <a:ea typeface="Times New Roman"/>
                <a:cs typeface="Times New Roman"/>
                <a:sym typeface="Times New Roman"/>
              </a:rPr>
              <a:t>Hand Gesture Recognition for Differently Abled People</a:t>
            </a:r>
            <a:endParaRPr>
              <a:latin typeface="Proxima Nova"/>
              <a:ea typeface="Proxima Nova"/>
              <a:cs typeface="Proxima Nova"/>
              <a:sym typeface="Proxima Nova"/>
            </a:endParaRPr>
          </a:p>
        </p:txBody>
      </p:sp>
      <p:sp>
        <p:nvSpPr>
          <p:cNvPr id="134" name="Google Shape;134;p13"/>
          <p:cNvSpPr txBox="1"/>
          <p:nvPr/>
        </p:nvSpPr>
        <p:spPr>
          <a:xfrm>
            <a:off x="4929325" y="3019050"/>
            <a:ext cx="3996900" cy="1788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1850">
                <a:solidFill>
                  <a:srgbClr val="333333"/>
                </a:solidFill>
                <a:latin typeface="Times New Roman"/>
                <a:ea typeface="Times New Roman"/>
                <a:cs typeface="Times New Roman"/>
                <a:sym typeface="Times New Roman"/>
              </a:rPr>
              <a:t>Team Members:</a:t>
            </a:r>
            <a:endParaRPr b="1" sz="1850">
              <a:solidFill>
                <a:srgbClr val="333333"/>
              </a:solidFill>
              <a:latin typeface="Times New Roman"/>
              <a:ea typeface="Times New Roman"/>
              <a:cs typeface="Times New Roman"/>
              <a:sym typeface="Times New Roman"/>
            </a:endParaRPr>
          </a:p>
          <a:p>
            <a:pPr indent="-346075" lvl="0" marL="457200" rtl="0" algn="just">
              <a:lnSpc>
                <a:spcPct val="115000"/>
              </a:lnSpc>
              <a:spcBef>
                <a:spcPts val="0"/>
              </a:spcBef>
              <a:spcAft>
                <a:spcPts val="0"/>
              </a:spcAft>
              <a:buClr>
                <a:srgbClr val="333333"/>
              </a:buClr>
              <a:buSzPts val="1850"/>
              <a:buFont typeface="Times New Roman"/>
              <a:buChar char="●"/>
            </a:pPr>
            <a:r>
              <a:rPr lang="en" sz="1850">
                <a:solidFill>
                  <a:srgbClr val="333333"/>
                </a:solidFill>
                <a:latin typeface="Times New Roman"/>
                <a:ea typeface="Times New Roman"/>
                <a:cs typeface="Times New Roman"/>
                <a:sym typeface="Times New Roman"/>
              </a:rPr>
              <a:t>Goutham M   [1KS18CS024]</a:t>
            </a:r>
            <a:endParaRPr sz="1850">
              <a:solidFill>
                <a:srgbClr val="333333"/>
              </a:solidFill>
              <a:latin typeface="Times New Roman"/>
              <a:ea typeface="Times New Roman"/>
              <a:cs typeface="Times New Roman"/>
              <a:sym typeface="Times New Roman"/>
            </a:endParaRPr>
          </a:p>
          <a:p>
            <a:pPr indent="-346075" lvl="0" marL="457200" rtl="0" algn="just">
              <a:lnSpc>
                <a:spcPct val="115000"/>
              </a:lnSpc>
              <a:spcBef>
                <a:spcPts val="0"/>
              </a:spcBef>
              <a:spcAft>
                <a:spcPts val="0"/>
              </a:spcAft>
              <a:buClr>
                <a:srgbClr val="333333"/>
              </a:buClr>
              <a:buSzPts val="1850"/>
              <a:buFont typeface="Times New Roman"/>
              <a:buChar char="●"/>
            </a:pPr>
            <a:r>
              <a:rPr lang="en" sz="1850">
                <a:solidFill>
                  <a:srgbClr val="333333"/>
                </a:solidFill>
                <a:latin typeface="Times New Roman"/>
                <a:ea typeface="Times New Roman"/>
                <a:cs typeface="Times New Roman"/>
                <a:sym typeface="Times New Roman"/>
              </a:rPr>
              <a:t>Dhananjaya S  </a:t>
            </a:r>
            <a:r>
              <a:rPr lang="en" sz="1850">
                <a:solidFill>
                  <a:srgbClr val="333333"/>
                </a:solidFill>
                <a:latin typeface="Times New Roman"/>
                <a:ea typeface="Times New Roman"/>
                <a:cs typeface="Times New Roman"/>
                <a:sym typeface="Times New Roman"/>
              </a:rPr>
              <a:t>[1KS18CS018]</a:t>
            </a:r>
            <a:endParaRPr sz="1850">
              <a:solidFill>
                <a:srgbClr val="333333"/>
              </a:solidFill>
              <a:latin typeface="Times New Roman"/>
              <a:ea typeface="Times New Roman"/>
              <a:cs typeface="Times New Roman"/>
              <a:sym typeface="Times New Roman"/>
            </a:endParaRPr>
          </a:p>
          <a:p>
            <a:pPr indent="-346075" lvl="0" marL="457200" rtl="0" algn="just">
              <a:lnSpc>
                <a:spcPct val="115000"/>
              </a:lnSpc>
              <a:spcBef>
                <a:spcPts val="0"/>
              </a:spcBef>
              <a:spcAft>
                <a:spcPts val="0"/>
              </a:spcAft>
              <a:buClr>
                <a:srgbClr val="333333"/>
              </a:buClr>
              <a:buSzPts val="1850"/>
              <a:buFont typeface="Times New Roman"/>
              <a:buChar char="●"/>
            </a:pPr>
            <a:r>
              <a:rPr lang="en" sz="1850">
                <a:solidFill>
                  <a:srgbClr val="333333"/>
                </a:solidFill>
                <a:latin typeface="Times New Roman"/>
                <a:ea typeface="Times New Roman"/>
                <a:cs typeface="Times New Roman"/>
                <a:sym typeface="Times New Roman"/>
              </a:rPr>
              <a:t>Kiran V Dambal  </a:t>
            </a:r>
            <a:r>
              <a:rPr lang="en" sz="1850">
                <a:solidFill>
                  <a:srgbClr val="333333"/>
                </a:solidFill>
                <a:latin typeface="Times New Roman"/>
                <a:ea typeface="Times New Roman"/>
                <a:cs typeface="Times New Roman"/>
                <a:sym typeface="Times New Roman"/>
              </a:rPr>
              <a:t>[1KS18CS033]</a:t>
            </a:r>
            <a:endParaRPr sz="1850">
              <a:solidFill>
                <a:srgbClr val="333333"/>
              </a:solidFill>
              <a:latin typeface="Times New Roman"/>
              <a:ea typeface="Times New Roman"/>
              <a:cs typeface="Times New Roman"/>
              <a:sym typeface="Times New Roman"/>
            </a:endParaRPr>
          </a:p>
          <a:p>
            <a:pPr indent="-346075" lvl="0" marL="457200" rtl="0" algn="just">
              <a:lnSpc>
                <a:spcPct val="115000"/>
              </a:lnSpc>
              <a:spcBef>
                <a:spcPts val="0"/>
              </a:spcBef>
              <a:spcAft>
                <a:spcPts val="0"/>
              </a:spcAft>
              <a:buClr>
                <a:srgbClr val="333333"/>
              </a:buClr>
              <a:buSzPts val="1850"/>
              <a:buFont typeface="Times New Roman"/>
              <a:buChar char="●"/>
            </a:pPr>
            <a:r>
              <a:rPr lang="en" sz="1850">
                <a:solidFill>
                  <a:srgbClr val="333333"/>
                </a:solidFill>
                <a:latin typeface="Times New Roman"/>
                <a:ea typeface="Times New Roman"/>
                <a:cs typeface="Times New Roman"/>
                <a:sym typeface="Times New Roman"/>
              </a:rPr>
              <a:t>Ganesh A  </a:t>
            </a:r>
            <a:r>
              <a:rPr lang="en" sz="1850">
                <a:solidFill>
                  <a:srgbClr val="333333"/>
                </a:solidFill>
                <a:latin typeface="Times New Roman"/>
                <a:ea typeface="Times New Roman"/>
                <a:cs typeface="Times New Roman"/>
                <a:sym typeface="Times New Roman"/>
              </a:rPr>
              <a:t>[1KS18CS023]</a:t>
            </a:r>
            <a:endParaRPr sz="1850">
              <a:solidFill>
                <a:srgbClr val="333333"/>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Calibri"/>
              <a:ea typeface="Calibri"/>
              <a:cs typeface="Calibri"/>
              <a:sym typeface="Calibri"/>
            </a:endParaRPr>
          </a:p>
        </p:txBody>
      </p:sp>
      <p:sp>
        <p:nvSpPr>
          <p:cNvPr id="135" name="Google Shape;135;p13"/>
          <p:cNvSpPr txBox="1"/>
          <p:nvPr/>
        </p:nvSpPr>
        <p:spPr>
          <a:xfrm>
            <a:off x="225025" y="4440450"/>
            <a:ext cx="32898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800">
                <a:solidFill>
                  <a:srgbClr val="333333"/>
                </a:solidFill>
                <a:latin typeface="Times New Roman"/>
                <a:ea typeface="Times New Roman"/>
                <a:cs typeface="Times New Roman"/>
                <a:sym typeface="Times New Roman"/>
              </a:rPr>
              <a:t>Batch Number</a:t>
            </a:r>
            <a:r>
              <a:rPr lang="en" sz="1800">
                <a:solidFill>
                  <a:srgbClr val="333333"/>
                </a:solidFill>
                <a:latin typeface="Times New Roman"/>
                <a:ea typeface="Times New Roman"/>
                <a:cs typeface="Times New Roman"/>
                <a:sym typeface="Times New Roman"/>
              </a:rPr>
              <a:t>: 2021_CSE_35</a:t>
            </a:r>
            <a:endParaRPr>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txBox="1"/>
          <p:nvPr>
            <p:ph idx="1" type="body"/>
          </p:nvPr>
        </p:nvSpPr>
        <p:spPr>
          <a:xfrm>
            <a:off x="377275" y="1011175"/>
            <a:ext cx="7892700" cy="3560100"/>
          </a:xfrm>
          <a:prstGeom prst="rect">
            <a:avLst/>
          </a:prstGeom>
        </p:spPr>
        <p:txBody>
          <a:bodyPr anchorCtr="0" anchor="t" bIns="91425" lIns="91425" spcFirstLastPara="1" rIns="91425" wrap="square" tIns="91425">
            <a:normAutofit/>
          </a:bodyPr>
          <a:lstStyle/>
          <a:p>
            <a:pPr indent="-342900" lvl="0" marL="457200" rtl="0" algn="just">
              <a:lnSpc>
                <a:spcPct val="125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The main goal is to build a model using deep learning algorithms that can be used to recognise hand gestures and convert it into text or voice.</a:t>
            </a:r>
            <a:endParaRPr sz="1800">
              <a:solidFill>
                <a:srgbClr val="000000"/>
              </a:solidFill>
              <a:latin typeface="Times New Roman"/>
              <a:ea typeface="Times New Roman"/>
              <a:cs typeface="Times New Roman"/>
              <a:sym typeface="Times New Roman"/>
            </a:endParaRPr>
          </a:p>
          <a:p>
            <a:pPr indent="-342900" lvl="0" marL="457200" rtl="0" algn="l">
              <a:lnSpc>
                <a:spcPct val="125000"/>
              </a:lnSpc>
              <a:spcBef>
                <a:spcPts val="0"/>
              </a:spcBef>
              <a:spcAft>
                <a:spcPts val="0"/>
              </a:spcAft>
              <a:buClr>
                <a:srgbClr val="000000"/>
              </a:buClr>
              <a:buSzPts val="1800"/>
              <a:buFont typeface="Times New Roman"/>
              <a:buChar char="●"/>
            </a:pPr>
            <a:r>
              <a:rPr lang="en" sz="1800">
                <a:solidFill>
                  <a:srgbClr val="000000"/>
                </a:solidFill>
                <a:highlight>
                  <a:srgbClr val="FCFCFC"/>
                </a:highlight>
                <a:latin typeface="Times New Roman"/>
                <a:ea typeface="Times New Roman"/>
                <a:cs typeface="Times New Roman"/>
                <a:sym typeface="Times New Roman"/>
              </a:rPr>
              <a:t>To help them to feel more independent, we are trying to remove human assistance and provide a system which gives them text or voice based output for their hand gestures.</a:t>
            </a:r>
            <a:endParaRPr sz="1800">
              <a:solidFill>
                <a:srgbClr val="000000"/>
              </a:solidFill>
              <a:highlight>
                <a:srgbClr val="FCFCFC"/>
              </a:highlight>
              <a:latin typeface="Times New Roman"/>
              <a:ea typeface="Times New Roman"/>
              <a:cs typeface="Times New Roman"/>
              <a:sym typeface="Times New Roman"/>
            </a:endParaRPr>
          </a:p>
          <a:p>
            <a:pPr indent="-342900" lvl="0" marL="457200" rtl="0" algn="l">
              <a:lnSpc>
                <a:spcPct val="125000"/>
              </a:lnSpc>
              <a:spcBef>
                <a:spcPts val="0"/>
              </a:spcBef>
              <a:spcAft>
                <a:spcPts val="0"/>
              </a:spcAft>
              <a:buClr>
                <a:srgbClr val="000000"/>
              </a:buClr>
              <a:buSzPts val="1800"/>
              <a:buFont typeface="Times New Roman"/>
              <a:buChar char="●"/>
            </a:pPr>
            <a:r>
              <a:rPr lang="en" sz="1800">
                <a:solidFill>
                  <a:srgbClr val="000000"/>
                </a:solidFill>
                <a:highlight>
                  <a:srgbClr val="FCFCFC"/>
                </a:highlight>
                <a:latin typeface="Times New Roman"/>
                <a:ea typeface="Times New Roman"/>
                <a:cs typeface="Times New Roman"/>
                <a:sym typeface="Times New Roman"/>
              </a:rPr>
              <a:t>We will also create an API for our proposed model which will enable other developers to use this tool in their projects. (Ex: Online Meeting Platform)</a:t>
            </a:r>
            <a:endParaRPr sz="1800">
              <a:solidFill>
                <a:srgbClr val="000000"/>
              </a:solidFill>
              <a:highlight>
                <a:srgbClr val="FCFCFC"/>
              </a:highlight>
              <a:latin typeface="Times New Roman"/>
              <a:ea typeface="Times New Roman"/>
              <a:cs typeface="Times New Roman"/>
              <a:sym typeface="Times New Roman"/>
            </a:endParaRPr>
          </a:p>
          <a:p>
            <a:pPr indent="-342900" lvl="0" marL="457200" rtl="0" algn="l">
              <a:lnSpc>
                <a:spcPct val="125000"/>
              </a:lnSpc>
              <a:spcBef>
                <a:spcPts val="0"/>
              </a:spcBef>
              <a:spcAft>
                <a:spcPts val="0"/>
              </a:spcAft>
              <a:buClr>
                <a:srgbClr val="000000"/>
              </a:buClr>
              <a:buSzPts val="1800"/>
              <a:buFont typeface="Times New Roman"/>
              <a:buChar char="●"/>
            </a:pPr>
            <a:r>
              <a:rPr lang="en" sz="1800">
                <a:solidFill>
                  <a:srgbClr val="000000"/>
                </a:solidFill>
                <a:highlight>
                  <a:srgbClr val="FCFCFC"/>
                </a:highlight>
                <a:latin typeface="Times New Roman"/>
                <a:ea typeface="Times New Roman"/>
                <a:cs typeface="Times New Roman"/>
                <a:sym typeface="Times New Roman"/>
              </a:rPr>
              <a:t>To provide a Web based or Android Application for our users to effectively used our model in their day to day lives.</a:t>
            </a:r>
            <a:endParaRPr sz="1800">
              <a:solidFill>
                <a:srgbClr val="000000"/>
              </a:solidFill>
              <a:highlight>
                <a:srgbClr val="FCFCFC"/>
              </a:highlight>
              <a:latin typeface="Times New Roman"/>
              <a:ea typeface="Times New Roman"/>
              <a:cs typeface="Times New Roman"/>
              <a:sym typeface="Times New Roman"/>
            </a:endParaRPr>
          </a:p>
        </p:txBody>
      </p:sp>
      <p:sp>
        <p:nvSpPr>
          <p:cNvPr id="191" name="Google Shape;191;p22"/>
          <p:cNvSpPr txBox="1"/>
          <p:nvPr/>
        </p:nvSpPr>
        <p:spPr>
          <a:xfrm>
            <a:off x="192875" y="57625"/>
            <a:ext cx="8782800" cy="745800"/>
          </a:xfrm>
          <a:prstGeom prst="rect">
            <a:avLst/>
          </a:prstGeom>
          <a:solidFill>
            <a:schemeClr val="dk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dk1"/>
                </a:solidFill>
                <a:latin typeface="Times New Roman"/>
                <a:ea typeface="Times New Roman"/>
                <a:cs typeface="Times New Roman"/>
                <a:sym typeface="Times New Roman"/>
              </a:rPr>
              <a:t>GOALS AND OBJECTIVES</a:t>
            </a:r>
            <a:endParaRPr sz="2788">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ph idx="1" type="body"/>
          </p:nvPr>
        </p:nvSpPr>
        <p:spPr>
          <a:xfrm>
            <a:off x="235750" y="921550"/>
            <a:ext cx="6086700" cy="3974700"/>
          </a:xfrm>
          <a:prstGeom prst="rect">
            <a:avLst/>
          </a:prstGeom>
        </p:spPr>
        <p:txBody>
          <a:bodyPr anchorCtr="0" anchor="t" bIns="91425" lIns="91425" spcFirstLastPara="1" rIns="91425" wrap="square" tIns="91425">
            <a:normAutofit fontScale="77500" lnSpcReduction="10000"/>
          </a:bodyPr>
          <a:lstStyle/>
          <a:p>
            <a:pPr indent="-334082" lvl="0" marL="457200" rtl="0" algn="l">
              <a:lnSpc>
                <a:spcPct val="115000"/>
              </a:lnSpc>
              <a:spcBef>
                <a:spcPts val="0"/>
              </a:spcBef>
              <a:spcAft>
                <a:spcPts val="0"/>
              </a:spcAft>
              <a:buClr>
                <a:srgbClr val="000000"/>
              </a:buClr>
              <a:buSzPct val="100000"/>
              <a:buFont typeface="Times New Roman"/>
              <a:buChar char="●"/>
            </a:pPr>
            <a:r>
              <a:rPr lang="en" sz="2143">
                <a:solidFill>
                  <a:srgbClr val="000000"/>
                </a:solidFill>
                <a:latin typeface="Times New Roman"/>
                <a:ea typeface="Times New Roman"/>
                <a:cs typeface="Times New Roman"/>
                <a:sym typeface="Times New Roman"/>
              </a:rPr>
              <a:t>To begin, we will be using OpenCV to capture the hand gesture images through a Computer/Mobile camera.</a:t>
            </a:r>
            <a:endParaRPr sz="2143">
              <a:solidFill>
                <a:srgbClr val="000000"/>
              </a:solidFill>
              <a:latin typeface="Times New Roman"/>
              <a:ea typeface="Times New Roman"/>
              <a:cs typeface="Times New Roman"/>
              <a:sym typeface="Times New Roman"/>
            </a:endParaRPr>
          </a:p>
          <a:p>
            <a:pPr indent="-334082" lvl="0" marL="457200" rtl="0" algn="l">
              <a:lnSpc>
                <a:spcPct val="115000"/>
              </a:lnSpc>
              <a:spcBef>
                <a:spcPts val="0"/>
              </a:spcBef>
              <a:spcAft>
                <a:spcPts val="0"/>
              </a:spcAft>
              <a:buClr>
                <a:srgbClr val="000000"/>
              </a:buClr>
              <a:buSzPct val="100000"/>
              <a:buFont typeface="Times New Roman"/>
              <a:buChar char="●"/>
            </a:pPr>
            <a:r>
              <a:rPr lang="en" sz="2143">
                <a:solidFill>
                  <a:srgbClr val="000000"/>
                </a:solidFill>
                <a:latin typeface="Times New Roman"/>
                <a:ea typeface="Times New Roman"/>
                <a:cs typeface="Times New Roman"/>
                <a:sym typeface="Times New Roman"/>
              </a:rPr>
              <a:t>This captured images will be segmented and only the gesture part of the hand is stored in the database.</a:t>
            </a:r>
            <a:endParaRPr sz="2143">
              <a:solidFill>
                <a:srgbClr val="000000"/>
              </a:solidFill>
              <a:latin typeface="Times New Roman"/>
              <a:ea typeface="Times New Roman"/>
              <a:cs typeface="Times New Roman"/>
              <a:sym typeface="Times New Roman"/>
            </a:endParaRPr>
          </a:p>
          <a:p>
            <a:pPr indent="-334082" lvl="0" marL="457200" rtl="0" algn="l">
              <a:lnSpc>
                <a:spcPct val="115000"/>
              </a:lnSpc>
              <a:spcBef>
                <a:spcPts val="0"/>
              </a:spcBef>
              <a:spcAft>
                <a:spcPts val="0"/>
              </a:spcAft>
              <a:buClr>
                <a:srgbClr val="000000"/>
              </a:buClr>
              <a:buSzPct val="100000"/>
              <a:buFont typeface="Times New Roman"/>
              <a:buChar char="●"/>
            </a:pPr>
            <a:r>
              <a:rPr lang="en" sz="2143">
                <a:solidFill>
                  <a:srgbClr val="000000"/>
                </a:solidFill>
                <a:latin typeface="Times New Roman"/>
                <a:ea typeface="Times New Roman"/>
                <a:cs typeface="Times New Roman"/>
                <a:sym typeface="Times New Roman"/>
              </a:rPr>
              <a:t>This image is now fed to the model which will use tensorflow to classify the image.</a:t>
            </a:r>
            <a:endParaRPr sz="2143">
              <a:solidFill>
                <a:srgbClr val="000000"/>
              </a:solidFill>
              <a:latin typeface="Times New Roman"/>
              <a:ea typeface="Times New Roman"/>
              <a:cs typeface="Times New Roman"/>
              <a:sym typeface="Times New Roman"/>
            </a:endParaRPr>
          </a:p>
          <a:p>
            <a:pPr indent="-334082" lvl="0" marL="457200" rtl="0" algn="l">
              <a:lnSpc>
                <a:spcPct val="115000"/>
              </a:lnSpc>
              <a:spcBef>
                <a:spcPts val="0"/>
              </a:spcBef>
              <a:spcAft>
                <a:spcPts val="0"/>
              </a:spcAft>
              <a:buClr>
                <a:srgbClr val="000000"/>
              </a:buClr>
              <a:buSzPct val="100000"/>
              <a:buFont typeface="Times New Roman"/>
              <a:buChar char="●"/>
            </a:pPr>
            <a:r>
              <a:rPr lang="en" sz="2143">
                <a:solidFill>
                  <a:srgbClr val="000000"/>
                </a:solidFill>
                <a:latin typeface="Times New Roman"/>
                <a:ea typeface="Times New Roman"/>
                <a:cs typeface="Times New Roman"/>
                <a:sym typeface="Times New Roman"/>
              </a:rPr>
              <a:t>After this the model recognises the gesture using the images in the dataset.</a:t>
            </a:r>
            <a:endParaRPr sz="2143">
              <a:solidFill>
                <a:srgbClr val="000000"/>
              </a:solidFill>
              <a:latin typeface="Times New Roman"/>
              <a:ea typeface="Times New Roman"/>
              <a:cs typeface="Times New Roman"/>
              <a:sym typeface="Times New Roman"/>
            </a:endParaRPr>
          </a:p>
          <a:p>
            <a:pPr indent="-334082" lvl="0" marL="457200" rtl="0" algn="l">
              <a:lnSpc>
                <a:spcPct val="115000"/>
              </a:lnSpc>
              <a:spcBef>
                <a:spcPts val="0"/>
              </a:spcBef>
              <a:spcAft>
                <a:spcPts val="0"/>
              </a:spcAft>
              <a:buClr>
                <a:srgbClr val="000000"/>
              </a:buClr>
              <a:buSzPct val="100000"/>
              <a:buFont typeface="Times New Roman"/>
              <a:buChar char="●"/>
            </a:pPr>
            <a:r>
              <a:rPr lang="en" sz="2143">
                <a:solidFill>
                  <a:srgbClr val="000000"/>
                </a:solidFill>
                <a:latin typeface="Times New Roman"/>
                <a:ea typeface="Times New Roman"/>
                <a:cs typeface="Times New Roman"/>
                <a:sym typeface="Times New Roman"/>
              </a:rPr>
              <a:t>Now, for training and testing our model. We use </a:t>
            </a:r>
            <a:r>
              <a:rPr lang="en" sz="2143">
                <a:solidFill>
                  <a:srgbClr val="000000"/>
                </a:solidFill>
                <a:latin typeface="Times New Roman"/>
                <a:ea typeface="Times New Roman"/>
                <a:cs typeface="Times New Roman"/>
                <a:sym typeface="Times New Roman"/>
              </a:rPr>
              <a:t>at least</a:t>
            </a:r>
            <a:r>
              <a:rPr lang="en" sz="2143">
                <a:solidFill>
                  <a:srgbClr val="000000"/>
                </a:solidFill>
                <a:latin typeface="Times New Roman"/>
                <a:ea typeface="Times New Roman"/>
                <a:cs typeface="Times New Roman"/>
                <a:sym typeface="Times New Roman"/>
              </a:rPr>
              <a:t> 30-40 images per gesture.  Here most of the images, say 80%  is used for training our model and 20% is used for testing.</a:t>
            </a:r>
            <a:endParaRPr sz="2143">
              <a:solidFill>
                <a:srgbClr val="000000"/>
              </a:solidFill>
              <a:latin typeface="Times New Roman"/>
              <a:ea typeface="Times New Roman"/>
              <a:cs typeface="Times New Roman"/>
              <a:sym typeface="Times New Roman"/>
            </a:endParaRPr>
          </a:p>
          <a:p>
            <a:pPr indent="-334082" lvl="0" marL="457200" rtl="0" algn="l">
              <a:lnSpc>
                <a:spcPct val="115000"/>
              </a:lnSpc>
              <a:spcBef>
                <a:spcPts val="0"/>
              </a:spcBef>
              <a:spcAft>
                <a:spcPts val="0"/>
              </a:spcAft>
              <a:buClr>
                <a:srgbClr val="000000"/>
              </a:buClr>
              <a:buSzPct val="100000"/>
              <a:buFont typeface="Times New Roman"/>
              <a:buChar char="●"/>
            </a:pPr>
            <a:r>
              <a:rPr lang="en" sz="2143">
                <a:solidFill>
                  <a:srgbClr val="000000"/>
                </a:solidFill>
                <a:latin typeface="Times New Roman"/>
                <a:ea typeface="Times New Roman"/>
                <a:cs typeface="Times New Roman"/>
                <a:sym typeface="Times New Roman"/>
              </a:rPr>
              <a:t>Once the training is complete, in the testing phase, we try to display the gestures as text or voice based output.</a:t>
            </a:r>
            <a:endParaRPr sz="2143">
              <a:solidFill>
                <a:srgbClr val="000000"/>
              </a:solidFill>
              <a:latin typeface="Times New Roman"/>
              <a:ea typeface="Times New Roman"/>
              <a:cs typeface="Times New Roman"/>
              <a:sym typeface="Times New Roman"/>
            </a:endParaRPr>
          </a:p>
          <a:p>
            <a:pPr indent="0" lvl="0" marL="457200" rtl="0" algn="l">
              <a:spcBef>
                <a:spcPts val="1200"/>
              </a:spcBef>
              <a:spcAft>
                <a:spcPts val="1200"/>
              </a:spcAft>
              <a:buNone/>
            </a:pP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
        <p:nvSpPr>
          <p:cNvPr id="197" name="Google Shape;197;p23"/>
          <p:cNvSpPr txBox="1"/>
          <p:nvPr/>
        </p:nvSpPr>
        <p:spPr>
          <a:xfrm>
            <a:off x="192875" y="57625"/>
            <a:ext cx="8782800" cy="745800"/>
          </a:xfrm>
          <a:prstGeom prst="rect">
            <a:avLst/>
          </a:prstGeom>
          <a:solidFill>
            <a:schemeClr val="dk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dk1"/>
                </a:solidFill>
                <a:latin typeface="Times New Roman"/>
                <a:ea typeface="Times New Roman"/>
                <a:cs typeface="Times New Roman"/>
                <a:sym typeface="Times New Roman"/>
              </a:rPr>
              <a:t>METHODOLOGY</a:t>
            </a:r>
            <a:endParaRPr sz="2788">
              <a:latin typeface="Times New Roman"/>
              <a:ea typeface="Times New Roman"/>
              <a:cs typeface="Times New Roman"/>
              <a:sym typeface="Times New Roman"/>
            </a:endParaRPr>
          </a:p>
        </p:txBody>
      </p:sp>
      <p:pic>
        <p:nvPicPr>
          <p:cNvPr id="198" name="Google Shape;198;p23"/>
          <p:cNvPicPr preferRelativeResize="0"/>
          <p:nvPr/>
        </p:nvPicPr>
        <p:blipFill rotWithShape="1">
          <a:blip r:embed="rId3">
            <a:alphaModFix/>
          </a:blip>
          <a:srcRect b="0" l="0" r="0" t="7002"/>
          <a:stretch/>
        </p:blipFill>
        <p:spPr>
          <a:xfrm>
            <a:off x="6379025" y="869500"/>
            <a:ext cx="2510100" cy="40267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nvSpPr>
        <p:spPr>
          <a:xfrm>
            <a:off x="192875" y="57625"/>
            <a:ext cx="8782800" cy="745800"/>
          </a:xfrm>
          <a:prstGeom prst="rect">
            <a:avLst/>
          </a:prstGeom>
          <a:solidFill>
            <a:schemeClr val="dk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dk1"/>
                </a:solidFill>
                <a:latin typeface="Times New Roman"/>
                <a:ea typeface="Times New Roman"/>
                <a:cs typeface="Times New Roman"/>
                <a:sym typeface="Times New Roman"/>
              </a:rPr>
              <a:t>CONTRIBUTIONS TO SOCIETY</a:t>
            </a:r>
            <a:endParaRPr sz="2788">
              <a:latin typeface="Times New Roman"/>
              <a:ea typeface="Times New Roman"/>
              <a:cs typeface="Times New Roman"/>
              <a:sym typeface="Times New Roman"/>
            </a:endParaRPr>
          </a:p>
        </p:txBody>
      </p:sp>
      <p:sp>
        <p:nvSpPr>
          <p:cNvPr id="204" name="Google Shape;204;p24"/>
          <p:cNvSpPr txBox="1"/>
          <p:nvPr/>
        </p:nvSpPr>
        <p:spPr>
          <a:xfrm>
            <a:off x="364325" y="964400"/>
            <a:ext cx="8100900" cy="3343200"/>
          </a:xfrm>
          <a:prstGeom prst="rect">
            <a:avLst/>
          </a:prstGeom>
          <a:noFill/>
          <a:ln>
            <a:noFill/>
          </a:ln>
        </p:spPr>
        <p:txBody>
          <a:bodyPr anchorCtr="0" anchor="t" bIns="91425" lIns="91425" spcFirstLastPara="1" rIns="91425" wrap="square" tIns="91425">
            <a:noAutofit/>
          </a:bodyPr>
          <a:lstStyle/>
          <a:p>
            <a:pPr indent="-355600" lvl="0" marL="457200" rtl="0" algn="l">
              <a:lnSpc>
                <a:spcPct val="125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Hand gesture recognition will enable differently abled community to effectively communicate and interact with normal people.</a:t>
            </a:r>
            <a:endParaRPr sz="2000">
              <a:latin typeface="Times New Roman"/>
              <a:ea typeface="Times New Roman"/>
              <a:cs typeface="Times New Roman"/>
              <a:sym typeface="Times New Roman"/>
            </a:endParaRPr>
          </a:p>
          <a:p>
            <a:pPr indent="-355600" lvl="0" marL="457200" rtl="0" algn="l">
              <a:lnSpc>
                <a:spcPct val="125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It creates </a:t>
            </a:r>
            <a:r>
              <a:rPr lang="en" sz="2000">
                <a:latin typeface="Times New Roman"/>
                <a:ea typeface="Times New Roman"/>
                <a:cs typeface="Times New Roman"/>
                <a:sym typeface="Times New Roman"/>
              </a:rPr>
              <a:t>sense</a:t>
            </a:r>
            <a:r>
              <a:rPr lang="en" sz="2000">
                <a:latin typeface="Times New Roman"/>
                <a:ea typeface="Times New Roman"/>
                <a:cs typeface="Times New Roman"/>
                <a:sym typeface="Times New Roman"/>
              </a:rPr>
              <a:t> of equality in </a:t>
            </a:r>
            <a:r>
              <a:rPr lang="en" sz="2000">
                <a:latin typeface="Times New Roman"/>
                <a:ea typeface="Times New Roman"/>
                <a:cs typeface="Times New Roman"/>
                <a:sym typeface="Times New Roman"/>
              </a:rPr>
              <a:t>society</a:t>
            </a:r>
            <a:r>
              <a:rPr lang="en" sz="2000">
                <a:latin typeface="Times New Roman"/>
                <a:ea typeface="Times New Roman"/>
                <a:cs typeface="Times New Roman"/>
                <a:sym typeface="Times New Roman"/>
              </a:rPr>
              <a:t> among the people.</a:t>
            </a:r>
            <a:endParaRPr sz="2000">
              <a:latin typeface="Times New Roman"/>
              <a:ea typeface="Times New Roman"/>
              <a:cs typeface="Times New Roman"/>
              <a:sym typeface="Times New Roman"/>
            </a:endParaRPr>
          </a:p>
          <a:p>
            <a:pPr indent="-355600" lvl="0" marL="457200" rtl="0" algn="l">
              <a:lnSpc>
                <a:spcPct val="125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This creates more professional </a:t>
            </a:r>
            <a:r>
              <a:rPr lang="en" sz="2000">
                <a:latin typeface="Times New Roman"/>
                <a:ea typeface="Times New Roman"/>
                <a:cs typeface="Times New Roman"/>
                <a:sym typeface="Times New Roman"/>
              </a:rPr>
              <a:t>opportunities for differently abled community.</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rPr lang="en" sz="1500">
                <a:latin typeface="Times New Roman"/>
                <a:ea typeface="Times New Roman"/>
                <a:cs typeface="Times New Roman"/>
                <a:sym typeface="Times New Roman"/>
              </a:rPr>
              <a:t>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5"/>
          <p:cNvSpPr txBox="1"/>
          <p:nvPr>
            <p:ph idx="1" type="body"/>
          </p:nvPr>
        </p:nvSpPr>
        <p:spPr>
          <a:xfrm>
            <a:off x="271150" y="838900"/>
            <a:ext cx="8626500" cy="43047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sz="2500"/>
              <a:t>[1]  </a:t>
            </a:r>
            <a:r>
              <a:rPr b="1" lang="en" sz="2500">
                <a:solidFill>
                  <a:srgbClr val="000000"/>
                </a:solidFill>
                <a:latin typeface="Times New Roman"/>
                <a:ea typeface="Times New Roman"/>
                <a:cs typeface="Times New Roman"/>
                <a:sym typeface="Times New Roman"/>
              </a:rPr>
              <a:t>“Hand Gesture Recognition for Deaf and Dumb”</a:t>
            </a:r>
            <a:r>
              <a:rPr lang="en" sz="2500">
                <a:solidFill>
                  <a:srgbClr val="000000"/>
                </a:solidFill>
                <a:latin typeface="Times New Roman"/>
                <a:ea typeface="Times New Roman"/>
                <a:cs typeface="Times New Roman"/>
                <a:sym typeface="Times New Roman"/>
              </a:rPr>
              <a:t> ,Parshwa P. Patil, Maithili J. Phatak, Suharsh S. Kale,International Research Journal of Engineering and Technology (IRJET) Volume: 06 Issue: 11 | Nov 2019 </a:t>
            </a:r>
            <a:endParaRPr sz="25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2500">
                <a:solidFill>
                  <a:srgbClr val="000000"/>
                </a:solidFill>
                <a:latin typeface="Times New Roman"/>
                <a:ea typeface="Times New Roman"/>
                <a:cs typeface="Times New Roman"/>
                <a:sym typeface="Times New Roman"/>
              </a:rPr>
              <a:t>[2]  </a:t>
            </a:r>
            <a:r>
              <a:rPr b="1" lang="en" sz="2500">
                <a:solidFill>
                  <a:srgbClr val="000000"/>
                </a:solidFill>
                <a:latin typeface="Times New Roman"/>
                <a:ea typeface="Times New Roman"/>
                <a:cs typeface="Times New Roman"/>
                <a:sym typeface="Times New Roman"/>
              </a:rPr>
              <a:t>"Hand Gesture Movement Recognition System Using Convolution Neural Network Algorithm",</a:t>
            </a:r>
            <a:r>
              <a:rPr lang="en" sz="2500">
                <a:solidFill>
                  <a:srgbClr val="000000"/>
                </a:solidFill>
                <a:latin typeface="Times New Roman"/>
                <a:ea typeface="Times New Roman"/>
                <a:cs typeface="Times New Roman"/>
                <a:sym typeface="Times New Roman"/>
              </a:rPr>
              <a:t> Kundan Kumar Dubey, Ajitanshu Jha, Akshay Tiwari, K. Narmatha, International Research Journal of Computer Science (IRJCS) Issue 04, Volume 6 (April 2019)</a:t>
            </a:r>
            <a:endParaRPr sz="25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2500">
                <a:solidFill>
                  <a:srgbClr val="000000"/>
                </a:solidFill>
                <a:latin typeface="Times New Roman"/>
                <a:ea typeface="Times New Roman"/>
                <a:cs typeface="Times New Roman"/>
                <a:sym typeface="Times New Roman"/>
              </a:rPr>
              <a:t>[3]  </a:t>
            </a:r>
            <a:r>
              <a:rPr b="1" lang="en" sz="2500">
                <a:solidFill>
                  <a:srgbClr val="000000"/>
                </a:solidFill>
                <a:latin typeface="Times New Roman"/>
                <a:ea typeface="Times New Roman"/>
                <a:cs typeface="Times New Roman"/>
                <a:sym typeface="Times New Roman"/>
              </a:rPr>
              <a:t>“Hand Gesture Recognition Based on Computer Vision: A Review of Techniques”</a:t>
            </a:r>
            <a:r>
              <a:rPr lang="en" sz="2500">
                <a:solidFill>
                  <a:srgbClr val="000000"/>
                </a:solidFill>
                <a:latin typeface="Times New Roman"/>
                <a:ea typeface="Times New Roman"/>
                <a:cs typeface="Times New Roman"/>
                <a:sym typeface="Times New Roman"/>
              </a:rPr>
              <a:t>,Munir Oudah, Ali Al-Naji, and Javaan Chahl, Journal of Imaging -23 July 2020</a:t>
            </a:r>
            <a:endParaRPr sz="25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2500">
                <a:solidFill>
                  <a:srgbClr val="000000"/>
                </a:solidFill>
                <a:latin typeface="Times New Roman"/>
                <a:ea typeface="Times New Roman"/>
                <a:cs typeface="Times New Roman"/>
                <a:sym typeface="Times New Roman"/>
              </a:rPr>
              <a:t>[4]  </a:t>
            </a:r>
            <a:r>
              <a:rPr b="1" lang="en" sz="2500">
                <a:solidFill>
                  <a:srgbClr val="000000"/>
                </a:solidFill>
                <a:latin typeface="Times New Roman"/>
                <a:ea typeface="Times New Roman"/>
                <a:cs typeface="Times New Roman"/>
                <a:sym typeface="Times New Roman"/>
              </a:rPr>
              <a:t>“A Sensor-Based Hand Gesture Recognition System for Japanese Sign Language”,</a:t>
            </a:r>
            <a:r>
              <a:rPr lang="en" sz="2500">
                <a:solidFill>
                  <a:srgbClr val="000000"/>
                </a:solidFill>
                <a:latin typeface="Times New Roman"/>
                <a:ea typeface="Times New Roman"/>
                <a:cs typeface="Times New Roman"/>
                <a:sym typeface="Times New Roman"/>
              </a:rPr>
              <a:t> Xianzhi Chu, Jiang Liu, School of Fundamental Science and Engineering Waseda University 2021 IEEE 3rd Global Conference on Life Sciences and Technologies (LifeTech 2021</a:t>
            </a:r>
            <a:endParaRPr sz="25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2500">
                <a:solidFill>
                  <a:srgbClr val="000000"/>
                </a:solidFill>
                <a:latin typeface="Times New Roman"/>
                <a:ea typeface="Times New Roman"/>
                <a:cs typeface="Times New Roman"/>
                <a:sym typeface="Times New Roman"/>
              </a:rPr>
              <a:t>[5]  </a:t>
            </a:r>
            <a:r>
              <a:rPr b="1" lang="en" sz="2500">
                <a:solidFill>
                  <a:srgbClr val="000000"/>
                </a:solidFill>
                <a:latin typeface="Times New Roman"/>
                <a:ea typeface="Times New Roman"/>
                <a:cs typeface="Times New Roman"/>
                <a:sym typeface="Times New Roman"/>
              </a:rPr>
              <a:t>“Design and evaluation of a hand gesture recognition approach for real-time interactions”,</a:t>
            </a:r>
            <a:r>
              <a:rPr lang="en" sz="2500">
                <a:solidFill>
                  <a:srgbClr val="000000"/>
                </a:solidFill>
                <a:latin typeface="Times New Roman"/>
                <a:ea typeface="Times New Roman"/>
                <a:cs typeface="Times New Roman"/>
                <a:sym typeface="Times New Roman"/>
              </a:rPr>
              <a:t> Vaidyanath Areyur Shanthakumar Chao Peng Jeffrey Hansberger Lizhou Cao, Springer Science Publisher- 21 February 2020</a:t>
            </a:r>
            <a:endParaRPr sz="25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2500">
                <a:solidFill>
                  <a:srgbClr val="000000"/>
                </a:solidFill>
                <a:latin typeface="Times New Roman"/>
                <a:ea typeface="Times New Roman"/>
                <a:cs typeface="Times New Roman"/>
                <a:sym typeface="Times New Roman"/>
              </a:rPr>
              <a:t>[6]  </a:t>
            </a:r>
            <a:r>
              <a:rPr b="1" lang="en" sz="2500">
                <a:solidFill>
                  <a:srgbClr val="000000"/>
                </a:solidFill>
                <a:latin typeface="Times New Roman"/>
                <a:ea typeface="Times New Roman"/>
                <a:cs typeface="Times New Roman"/>
                <a:sym typeface="Times New Roman"/>
              </a:rPr>
              <a:t>“Deep Learning for Hand Gesture Recognition on Skeletal Data”, </a:t>
            </a:r>
            <a:r>
              <a:rPr lang="en" sz="2500">
                <a:solidFill>
                  <a:srgbClr val="000000"/>
                </a:solidFill>
                <a:latin typeface="Times New Roman"/>
                <a:ea typeface="Times New Roman"/>
                <a:cs typeface="Times New Roman"/>
                <a:sym typeface="Times New Roman"/>
              </a:rPr>
              <a:t>Guillaume Devineau, Wang Xi, Fabien Moutarde, Jie Yang. . 13th IEEE Conference on Automatic Face and Gesture Recognition  May 2018, Xi’An, China.</a:t>
            </a:r>
            <a:endParaRPr sz="25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sz="1400">
              <a:solidFill>
                <a:srgbClr val="000000"/>
              </a:solidFill>
              <a:latin typeface="Arial"/>
              <a:ea typeface="Arial"/>
              <a:cs typeface="Arial"/>
              <a:sym typeface="Arial"/>
            </a:endParaRPr>
          </a:p>
          <a:p>
            <a:pPr indent="0" lvl="0" marL="0" rtl="0" algn="l">
              <a:spcBef>
                <a:spcPts val="1200"/>
              </a:spcBef>
              <a:spcAft>
                <a:spcPts val="1200"/>
              </a:spcAft>
              <a:buNone/>
            </a:pPr>
            <a:r>
              <a:t/>
            </a:r>
            <a:endParaRPr>
              <a:solidFill>
                <a:srgbClr val="000000"/>
              </a:solidFill>
              <a:latin typeface="Times New Roman"/>
              <a:ea typeface="Times New Roman"/>
              <a:cs typeface="Times New Roman"/>
              <a:sym typeface="Times New Roman"/>
            </a:endParaRPr>
          </a:p>
        </p:txBody>
      </p:sp>
      <p:sp>
        <p:nvSpPr>
          <p:cNvPr id="210" name="Google Shape;210;p25"/>
          <p:cNvSpPr txBox="1"/>
          <p:nvPr/>
        </p:nvSpPr>
        <p:spPr>
          <a:xfrm>
            <a:off x="192875" y="57625"/>
            <a:ext cx="8782800" cy="745800"/>
          </a:xfrm>
          <a:prstGeom prst="rect">
            <a:avLst/>
          </a:prstGeom>
          <a:solidFill>
            <a:schemeClr val="dk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dk1"/>
                </a:solidFill>
                <a:latin typeface="Times New Roman"/>
                <a:ea typeface="Times New Roman"/>
                <a:cs typeface="Times New Roman"/>
                <a:sym typeface="Times New Roman"/>
              </a:rPr>
              <a:t>REFERENCES</a:t>
            </a:r>
            <a:endParaRPr sz="2788">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descr="How to Say Thank You in Sign Language: And Other Signs of Gratitude" id="215" name="Google Shape;215;p26"/>
          <p:cNvPicPr preferRelativeResize="0"/>
          <p:nvPr/>
        </p:nvPicPr>
        <p:blipFill>
          <a:blip r:embed="rId3">
            <a:alphaModFix/>
          </a:blip>
          <a:stretch>
            <a:fillRect/>
          </a:stretch>
        </p:blipFill>
        <p:spPr>
          <a:xfrm>
            <a:off x="317900" y="993125"/>
            <a:ext cx="8508199" cy="2853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nvSpPr>
        <p:spPr>
          <a:xfrm>
            <a:off x="98250" y="0"/>
            <a:ext cx="8947500" cy="745800"/>
          </a:xfrm>
          <a:prstGeom prst="rect">
            <a:avLst/>
          </a:prstGeom>
          <a:solidFill>
            <a:srgbClr val="233A44"/>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FFFF"/>
                </a:solidFill>
                <a:latin typeface="Times New Roman"/>
                <a:ea typeface="Times New Roman"/>
                <a:cs typeface="Times New Roman"/>
                <a:sym typeface="Times New Roman"/>
              </a:rPr>
              <a:t>CONTENTS </a:t>
            </a:r>
            <a:r>
              <a:rPr lang="en" sz="3000">
                <a:solidFill>
                  <a:srgbClr val="FFFFFF"/>
                </a:solidFill>
                <a:latin typeface="Times New Roman"/>
                <a:ea typeface="Times New Roman"/>
                <a:cs typeface="Times New Roman"/>
                <a:sym typeface="Times New Roman"/>
              </a:rPr>
              <a:t> </a:t>
            </a:r>
            <a:endParaRPr sz="2788">
              <a:latin typeface="Times New Roman"/>
              <a:ea typeface="Times New Roman"/>
              <a:cs typeface="Times New Roman"/>
              <a:sym typeface="Times New Roman"/>
            </a:endParaRPr>
          </a:p>
        </p:txBody>
      </p:sp>
      <p:sp>
        <p:nvSpPr>
          <p:cNvPr id="141" name="Google Shape;141;p14"/>
          <p:cNvSpPr txBox="1"/>
          <p:nvPr/>
        </p:nvSpPr>
        <p:spPr>
          <a:xfrm>
            <a:off x="310750" y="910825"/>
            <a:ext cx="6525900" cy="3739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000">
                <a:latin typeface="Times New Roman"/>
                <a:ea typeface="Times New Roman"/>
                <a:cs typeface="Times New Roman"/>
                <a:sym typeface="Times New Roman"/>
              </a:rPr>
              <a:t>1.Introduction</a:t>
            </a:r>
            <a:endParaRPr sz="2000">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2000">
                <a:latin typeface="Times New Roman"/>
                <a:ea typeface="Times New Roman"/>
                <a:cs typeface="Times New Roman"/>
                <a:sym typeface="Times New Roman"/>
              </a:rPr>
              <a:t>2.Literature Survey</a:t>
            </a:r>
            <a:endParaRPr sz="2000">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2000">
                <a:latin typeface="Times New Roman"/>
                <a:ea typeface="Times New Roman"/>
                <a:cs typeface="Times New Roman"/>
                <a:sym typeface="Times New Roman"/>
              </a:rPr>
              <a:t>3.Problem Identification, Statement &amp; Scope</a:t>
            </a:r>
            <a:endParaRPr sz="2000">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2000">
                <a:latin typeface="Times New Roman"/>
                <a:ea typeface="Times New Roman"/>
                <a:cs typeface="Times New Roman"/>
                <a:sym typeface="Times New Roman"/>
              </a:rPr>
              <a:t>4.Goals and Objectives</a:t>
            </a:r>
            <a:endParaRPr sz="2000">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2000">
                <a:latin typeface="Times New Roman"/>
                <a:ea typeface="Times New Roman"/>
                <a:cs typeface="Times New Roman"/>
                <a:sym typeface="Times New Roman"/>
              </a:rPr>
              <a:t>5.Methodology</a:t>
            </a:r>
            <a:endParaRPr sz="2000">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2000">
                <a:latin typeface="Times New Roman"/>
                <a:ea typeface="Times New Roman"/>
                <a:cs typeface="Times New Roman"/>
                <a:sym typeface="Times New Roman"/>
              </a:rPr>
              <a:t>6.Contribution to Society</a:t>
            </a:r>
            <a:endParaRPr sz="2000">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2000">
                <a:latin typeface="Times New Roman"/>
                <a:ea typeface="Times New Roman"/>
                <a:cs typeface="Times New Roman"/>
                <a:sym typeface="Times New Roman"/>
              </a:rPr>
              <a:t>7.References</a:t>
            </a:r>
            <a:r>
              <a:rPr lang="en" sz="2000"/>
              <a:t> </a:t>
            </a:r>
            <a:endParaRPr sz="2000"/>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1000">
                <a:solidFill>
                  <a:srgbClr val="666666"/>
                </a:solidFill>
                <a:latin typeface="Proxima Nova"/>
                <a:ea typeface="Proxima Nova"/>
                <a:cs typeface="Proxima Nova"/>
                <a:sym typeface="Proxima Nova"/>
              </a:rPr>
              <a:t>‹#›</a:t>
            </a:fld>
            <a:endParaRPr sz="1000">
              <a:solidFill>
                <a:srgbClr val="666666"/>
              </a:solidFill>
              <a:latin typeface="Proxima Nova"/>
              <a:ea typeface="Proxima Nova"/>
              <a:cs typeface="Proxima Nova"/>
              <a:sym typeface="Proxima Nova"/>
            </a:endParaRPr>
          </a:p>
        </p:txBody>
      </p:sp>
      <p:sp>
        <p:nvSpPr>
          <p:cNvPr id="147" name="Google Shape;147;p15"/>
          <p:cNvSpPr txBox="1"/>
          <p:nvPr/>
        </p:nvSpPr>
        <p:spPr>
          <a:xfrm>
            <a:off x="192875" y="57625"/>
            <a:ext cx="8782800" cy="745800"/>
          </a:xfrm>
          <a:prstGeom prst="rect">
            <a:avLst/>
          </a:prstGeom>
          <a:solidFill>
            <a:schemeClr val="dk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dk1"/>
                </a:solidFill>
                <a:latin typeface="Times New Roman"/>
                <a:ea typeface="Times New Roman"/>
                <a:cs typeface="Times New Roman"/>
                <a:sym typeface="Times New Roman"/>
              </a:rPr>
              <a:t>INTRODUCTION</a:t>
            </a:r>
            <a:endParaRPr sz="2788">
              <a:latin typeface="Times New Roman"/>
              <a:ea typeface="Times New Roman"/>
              <a:cs typeface="Times New Roman"/>
              <a:sym typeface="Times New Roman"/>
            </a:endParaRPr>
          </a:p>
        </p:txBody>
      </p:sp>
      <p:sp>
        <p:nvSpPr>
          <p:cNvPr id="148" name="Google Shape;148;p15"/>
          <p:cNvSpPr txBox="1"/>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1000">
                <a:solidFill>
                  <a:srgbClr val="666666"/>
                </a:solidFill>
                <a:latin typeface="Proxima Nova"/>
                <a:ea typeface="Proxima Nova"/>
                <a:cs typeface="Proxima Nova"/>
                <a:sym typeface="Proxima Nova"/>
              </a:rPr>
              <a:t>‹#›</a:t>
            </a:fld>
            <a:endParaRPr sz="1000">
              <a:solidFill>
                <a:srgbClr val="666666"/>
              </a:solidFill>
              <a:latin typeface="Proxima Nova"/>
              <a:ea typeface="Proxima Nova"/>
              <a:cs typeface="Proxima Nova"/>
              <a:sym typeface="Proxima Nova"/>
            </a:endParaRPr>
          </a:p>
        </p:txBody>
      </p:sp>
      <p:sp>
        <p:nvSpPr>
          <p:cNvPr id="149" name="Google Shape;149;p15"/>
          <p:cNvSpPr txBox="1"/>
          <p:nvPr/>
        </p:nvSpPr>
        <p:spPr>
          <a:xfrm>
            <a:off x="114925" y="554875"/>
            <a:ext cx="8709600" cy="4640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t/>
            </a:r>
            <a:endParaRPr sz="1650">
              <a:highlight>
                <a:srgbClr val="FCFCFC"/>
              </a:highlight>
              <a:latin typeface="Times New Roman"/>
              <a:ea typeface="Times New Roman"/>
              <a:cs typeface="Times New Roman"/>
              <a:sym typeface="Times New Roman"/>
            </a:endParaRPr>
          </a:p>
          <a:p>
            <a:pPr indent="-339725" lvl="0" marL="457200" rtl="0" algn="just">
              <a:lnSpc>
                <a:spcPct val="115000"/>
              </a:lnSpc>
              <a:spcBef>
                <a:spcPts val="0"/>
              </a:spcBef>
              <a:spcAft>
                <a:spcPts val="0"/>
              </a:spcAft>
              <a:buSzPts val="1750"/>
              <a:buFont typeface="Times New Roman"/>
              <a:buChar char="●"/>
            </a:pPr>
            <a:r>
              <a:rPr lang="en" sz="1750">
                <a:highlight>
                  <a:srgbClr val="FCFCFC"/>
                </a:highlight>
                <a:latin typeface="Times New Roman"/>
                <a:ea typeface="Times New Roman"/>
                <a:cs typeface="Times New Roman"/>
                <a:sym typeface="Times New Roman"/>
              </a:rPr>
              <a:t>In recent years, the number of deaf-mute people has increased because of birth defects and other issues. Since a deaf and mute person cannot talk with an ordinary person in order that they ought to rely on some kind of communication system.</a:t>
            </a:r>
            <a:endParaRPr sz="1750">
              <a:latin typeface="Times New Roman"/>
              <a:ea typeface="Times New Roman"/>
              <a:cs typeface="Times New Roman"/>
              <a:sym typeface="Times New Roman"/>
            </a:endParaRPr>
          </a:p>
          <a:p>
            <a:pPr indent="-339725" lvl="0" marL="457200" rtl="0" algn="just">
              <a:lnSpc>
                <a:spcPct val="115000"/>
              </a:lnSpc>
              <a:spcBef>
                <a:spcPts val="0"/>
              </a:spcBef>
              <a:spcAft>
                <a:spcPts val="0"/>
              </a:spcAft>
              <a:buSzPts val="1750"/>
              <a:buFont typeface="Times New Roman"/>
              <a:buChar char="●"/>
            </a:pPr>
            <a:r>
              <a:rPr lang="en" sz="1750">
                <a:latin typeface="Times New Roman"/>
                <a:ea typeface="Times New Roman"/>
                <a:cs typeface="Times New Roman"/>
                <a:sym typeface="Times New Roman"/>
              </a:rPr>
              <a:t>Human hand gestures provide the natural and effective mode of non-verbal conversation with the computer interface. Hand gestures are the significant body motions that are actions of hands, arms or fingers. Hand gesture identification tiers from the static gesture with the complex background or dynamic gestures that express the human feeling and talk with computer or humans. The hand is directly use as the input to the machine, for the communication purpose of gesture identification there is no need of an intermediate medium.</a:t>
            </a:r>
            <a:endParaRPr sz="1750">
              <a:latin typeface="Times New Roman"/>
              <a:ea typeface="Times New Roman"/>
              <a:cs typeface="Times New Roman"/>
              <a:sym typeface="Times New Roman"/>
            </a:endParaRPr>
          </a:p>
          <a:p>
            <a:pPr indent="-339725" lvl="0" marL="457200" rtl="0" algn="just">
              <a:lnSpc>
                <a:spcPct val="115000"/>
              </a:lnSpc>
              <a:spcBef>
                <a:spcPts val="0"/>
              </a:spcBef>
              <a:spcAft>
                <a:spcPts val="0"/>
              </a:spcAft>
              <a:buSzPts val="1750"/>
              <a:buFont typeface="Times New Roman"/>
              <a:buChar char="●"/>
            </a:pPr>
            <a:r>
              <a:rPr lang="en" sz="1750">
                <a:highlight>
                  <a:srgbClr val="FCFCFC"/>
                </a:highlight>
                <a:latin typeface="Times New Roman"/>
                <a:ea typeface="Times New Roman"/>
                <a:cs typeface="Times New Roman"/>
                <a:sym typeface="Times New Roman"/>
              </a:rPr>
              <a:t>The aim of this project is to build up a system for hand gesture recognition that acknowledges hand gestures and then converts them into text/voice.</a:t>
            </a:r>
            <a:endParaRPr sz="1750">
              <a:solidFill>
                <a:srgbClr val="333333"/>
              </a:solidFill>
              <a:highlight>
                <a:srgbClr val="FCFCFC"/>
              </a:highlight>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t/>
            </a:r>
            <a:endParaRPr sz="19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graphicFrame>
        <p:nvGraphicFramePr>
          <p:cNvPr id="154" name="Google Shape;154;p16"/>
          <p:cNvGraphicFramePr/>
          <p:nvPr/>
        </p:nvGraphicFramePr>
        <p:xfrm>
          <a:off x="243988" y="503713"/>
          <a:ext cx="3000000" cy="3000000"/>
        </p:xfrm>
        <a:graphic>
          <a:graphicData uri="http://schemas.openxmlformats.org/drawingml/2006/table">
            <a:tbl>
              <a:tblPr>
                <a:noFill/>
                <a:tableStyleId>{F2998538-9866-484A-BC87-0CAE7C88F7AB}</a:tableStyleId>
              </a:tblPr>
              <a:tblGrid>
                <a:gridCol w="437100"/>
                <a:gridCol w="2510100"/>
                <a:gridCol w="1990050"/>
                <a:gridCol w="1651950"/>
                <a:gridCol w="2048100"/>
              </a:tblGrid>
              <a:tr h="492200">
                <a:tc>
                  <a:txBody>
                    <a:bodyPr/>
                    <a:lstStyle/>
                    <a:p>
                      <a:pPr indent="0" lvl="0" marL="0" rtl="0" algn="l">
                        <a:lnSpc>
                          <a:spcPct val="115000"/>
                        </a:lnSpc>
                        <a:spcBef>
                          <a:spcPts val="0"/>
                        </a:spcBef>
                        <a:spcAft>
                          <a:spcPts val="0"/>
                        </a:spcAft>
                        <a:buNone/>
                      </a:pPr>
                      <a:r>
                        <a:rPr b="1" lang="en" sz="1500">
                          <a:latin typeface="Times New Roman"/>
                          <a:ea typeface="Times New Roman"/>
                          <a:cs typeface="Times New Roman"/>
                          <a:sym typeface="Times New Roman"/>
                        </a:rPr>
                        <a:t>Sl no.</a:t>
                      </a:r>
                      <a:endParaRPr>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None/>
                      </a:pPr>
                      <a:r>
                        <a:rPr b="1" lang="en" sz="1500">
                          <a:latin typeface="Times New Roman"/>
                          <a:ea typeface="Times New Roman"/>
                          <a:cs typeface="Times New Roman"/>
                          <a:sym typeface="Times New Roman"/>
                        </a:rPr>
                        <a:t>Publication Details</a:t>
                      </a:r>
                      <a:endParaRPr b="1" sz="1500">
                        <a:latin typeface="Times New Roman"/>
                        <a:ea typeface="Times New Roman"/>
                        <a:cs typeface="Times New Roman"/>
                        <a:sym typeface="Times New Roman"/>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b="1" lang="en" sz="1500">
                          <a:latin typeface="Times New Roman"/>
                          <a:ea typeface="Times New Roman"/>
                          <a:cs typeface="Times New Roman"/>
                          <a:sym typeface="Times New Roman"/>
                        </a:rPr>
                        <a:t>Problem Focused</a:t>
                      </a:r>
                      <a:endParaRPr b="1" sz="15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 sz="1500">
                          <a:latin typeface="Times New Roman"/>
                          <a:ea typeface="Times New Roman"/>
                          <a:cs typeface="Times New Roman"/>
                          <a:sym typeface="Times New Roman"/>
                        </a:rPr>
                        <a:t>Technique</a:t>
                      </a:r>
                      <a:endParaRPr/>
                    </a:p>
                  </a:txBody>
                  <a:tcPr marT="91425" marB="91425" marR="91425" marL="91425"/>
                </a:tc>
                <a:tc>
                  <a:txBody>
                    <a:bodyPr/>
                    <a:lstStyle/>
                    <a:p>
                      <a:pPr indent="0" lvl="0" marL="0" rtl="0" algn="l">
                        <a:spcBef>
                          <a:spcPts val="0"/>
                        </a:spcBef>
                        <a:spcAft>
                          <a:spcPts val="0"/>
                        </a:spcAft>
                        <a:buNone/>
                      </a:pPr>
                      <a:r>
                        <a:rPr b="1" lang="en" sz="1500">
                          <a:latin typeface="Times New Roman"/>
                          <a:ea typeface="Times New Roman"/>
                          <a:cs typeface="Times New Roman"/>
                          <a:sym typeface="Times New Roman"/>
                        </a:rPr>
                        <a:t>Outcome</a:t>
                      </a:r>
                      <a:endParaRPr b="1" sz="1500">
                        <a:latin typeface="Times New Roman"/>
                        <a:ea typeface="Times New Roman"/>
                        <a:cs typeface="Times New Roman"/>
                        <a:sym typeface="Times New Roman"/>
                      </a:endParaRPr>
                    </a:p>
                  </a:txBody>
                  <a:tcPr marT="91425" marB="91425" marR="91425" marL="91425"/>
                </a:tc>
              </a:tr>
              <a:tr h="16759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Parshwa P. Patil, Maithili J. Phatak, Suharsh S. Kale,</a:t>
                      </a:r>
                      <a:endParaRPr sz="1300">
                        <a:latin typeface="Times New Roman"/>
                        <a:ea typeface="Times New Roman"/>
                        <a:cs typeface="Times New Roman"/>
                        <a:sym typeface="Times New Roman"/>
                      </a:endParaRPr>
                    </a:p>
                    <a:p>
                      <a:pPr indent="0" lvl="0" marL="0" rtl="0" algn="l">
                        <a:spcBef>
                          <a:spcPts val="0"/>
                        </a:spcBef>
                        <a:spcAft>
                          <a:spcPts val="0"/>
                        </a:spcAft>
                        <a:buNone/>
                      </a:pPr>
                      <a:r>
                        <a:rPr b="1" lang="en" sz="1300">
                          <a:latin typeface="Times New Roman"/>
                          <a:ea typeface="Times New Roman"/>
                          <a:cs typeface="Times New Roman"/>
                          <a:sym typeface="Times New Roman"/>
                        </a:rPr>
                        <a:t>“Hand Gesture Recognition for Deaf and Dumb”</a:t>
                      </a:r>
                      <a:r>
                        <a:rPr lang="en" sz="1300">
                          <a:latin typeface="Times New Roman"/>
                          <a:ea typeface="Times New Roman"/>
                          <a:cs typeface="Times New Roman"/>
                          <a:sym typeface="Times New Roman"/>
                        </a:rPr>
                        <a:t> International Research Journal of Engineering and Technology (IRJET) Volume: 06 Issue: 11 | Nov 2019 </a:t>
                      </a:r>
                      <a:endParaRPr sz="1300">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To create a hand gesture recognition model using Machine Learning.</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
                        <a:t>* </a:t>
                      </a:r>
                      <a:r>
                        <a:rPr lang="en">
                          <a:latin typeface="Times New Roman"/>
                          <a:ea typeface="Times New Roman"/>
                          <a:cs typeface="Times New Roman"/>
                          <a:sym typeface="Times New Roman"/>
                        </a:rPr>
                        <a:t>Adaptive Boosting</a:t>
                      </a:r>
                      <a:endParaRPr>
                        <a:latin typeface="Times New Roman"/>
                        <a:ea typeface="Times New Roman"/>
                        <a:cs typeface="Times New Roman"/>
                        <a:sym typeface="Times New Roman"/>
                      </a:endParaRPr>
                    </a:p>
                    <a:p>
                      <a:pPr indent="0" lvl="0" marL="0" rtl="0" algn="l">
                        <a:spcBef>
                          <a:spcPts val="0"/>
                        </a:spcBef>
                        <a:spcAft>
                          <a:spcPts val="0"/>
                        </a:spcAft>
                        <a:buNone/>
                      </a:pPr>
                      <a:r>
                        <a:rPr b="1" lang="en"/>
                        <a:t>* </a:t>
                      </a:r>
                      <a:r>
                        <a:rPr lang="en">
                          <a:latin typeface="Times New Roman"/>
                          <a:ea typeface="Times New Roman"/>
                          <a:cs typeface="Times New Roman"/>
                          <a:sym typeface="Times New Roman"/>
                        </a:rPr>
                        <a:t>Motion Detection</a:t>
                      </a:r>
                      <a:endParaRPr>
                        <a:latin typeface="Times New Roman"/>
                        <a:ea typeface="Times New Roman"/>
                        <a:cs typeface="Times New Roman"/>
                        <a:sym typeface="Times New Roman"/>
                      </a:endParaRPr>
                    </a:p>
                    <a:p>
                      <a:pPr indent="0" lvl="0" marL="0" rtl="0" algn="l">
                        <a:spcBef>
                          <a:spcPts val="0"/>
                        </a:spcBef>
                        <a:spcAft>
                          <a:spcPts val="0"/>
                        </a:spcAft>
                        <a:buNone/>
                      </a:pPr>
                      <a:r>
                        <a:rPr b="1" lang="en"/>
                        <a:t>* </a:t>
                      </a:r>
                      <a:r>
                        <a:rPr lang="en">
                          <a:latin typeface="Times New Roman"/>
                          <a:ea typeface="Times New Roman"/>
                          <a:cs typeface="Times New Roman"/>
                          <a:sym typeface="Times New Roman"/>
                        </a:rPr>
                        <a:t>Region of Interest</a:t>
                      </a:r>
                      <a:endParaRPr>
                        <a:latin typeface="Times New Roman"/>
                        <a:ea typeface="Times New Roman"/>
                        <a:cs typeface="Times New Roman"/>
                        <a:sym typeface="Times New Roman"/>
                      </a:endParaRPr>
                    </a:p>
                    <a:p>
                      <a:pPr indent="0" lvl="0" marL="0" rtl="0" algn="l">
                        <a:spcBef>
                          <a:spcPts val="0"/>
                        </a:spcBef>
                        <a:spcAft>
                          <a:spcPts val="0"/>
                        </a:spcAft>
                        <a:buNone/>
                      </a:pPr>
                      <a:r>
                        <a:rPr b="1" lang="en"/>
                        <a:t>* </a:t>
                      </a:r>
                      <a:r>
                        <a:rPr lang="en">
                          <a:latin typeface="Times New Roman"/>
                          <a:ea typeface="Times New Roman"/>
                          <a:cs typeface="Times New Roman"/>
                          <a:sym typeface="Times New Roman"/>
                        </a:rPr>
                        <a:t>Thresholding</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This produced decent classification results of 73.68% with a small feature vector size containing 8 features.</a:t>
                      </a:r>
                      <a:endParaRPr>
                        <a:latin typeface="Times New Roman"/>
                        <a:ea typeface="Times New Roman"/>
                        <a:cs typeface="Times New Roman"/>
                        <a:sym typeface="Times New Roman"/>
                      </a:endParaRPr>
                    </a:p>
                  </a:txBody>
                  <a:tcPr marT="91425" marB="91425" marR="91425" marL="91425"/>
                </a:tc>
              </a:tr>
              <a:tr h="19405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Kundan Kumar Dubey, Ajitanshu Jha, Akshay Tiwari, K. Narmatha, </a:t>
                      </a:r>
                      <a:r>
                        <a:rPr b="1" lang="en" sz="1300">
                          <a:latin typeface="Times New Roman"/>
                          <a:ea typeface="Times New Roman"/>
                          <a:cs typeface="Times New Roman"/>
                          <a:sym typeface="Times New Roman"/>
                        </a:rPr>
                        <a:t>"Hand Gesture Movement Recognition System Using Convolution Neural Network Algorithm",</a:t>
                      </a:r>
                      <a:r>
                        <a:rPr lang="en" sz="1300">
                          <a:latin typeface="Times New Roman"/>
                          <a:ea typeface="Times New Roman"/>
                          <a:cs typeface="Times New Roman"/>
                          <a:sym typeface="Times New Roman"/>
                        </a:rPr>
                        <a:t> International Research Journal of Computer Science (IRJCS) Issue 04, Volume 6 (April 2019)</a:t>
                      </a:r>
                      <a:endParaRPr sz="13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Hand Gesture Detection using Convolutional Neural network and Deep Learning model.</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
                        <a:t>* </a:t>
                      </a:r>
                      <a:r>
                        <a:rPr lang="en">
                          <a:latin typeface="Times New Roman"/>
                          <a:ea typeface="Times New Roman"/>
                          <a:cs typeface="Times New Roman"/>
                          <a:sym typeface="Times New Roman"/>
                        </a:rPr>
                        <a:t>OpenCV</a:t>
                      </a:r>
                      <a:endParaRPr>
                        <a:latin typeface="Times New Roman"/>
                        <a:ea typeface="Times New Roman"/>
                        <a:cs typeface="Times New Roman"/>
                        <a:sym typeface="Times New Roman"/>
                      </a:endParaRPr>
                    </a:p>
                    <a:p>
                      <a:pPr indent="0" lvl="0" marL="0" rtl="0" algn="l">
                        <a:spcBef>
                          <a:spcPts val="0"/>
                        </a:spcBef>
                        <a:spcAft>
                          <a:spcPts val="0"/>
                        </a:spcAft>
                        <a:buNone/>
                      </a:pPr>
                      <a:r>
                        <a:rPr b="1" lang="en"/>
                        <a:t>* </a:t>
                      </a:r>
                      <a:r>
                        <a:rPr lang="en">
                          <a:latin typeface="Times New Roman"/>
                          <a:ea typeface="Times New Roman"/>
                          <a:cs typeface="Times New Roman"/>
                          <a:sym typeface="Times New Roman"/>
                        </a:rPr>
                        <a:t>Computer Vision</a:t>
                      </a:r>
                      <a:endParaRPr>
                        <a:latin typeface="Times New Roman"/>
                        <a:ea typeface="Times New Roman"/>
                        <a:cs typeface="Times New Roman"/>
                        <a:sym typeface="Times New Roman"/>
                      </a:endParaRPr>
                    </a:p>
                    <a:p>
                      <a:pPr indent="0" lvl="0" marL="0" rtl="0" algn="l">
                        <a:spcBef>
                          <a:spcPts val="0"/>
                        </a:spcBef>
                        <a:spcAft>
                          <a:spcPts val="0"/>
                        </a:spcAft>
                        <a:buNone/>
                      </a:pPr>
                      <a:r>
                        <a:rPr b="1" lang="en"/>
                        <a:t>* </a:t>
                      </a:r>
                      <a:r>
                        <a:rPr lang="en">
                          <a:latin typeface="Times New Roman"/>
                          <a:ea typeface="Times New Roman"/>
                          <a:cs typeface="Times New Roman"/>
                          <a:sym typeface="Times New Roman"/>
                        </a:rPr>
                        <a:t>Deep Learning</a:t>
                      </a:r>
                      <a:endParaRPr>
                        <a:latin typeface="Times New Roman"/>
                        <a:ea typeface="Times New Roman"/>
                        <a:cs typeface="Times New Roman"/>
                        <a:sym typeface="Times New Roman"/>
                      </a:endParaRPr>
                    </a:p>
                    <a:p>
                      <a:pPr indent="0" lvl="0" marL="0" rtl="0" algn="l">
                        <a:spcBef>
                          <a:spcPts val="0"/>
                        </a:spcBef>
                        <a:spcAft>
                          <a:spcPts val="0"/>
                        </a:spcAft>
                        <a:buNone/>
                      </a:pPr>
                      <a:r>
                        <a:rPr b="1" lang="en"/>
                        <a:t>* </a:t>
                      </a:r>
                      <a:r>
                        <a:rPr lang="en">
                          <a:latin typeface="Times New Roman"/>
                          <a:ea typeface="Times New Roman"/>
                          <a:cs typeface="Times New Roman"/>
                          <a:sym typeface="Times New Roman"/>
                        </a:rPr>
                        <a:t>Inception v3</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The proposed system is capable to immediately understand hand gestures from the entire image without the use of any image region selection framework.</a:t>
                      </a:r>
                      <a:endParaRPr>
                        <a:latin typeface="Times New Roman"/>
                        <a:ea typeface="Times New Roman"/>
                        <a:cs typeface="Times New Roman"/>
                        <a:sym typeface="Times New Roman"/>
                      </a:endParaRPr>
                    </a:p>
                  </a:txBody>
                  <a:tcPr marT="91425" marB="91425" marR="91425" marL="91425"/>
                </a:tc>
              </a:tr>
            </a:tbl>
          </a:graphicData>
        </a:graphic>
      </p:graphicFrame>
      <p:sp>
        <p:nvSpPr>
          <p:cNvPr id="155" name="Google Shape;155;p16"/>
          <p:cNvSpPr txBox="1"/>
          <p:nvPr/>
        </p:nvSpPr>
        <p:spPr>
          <a:xfrm>
            <a:off x="171450" y="57625"/>
            <a:ext cx="8804100" cy="446100"/>
          </a:xfrm>
          <a:prstGeom prst="rect">
            <a:avLst/>
          </a:prstGeom>
          <a:solidFill>
            <a:schemeClr val="dk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FFFFFF"/>
                </a:solidFill>
                <a:latin typeface="Times New Roman"/>
                <a:ea typeface="Times New Roman"/>
                <a:cs typeface="Times New Roman"/>
                <a:sym typeface="Times New Roman"/>
              </a:rPr>
              <a:t>LITERATURE SURVEY</a:t>
            </a:r>
            <a:endParaRPr b="1" sz="2588">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graphicFrame>
        <p:nvGraphicFramePr>
          <p:cNvPr id="160" name="Google Shape;160;p17"/>
          <p:cNvGraphicFramePr/>
          <p:nvPr/>
        </p:nvGraphicFramePr>
        <p:xfrm>
          <a:off x="238638" y="578717"/>
          <a:ext cx="3000000" cy="3000000"/>
        </p:xfrm>
        <a:graphic>
          <a:graphicData uri="http://schemas.openxmlformats.org/drawingml/2006/table">
            <a:tbl>
              <a:tblPr>
                <a:noFill/>
                <a:tableStyleId>{F2998538-9866-484A-BC87-0CAE7C88F7AB}</a:tableStyleId>
              </a:tblPr>
              <a:tblGrid>
                <a:gridCol w="565350"/>
                <a:gridCol w="2378350"/>
                <a:gridCol w="1902375"/>
                <a:gridCol w="1735275"/>
                <a:gridCol w="2055925"/>
              </a:tblGrid>
              <a:tr h="683525">
                <a:tc>
                  <a:txBody>
                    <a:bodyPr/>
                    <a:lstStyle/>
                    <a:p>
                      <a:pPr indent="0" lvl="0" marL="0" rtl="0" algn="l">
                        <a:lnSpc>
                          <a:spcPct val="115000"/>
                        </a:lnSpc>
                        <a:spcBef>
                          <a:spcPts val="0"/>
                        </a:spcBef>
                        <a:spcAft>
                          <a:spcPts val="0"/>
                        </a:spcAft>
                        <a:buNone/>
                      </a:pPr>
                      <a:r>
                        <a:rPr b="1" lang="en" sz="1500">
                          <a:latin typeface="Times New Roman"/>
                          <a:ea typeface="Times New Roman"/>
                          <a:cs typeface="Times New Roman"/>
                          <a:sym typeface="Times New Roman"/>
                        </a:rPr>
                        <a:t>Sl no.</a:t>
                      </a:r>
                      <a:endParaRPr>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None/>
                      </a:pPr>
                      <a:r>
                        <a:rPr b="1" lang="en" sz="1500">
                          <a:latin typeface="Times New Roman"/>
                          <a:ea typeface="Times New Roman"/>
                          <a:cs typeface="Times New Roman"/>
                          <a:sym typeface="Times New Roman"/>
                        </a:rPr>
                        <a:t>Publication Details</a:t>
                      </a:r>
                      <a:endParaRPr b="1" sz="1500">
                        <a:latin typeface="Times New Roman"/>
                        <a:ea typeface="Times New Roman"/>
                        <a:cs typeface="Times New Roman"/>
                        <a:sym typeface="Times New Roman"/>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b="1" lang="en" sz="1500">
                          <a:latin typeface="Times New Roman"/>
                          <a:ea typeface="Times New Roman"/>
                          <a:cs typeface="Times New Roman"/>
                          <a:sym typeface="Times New Roman"/>
                        </a:rPr>
                        <a:t>Problem Focused</a:t>
                      </a:r>
                      <a:endParaRPr b="1" sz="15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 sz="1500">
                          <a:latin typeface="Times New Roman"/>
                          <a:ea typeface="Times New Roman"/>
                          <a:cs typeface="Times New Roman"/>
                          <a:sym typeface="Times New Roman"/>
                        </a:rPr>
                        <a:t>Technique</a:t>
                      </a:r>
                      <a:endParaRPr/>
                    </a:p>
                  </a:txBody>
                  <a:tcPr marT="91425" marB="91425" marR="91425" marL="91425"/>
                </a:tc>
                <a:tc>
                  <a:txBody>
                    <a:bodyPr/>
                    <a:lstStyle/>
                    <a:p>
                      <a:pPr indent="0" lvl="0" marL="0" rtl="0" algn="l">
                        <a:spcBef>
                          <a:spcPts val="0"/>
                        </a:spcBef>
                        <a:spcAft>
                          <a:spcPts val="0"/>
                        </a:spcAft>
                        <a:buNone/>
                      </a:pPr>
                      <a:r>
                        <a:rPr b="1" lang="en" sz="1500">
                          <a:latin typeface="Times New Roman"/>
                          <a:ea typeface="Times New Roman"/>
                          <a:cs typeface="Times New Roman"/>
                          <a:sym typeface="Times New Roman"/>
                        </a:rPr>
                        <a:t>Outcome</a:t>
                      </a:r>
                      <a:endParaRPr b="1" sz="1500">
                        <a:latin typeface="Times New Roman"/>
                        <a:ea typeface="Times New Roman"/>
                        <a:cs typeface="Times New Roman"/>
                        <a:sym typeface="Times New Roman"/>
                      </a:endParaRPr>
                    </a:p>
                  </a:txBody>
                  <a:tcPr marT="91425" marB="91425" marR="91425" marL="91425"/>
                </a:tc>
              </a:tr>
              <a:tr h="1699575">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Munir Oudah, Ali Al-Naji, and Javaan Chahl</a:t>
                      </a:r>
                      <a:endParaRPr sz="1300">
                        <a:latin typeface="Times New Roman"/>
                        <a:ea typeface="Times New Roman"/>
                        <a:cs typeface="Times New Roman"/>
                        <a:sym typeface="Times New Roman"/>
                      </a:endParaRPr>
                    </a:p>
                    <a:p>
                      <a:pPr indent="0" lvl="0" marL="0" rtl="0" algn="l">
                        <a:spcBef>
                          <a:spcPts val="0"/>
                        </a:spcBef>
                        <a:spcAft>
                          <a:spcPts val="0"/>
                        </a:spcAft>
                        <a:buNone/>
                      </a:pPr>
                      <a:r>
                        <a:rPr b="1" lang="en" sz="1300">
                          <a:latin typeface="Times New Roman"/>
                          <a:ea typeface="Times New Roman"/>
                          <a:cs typeface="Times New Roman"/>
                          <a:sym typeface="Times New Roman"/>
                        </a:rPr>
                        <a:t>“</a:t>
                      </a:r>
                      <a:r>
                        <a:rPr b="1" lang="en" sz="1300">
                          <a:latin typeface="Times New Roman"/>
                          <a:ea typeface="Times New Roman"/>
                          <a:cs typeface="Times New Roman"/>
                          <a:sym typeface="Times New Roman"/>
                        </a:rPr>
                        <a:t>Hand Gesture Recognition Based on Computer Vision: A Review of Techniques”</a:t>
                      </a:r>
                      <a:r>
                        <a:rPr lang="en" sz="1300">
                          <a:latin typeface="Times New Roman"/>
                          <a:ea typeface="Times New Roman"/>
                          <a:cs typeface="Times New Roman"/>
                          <a:sym typeface="Times New Roman"/>
                        </a:rPr>
                        <a:t>,</a:t>
                      </a:r>
                      <a:endParaRPr sz="1300">
                        <a:latin typeface="Times New Roman"/>
                        <a:ea typeface="Times New Roman"/>
                        <a:cs typeface="Times New Roman"/>
                        <a:sym typeface="Times New Roman"/>
                      </a:endParaRPr>
                    </a:p>
                    <a:p>
                      <a:pPr indent="0" lvl="0" marL="0" rtl="0" algn="l">
                        <a:spcBef>
                          <a:spcPts val="0"/>
                        </a:spcBef>
                        <a:spcAft>
                          <a:spcPts val="0"/>
                        </a:spcAft>
                        <a:buNone/>
                      </a:pPr>
                      <a:r>
                        <a:rPr lang="en" sz="1300">
                          <a:latin typeface="Times New Roman"/>
                          <a:ea typeface="Times New Roman"/>
                          <a:cs typeface="Times New Roman"/>
                          <a:sym typeface="Times New Roman"/>
                        </a:rPr>
                        <a:t>Journal of Imaging -23 July 2020</a:t>
                      </a:r>
                      <a:r>
                        <a:rPr lang="en"/>
                        <a:t> </a:t>
                      </a:r>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To introduce a system that can detect specific</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human gestures and use them to convey information.</a:t>
                      </a:r>
                      <a:endParaRPr sz="1500"/>
                    </a:p>
                  </a:txBody>
                  <a:tcPr marT="91425" marB="91425" marR="91425" marL="91425"/>
                </a:tc>
                <a:tc>
                  <a:txBody>
                    <a:bodyPr/>
                    <a:lstStyle/>
                    <a:p>
                      <a:pPr indent="0" lvl="0" marL="0" rtl="0" algn="l">
                        <a:spcBef>
                          <a:spcPts val="0"/>
                        </a:spcBef>
                        <a:spcAft>
                          <a:spcPts val="0"/>
                        </a:spcAft>
                        <a:buNone/>
                      </a:pPr>
                      <a:r>
                        <a:rPr b="1" lang="en"/>
                        <a:t>*</a:t>
                      </a:r>
                      <a:r>
                        <a:rPr lang="en" sz="1300"/>
                        <a:t>Glove-based attached sensor.</a:t>
                      </a:r>
                      <a:endParaRPr sz="1300"/>
                    </a:p>
                    <a:p>
                      <a:pPr indent="0" lvl="0" marL="0" rtl="0" algn="l">
                        <a:spcBef>
                          <a:spcPts val="0"/>
                        </a:spcBef>
                        <a:spcAft>
                          <a:spcPts val="0"/>
                        </a:spcAft>
                        <a:buNone/>
                      </a:pPr>
                      <a:r>
                        <a:rPr b="1" lang="en" sz="1300"/>
                        <a:t>*</a:t>
                      </a:r>
                      <a:r>
                        <a:rPr lang="en" sz="1300"/>
                        <a:t>Color recognition</a:t>
                      </a:r>
                      <a:endParaRPr sz="1300"/>
                    </a:p>
                    <a:p>
                      <a:pPr indent="0" lvl="0" marL="0" rtl="0" algn="l">
                        <a:spcBef>
                          <a:spcPts val="0"/>
                        </a:spcBef>
                        <a:spcAft>
                          <a:spcPts val="0"/>
                        </a:spcAft>
                        <a:buNone/>
                      </a:pPr>
                      <a:r>
                        <a:rPr b="1" lang="en" sz="1300"/>
                        <a:t>*</a:t>
                      </a:r>
                      <a:r>
                        <a:rPr lang="en" sz="1300"/>
                        <a:t>Motion recognition</a:t>
                      </a:r>
                      <a:endParaRPr sz="1300"/>
                    </a:p>
                    <a:p>
                      <a:pPr indent="0" lvl="0" marL="0" rtl="0" algn="l">
                        <a:spcBef>
                          <a:spcPts val="0"/>
                        </a:spcBef>
                        <a:spcAft>
                          <a:spcPts val="0"/>
                        </a:spcAft>
                        <a:buNone/>
                      </a:pPr>
                      <a:r>
                        <a:rPr b="1" lang="en" sz="1300"/>
                        <a:t>*</a:t>
                      </a:r>
                      <a:r>
                        <a:rPr lang="en" sz="1300"/>
                        <a:t>Deep Learn recognition</a:t>
                      </a:r>
                      <a:endParaRPr sz="1300"/>
                    </a:p>
                    <a:p>
                      <a:pPr indent="0" lvl="0" marL="0" rtl="0" algn="l">
                        <a:spcBef>
                          <a:spcPts val="0"/>
                        </a:spcBef>
                        <a:spcAft>
                          <a:spcPts val="0"/>
                        </a:spcAft>
                        <a:buNone/>
                      </a:pPr>
                      <a:r>
                        <a:rPr b="1" lang="en" sz="1300"/>
                        <a:t>*</a:t>
                      </a:r>
                      <a:r>
                        <a:rPr lang="en" sz="1300"/>
                        <a:t>Depth recognition</a:t>
                      </a:r>
                      <a:endParaRPr sz="1300"/>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Multiple studies based on computer vision techniques, and provide insight into some gesture recognition systems under various scenarios.</a:t>
                      </a:r>
                      <a:endParaRPr>
                        <a:latin typeface="Times New Roman"/>
                        <a:ea typeface="Times New Roman"/>
                        <a:cs typeface="Times New Roman"/>
                        <a:sym typeface="Times New Roman"/>
                      </a:endParaRPr>
                    </a:p>
                  </a:txBody>
                  <a:tcPr marT="91425" marB="91425" marR="91425" marL="91425"/>
                </a:tc>
              </a:tr>
              <a:tr h="1992650">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b="1" lang="en" sz="1300">
                          <a:latin typeface="Times New Roman"/>
                          <a:ea typeface="Times New Roman"/>
                          <a:cs typeface="Times New Roman"/>
                          <a:sym typeface="Times New Roman"/>
                        </a:rPr>
                        <a:t>“A Sensor-Based Hand Gesture Recognition System for Japanese Sign Language”</a:t>
                      </a:r>
                      <a:r>
                        <a:rPr lang="en" sz="1300">
                          <a:latin typeface="Times New Roman"/>
                          <a:ea typeface="Times New Roman"/>
                          <a:cs typeface="Times New Roman"/>
                          <a:sym typeface="Times New Roman"/>
                        </a:rPr>
                        <a:t> Xianzhi Chu,</a:t>
                      </a:r>
                      <a:r>
                        <a:rPr lang="en" sz="1300">
                          <a:latin typeface="Times New Roman"/>
                          <a:ea typeface="Times New Roman"/>
                          <a:cs typeface="Times New Roman"/>
                          <a:sym typeface="Times New Roman"/>
                        </a:rPr>
                        <a:t> Jiang Liu,</a:t>
                      </a:r>
                      <a:r>
                        <a:rPr lang="en" sz="1300">
                          <a:latin typeface="Times New Roman"/>
                          <a:ea typeface="Times New Roman"/>
                          <a:cs typeface="Times New Roman"/>
                          <a:sym typeface="Times New Roman"/>
                        </a:rPr>
                        <a:t> School of Fundamental Science and Engineering Waseda University</a:t>
                      </a:r>
                      <a:endParaRPr sz="1300">
                        <a:latin typeface="Times New Roman"/>
                        <a:ea typeface="Times New Roman"/>
                        <a:cs typeface="Times New Roman"/>
                        <a:sym typeface="Times New Roman"/>
                      </a:endParaRPr>
                    </a:p>
                    <a:p>
                      <a:pPr indent="0" lvl="0" marL="0" rtl="0" algn="l">
                        <a:spcBef>
                          <a:spcPts val="0"/>
                        </a:spcBef>
                        <a:spcAft>
                          <a:spcPts val="0"/>
                        </a:spcAft>
                        <a:buNone/>
                      </a:pPr>
                      <a:r>
                        <a:rPr lang="en" sz="1300">
                          <a:latin typeface="Times New Roman"/>
                          <a:ea typeface="Times New Roman"/>
                          <a:cs typeface="Times New Roman"/>
                          <a:sym typeface="Times New Roman"/>
                        </a:rPr>
                        <a:t>2021 IEEE 3rd Global Conference on Life Sciences and Technologies (LifeTech 2021</a:t>
                      </a:r>
                      <a:endParaRPr sz="13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To use a sensor based glove to recognize the gesture and convert that into </a:t>
                      </a:r>
                      <a:r>
                        <a:rPr lang="en">
                          <a:latin typeface="Times New Roman"/>
                          <a:ea typeface="Times New Roman"/>
                          <a:cs typeface="Times New Roman"/>
                          <a:sym typeface="Times New Roman"/>
                        </a:rPr>
                        <a:t>text</a:t>
                      </a:r>
                      <a:r>
                        <a:rPr lang="en">
                          <a:latin typeface="Times New Roman"/>
                          <a:ea typeface="Times New Roman"/>
                          <a:cs typeface="Times New Roman"/>
                          <a:sym typeface="Times New Roman"/>
                        </a:rPr>
                        <a:t> or voice.</a:t>
                      </a:r>
                      <a:endParaRPr>
                        <a:latin typeface="Times New Roman"/>
                        <a:ea typeface="Times New Roman"/>
                        <a:cs typeface="Times New Roman"/>
                        <a:sym typeface="Times New Roman"/>
                      </a:endParaRPr>
                    </a:p>
                    <a:p>
                      <a:pPr indent="0" lvl="0" marL="0" rtl="0" algn="l">
                        <a:spcBef>
                          <a:spcPts val="0"/>
                        </a:spcBef>
                        <a:spcAft>
                          <a:spcPts val="0"/>
                        </a:spcAft>
                        <a:buNone/>
                      </a:pPr>
                      <a:r>
                        <a:t/>
                      </a:r>
                      <a:endParaRPr sz="13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Five flex sensors, an Inertial Measurement Unit, and three Force Sensing Resistors (FSRs) are used to detect the bending degree of fingers and hand movement information.</a:t>
                      </a:r>
                      <a:endParaRPr sz="13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This system can recognize 24 static and 2 dynamic letters with about 96.5% accuracy.</a:t>
                      </a:r>
                      <a:endParaRPr>
                        <a:latin typeface="Times New Roman"/>
                        <a:ea typeface="Times New Roman"/>
                        <a:cs typeface="Times New Roman"/>
                        <a:sym typeface="Times New Roman"/>
                      </a:endParaRPr>
                    </a:p>
                  </a:txBody>
                  <a:tcPr marT="91425" marB="91425" marR="91425" marL="91425"/>
                </a:tc>
              </a:tr>
            </a:tbl>
          </a:graphicData>
        </a:graphic>
      </p:graphicFrame>
      <p:sp>
        <p:nvSpPr>
          <p:cNvPr id="161" name="Google Shape;161;p17"/>
          <p:cNvSpPr txBox="1"/>
          <p:nvPr/>
        </p:nvSpPr>
        <p:spPr>
          <a:xfrm>
            <a:off x="171450" y="57625"/>
            <a:ext cx="8804100" cy="521100"/>
          </a:xfrm>
          <a:prstGeom prst="rect">
            <a:avLst/>
          </a:prstGeom>
          <a:solidFill>
            <a:schemeClr val="dk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FFFFFF"/>
                </a:solidFill>
                <a:latin typeface="Times New Roman"/>
                <a:ea typeface="Times New Roman"/>
                <a:cs typeface="Times New Roman"/>
                <a:sym typeface="Times New Roman"/>
              </a:rPr>
              <a:t>LITERATURE SURVEY</a:t>
            </a:r>
            <a:endParaRPr b="1" sz="2588">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graphicFrame>
        <p:nvGraphicFramePr>
          <p:cNvPr id="166" name="Google Shape;166;p18"/>
          <p:cNvGraphicFramePr/>
          <p:nvPr/>
        </p:nvGraphicFramePr>
        <p:xfrm>
          <a:off x="262888" y="374888"/>
          <a:ext cx="3000000" cy="3000000"/>
        </p:xfrm>
        <a:graphic>
          <a:graphicData uri="http://schemas.openxmlformats.org/drawingml/2006/table">
            <a:tbl>
              <a:tblPr>
                <a:noFill/>
                <a:tableStyleId>{F2998538-9866-484A-BC87-0CAE7C88F7AB}</a:tableStyleId>
              </a:tblPr>
              <a:tblGrid>
                <a:gridCol w="485825"/>
                <a:gridCol w="2496600"/>
                <a:gridCol w="2013825"/>
                <a:gridCol w="1886000"/>
                <a:gridCol w="1738950"/>
              </a:tblGrid>
              <a:tr h="676800">
                <a:tc>
                  <a:txBody>
                    <a:bodyPr/>
                    <a:lstStyle/>
                    <a:p>
                      <a:pPr indent="0" lvl="0" marL="0" rtl="0" algn="l">
                        <a:lnSpc>
                          <a:spcPct val="115000"/>
                        </a:lnSpc>
                        <a:spcBef>
                          <a:spcPts val="0"/>
                        </a:spcBef>
                        <a:spcAft>
                          <a:spcPts val="0"/>
                        </a:spcAft>
                        <a:buNone/>
                      </a:pPr>
                      <a:r>
                        <a:rPr b="1" lang="en" sz="1500">
                          <a:latin typeface="Times New Roman"/>
                          <a:ea typeface="Times New Roman"/>
                          <a:cs typeface="Times New Roman"/>
                          <a:sym typeface="Times New Roman"/>
                        </a:rPr>
                        <a:t>Sl no.</a:t>
                      </a:r>
                      <a:endParaRPr>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None/>
                      </a:pPr>
                      <a:r>
                        <a:rPr b="1" lang="en" sz="1500">
                          <a:latin typeface="Times New Roman"/>
                          <a:ea typeface="Times New Roman"/>
                          <a:cs typeface="Times New Roman"/>
                          <a:sym typeface="Times New Roman"/>
                        </a:rPr>
                        <a:t>Publication Details</a:t>
                      </a:r>
                      <a:endParaRPr b="1" sz="1500">
                        <a:latin typeface="Times New Roman"/>
                        <a:ea typeface="Times New Roman"/>
                        <a:cs typeface="Times New Roman"/>
                        <a:sym typeface="Times New Roman"/>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b="1" lang="en" sz="1500">
                          <a:latin typeface="Times New Roman"/>
                          <a:ea typeface="Times New Roman"/>
                          <a:cs typeface="Times New Roman"/>
                          <a:sym typeface="Times New Roman"/>
                        </a:rPr>
                        <a:t>Problem Focused</a:t>
                      </a:r>
                      <a:endParaRPr b="1" sz="15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 sz="1500">
                          <a:latin typeface="Times New Roman"/>
                          <a:ea typeface="Times New Roman"/>
                          <a:cs typeface="Times New Roman"/>
                          <a:sym typeface="Times New Roman"/>
                        </a:rPr>
                        <a:t>Technique</a:t>
                      </a:r>
                      <a:endParaRPr/>
                    </a:p>
                  </a:txBody>
                  <a:tcPr marT="91425" marB="91425" marR="91425" marL="91425"/>
                </a:tc>
                <a:tc>
                  <a:txBody>
                    <a:bodyPr/>
                    <a:lstStyle/>
                    <a:p>
                      <a:pPr indent="0" lvl="0" marL="0" rtl="0" algn="l">
                        <a:spcBef>
                          <a:spcPts val="0"/>
                        </a:spcBef>
                        <a:spcAft>
                          <a:spcPts val="0"/>
                        </a:spcAft>
                        <a:buNone/>
                      </a:pPr>
                      <a:r>
                        <a:rPr b="1" lang="en" sz="1500">
                          <a:latin typeface="Times New Roman"/>
                          <a:ea typeface="Times New Roman"/>
                          <a:cs typeface="Times New Roman"/>
                          <a:sym typeface="Times New Roman"/>
                        </a:rPr>
                        <a:t>Outcome</a:t>
                      </a:r>
                      <a:endParaRPr b="1" sz="1500">
                        <a:latin typeface="Times New Roman"/>
                        <a:ea typeface="Times New Roman"/>
                        <a:cs typeface="Times New Roman"/>
                        <a:sym typeface="Times New Roman"/>
                      </a:endParaRPr>
                    </a:p>
                  </a:txBody>
                  <a:tcPr marT="91425" marB="91425" marR="91425" marL="91425"/>
                </a:tc>
              </a:tr>
              <a:tr h="1774250">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b="1" lang="en" sz="1300">
                          <a:latin typeface="Times New Roman"/>
                          <a:ea typeface="Times New Roman"/>
                          <a:cs typeface="Times New Roman"/>
                          <a:sym typeface="Times New Roman"/>
                        </a:rPr>
                        <a:t>“Design and evaluation of a hand gesture recognition approach for real-time interactions”</a:t>
                      </a:r>
                      <a:r>
                        <a:rPr lang="en" sz="1300">
                          <a:latin typeface="Times New Roman"/>
                          <a:ea typeface="Times New Roman"/>
                          <a:cs typeface="Times New Roman"/>
                          <a:sym typeface="Times New Roman"/>
                        </a:rPr>
                        <a:t> Vaidyanath</a:t>
                      </a:r>
                      <a:r>
                        <a:rPr lang="en" sz="1300">
                          <a:latin typeface="Times New Roman"/>
                          <a:ea typeface="Times New Roman"/>
                          <a:cs typeface="Times New Roman"/>
                          <a:sym typeface="Times New Roman"/>
                        </a:rPr>
                        <a:t> Areyur </a:t>
                      </a:r>
                      <a:r>
                        <a:rPr lang="en" sz="1300">
                          <a:latin typeface="Times New Roman"/>
                          <a:ea typeface="Times New Roman"/>
                          <a:cs typeface="Times New Roman"/>
                          <a:sym typeface="Times New Roman"/>
                        </a:rPr>
                        <a:t>Shanthakumar Chao Peng Jeffrey Hansberger Lizhou Cao, Springer Science Publisher- 21 </a:t>
                      </a:r>
                      <a:r>
                        <a:rPr lang="en" sz="1300">
                          <a:latin typeface="Times New Roman"/>
                          <a:ea typeface="Times New Roman"/>
                          <a:cs typeface="Times New Roman"/>
                          <a:sym typeface="Times New Roman"/>
                        </a:rPr>
                        <a:t>February</a:t>
                      </a:r>
                      <a:r>
                        <a:rPr lang="en" sz="1300">
                          <a:latin typeface="Times New Roman"/>
                          <a:ea typeface="Times New Roman"/>
                          <a:cs typeface="Times New Roman"/>
                          <a:sym typeface="Times New Roman"/>
                        </a:rPr>
                        <a:t> 2020 </a:t>
                      </a:r>
                      <a:endParaRPr sz="13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In this work, they detect and recognize in-air hand gestures, which are natural and intuitive to perform and can be used to interact with touchless user interfaces.</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This is different from machine learning approach, they’re   angular-velocity method do not require data preprocessing like data collection, annotation, or training.</a:t>
                      </a:r>
                      <a:endParaRPr sz="13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The overall mean accuracy is 97.3%, which takes both static and dynamic gestures into account.</a:t>
                      </a:r>
                      <a:endParaRPr>
                        <a:latin typeface="Times New Roman"/>
                        <a:ea typeface="Times New Roman"/>
                        <a:cs typeface="Times New Roman"/>
                        <a:sym typeface="Times New Roman"/>
                      </a:endParaRPr>
                    </a:p>
                  </a:txBody>
                  <a:tcPr marT="91425" marB="91425" marR="91425" marL="91425"/>
                </a:tc>
              </a:tr>
              <a:tr h="1964925">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Guillaume Devineau, Wang Xi, Fabien Moutarde, Jie Yang. </a:t>
                      </a:r>
                      <a:r>
                        <a:rPr b="1" lang="en">
                          <a:latin typeface="Times New Roman"/>
                          <a:ea typeface="Times New Roman"/>
                          <a:cs typeface="Times New Roman"/>
                          <a:sym typeface="Times New Roman"/>
                        </a:rPr>
                        <a:t>“Deep Learning for Hand Gesture Recognition on Skeletal Data”</a:t>
                      </a:r>
                      <a:r>
                        <a:rPr lang="en">
                          <a:latin typeface="Times New Roman"/>
                          <a:ea typeface="Times New Roman"/>
                          <a:cs typeface="Times New Roman"/>
                          <a:sym typeface="Times New Roman"/>
                        </a:rPr>
                        <a:t>. 13th IEEE Conference on Automatic Face and Gesture Recognition  May 2018, Xi’An, China.</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In</a:t>
                      </a:r>
                      <a:r>
                        <a:rPr lang="en" sz="1100">
                          <a:latin typeface="Times New Roman"/>
                          <a:ea typeface="Times New Roman"/>
                          <a:cs typeface="Times New Roman"/>
                          <a:sym typeface="Times New Roman"/>
                        </a:rPr>
                        <a:t> </a:t>
                      </a:r>
                      <a:r>
                        <a:rPr lang="en">
                          <a:latin typeface="Times New Roman"/>
                          <a:ea typeface="Times New Roman"/>
                          <a:cs typeface="Times New Roman"/>
                          <a:sym typeface="Times New Roman"/>
                        </a:rPr>
                        <a:t>this work, they use convolutional neural  network    to classify   (recognize)   hand   gestures   using   skeletal   data.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They introduce a new 3D hand gesture recognition approach based on a deep learning model using Convolutional Neural Network (CNN) where sequences of hand-skeletal joints’ positions are processed</a:t>
                      </a:r>
                      <a:endParaRPr sz="1300">
                        <a:latin typeface="Times New Roman"/>
                        <a:ea typeface="Times New Roman"/>
                        <a:cs typeface="Times New Roman"/>
                        <a:sym typeface="Times New Roman"/>
                      </a:endParaRPr>
                    </a:p>
                    <a:p>
                      <a:pPr indent="0" lvl="0" marL="0" rtl="0" algn="l">
                        <a:spcBef>
                          <a:spcPts val="0"/>
                        </a:spcBef>
                        <a:spcAft>
                          <a:spcPts val="0"/>
                        </a:spcAft>
                        <a:buNone/>
                      </a:pPr>
                      <a:r>
                        <a:rPr lang="en" sz="1300">
                          <a:latin typeface="Times New Roman"/>
                          <a:ea typeface="Times New Roman"/>
                          <a:cs typeface="Times New Roman"/>
                          <a:sym typeface="Times New Roman"/>
                        </a:rPr>
                        <a:t>by parallel convolutions.</a:t>
                      </a:r>
                      <a:endParaRPr sz="1600"/>
                    </a:p>
                  </a:txBody>
                  <a:tcPr marT="91425" marB="91425" marR="91425" marL="91425"/>
                </a:tc>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Our model achieves a 91.28% classification accuracy  for the 14 gesture classes case and an 84.35% classification accuracy  for the 28 gesture classes case.</a:t>
                      </a:r>
                      <a:endParaRPr sz="1300">
                        <a:latin typeface="Times New Roman"/>
                        <a:ea typeface="Times New Roman"/>
                        <a:cs typeface="Times New Roman"/>
                        <a:sym typeface="Times New Roman"/>
                      </a:endParaRPr>
                    </a:p>
                  </a:txBody>
                  <a:tcPr marT="91425" marB="91425" marR="91425" marL="91425"/>
                </a:tc>
              </a:tr>
            </a:tbl>
          </a:graphicData>
        </a:graphic>
      </p:graphicFrame>
      <p:sp>
        <p:nvSpPr>
          <p:cNvPr id="167" name="Google Shape;167;p18"/>
          <p:cNvSpPr txBox="1"/>
          <p:nvPr/>
        </p:nvSpPr>
        <p:spPr>
          <a:xfrm>
            <a:off x="171450" y="0"/>
            <a:ext cx="8804100" cy="482100"/>
          </a:xfrm>
          <a:prstGeom prst="rect">
            <a:avLst/>
          </a:prstGeom>
          <a:solidFill>
            <a:schemeClr val="dk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700">
                <a:solidFill>
                  <a:srgbClr val="FFFFFF"/>
                </a:solidFill>
                <a:latin typeface="Times New Roman"/>
                <a:ea typeface="Times New Roman"/>
                <a:cs typeface="Times New Roman"/>
                <a:sym typeface="Times New Roman"/>
              </a:rPr>
              <a:t>LITERATURE SURVEY</a:t>
            </a:r>
            <a:endParaRPr b="1" sz="2488">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idx="1" type="body"/>
          </p:nvPr>
        </p:nvSpPr>
        <p:spPr>
          <a:xfrm>
            <a:off x="551250" y="1101325"/>
            <a:ext cx="7764000" cy="3270600"/>
          </a:xfrm>
          <a:prstGeom prst="rect">
            <a:avLst/>
          </a:prstGeom>
        </p:spPr>
        <p:txBody>
          <a:bodyPr anchorCtr="0" anchor="t" bIns="91425" lIns="91425" spcFirstLastPara="1" rIns="91425" wrap="square" tIns="91425">
            <a:normAutofit/>
          </a:bodyPr>
          <a:lstStyle/>
          <a:p>
            <a:pPr indent="-355600" lvl="0" marL="457200" rtl="0" algn="just">
              <a:lnSpc>
                <a:spcPct val="125000"/>
              </a:lnSpc>
              <a:spcBef>
                <a:spcPts val="0"/>
              </a:spcBef>
              <a:spcAft>
                <a:spcPts val="0"/>
              </a:spcAft>
              <a:buClr>
                <a:srgbClr val="000000"/>
              </a:buClr>
              <a:buSzPts val="2000"/>
              <a:buFont typeface="Times New Roman"/>
              <a:buChar char="●"/>
            </a:pPr>
            <a:r>
              <a:rPr lang="en" sz="2000">
                <a:solidFill>
                  <a:srgbClr val="000000"/>
                </a:solidFill>
                <a:highlight>
                  <a:srgbClr val="FCFCFC"/>
                </a:highlight>
                <a:latin typeface="Times New Roman"/>
                <a:ea typeface="Times New Roman"/>
                <a:cs typeface="Times New Roman"/>
                <a:sym typeface="Times New Roman"/>
              </a:rPr>
              <a:t>The Differently Abled People in the society today find it difficult to have a proper conversation without the help of a translator. </a:t>
            </a:r>
            <a:endParaRPr sz="2000">
              <a:solidFill>
                <a:srgbClr val="000000"/>
              </a:solidFill>
              <a:highlight>
                <a:srgbClr val="FCFCFC"/>
              </a:highlight>
              <a:latin typeface="Times New Roman"/>
              <a:ea typeface="Times New Roman"/>
              <a:cs typeface="Times New Roman"/>
              <a:sym typeface="Times New Roman"/>
            </a:endParaRPr>
          </a:p>
          <a:p>
            <a:pPr indent="-355600" lvl="0" marL="457200" rtl="0" algn="just">
              <a:lnSpc>
                <a:spcPct val="125000"/>
              </a:lnSpc>
              <a:spcBef>
                <a:spcPts val="0"/>
              </a:spcBef>
              <a:spcAft>
                <a:spcPts val="0"/>
              </a:spcAft>
              <a:buClr>
                <a:srgbClr val="000000"/>
              </a:buClr>
              <a:buSzPts val="2000"/>
              <a:buFont typeface="Times New Roman"/>
              <a:buChar char="●"/>
            </a:pPr>
            <a:r>
              <a:rPr lang="en" sz="2000">
                <a:solidFill>
                  <a:srgbClr val="000000"/>
                </a:solidFill>
                <a:highlight>
                  <a:srgbClr val="FCFCFC"/>
                </a:highlight>
                <a:latin typeface="Times New Roman"/>
                <a:ea typeface="Times New Roman"/>
                <a:cs typeface="Times New Roman"/>
                <a:sym typeface="Times New Roman"/>
              </a:rPr>
              <a:t>They also need assistance in public places to perform simple tasks. </a:t>
            </a:r>
            <a:endParaRPr sz="2000">
              <a:solidFill>
                <a:srgbClr val="000000"/>
              </a:solidFill>
              <a:highlight>
                <a:srgbClr val="FCFCFC"/>
              </a:highlight>
              <a:latin typeface="Times New Roman"/>
              <a:ea typeface="Times New Roman"/>
              <a:cs typeface="Times New Roman"/>
              <a:sym typeface="Times New Roman"/>
            </a:endParaRPr>
          </a:p>
          <a:p>
            <a:pPr indent="-355600" lvl="0" marL="457200" rtl="0" algn="just">
              <a:lnSpc>
                <a:spcPct val="125000"/>
              </a:lnSpc>
              <a:spcBef>
                <a:spcPts val="0"/>
              </a:spcBef>
              <a:spcAft>
                <a:spcPts val="0"/>
              </a:spcAft>
              <a:buClr>
                <a:srgbClr val="000000"/>
              </a:buClr>
              <a:buSzPts val="2000"/>
              <a:buFont typeface="Times New Roman"/>
              <a:buChar char="●"/>
            </a:pPr>
            <a:r>
              <a:rPr lang="en" sz="2000">
                <a:solidFill>
                  <a:srgbClr val="000000"/>
                </a:solidFill>
                <a:highlight>
                  <a:srgbClr val="FCFCFC"/>
                </a:highlight>
                <a:latin typeface="Times New Roman"/>
                <a:ea typeface="Times New Roman"/>
                <a:cs typeface="Times New Roman"/>
                <a:sym typeface="Times New Roman"/>
              </a:rPr>
              <a:t>They find it difficult to effectively communicate with a person who does not know anything about sign language.</a:t>
            </a:r>
            <a:endParaRPr sz="2000">
              <a:solidFill>
                <a:srgbClr val="000000"/>
              </a:solidFill>
              <a:highlight>
                <a:srgbClr val="FCFCFC"/>
              </a:highlight>
              <a:latin typeface="Times New Roman"/>
              <a:ea typeface="Times New Roman"/>
              <a:cs typeface="Times New Roman"/>
              <a:sym typeface="Times New Roman"/>
            </a:endParaRPr>
          </a:p>
          <a:p>
            <a:pPr indent="-355600" lvl="0" marL="457200" rtl="0" algn="just">
              <a:lnSpc>
                <a:spcPct val="125000"/>
              </a:lnSpc>
              <a:spcBef>
                <a:spcPts val="0"/>
              </a:spcBef>
              <a:spcAft>
                <a:spcPts val="0"/>
              </a:spcAft>
              <a:buClr>
                <a:srgbClr val="000000"/>
              </a:buClr>
              <a:buSzPts val="2000"/>
              <a:buFont typeface="Times New Roman"/>
              <a:buChar char="●"/>
            </a:pPr>
            <a:r>
              <a:rPr lang="en" sz="2000">
                <a:solidFill>
                  <a:srgbClr val="000000"/>
                </a:solidFill>
                <a:highlight>
                  <a:srgbClr val="FCFCFC"/>
                </a:highlight>
                <a:latin typeface="Times New Roman"/>
                <a:ea typeface="Times New Roman"/>
                <a:cs typeface="Times New Roman"/>
                <a:sym typeface="Times New Roman"/>
              </a:rPr>
              <a:t>This above problem is seen in India. And there are no proper tools available for this community to communicate effectively. </a:t>
            </a:r>
            <a:endParaRPr sz="2000"/>
          </a:p>
        </p:txBody>
      </p:sp>
      <p:sp>
        <p:nvSpPr>
          <p:cNvPr id="173" name="Google Shape;173;p19"/>
          <p:cNvSpPr txBox="1"/>
          <p:nvPr/>
        </p:nvSpPr>
        <p:spPr>
          <a:xfrm>
            <a:off x="192875" y="57625"/>
            <a:ext cx="8782800" cy="745800"/>
          </a:xfrm>
          <a:prstGeom prst="rect">
            <a:avLst/>
          </a:prstGeom>
          <a:solidFill>
            <a:schemeClr val="dk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dk1"/>
                </a:solidFill>
                <a:latin typeface="Times New Roman"/>
                <a:ea typeface="Times New Roman"/>
                <a:cs typeface="Times New Roman"/>
                <a:sym typeface="Times New Roman"/>
              </a:rPr>
              <a:t>PROBLEM IDENTIFICATION</a:t>
            </a:r>
            <a:endParaRPr sz="2788">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idx="1" type="body"/>
          </p:nvPr>
        </p:nvSpPr>
        <p:spPr>
          <a:xfrm>
            <a:off x="733425" y="1347750"/>
            <a:ext cx="7505700" cy="24480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rPr b="1" lang="en" sz="2500">
                <a:latin typeface="Times New Roman"/>
                <a:ea typeface="Times New Roman"/>
                <a:cs typeface="Times New Roman"/>
                <a:sym typeface="Times New Roman"/>
              </a:rPr>
              <a:t>“ </a:t>
            </a:r>
            <a:r>
              <a:rPr b="1" lang="en" sz="2500">
                <a:latin typeface="Times New Roman"/>
                <a:ea typeface="Times New Roman"/>
                <a:cs typeface="Times New Roman"/>
                <a:sym typeface="Times New Roman"/>
              </a:rPr>
              <a:t>To design a Deep Learning Model which will recognize the hand gestures of Differently Abled People and then convert the gestures into text or voice ” </a:t>
            </a:r>
            <a:endParaRPr b="1" sz="2500">
              <a:latin typeface="Times New Roman"/>
              <a:ea typeface="Times New Roman"/>
              <a:cs typeface="Times New Roman"/>
              <a:sym typeface="Times New Roman"/>
            </a:endParaRPr>
          </a:p>
        </p:txBody>
      </p:sp>
      <p:sp>
        <p:nvSpPr>
          <p:cNvPr id="179" name="Google Shape;179;p20"/>
          <p:cNvSpPr txBox="1"/>
          <p:nvPr/>
        </p:nvSpPr>
        <p:spPr>
          <a:xfrm>
            <a:off x="192875" y="57625"/>
            <a:ext cx="8782800" cy="745800"/>
          </a:xfrm>
          <a:prstGeom prst="rect">
            <a:avLst/>
          </a:prstGeom>
          <a:solidFill>
            <a:schemeClr val="dk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dk1"/>
                </a:solidFill>
                <a:latin typeface="Times New Roman"/>
                <a:ea typeface="Times New Roman"/>
                <a:cs typeface="Times New Roman"/>
                <a:sym typeface="Times New Roman"/>
              </a:rPr>
              <a:t>PROBLEM STATEMENT</a:t>
            </a:r>
            <a:endParaRPr sz="2788">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idx="1" type="body"/>
          </p:nvPr>
        </p:nvSpPr>
        <p:spPr>
          <a:xfrm>
            <a:off x="561975" y="1015625"/>
            <a:ext cx="8213700" cy="3750000"/>
          </a:xfrm>
          <a:prstGeom prst="rect">
            <a:avLst/>
          </a:prstGeom>
        </p:spPr>
        <p:txBody>
          <a:bodyPr anchorCtr="0" anchor="t" bIns="91425" lIns="91425" spcFirstLastPara="1" rIns="91425" wrap="square" tIns="91425">
            <a:normAutofit/>
          </a:bodyPr>
          <a:lstStyle/>
          <a:p>
            <a:pPr indent="-355600" lvl="0" marL="457200" rtl="0" algn="l">
              <a:lnSpc>
                <a:spcPct val="115000"/>
              </a:lnSpc>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The proposed system focuses on hand gestures which is accepted by Indian Sign Language Organization and tries to recognize the same which is then converted to text or speech.</a:t>
            </a:r>
            <a:endParaRPr sz="2000">
              <a:solidFill>
                <a:srgbClr val="000000"/>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We are going to create our own dataset for the static gestures and dynamic gestures.</a:t>
            </a:r>
            <a:endParaRPr sz="2000">
              <a:solidFill>
                <a:srgbClr val="000000"/>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We will </a:t>
            </a:r>
            <a:r>
              <a:rPr lang="en" sz="2000">
                <a:solidFill>
                  <a:srgbClr val="000000"/>
                </a:solidFill>
                <a:latin typeface="Times New Roman"/>
                <a:ea typeface="Times New Roman"/>
                <a:cs typeface="Times New Roman"/>
                <a:sym typeface="Times New Roman"/>
              </a:rPr>
              <a:t>use pre existing datasets for Alphabets and Numbers.</a:t>
            </a:r>
            <a:endParaRPr sz="2000">
              <a:solidFill>
                <a:srgbClr val="000000"/>
              </a:solidFill>
              <a:latin typeface="Times New Roman"/>
              <a:ea typeface="Times New Roman"/>
              <a:cs typeface="Times New Roman"/>
              <a:sym typeface="Times New Roman"/>
            </a:endParaRPr>
          </a:p>
          <a:p>
            <a:pPr indent="-349250" lvl="0" marL="457200" rtl="0" algn="l">
              <a:spcBef>
                <a:spcPts val="0"/>
              </a:spcBef>
              <a:spcAft>
                <a:spcPts val="0"/>
              </a:spcAft>
              <a:buClr>
                <a:srgbClr val="000000"/>
              </a:buClr>
              <a:buSzPts val="1900"/>
              <a:buFont typeface="Arial"/>
              <a:buChar char="●"/>
            </a:pPr>
            <a:r>
              <a:rPr lang="en" sz="2000">
                <a:solidFill>
                  <a:srgbClr val="000000"/>
                </a:solidFill>
                <a:latin typeface="Times New Roman"/>
                <a:ea typeface="Times New Roman"/>
                <a:cs typeface="Times New Roman"/>
                <a:sym typeface="Times New Roman"/>
              </a:rPr>
              <a:t>The datasets used are:</a:t>
            </a:r>
            <a:r>
              <a:rPr lang="en" sz="1900">
                <a:solidFill>
                  <a:srgbClr val="000000"/>
                </a:solidFill>
                <a:latin typeface="Arial"/>
                <a:ea typeface="Arial"/>
                <a:cs typeface="Arial"/>
                <a:sym typeface="Arial"/>
              </a:rPr>
              <a:t> </a:t>
            </a:r>
            <a:endParaRPr sz="1700">
              <a:solidFill>
                <a:srgbClr val="000000"/>
              </a:solidFill>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 sz="1700" u="sng">
                <a:solidFill>
                  <a:schemeClr val="accent5"/>
                </a:solidFill>
                <a:latin typeface="Times New Roman"/>
                <a:ea typeface="Times New Roman"/>
                <a:cs typeface="Times New Roman"/>
                <a:sym typeface="Times New Roman"/>
                <a:hlinkClick r:id="rId3">
                  <a:extLst>
                    <a:ext uri="{A12FA001-AC4F-418D-AE19-62706E023703}">
                      <ahyp:hlinkClr val="tx"/>
                    </a:ext>
                  </a:extLst>
                </a:hlinkClick>
              </a:rPr>
              <a:t>https://www.kaggle.com/abdullahmujahidali/hand-gesture-recongition-yolo-v3?select=234.JPG</a:t>
            </a:r>
            <a:endParaRPr sz="1700">
              <a:solidFill>
                <a:srgbClr val="424242"/>
              </a:solidFill>
              <a:latin typeface="Times New Roman"/>
              <a:ea typeface="Times New Roman"/>
              <a:cs typeface="Times New Roman"/>
              <a:sym typeface="Times New Roman"/>
            </a:endParaRPr>
          </a:p>
          <a:p>
            <a:pPr indent="-336550" lvl="0" marL="457200" rtl="0" algn="l">
              <a:spcBef>
                <a:spcPts val="0"/>
              </a:spcBef>
              <a:spcAft>
                <a:spcPts val="0"/>
              </a:spcAft>
              <a:buClr>
                <a:srgbClr val="424242"/>
              </a:buClr>
              <a:buSzPts val="1700"/>
              <a:buFont typeface="Times New Roman"/>
              <a:buChar char="●"/>
            </a:pPr>
            <a:r>
              <a:rPr lang="en" sz="1700" u="sng">
                <a:solidFill>
                  <a:schemeClr val="hlink"/>
                </a:solidFill>
                <a:latin typeface="Times New Roman"/>
                <a:ea typeface="Times New Roman"/>
                <a:cs typeface="Times New Roman"/>
                <a:sym typeface="Times New Roman"/>
                <a:hlinkClick r:id="rId4"/>
              </a:rPr>
              <a:t>https://www.kaggle.com/muhammadkhalid/sign-language-for-alphabets</a:t>
            </a:r>
            <a:endParaRPr sz="1700">
              <a:solidFill>
                <a:srgbClr val="424242"/>
              </a:solidFill>
              <a:latin typeface="Times New Roman"/>
              <a:ea typeface="Times New Roman"/>
              <a:cs typeface="Times New Roman"/>
              <a:sym typeface="Times New Roman"/>
            </a:endParaRPr>
          </a:p>
        </p:txBody>
      </p:sp>
      <p:sp>
        <p:nvSpPr>
          <p:cNvPr id="185" name="Google Shape;185;p21"/>
          <p:cNvSpPr txBox="1"/>
          <p:nvPr/>
        </p:nvSpPr>
        <p:spPr>
          <a:xfrm>
            <a:off x="192875" y="57625"/>
            <a:ext cx="8782800" cy="745800"/>
          </a:xfrm>
          <a:prstGeom prst="rect">
            <a:avLst/>
          </a:prstGeom>
          <a:solidFill>
            <a:schemeClr val="dk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dk1"/>
                </a:solidFill>
                <a:latin typeface="Times New Roman"/>
                <a:ea typeface="Times New Roman"/>
                <a:cs typeface="Times New Roman"/>
                <a:sym typeface="Times New Roman"/>
              </a:rPr>
              <a:t>SCOPE</a:t>
            </a:r>
            <a:endParaRPr sz="2788">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