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800"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C1CB6-5875-4D6E-BF73-7FFFA68F57EB}" type="datetimeFigureOut">
              <a:rPr lang="en-IN" smtClean="0"/>
              <a:t>19.6.21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D9D8D-DCAF-4C53-A974-8863CA7E6E2C}" type="slidenum">
              <a:rPr lang="en-IN" smtClean="0"/>
              <a:t>‹#›</a:t>
            </a:fld>
            <a:endParaRPr lang="en-IN"/>
          </a:p>
        </p:txBody>
      </p:sp>
    </p:spTree>
    <p:extLst>
      <p:ext uri="{BB962C8B-B14F-4D97-AF65-F5344CB8AC3E}">
        <p14:creationId xmlns:p14="http://schemas.microsoft.com/office/powerpoint/2010/main" val="203127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1D9D8D-DCAF-4C53-A974-8863CA7E6E2C}" type="slidenum">
              <a:rPr lang="en-IN" smtClean="0"/>
              <a:t>2</a:t>
            </a:fld>
            <a:endParaRPr lang="en-IN"/>
          </a:p>
        </p:txBody>
      </p:sp>
    </p:spTree>
    <p:extLst>
      <p:ext uri="{BB962C8B-B14F-4D97-AF65-F5344CB8AC3E}">
        <p14:creationId xmlns:p14="http://schemas.microsoft.com/office/powerpoint/2010/main" val="1143876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6DF1CB-40DC-4B5F-A8C3-7C5A9978319E}"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338750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DF1CB-40DC-4B5F-A8C3-7C5A9978319E}"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223349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DF1CB-40DC-4B5F-A8C3-7C5A9978319E}"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353625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DF1CB-40DC-4B5F-A8C3-7C5A9978319E}"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89488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6DF1CB-40DC-4B5F-A8C3-7C5A9978319E}" type="datetimeFigureOut">
              <a:rPr lang="en-US" smtClean="0"/>
              <a:t>6/19/2021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1603845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6DF1CB-40DC-4B5F-A8C3-7C5A9978319E}"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35288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6DF1CB-40DC-4B5F-A8C3-7C5A9978319E}" type="datetimeFigureOut">
              <a:rPr lang="en-US" smtClean="0"/>
              <a:t>6/19/2021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420528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6DF1CB-40DC-4B5F-A8C3-7C5A9978319E}" type="datetimeFigureOut">
              <a:rPr lang="en-US" smtClean="0"/>
              <a:t>6/19/2021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10629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DF1CB-40DC-4B5F-A8C3-7C5A9978319E}" type="datetimeFigureOut">
              <a:rPr lang="en-US" smtClean="0"/>
              <a:t>6/19/2021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75997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DF1CB-40DC-4B5F-A8C3-7C5A9978319E}"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87511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DF1CB-40DC-4B5F-A8C3-7C5A9978319E}" type="datetimeFigureOut">
              <a:rPr lang="en-US" smtClean="0"/>
              <a:t>6/19/2021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4F18C-9788-4F5A-85F3-E317A4DDD2AF}" type="slidenum">
              <a:rPr lang="en-US" smtClean="0"/>
              <a:t>‹#›</a:t>
            </a:fld>
            <a:endParaRPr lang="en-US"/>
          </a:p>
        </p:txBody>
      </p:sp>
    </p:spTree>
    <p:extLst>
      <p:ext uri="{BB962C8B-B14F-4D97-AF65-F5344CB8AC3E}">
        <p14:creationId xmlns:p14="http://schemas.microsoft.com/office/powerpoint/2010/main" val="67309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50000">
              <a:schemeClr val="bg1"/>
            </a:gs>
            <a:gs pos="100000">
              <a:schemeClr val="accent5">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DF1CB-40DC-4B5F-A8C3-7C5A9978319E}" type="datetimeFigureOut">
              <a:rPr lang="en-US" smtClean="0"/>
              <a:t>6/19/2021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4F18C-9788-4F5A-85F3-E317A4DDD2AF}" type="slidenum">
              <a:rPr lang="en-US" smtClean="0"/>
              <a:t>‹#›</a:t>
            </a:fld>
            <a:endParaRPr lang="en-US"/>
          </a:p>
        </p:txBody>
      </p:sp>
    </p:spTree>
    <p:extLst>
      <p:ext uri="{BB962C8B-B14F-4D97-AF65-F5344CB8AC3E}">
        <p14:creationId xmlns:p14="http://schemas.microsoft.com/office/powerpoint/2010/main" val="159654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20574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5"/>
          </a:fillRef>
          <a:effectRef idx="1">
            <a:schemeClr val="accent5"/>
          </a:effectRef>
          <a:fontRef idx="minor">
            <a:schemeClr val="lt1"/>
          </a:fontRef>
        </p:style>
        <p:txBody>
          <a:bodyPr>
            <a:normAutofit fontScale="90000"/>
          </a:bodyPr>
          <a:lstStyle/>
          <a:p>
            <a:r>
              <a:rPr lang="en-US" dirty="0">
                <a:latin typeface="Times New Roman" panose="02020603050405020304" pitchFamily="18" charset="0"/>
                <a:cs typeface="Times New Roman" panose="02020603050405020304" pitchFamily="18" charset="0"/>
              </a:rPr>
              <a:t>A RELIABLE &amp; ROBUST  DDOS ATTACK  DETECTION  IN IOT USING NEURAL NETWORK</a:t>
            </a:r>
          </a:p>
        </p:txBody>
      </p:sp>
      <p:sp>
        <p:nvSpPr>
          <p:cNvPr id="3" name="Subtitle 2"/>
          <p:cNvSpPr>
            <a:spLocks noGrp="1"/>
          </p:cNvSpPr>
          <p:nvPr>
            <p:ph type="subTitle" idx="1"/>
          </p:nvPr>
        </p:nvSpPr>
        <p:spPr>
          <a:xfrm>
            <a:off x="3657600" y="3886200"/>
            <a:ext cx="5029200" cy="22860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5"/>
          </a:fillRef>
          <a:effectRef idx="1">
            <a:schemeClr val="accent5"/>
          </a:effectRef>
          <a:fontRef idx="minor">
            <a:schemeClr val="lt1"/>
          </a:fontRef>
        </p:style>
        <p:txBody>
          <a:bodyPr>
            <a:noAutofit/>
          </a:bodyPr>
          <a:lstStyle/>
          <a:p>
            <a:pPr algn="just"/>
            <a:r>
              <a:rPr lang="en-US" sz="80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BATCH</a:t>
            </a:r>
            <a:r>
              <a:rPr lang="en-US" sz="2400" dirty="0">
                <a:solidFill>
                  <a:schemeClr val="bg1"/>
                </a:solidFill>
                <a:latin typeface="Times New Roman" panose="02020603050405020304" pitchFamily="18" charset="0"/>
                <a:cs typeface="Times New Roman" panose="02020603050405020304" pitchFamily="18" charset="0"/>
              </a:rPr>
              <a:t> :  C11</a:t>
            </a:r>
          </a:p>
          <a:p>
            <a:pPr algn="just"/>
            <a:r>
              <a:rPr lang="en-US" sz="2400" b="1" dirty="0">
                <a:solidFill>
                  <a:schemeClr val="bg1"/>
                </a:solidFill>
                <a:latin typeface="Times New Roman" panose="02020603050405020304" pitchFamily="18" charset="0"/>
                <a:cs typeface="Times New Roman" panose="02020603050405020304" pitchFamily="18" charset="0"/>
              </a:rPr>
              <a:t>GUIDE  :</a:t>
            </a:r>
            <a:r>
              <a:rPr lang="en-US" sz="2400" dirty="0">
                <a:solidFill>
                  <a:schemeClr val="bg1"/>
                </a:solidFill>
                <a:latin typeface="Times New Roman" panose="02020603050405020304" pitchFamily="18" charset="0"/>
                <a:cs typeface="Times New Roman" panose="02020603050405020304" pitchFamily="18" charset="0"/>
              </a:rPr>
              <a:t>  MRs .R. DEVI</a:t>
            </a:r>
          </a:p>
          <a:p>
            <a:pPr algn="just"/>
            <a:r>
              <a:rPr lang="en-US" sz="2400" b="1" dirty="0">
                <a:solidFill>
                  <a:schemeClr val="bg1"/>
                </a:solidFill>
                <a:latin typeface="Times New Roman" panose="02020603050405020304" pitchFamily="18" charset="0"/>
                <a:cs typeface="Times New Roman" panose="02020603050405020304" pitchFamily="18" charset="0"/>
              </a:rPr>
              <a:t> TEAM MEMBERS :</a:t>
            </a:r>
          </a:p>
          <a:p>
            <a:pPr algn="just"/>
            <a:r>
              <a:rPr lang="en-US" sz="2400" b="1"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VARSHA S (2017PECCS248)</a:t>
            </a:r>
          </a:p>
          <a:p>
            <a:pPr algn="just"/>
            <a:r>
              <a:rPr lang="en-US" sz="2400" dirty="0">
                <a:solidFill>
                  <a:schemeClr val="bg1"/>
                </a:solidFill>
                <a:latin typeface="Times New Roman" panose="02020603050405020304" pitchFamily="18" charset="0"/>
                <a:cs typeface="Times New Roman" panose="02020603050405020304" pitchFamily="18" charset="0"/>
              </a:rPr>
              <a:t>VALARMATHI R(2017PECCS246)</a:t>
            </a:r>
          </a:p>
        </p:txBody>
      </p:sp>
    </p:spTree>
    <p:extLst>
      <p:ext uri="{BB962C8B-B14F-4D97-AF65-F5344CB8AC3E}">
        <p14:creationId xmlns:p14="http://schemas.microsoft.com/office/powerpoint/2010/main" val="406948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63000" cy="1143000"/>
          </a:xfrm>
          <a:ln>
            <a:solidFill>
              <a:schemeClr val="bg1"/>
            </a:solidFill>
          </a:ln>
        </p:spPr>
        <p:style>
          <a:lnRef idx="2">
            <a:schemeClr val="dk1"/>
          </a:lnRef>
          <a:fillRef idx="1">
            <a:schemeClr val="lt1"/>
          </a:fillRef>
          <a:effectRef idx="0">
            <a:schemeClr val="dk1"/>
          </a:effectRef>
          <a:fontRef idx="minor">
            <a:schemeClr val="dk1"/>
          </a:fontRef>
        </p:style>
        <p:txBody>
          <a:bodyPr>
            <a:normAutofit fontScale="90000"/>
          </a:bodyPr>
          <a:lstStyle/>
          <a:p>
            <a:pPr algn="l"/>
            <a:r>
              <a:rPr lang="en-US" dirty="0">
                <a:latin typeface="Times New Roman" panose="02020603050405020304" pitchFamily="18" charset="0"/>
                <a:cs typeface="Times New Roman" panose="02020603050405020304" pitchFamily="18" charset="0"/>
              </a:rPr>
              <a:t>DRAWBACK OF EXISTING SYSTEM</a:t>
            </a:r>
          </a:p>
        </p:txBody>
      </p:sp>
      <p:sp>
        <p:nvSpPr>
          <p:cNvPr id="3" name="Content Placeholder 2"/>
          <p:cNvSpPr>
            <a:spLocks noGrp="1"/>
          </p:cNvSpPr>
          <p:nvPr>
            <p:ph idx="1"/>
          </p:nvPr>
        </p:nvSpPr>
        <p:spPr/>
        <p:txBody>
          <a:bodyPr>
            <a:normAutofit/>
          </a:bodyPr>
          <a:lstStyle/>
          <a:p>
            <a:pPr marL="0" indent="0">
              <a:buNone/>
            </a:pPr>
            <a:r>
              <a:rPr lang="en-US" sz="3000" dirty="0">
                <a:solidFill>
                  <a:schemeClr val="accent6">
                    <a:lumMod val="25000"/>
                  </a:schemeClr>
                </a:solidFill>
                <a:latin typeface="Times New Roman" panose="02020603050405020304" pitchFamily="18" charset="0"/>
                <a:cs typeface="Times New Roman" panose="02020603050405020304" pitchFamily="18" charset="0"/>
              </a:rPr>
              <a:t>✓ It achieves low-latency in delivery with less energy consumption. </a:t>
            </a:r>
            <a:br>
              <a:rPr lang="en-US" sz="3000" dirty="0">
                <a:solidFill>
                  <a:schemeClr val="accent6">
                    <a:lumMod val="25000"/>
                  </a:schemeClr>
                </a:solidFill>
                <a:latin typeface="Times New Roman" panose="02020603050405020304" pitchFamily="18" charset="0"/>
                <a:cs typeface="Times New Roman" panose="02020603050405020304" pitchFamily="18" charset="0"/>
              </a:rPr>
            </a:br>
            <a:r>
              <a:rPr lang="en-US" sz="3000" dirty="0">
                <a:solidFill>
                  <a:schemeClr val="accent6">
                    <a:lumMod val="25000"/>
                  </a:schemeClr>
                </a:solidFill>
                <a:latin typeface="Times New Roman" panose="02020603050405020304" pitchFamily="18" charset="0"/>
                <a:cs typeface="Times New Roman" panose="02020603050405020304" pitchFamily="18" charset="0"/>
              </a:rPr>
              <a:t>✓ The detection performance is not improved.  </a:t>
            </a:r>
            <a:br>
              <a:rPr lang="en-US" sz="3000" dirty="0">
                <a:solidFill>
                  <a:schemeClr val="accent6">
                    <a:lumMod val="25000"/>
                  </a:schemeClr>
                </a:solidFill>
                <a:latin typeface="Times New Roman" panose="02020603050405020304" pitchFamily="18" charset="0"/>
                <a:cs typeface="Times New Roman" panose="02020603050405020304" pitchFamily="18" charset="0"/>
              </a:rPr>
            </a:br>
            <a:r>
              <a:rPr lang="en-US" sz="3000" dirty="0">
                <a:solidFill>
                  <a:schemeClr val="accent6">
                    <a:lumMod val="25000"/>
                  </a:schemeClr>
                </a:solidFill>
                <a:latin typeface="Times New Roman" panose="02020603050405020304" pitchFamily="18" charset="0"/>
                <a:cs typeface="Times New Roman" panose="02020603050405020304" pitchFamily="18" charset="0"/>
              </a:rPr>
              <a:t>✓ Parties need to be involved. </a:t>
            </a:r>
            <a:br>
              <a:rPr lang="en-US" sz="3000" dirty="0">
                <a:solidFill>
                  <a:schemeClr val="accent6">
                    <a:lumMod val="25000"/>
                  </a:schemeClr>
                </a:solidFill>
                <a:latin typeface="Times New Roman" panose="02020603050405020304" pitchFamily="18" charset="0"/>
                <a:cs typeface="Times New Roman" panose="02020603050405020304" pitchFamily="18" charset="0"/>
              </a:rPr>
            </a:br>
            <a:r>
              <a:rPr lang="en-US" sz="3000" dirty="0">
                <a:solidFill>
                  <a:schemeClr val="accent6">
                    <a:lumMod val="25000"/>
                  </a:schemeClr>
                </a:solidFill>
                <a:latin typeface="Times New Roman" panose="02020603050405020304" pitchFamily="18" charset="0"/>
                <a:cs typeface="Times New Roman" panose="02020603050405020304" pitchFamily="18" charset="0"/>
              </a:rPr>
              <a:t>✓ Cannot overcome inter-packet dependency.</a:t>
            </a:r>
            <a:r>
              <a:rPr lang="en-IN" sz="3000" dirty="0">
                <a:solidFill>
                  <a:schemeClr val="accent6">
                    <a:lumMod val="25000"/>
                  </a:schemeClr>
                </a:solidFill>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17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228600" y="1295400"/>
            <a:ext cx="8686800" cy="4525963"/>
          </a:xfrm>
        </p:spPr>
        <p:txBody>
          <a:bodyPr>
            <a:noAutofit/>
          </a:bodyPr>
          <a:lstStyle/>
          <a:p>
            <a:pPr marL="0" indent="0">
              <a:buNone/>
            </a:pPr>
            <a:r>
              <a:rPr lang="en-US" sz="2400" dirty="0">
                <a:solidFill>
                  <a:schemeClr val="accent6">
                    <a:lumMod val="25000"/>
                  </a:schemeClr>
                </a:solidFill>
              </a:rPr>
              <a:t>✓ The proposed system presents  a scheme that is based on the periods and uses a blacklist to efficiently </a:t>
            </a:r>
            <a:r>
              <a:rPr lang="en-US" sz="2400" dirty="0">
                <a:solidFill>
                  <a:srgbClr val="FF0000"/>
                </a:solidFill>
              </a:rPr>
              <a:t>prevent the data flooding attack</a:t>
            </a:r>
            <a:r>
              <a:rPr lang="en-US" sz="2400" dirty="0">
                <a:solidFill>
                  <a:schemeClr val="accent6">
                    <a:lumMod val="25000"/>
                  </a:schemeClr>
                </a:solidFill>
              </a:rPr>
              <a:t>, by checking the data packet floods at the end of each period in order to enhance the throughput of burst traffic. Therefore, it can guarantee the </a:t>
            </a:r>
            <a:r>
              <a:rPr lang="en-US" sz="2400" dirty="0">
                <a:solidFill>
                  <a:srgbClr val="FF0000"/>
                </a:solidFill>
              </a:rPr>
              <a:t>Quality of Service (</a:t>
            </a:r>
            <a:r>
              <a:rPr lang="en-US" sz="2400" dirty="0" err="1">
                <a:solidFill>
                  <a:srgbClr val="FF0000"/>
                </a:solidFill>
              </a:rPr>
              <a:t>QoS</a:t>
            </a:r>
            <a:r>
              <a:rPr lang="en-US" sz="2400" dirty="0">
                <a:solidFill>
                  <a:srgbClr val="FF0000"/>
                </a:solidFill>
              </a:rPr>
              <a:t>) of burst traffic</a:t>
            </a:r>
            <a:r>
              <a:rPr lang="en-US" sz="2400" dirty="0">
                <a:solidFill>
                  <a:schemeClr val="accent6">
                    <a:lumMod val="25000"/>
                  </a:schemeClr>
                </a:solidFill>
              </a:rPr>
              <a:t>. </a:t>
            </a:r>
            <a:br>
              <a:rPr lang="en-US" sz="2400" dirty="0">
                <a:solidFill>
                  <a:schemeClr val="accent6">
                    <a:lumMod val="25000"/>
                  </a:schemeClr>
                </a:solidFill>
              </a:rPr>
            </a:br>
            <a:r>
              <a:rPr lang="en-US" sz="2400" dirty="0">
                <a:solidFill>
                  <a:schemeClr val="accent6">
                    <a:lumMod val="25000"/>
                  </a:schemeClr>
                </a:solidFill>
              </a:rPr>
              <a:t>✓ In the proposed </a:t>
            </a:r>
            <a:r>
              <a:rPr lang="en-US" sz="2400" dirty="0"/>
              <a:t>Single-copy routing</a:t>
            </a:r>
            <a:r>
              <a:rPr lang="en-US" sz="2400" dirty="0">
                <a:solidFill>
                  <a:srgbClr val="FF0000"/>
                </a:solidFill>
              </a:rPr>
              <a:t> </a:t>
            </a:r>
            <a:r>
              <a:rPr lang="en-US" sz="2400" dirty="0">
                <a:solidFill>
                  <a:schemeClr val="accent6">
                    <a:lumMod val="25000"/>
                  </a:schemeClr>
                </a:solidFill>
              </a:rPr>
              <a:t>after sending a packet out, a node deletes its own copy of the packet. Thus, each packet only has one copy in the network. </a:t>
            </a:r>
            <a:br>
              <a:rPr lang="en-US" sz="2400" dirty="0">
                <a:solidFill>
                  <a:schemeClr val="accent6">
                    <a:lumMod val="25000"/>
                  </a:schemeClr>
                </a:solidFill>
              </a:rPr>
            </a:br>
            <a:r>
              <a:rPr lang="en-US" sz="2400" dirty="0">
                <a:solidFill>
                  <a:schemeClr val="accent6">
                    <a:lumMod val="25000"/>
                  </a:schemeClr>
                </a:solidFill>
              </a:rPr>
              <a:t>✓ In the proposed </a:t>
            </a:r>
            <a:r>
              <a:rPr lang="en-US" sz="2400" dirty="0" err="1"/>
              <a:t>Multicopy</a:t>
            </a:r>
            <a:r>
              <a:rPr lang="en-US" sz="2400" dirty="0"/>
              <a:t> routing</a:t>
            </a:r>
            <a:r>
              <a:rPr lang="en-US" sz="2400" dirty="0">
                <a:solidFill>
                  <a:srgbClr val="FF0000"/>
                </a:solidFill>
              </a:rPr>
              <a:t> </a:t>
            </a:r>
            <a:r>
              <a:rPr lang="en-US" sz="2400" dirty="0">
                <a:solidFill>
                  <a:schemeClr val="accent6">
                    <a:lumMod val="25000"/>
                  </a:schemeClr>
                </a:solidFill>
              </a:rPr>
              <a:t>to the source node of a packet sprays a certain number of replicas of the packet to other nodes and each copy is separately routed using the single-copy strategy.</a:t>
            </a:r>
            <a:br>
              <a:rPr lang="en-US" sz="2400" dirty="0">
                <a:solidFill>
                  <a:schemeClr val="accent6">
                    <a:lumMod val="25000"/>
                  </a:schemeClr>
                </a:solidFill>
              </a:rPr>
            </a:br>
            <a:r>
              <a:rPr lang="en-US" sz="2400" dirty="0">
                <a:solidFill>
                  <a:schemeClr val="accent6">
                    <a:lumMod val="25000"/>
                  </a:schemeClr>
                </a:solidFill>
              </a:rPr>
              <a:t>✓ In the proposed, </a:t>
            </a:r>
            <a:r>
              <a:rPr lang="en-US" sz="2400" dirty="0"/>
              <a:t>Propagation routing</a:t>
            </a:r>
            <a:r>
              <a:rPr lang="en-US" sz="2400" dirty="0">
                <a:solidFill>
                  <a:srgbClr val="FF0000"/>
                </a:solidFill>
              </a:rPr>
              <a:t> </a:t>
            </a:r>
            <a:r>
              <a:rPr lang="en-US" sz="2400" dirty="0">
                <a:solidFill>
                  <a:schemeClr val="accent6">
                    <a:lumMod val="25000"/>
                  </a:schemeClr>
                </a:solidFill>
              </a:rPr>
              <a:t>when a node locates it appropriate to send a packet to another encountered node, it replicates that packet to the encountered node &amp; keeps its own fake. </a:t>
            </a:r>
            <a:endParaRPr lang="en-US" sz="2400" dirty="0"/>
          </a:p>
        </p:txBody>
      </p:sp>
    </p:spTree>
    <p:extLst>
      <p:ext uri="{BB962C8B-B14F-4D97-AF65-F5344CB8AC3E}">
        <p14:creationId xmlns:p14="http://schemas.microsoft.com/office/powerpoint/2010/main" val="283022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372600" cy="1143000"/>
          </a:xfrm>
        </p:spPr>
        <p:txBody>
          <a:bodyPr>
            <a:normAutofit fontScale="90000"/>
          </a:bodyPr>
          <a:lstStyle/>
          <a:p>
            <a:pPr algn="l"/>
            <a:r>
              <a:rPr lang="en-US" dirty="0">
                <a:latin typeface="Times New Roman" panose="02020603050405020304" pitchFamily="18" charset="0"/>
                <a:cs typeface="Times New Roman" panose="02020603050405020304" pitchFamily="18" charset="0"/>
              </a:rPr>
              <a:t>ADVANTAGES OF PROPOSED SYSTEM</a:t>
            </a:r>
          </a:p>
        </p:txBody>
      </p:sp>
      <p:sp>
        <p:nvSpPr>
          <p:cNvPr id="3" name="Content Placeholder 2"/>
          <p:cNvSpPr>
            <a:spLocks noGrp="1"/>
          </p:cNvSpPr>
          <p:nvPr>
            <p:ph idx="1"/>
          </p:nvPr>
        </p:nvSpPr>
        <p:spPr/>
        <p:txBody>
          <a:bodyPr>
            <a:normAutofit/>
          </a:bodyPr>
          <a:lstStyle/>
          <a:p>
            <a:pPr marL="0" indent="0">
              <a:buNone/>
            </a:pPr>
            <a:r>
              <a:rPr lang="en-US" sz="3000" dirty="0">
                <a:solidFill>
                  <a:schemeClr val="accent6">
                    <a:lumMod val="25000"/>
                  </a:schemeClr>
                </a:solidFill>
                <a:latin typeface="Times New Roman" panose="02020603050405020304" pitchFamily="18" charset="0"/>
                <a:cs typeface="Times New Roman" panose="02020603050405020304" pitchFamily="18" charset="0"/>
              </a:rPr>
              <a:t>✓ Reduce false alarm probability </a:t>
            </a:r>
            <a:br>
              <a:rPr lang="en-US" sz="3000" dirty="0">
                <a:solidFill>
                  <a:schemeClr val="accent6">
                    <a:lumMod val="25000"/>
                  </a:schemeClr>
                </a:solidFill>
                <a:latin typeface="Times New Roman" panose="02020603050405020304" pitchFamily="18" charset="0"/>
                <a:cs typeface="Times New Roman" panose="02020603050405020304" pitchFamily="18" charset="0"/>
              </a:rPr>
            </a:br>
            <a:r>
              <a:rPr lang="en-US" sz="3000" dirty="0">
                <a:solidFill>
                  <a:schemeClr val="accent6">
                    <a:lumMod val="25000"/>
                  </a:schemeClr>
                </a:solidFill>
                <a:latin typeface="Times New Roman" panose="02020603050405020304" pitchFamily="18" charset="0"/>
                <a:cs typeface="Times New Roman" panose="02020603050405020304" pitchFamily="18" charset="0"/>
              </a:rPr>
              <a:t>✓ Cost reduction for its users </a:t>
            </a:r>
            <a:br>
              <a:rPr lang="en-US" sz="3000" dirty="0">
                <a:solidFill>
                  <a:schemeClr val="accent6">
                    <a:lumMod val="25000"/>
                  </a:schemeClr>
                </a:solidFill>
                <a:latin typeface="Times New Roman" panose="02020603050405020304" pitchFamily="18" charset="0"/>
                <a:cs typeface="Times New Roman" panose="02020603050405020304" pitchFamily="18" charset="0"/>
              </a:rPr>
            </a:br>
            <a:r>
              <a:rPr lang="en-US" sz="3000" dirty="0">
                <a:solidFill>
                  <a:schemeClr val="accent6">
                    <a:lumMod val="25000"/>
                  </a:schemeClr>
                </a:solidFill>
                <a:latin typeface="Times New Roman" panose="02020603050405020304" pitchFamily="18" charset="0"/>
                <a:cs typeface="Times New Roman" panose="02020603050405020304" pitchFamily="18" charset="0"/>
              </a:rPr>
              <a:t>✓ Higher accuracy </a:t>
            </a:r>
            <a:br>
              <a:rPr lang="en-US" sz="3000" dirty="0">
                <a:solidFill>
                  <a:schemeClr val="accent6">
                    <a:lumMod val="25000"/>
                  </a:schemeClr>
                </a:solidFill>
                <a:latin typeface="Times New Roman" panose="02020603050405020304" pitchFamily="18" charset="0"/>
                <a:cs typeface="Times New Roman" panose="02020603050405020304" pitchFamily="18" charset="0"/>
              </a:rPr>
            </a:br>
            <a:r>
              <a:rPr lang="en-US" sz="3000" dirty="0">
                <a:solidFill>
                  <a:schemeClr val="accent6">
                    <a:lumMod val="25000"/>
                  </a:schemeClr>
                </a:solidFill>
                <a:latin typeface="Times New Roman" panose="02020603050405020304" pitchFamily="18" charset="0"/>
                <a:cs typeface="Times New Roman" panose="02020603050405020304" pitchFamily="18" charset="0"/>
              </a:rPr>
              <a:t>✓ Opaqueness since routers need not be involved. </a:t>
            </a:r>
          </a:p>
          <a:p>
            <a:pPr marL="0" indent="0">
              <a:buNone/>
            </a:pPr>
            <a:r>
              <a:rPr lang="en-US" sz="3000" dirty="0">
                <a:solidFill>
                  <a:schemeClr val="accent6">
                    <a:lumMod val="25000"/>
                  </a:schemeClr>
                </a:solidFill>
                <a:latin typeface="Times New Roman" panose="02020603050405020304" pitchFamily="18" charset="0"/>
                <a:cs typeface="Times New Roman" panose="02020603050405020304" pitchFamily="18" charset="0"/>
              </a:rPr>
              <a:t>✓ Successfully minimize the amount of traffic</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SYSTEM ARCHITECTURE</a:t>
            </a:r>
          </a:p>
        </p:txBody>
      </p:sp>
      <p:pic>
        <p:nvPicPr>
          <p:cNvPr id="4" name="Content Placeholder 3">
            <a:extLst>
              <a:ext uri="{FF2B5EF4-FFF2-40B4-BE49-F238E27FC236}">
                <a16:creationId xmlns:a16="http://schemas.microsoft.com/office/drawing/2014/main" id="{05B68214-3866-4375-820B-EE216E068F9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17316" y="1929507"/>
            <a:ext cx="8109367" cy="3867349"/>
          </a:xfrm>
          <a:prstGeom prst="rect">
            <a:avLst/>
          </a:prstGeom>
          <a:ln w="88900" cap="sq" cmpd="thickThin">
            <a:solidFill>
              <a:srgbClr val="000000"/>
            </a:solidFill>
            <a:prstDash val="solid"/>
            <a:miter lim="800000"/>
          </a:ln>
          <a:effectLst>
            <a:innerShdw blurRad="76200">
              <a:srgbClr val="000000"/>
            </a:innerShdw>
          </a:effectLst>
        </p:spPr>
      </p:pic>
      <p:cxnSp>
        <p:nvCxnSpPr>
          <p:cNvPr id="6" name="Straight Arrow Connector 5"/>
          <p:cNvCxnSpPr/>
          <p:nvPr/>
        </p:nvCxnSpPr>
        <p:spPr>
          <a:xfrm>
            <a:off x="1600200" y="26670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276600" y="2729345"/>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81055" y="31242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81055" y="4343400"/>
            <a:ext cx="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53000" y="5070764"/>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02136" y="5043055"/>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894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1600199"/>
          </a:xfrm>
        </p:spPr>
        <p:txBody>
          <a:bodyPr>
            <a:noAutofit/>
          </a:bodyPr>
          <a:lstStyle/>
          <a:p>
            <a:pPr algn="l"/>
            <a:r>
              <a:rPr lang="en-US" sz="4000" dirty="0">
                <a:latin typeface="Times New Roman" panose="02020603050405020304" pitchFamily="18" charset="0"/>
                <a:cs typeface="Times New Roman" panose="02020603050405020304" pitchFamily="18" charset="0"/>
              </a:rPr>
              <a:t>SYSTEM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a:t>
            </a:r>
            <a:r>
              <a:rPr lang="en-US" sz="3200" dirty="0">
                <a:solidFill>
                  <a:schemeClr val="tx2"/>
                </a:solidFill>
                <a:latin typeface="Times New Roman" panose="02020603050405020304" pitchFamily="18" charset="0"/>
                <a:cs typeface="Times New Roman" panose="02020603050405020304" pitchFamily="18" charset="0"/>
              </a:rPr>
              <a:t>ER  DIAGRAM)</a:t>
            </a:r>
            <a:endParaRPr lang="en-US" sz="4000" dirty="0">
              <a:solidFill>
                <a:schemeClr val="tx2"/>
              </a:solidFill>
              <a:latin typeface="Times New Roman" panose="02020603050405020304" pitchFamily="18" charset="0"/>
              <a:cs typeface="Times New Roman" panose="02020603050405020304" pitchFamily="18" charset="0"/>
            </a:endParaRPr>
          </a:p>
        </p:txBody>
      </p:sp>
      <p:pic>
        <p:nvPicPr>
          <p:cNvPr id="4" name="Content Placeholder 3" descr="Diagram&#10;&#10;Description automatically generated">
            <a:extLst>
              <a:ext uri="{FF2B5EF4-FFF2-40B4-BE49-F238E27FC236}">
                <a16:creationId xmlns:a16="http://schemas.microsoft.com/office/drawing/2014/main" id="{2247EB9D-1C49-40C3-B515-681826109262}"/>
              </a:ext>
            </a:extLst>
          </p:cNvPr>
          <p:cNvPicPr>
            <a:picLocks noGrp="1"/>
          </p:cNvPicPr>
          <p:nvPr>
            <p:ph idx="1"/>
          </p:nvPr>
        </p:nvPicPr>
        <p:blipFill>
          <a:blip r:embed="rId2">
            <a:duotone>
              <a:prstClr val="black"/>
              <a:schemeClr val="bg1">
                <a:lumMod val="85000"/>
                <a:tint val="45000"/>
                <a:satMod val="400000"/>
              </a:schemeClr>
            </a:duotone>
          </a:blip>
          <a:stretch>
            <a:fillRect/>
          </a:stretch>
        </p:blipFill>
        <p:spPr>
          <a:xfrm>
            <a:off x="457200" y="1828800"/>
            <a:ext cx="8382000" cy="4724400"/>
          </a:xfrm>
          <a:prstGeom prst="rect">
            <a:avLst/>
          </a:prstGeom>
          <a:solidFill>
            <a:schemeClr val="bg1">
              <a:lumMod val="95000"/>
            </a:schemeClr>
          </a:solidFill>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628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1143000"/>
          </a:xfrm>
        </p:spPr>
        <p:txBody>
          <a:bodyPr>
            <a:normAutofit/>
          </a:bodyPr>
          <a:lstStyle/>
          <a:p>
            <a:pPr algn="l"/>
            <a:r>
              <a:rPr lang="en-US" sz="3200" dirty="0">
                <a:solidFill>
                  <a:schemeClr val="tx2"/>
                </a:solidFill>
                <a:latin typeface="Times New Roman" panose="02020603050405020304" pitchFamily="18" charset="0"/>
                <a:cs typeface="Times New Roman" panose="02020603050405020304" pitchFamily="18" charset="0"/>
              </a:rPr>
              <a:t>(DATA FLOW DIAGRAM)</a:t>
            </a:r>
          </a:p>
        </p:txBody>
      </p:sp>
      <p:pic>
        <p:nvPicPr>
          <p:cNvPr id="4" name="Content Placeholder 3">
            <a:extLst>
              <a:ext uri="{FF2B5EF4-FFF2-40B4-BE49-F238E27FC236}">
                <a16:creationId xmlns:a16="http://schemas.microsoft.com/office/drawing/2014/main" id="{E53A8CEB-4B51-44EC-BF78-D4162F38BC81}"/>
              </a:ext>
            </a:extLst>
          </p:cNvPr>
          <p:cNvPicPr>
            <a:picLocks noGrp="1" noChangeAspect="1"/>
          </p:cNvPicPr>
          <p:nvPr>
            <p:ph idx="1"/>
          </p:nvPr>
        </p:nvPicPr>
        <p:blipFill>
          <a:blip r:embed="rId2">
            <a:duotone>
              <a:prstClr val="black"/>
              <a:schemeClr val="bg1">
                <a:lumMod val="85000"/>
                <a:tint val="45000"/>
                <a:satMod val="400000"/>
              </a:schemeClr>
            </a:duotone>
          </a:blip>
          <a:stretch>
            <a:fillRect/>
          </a:stretch>
        </p:blipFill>
        <p:spPr>
          <a:xfrm>
            <a:off x="304800" y="1295400"/>
            <a:ext cx="8534400" cy="525779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8871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solidFill>
                  <a:schemeClr val="tx2"/>
                </a:solidFill>
                <a:latin typeface="Times New Roman" panose="02020603050405020304" pitchFamily="18" charset="0"/>
                <a:cs typeface="Times New Roman" panose="02020603050405020304" pitchFamily="18" charset="0"/>
              </a:rPr>
              <a:t>(USE CASE DIAGRAM)</a:t>
            </a:r>
          </a:p>
        </p:txBody>
      </p:sp>
      <p:pic>
        <p:nvPicPr>
          <p:cNvPr id="4" name="Content Placeholder 3">
            <a:extLst>
              <a:ext uri="{FF2B5EF4-FFF2-40B4-BE49-F238E27FC236}">
                <a16:creationId xmlns:a16="http://schemas.microsoft.com/office/drawing/2014/main" id="{948A53B8-8060-4F4E-99AE-9A034405BE1A}"/>
              </a:ext>
            </a:extLst>
          </p:cNvPr>
          <p:cNvPicPr>
            <a:picLocks noGrp="1"/>
          </p:cNvPicPr>
          <p:nvPr>
            <p:ph idx="1"/>
          </p:nvPr>
        </p:nvPicPr>
        <p:blipFill>
          <a:blip r:embed="rId2">
            <a:duotone>
              <a:prstClr val="black"/>
              <a:schemeClr val="bg1">
                <a:lumMod val="85000"/>
                <a:tint val="45000"/>
                <a:satMod val="400000"/>
              </a:schemeClr>
            </a:duotone>
            <a:extLst>
              <a:ext uri="{28A0092B-C50C-407E-A947-70E740481C1C}">
                <a14:useLocalDpi xmlns:a14="http://schemas.microsoft.com/office/drawing/2010/main" val="0"/>
              </a:ext>
            </a:extLst>
          </a:blip>
          <a:stretch>
            <a:fillRect/>
          </a:stretch>
        </p:blipFill>
        <p:spPr>
          <a:xfrm>
            <a:off x="685800" y="1447800"/>
            <a:ext cx="8000999" cy="5257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53287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pPr algn="l"/>
            <a:r>
              <a:rPr lang="en-US" sz="3200" dirty="0">
                <a:solidFill>
                  <a:schemeClr val="tx2"/>
                </a:solidFill>
                <a:latin typeface="Times New Roman" panose="02020603050405020304" pitchFamily="18" charset="0"/>
                <a:cs typeface="Times New Roman" panose="02020603050405020304" pitchFamily="18" charset="0"/>
              </a:rPr>
              <a:t>(ACTIVITY DIAGRAM)</a:t>
            </a:r>
          </a:p>
        </p:txBody>
      </p:sp>
      <p:pic>
        <p:nvPicPr>
          <p:cNvPr id="4" name="Content Placeholder 3" descr="Diagram&#10;&#10;Description automatically generated">
            <a:extLst>
              <a:ext uri="{FF2B5EF4-FFF2-40B4-BE49-F238E27FC236}">
                <a16:creationId xmlns:a16="http://schemas.microsoft.com/office/drawing/2014/main" id="{1EDFBDDE-DD24-4964-A0E6-77E0B1A4F3F2}"/>
              </a:ext>
            </a:extLst>
          </p:cNvPr>
          <p:cNvPicPr>
            <a:picLocks noGrp="1"/>
          </p:cNvPicPr>
          <p:nvPr>
            <p:ph idx="1"/>
          </p:nvPr>
        </p:nvPicPr>
        <p:blipFill>
          <a:blip r:embed="rId2">
            <a:duotone>
              <a:prstClr val="black"/>
              <a:schemeClr val="bg1">
                <a:lumMod val="85000"/>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533400" y="1371600"/>
            <a:ext cx="8153400" cy="541019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607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chemeClr val="tx2"/>
                </a:solidFill>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p:txBody>
          <a:bodyPr>
            <a:normAutofit/>
          </a:bodyPr>
          <a:lstStyle/>
          <a:p>
            <a:pPr marL="0" indent="0">
              <a:buNone/>
            </a:pPr>
            <a:r>
              <a:rPr lang="en-US" dirty="0">
                <a:solidFill>
                  <a:schemeClr val="accent6">
                    <a:lumMod val="25000"/>
                  </a:schemeClr>
                </a:solidFill>
                <a:latin typeface="Times New Roman" panose="02020603050405020304" pitchFamily="18" charset="0"/>
                <a:cs typeface="Times New Roman" panose="02020603050405020304" pitchFamily="18" charset="0"/>
              </a:rPr>
              <a:t>✓ Module 1 : Exploratory Data Analysis</a:t>
            </a:r>
            <a:br>
              <a:rPr lang="en-US" dirty="0">
                <a:solidFill>
                  <a:schemeClr val="accent6">
                    <a:lumMod val="25000"/>
                  </a:schemeClr>
                </a:solidFill>
                <a:latin typeface="Times New Roman" panose="02020603050405020304" pitchFamily="18" charset="0"/>
                <a:cs typeface="Times New Roman" panose="02020603050405020304" pitchFamily="18" charset="0"/>
              </a:rPr>
            </a:br>
            <a:br>
              <a:rPr lang="en-US" dirty="0">
                <a:solidFill>
                  <a:schemeClr val="accent6">
                    <a:lumMod val="25000"/>
                  </a:schemeClr>
                </a:solidFill>
                <a:latin typeface="Times New Roman" panose="02020603050405020304" pitchFamily="18" charset="0"/>
                <a:cs typeface="Times New Roman" panose="02020603050405020304" pitchFamily="18" charset="0"/>
              </a:rPr>
            </a:br>
            <a:r>
              <a:rPr lang="en-US" dirty="0">
                <a:solidFill>
                  <a:schemeClr val="accent6">
                    <a:lumMod val="25000"/>
                  </a:schemeClr>
                </a:solidFill>
                <a:latin typeface="Times New Roman" panose="02020603050405020304" pitchFamily="18" charset="0"/>
                <a:cs typeface="Times New Roman" panose="02020603050405020304" pitchFamily="18" charset="0"/>
              </a:rPr>
              <a:t>✓ Module 2 : Pre-processing</a:t>
            </a:r>
            <a:br>
              <a:rPr lang="en-US" dirty="0">
                <a:solidFill>
                  <a:schemeClr val="accent6">
                    <a:lumMod val="25000"/>
                  </a:schemeClr>
                </a:solidFill>
                <a:latin typeface="Times New Roman" panose="02020603050405020304" pitchFamily="18" charset="0"/>
                <a:cs typeface="Times New Roman" panose="02020603050405020304" pitchFamily="18" charset="0"/>
              </a:rPr>
            </a:br>
            <a:endParaRPr lang="en-US" dirty="0">
              <a:solidFill>
                <a:schemeClr val="accent6">
                  <a:lumMod val="2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accent6">
                    <a:lumMod val="25000"/>
                  </a:schemeClr>
                </a:solidFill>
                <a:latin typeface="Times New Roman" panose="02020603050405020304" pitchFamily="18" charset="0"/>
                <a:cs typeface="Times New Roman" panose="02020603050405020304" pitchFamily="18" charset="0"/>
              </a:rPr>
              <a:t> ✓ Module 3 : Feature Engineering</a:t>
            </a:r>
            <a:br>
              <a:rPr lang="en-US" dirty="0">
                <a:solidFill>
                  <a:schemeClr val="accent6">
                    <a:lumMod val="25000"/>
                  </a:schemeClr>
                </a:solidFill>
                <a:latin typeface="Times New Roman" panose="02020603050405020304" pitchFamily="18" charset="0"/>
                <a:cs typeface="Times New Roman" panose="02020603050405020304" pitchFamily="18" charset="0"/>
              </a:rPr>
            </a:br>
            <a:br>
              <a:rPr lang="en-US" dirty="0">
                <a:solidFill>
                  <a:schemeClr val="accent6">
                    <a:lumMod val="25000"/>
                  </a:schemeClr>
                </a:solidFill>
                <a:latin typeface="Times New Roman" panose="02020603050405020304" pitchFamily="18" charset="0"/>
                <a:cs typeface="Times New Roman" panose="02020603050405020304" pitchFamily="18" charset="0"/>
              </a:rPr>
            </a:br>
            <a:r>
              <a:rPr lang="en-US" dirty="0">
                <a:solidFill>
                  <a:schemeClr val="accent6">
                    <a:lumMod val="25000"/>
                  </a:schemeClr>
                </a:solidFill>
                <a:latin typeface="Times New Roman" panose="02020603050405020304" pitchFamily="18" charset="0"/>
                <a:cs typeface="Times New Roman" panose="02020603050405020304" pitchFamily="18" charset="0"/>
              </a:rPr>
              <a:t>✓ Module 4 : Prediction</a:t>
            </a:r>
            <a:br>
              <a:rPr lang="en-US" dirty="0">
                <a:solidFill>
                  <a:schemeClr val="accent6">
                    <a:lumMod val="25000"/>
                  </a:schemeClr>
                </a:solidFill>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3526458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rmAutofit fontScale="90000"/>
          </a:bodyPr>
          <a:lstStyle/>
          <a:p>
            <a:pPr algn="l"/>
            <a:r>
              <a:rPr lang="en-US" dirty="0">
                <a:solidFill>
                  <a:schemeClr val="bg2">
                    <a:lumMod val="25000"/>
                  </a:schemeClr>
                </a:solidFill>
                <a:latin typeface="Times New Roman" panose="02020603050405020304" pitchFamily="18" charset="0"/>
                <a:cs typeface="Times New Roman" panose="02020603050405020304" pitchFamily="18" charset="0"/>
              </a:rPr>
              <a:t>Module 1 : Exploratory Data Analysis</a:t>
            </a:r>
            <a:endParaRPr lang="en-US" dirty="0"/>
          </a:p>
        </p:txBody>
      </p:sp>
      <p:sp>
        <p:nvSpPr>
          <p:cNvPr id="3" name="Content Placeholder 2"/>
          <p:cNvSpPr>
            <a:spLocks noGrp="1"/>
          </p:cNvSpPr>
          <p:nvPr>
            <p:ph idx="1"/>
          </p:nvPr>
        </p:nvSpPr>
        <p:spPr>
          <a:xfrm>
            <a:off x="228600" y="1371600"/>
            <a:ext cx="8763000" cy="4754563"/>
          </a:xfrm>
        </p:spPr>
        <p:txBody>
          <a:bodyPr>
            <a:noAutofit/>
          </a:bodyPr>
          <a:lstStyle/>
          <a:p>
            <a:pPr marL="0" indent="0">
              <a:buNone/>
            </a:pPr>
            <a:r>
              <a:rPr lang="en-US" sz="2400" dirty="0">
                <a:solidFill>
                  <a:schemeClr val="accent6">
                    <a:lumMod val="25000"/>
                  </a:schemeClr>
                </a:solidFill>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Exploratory Data Analysis (EDA) is the first step in your </a:t>
            </a:r>
            <a:r>
              <a:rPr lang="en-US" sz="2400" dirty="0">
                <a:solidFill>
                  <a:schemeClr val="tx2"/>
                </a:solidFill>
                <a:latin typeface="Times New Roman" panose="02020603050405020304" pitchFamily="18" charset="0"/>
                <a:cs typeface="Times New Roman" panose="02020603050405020304" pitchFamily="18" charset="0"/>
              </a:rPr>
              <a:t>data analysis process.</a:t>
            </a:r>
          </a:p>
          <a:p>
            <a:pPr marL="0" indent="0">
              <a:buNone/>
            </a:pPr>
            <a:r>
              <a:rPr lang="en-US" sz="2400" dirty="0">
                <a:solidFill>
                  <a:schemeClr val="accent6">
                    <a:lumMod val="25000"/>
                  </a:schemeClr>
                </a:solidFill>
              </a:rPr>
              <a:t>✓</a:t>
            </a:r>
            <a:r>
              <a:rPr lang="en-US" sz="2400" dirty="0">
                <a:solidFill>
                  <a:schemeClr val="bg2">
                    <a:lumMod val="25000"/>
                  </a:schemeClr>
                </a:solidFill>
                <a:latin typeface="Times New Roman" panose="02020603050405020304" pitchFamily="18" charset="0"/>
                <a:cs typeface="Times New Roman" panose="02020603050405020304" pitchFamily="18" charset="0"/>
              </a:rPr>
              <a:t> Exploratory Data Analysis is valuable to data science projects since it allows to get closer to the certainty. Such level of certainty can be achieved only after raw data is validated and checked for anomalies, </a:t>
            </a:r>
            <a:r>
              <a:rPr lang="en-US" sz="2400" dirty="0">
                <a:solidFill>
                  <a:schemeClr val="tx2"/>
                </a:solidFill>
                <a:latin typeface="Times New Roman" panose="02020603050405020304" pitchFamily="18" charset="0"/>
                <a:cs typeface="Times New Roman" panose="02020603050405020304" pitchFamily="18" charset="0"/>
              </a:rPr>
              <a:t>ensuring that the data set was collected without errors</a:t>
            </a:r>
            <a:r>
              <a:rPr lang="en-US" sz="2400" dirty="0">
                <a:solidFill>
                  <a:schemeClr val="bg2">
                    <a:lumMod val="25000"/>
                  </a:schemeClr>
                </a:solidFill>
                <a:latin typeface="Times New Roman" panose="02020603050405020304" pitchFamily="18" charset="0"/>
                <a:cs typeface="Times New Roman" panose="02020603050405020304" pitchFamily="18" charset="0"/>
              </a:rPr>
              <a:t>.</a:t>
            </a:r>
          </a:p>
          <a:p>
            <a:pPr marL="0" indent="0">
              <a:buNone/>
            </a:pPr>
            <a:r>
              <a:rPr lang="en-US" sz="2400" dirty="0">
                <a:solidFill>
                  <a:schemeClr val="accent6">
                    <a:lumMod val="25000"/>
                  </a:schemeClr>
                </a:solidFill>
              </a:rPr>
              <a:t>✓</a:t>
            </a:r>
            <a:r>
              <a:rPr lang="en-US" sz="2400" dirty="0">
                <a:solidFill>
                  <a:schemeClr val="bg2">
                    <a:lumMod val="25000"/>
                  </a:schemeClr>
                </a:solidFill>
                <a:latin typeface="Times New Roman" panose="02020603050405020304" pitchFamily="18" charset="0"/>
                <a:cs typeface="Times New Roman" panose="02020603050405020304" pitchFamily="18" charset="0"/>
              </a:rPr>
              <a:t>  EDA is performed in order to </a:t>
            </a:r>
            <a:r>
              <a:rPr lang="en-US" sz="2400" dirty="0">
                <a:solidFill>
                  <a:schemeClr val="tx2"/>
                </a:solidFill>
                <a:latin typeface="Times New Roman" panose="02020603050405020304" pitchFamily="18" charset="0"/>
                <a:cs typeface="Times New Roman" panose="02020603050405020304" pitchFamily="18" charset="0"/>
              </a:rPr>
              <a:t>define and refine the selection of feature variables</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solidFill>
                  <a:schemeClr val="bg2">
                    <a:lumMod val="25000"/>
                  </a:schemeClr>
                </a:solidFill>
                <a:latin typeface="Times New Roman" panose="02020603050405020304" pitchFamily="18" charset="0"/>
                <a:cs typeface="Times New Roman" panose="02020603050405020304" pitchFamily="18" charset="0"/>
              </a:rPr>
              <a:t>. Once data scientists become familiar with the data set, they often have to return to feature engineering step, since the initial features may turn out not to be serving their intended purpose. Once the EDA stage is complete, data scientists get a firm feature set they need for supervised and unsupervised machine learning.</a:t>
            </a:r>
            <a:endParaRPr lang="en-US" sz="2400" dirty="0"/>
          </a:p>
        </p:txBody>
      </p:sp>
    </p:spTree>
    <p:extLst>
      <p:ext uri="{BB962C8B-B14F-4D97-AF65-F5344CB8AC3E}">
        <p14:creationId xmlns:p14="http://schemas.microsoft.com/office/powerpoint/2010/main" val="380887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algn="l"/>
            <a:r>
              <a:rPr lang="en-US" sz="4000"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marL="0" indent="0" algn="just">
              <a:buNone/>
            </a:pPr>
            <a:r>
              <a:rPr lang="en-US" sz="2200" b="1" dirty="0">
                <a:solidFill>
                  <a:schemeClr val="accent1">
                    <a:lumMod val="50000"/>
                  </a:schemeClr>
                </a:solidFill>
                <a:latin typeface="Times New Roman" panose="02020603050405020304" pitchFamily="18" charset="0"/>
                <a:cs typeface="Times New Roman" panose="02020603050405020304" pitchFamily="18" charset="0"/>
              </a:rPr>
              <a:t>Application Layer Distributed Denial of Service (DDoS)</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solidFill>
                  <a:schemeClr val="accent6">
                    <a:lumMod val="25000"/>
                  </a:schemeClr>
                </a:solidFill>
                <a:latin typeface="Times New Roman" panose="02020603050405020304" pitchFamily="18" charset="0"/>
                <a:cs typeface="Times New Roman" panose="02020603050405020304" pitchFamily="18" charset="0"/>
              </a:rPr>
              <a:t>attacks are very challenging to detect and mitigate. The various possible application layer attacks are </a:t>
            </a:r>
            <a:r>
              <a:rPr lang="en-US" sz="2200" dirty="0">
                <a:solidFill>
                  <a:schemeClr val="bg2">
                    <a:lumMod val="25000"/>
                  </a:schemeClr>
                </a:solidFill>
                <a:latin typeface="Times New Roman" panose="02020603050405020304" pitchFamily="18" charset="0"/>
                <a:cs typeface="Times New Roman" panose="02020603050405020304" pitchFamily="18" charset="0"/>
              </a:rPr>
              <a:t>HTTP flooding, XML attack, DNS attacks, etc</a:t>
            </a:r>
            <a:r>
              <a:rPr lang="en-US" sz="2200" dirty="0">
                <a:solidFill>
                  <a:schemeClr val="accent6">
                    <a:lumMod val="25000"/>
                  </a:schemeClr>
                </a:solidFill>
                <a:latin typeface="Times New Roman" panose="02020603050405020304" pitchFamily="18" charset="0"/>
                <a:cs typeface="Times New Roman" panose="02020603050405020304" pitchFamily="18" charset="0"/>
              </a:rPr>
              <a:t>. These attacks work by drowning a system with requests for data . Various methods were used to defend these attacks based on distributed schemes with certain difficulties to count the packets or duplicates sent by a node. This is due to lack of communication infrastructure. The main contribution of this project are data analysis , Dataset preprocessing , training and testing the dataset. This method will provide better results compared to other techniques. </a:t>
            </a:r>
            <a:endParaRPr lang="en-US" sz="2200" dirty="0"/>
          </a:p>
        </p:txBody>
      </p:sp>
    </p:spTree>
    <p:extLst>
      <p:ext uri="{BB962C8B-B14F-4D97-AF65-F5344CB8AC3E}">
        <p14:creationId xmlns:p14="http://schemas.microsoft.com/office/powerpoint/2010/main" val="737553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MODULE 2 : PRE PROCESSING</a:t>
            </a:r>
          </a:p>
        </p:txBody>
      </p:sp>
      <p:sp>
        <p:nvSpPr>
          <p:cNvPr id="3" name="Content Placeholder 2"/>
          <p:cNvSpPr>
            <a:spLocks noGrp="1"/>
          </p:cNvSpPr>
          <p:nvPr>
            <p:ph idx="1"/>
          </p:nvPr>
        </p:nvSpPr>
        <p:spPr/>
        <p:txBody>
          <a:bodyPr>
            <a:noAutofit/>
          </a:bodyPr>
          <a:lstStyle/>
          <a:p>
            <a:pPr marL="0" indent="0">
              <a:buNone/>
            </a:pPr>
            <a:r>
              <a:rPr lang="en-US" sz="2400" dirty="0">
                <a:solidFill>
                  <a:schemeClr val="accent6">
                    <a:lumMod val="25000"/>
                  </a:schemeClr>
                </a:solidFill>
              </a:rPr>
              <a:t>✓</a:t>
            </a:r>
            <a:r>
              <a:rPr lang="en-US" sz="2400" dirty="0">
                <a:solidFill>
                  <a:schemeClr val="accent6">
                    <a:lumMod val="25000"/>
                  </a:schemeClr>
                </a:solidFill>
                <a:latin typeface="Times New Roman" panose="02020603050405020304" pitchFamily="18" charset="0"/>
                <a:cs typeface="Times New Roman" panose="02020603050405020304" pitchFamily="18" charset="0"/>
              </a:rPr>
              <a:t> The library that we are going to use for the task is called </a:t>
            </a:r>
            <a:r>
              <a:rPr lang="en-US" sz="2400" dirty="0" err="1">
                <a:solidFill>
                  <a:schemeClr val="tx2"/>
                </a:solidFill>
                <a:latin typeface="Times New Roman" panose="02020603050405020304" pitchFamily="18" charset="0"/>
                <a:cs typeface="Times New Roman" panose="02020603050405020304" pitchFamily="18" charset="0"/>
              </a:rPr>
              <a:t>Scikit</a:t>
            </a:r>
            <a:r>
              <a:rPr lang="en-US" sz="2400" dirty="0">
                <a:solidFill>
                  <a:schemeClr val="tx2"/>
                </a:solidFill>
                <a:latin typeface="Times New Roman" panose="02020603050405020304" pitchFamily="18" charset="0"/>
                <a:cs typeface="Times New Roman" panose="02020603050405020304" pitchFamily="18" charset="0"/>
              </a:rPr>
              <a:t> Learn preprocessing</a:t>
            </a:r>
            <a:r>
              <a:rPr lang="en-US" sz="2400" dirty="0">
                <a:solidFill>
                  <a:schemeClr val="accent6">
                    <a:lumMod val="25000"/>
                  </a:schemeClr>
                </a:solidFill>
                <a:latin typeface="Times New Roman" panose="02020603050405020304" pitchFamily="18" charset="0"/>
                <a:cs typeface="Times New Roman" panose="02020603050405020304" pitchFamily="18" charset="0"/>
              </a:rPr>
              <a:t>. It contains a class called </a:t>
            </a:r>
            <a:r>
              <a:rPr lang="en-US" sz="2400" dirty="0">
                <a:latin typeface="Times New Roman" panose="02020603050405020304" pitchFamily="18" charset="0"/>
                <a:cs typeface="Times New Roman" panose="02020603050405020304" pitchFamily="18" charset="0"/>
              </a:rPr>
              <a:t>Imputer </a:t>
            </a:r>
            <a:r>
              <a:rPr lang="en-US" sz="2400" dirty="0">
                <a:solidFill>
                  <a:schemeClr val="accent6">
                    <a:lumMod val="25000"/>
                  </a:schemeClr>
                </a:solidFill>
                <a:latin typeface="Times New Roman" panose="02020603050405020304" pitchFamily="18" charset="0"/>
                <a:cs typeface="Times New Roman" panose="02020603050405020304" pitchFamily="18" charset="0"/>
              </a:rPr>
              <a:t>which will help us take care of the missing data. </a:t>
            </a:r>
          </a:p>
          <a:p>
            <a:pPr marL="0" indent="0">
              <a:buNone/>
            </a:pPr>
            <a:br>
              <a:rPr lang="en-US" sz="2400" dirty="0">
                <a:solidFill>
                  <a:schemeClr val="accent6">
                    <a:lumMod val="25000"/>
                  </a:schemeClr>
                </a:solidFill>
                <a:latin typeface="Times New Roman" panose="02020603050405020304" pitchFamily="18" charset="0"/>
                <a:cs typeface="Times New Roman" panose="02020603050405020304" pitchFamily="18" charset="0"/>
              </a:rPr>
            </a:br>
            <a:r>
              <a:rPr lang="en-US" sz="2400" dirty="0">
                <a:solidFill>
                  <a:schemeClr val="accent6">
                    <a:lumMod val="25000"/>
                  </a:schemeClr>
                </a:solidFill>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splitting the dataset into two sets — a Training set and a Test set. We will train our machine learning models on our training set and then we will test the models on our test set to check how accurately it can predict. </a:t>
            </a:r>
            <a:r>
              <a:rPr lang="en-US" sz="2400" dirty="0">
                <a:solidFill>
                  <a:schemeClr val="tx2"/>
                </a:solidFill>
                <a:latin typeface="Times New Roman" panose="02020603050405020304" pitchFamily="18" charset="0"/>
                <a:cs typeface="Times New Roman" panose="02020603050405020304" pitchFamily="18" charset="0"/>
              </a:rPr>
              <a:t>A general rule of the thumb is to allocate 80% of the dataset to training set and the remaining 20% to test set. </a:t>
            </a:r>
            <a:r>
              <a:rPr lang="en-US" sz="2400" dirty="0">
                <a:solidFill>
                  <a:schemeClr val="accent6">
                    <a:lumMod val="25000"/>
                  </a:schemeClr>
                </a:solidFill>
                <a:latin typeface="Times New Roman" panose="02020603050405020304" pitchFamily="18" charset="0"/>
                <a:cs typeface="Times New Roman" panose="02020603050405020304" pitchFamily="18" charset="0"/>
              </a:rPr>
              <a:t>For this task, we will import </a:t>
            </a:r>
            <a:r>
              <a:rPr lang="en-US" sz="2400" dirty="0" err="1">
                <a:solidFill>
                  <a:schemeClr val="accent6">
                    <a:lumMod val="25000"/>
                  </a:schemeClr>
                </a:solidFill>
                <a:latin typeface="Times New Roman" panose="02020603050405020304" pitchFamily="18" charset="0"/>
                <a:cs typeface="Times New Roman" panose="02020603050405020304" pitchFamily="18" charset="0"/>
              </a:rPr>
              <a:t>test_train_split</a:t>
            </a:r>
            <a:r>
              <a:rPr lang="en-US" sz="2400" dirty="0">
                <a:solidFill>
                  <a:schemeClr val="accent6">
                    <a:lumMod val="25000"/>
                  </a:schemeClr>
                </a:solidFill>
                <a:latin typeface="Times New Roman" panose="02020603050405020304" pitchFamily="18" charset="0"/>
                <a:cs typeface="Times New Roman" panose="02020603050405020304" pitchFamily="18" charset="0"/>
              </a:rPr>
              <a:t> from </a:t>
            </a:r>
            <a:r>
              <a:rPr lang="en-US" sz="2400" dirty="0" err="1">
                <a:solidFill>
                  <a:schemeClr val="accent6">
                    <a:lumMod val="25000"/>
                  </a:schemeClr>
                </a:solidFill>
                <a:latin typeface="Times New Roman" panose="02020603050405020304" pitchFamily="18" charset="0"/>
                <a:cs typeface="Times New Roman" panose="02020603050405020304" pitchFamily="18" charset="0"/>
              </a:rPr>
              <a:t>model_selection</a:t>
            </a:r>
            <a:r>
              <a:rPr lang="en-US" sz="2400" dirty="0">
                <a:solidFill>
                  <a:schemeClr val="accent6">
                    <a:lumMod val="25000"/>
                  </a:schemeClr>
                </a:solidFill>
                <a:latin typeface="Times New Roman" panose="02020603050405020304" pitchFamily="18" charset="0"/>
                <a:cs typeface="Times New Roman" panose="02020603050405020304" pitchFamily="18" charset="0"/>
              </a:rPr>
              <a:t> library of </a:t>
            </a:r>
            <a:r>
              <a:rPr lang="en-US" sz="2400" dirty="0" err="1">
                <a:solidFill>
                  <a:schemeClr val="accent6">
                    <a:lumMod val="25000"/>
                  </a:schemeClr>
                </a:solidFill>
                <a:latin typeface="Times New Roman" panose="02020603050405020304" pitchFamily="18" charset="0"/>
                <a:cs typeface="Times New Roman" panose="02020603050405020304" pitchFamily="18" charset="0"/>
              </a:rPr>
              <a:t>scikit</a:t>
            </a:r>
            <a:r>
              <a:rPr lang="en-US" sz="2400" dirty="0">
                <a:solidFill>
                  <a:schemeClr val="accent6">
                    <a:lumMod val="25000"/>
                  </a:schemeClr>
                </a:solidFill>
                <a:latin typeface="Times New Roman" panose="02020603050405020304" pitchFamily="18" charset="0"/>
                <a:cs typeface="Times New Roman" panose="02020603050405020304" pitchFamily="18" charset="0"/>
              </a:rPr>
              <a:t>.</a:t>
            </a:r>
            <a:endParaRPr lang="en-US" sz="2400" dirty="0"/>
          </a:p>
        </p:txBody>
      </p:sp>
    </p:spTree>
    <p:extLst>
      <p:ext uri="{BB962C8B-B14F-4D97-AF65-F5344CB8AC3E}">
        <p14:creationId xmlns:p14="http://schemas.microsoft.com/office/powerpoint/2010/main" val="2570254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220200" cy="1143000"/>
          </a:xfrm>
        </p:spPr>
        <p:txBody>
          <a:bodyPr>
            <a:normAutofit fontScale="90000"/>
          </a:bodyPr>
          <a:lstStyle/>
          <a:p>
            <a:pPr algn="l"/>
            <a:r>
              <a:rPr lang="en-US" dirty="0">
                <a:latin typeface="Times New Roman" panose="02020603050405020304" pitchFamily="18" charset="0"/>
                <a:cs typeface="Times New Roman" panose="02020603050405020304" pitchFamily="18" charset="0"/>
              </a:rPr>
              <a:t>MODULE 3 : FEATURE ENGINEERING</a:t>
            </a:r>
          </a:p>
        </p:txBody>
      </p:sp>
      <p:sp>
        <p:nvSpPr>
          <p:cNvPr id="3" name="Content Placeholder 2"/>
          <p:cNvSpPr>
            <a:spLocks noGrp="1"/>
          </p:cNvSpPr>
          <p:nvPr>
            <p:ph idx="1"/>
          </p:nvPr>
        </p:nvSpPr>
        <p:spPr/>
        <p:txBody>
          <a:bodyPr>
            <a:normAutofit/>
          </a:bodyPr>
          <a:lstStyle/>
          <a:p>
            <a:pPr marL="0" indent="0">
              <a:buNone/>
            </a:pPr>
            <a:r>
              <a:rPr lang="en-US" sz="2600" dirty="0">
                <a:solidFill>
                  <a:schemeClr val="accent6">
                    <a:lumMod val="25000"/>
                  </a:schemeClr>
                </a:solidFill>
                <a:latin typeface="Times New Roman" panose="02020603050405020304" pitchFamily="18" charset="0"/>
                <a:cs typeface="Times New Roman" panose="02020603050405020304" pitchFamily="18" charset="0"/>
              </a:rPr>
              <a:t>✓ Filter methods are generally used as a </a:t>
            </a:r>
            <a:r>
              <a:rPr lang="en-US" sz="2600" dirty="0">
                <a:solidFill>
                  <a:schemeClr val="tx2"/>
                </a:solidFill>
                <a:latin typeface="Times New Roman" panose="02020603050405020304" pitchFamily="18" charset="0"/>
                <a:cs typeface="Times New Roman" panose="02020603050405020304" pitchFamily="18" charset="0"/>
              </a:rPr>
              <a:t>preprocessing step</a:t>
            </a:r>
            <a:r>
              <a:rPr lang="en-US" sz="2600" dirty="0">
                <a:solidFill>
                  <a:schemeClr val="accent6">
                    <a:lumMod val="25000"/>
                  </a:schemeClr>
                </a:solidFill>
                <a:latin typeface="Times New Roman" panose="02020603050405020304" pitchFamily="18" charset="0"/>
                <a:cs typeface="Times New Roman" panose="02020603050405020304" pitchFamily="18" charset="0"/>
              </a:rPr>
              <a:t>. </a:t>
            </a:r>
          </a:p>
          <a:p>
            <a:pPr marL="0" indent="0">
              <a:buNone/>
            </a:pPr>
            <a:r>
              <a:rPr lang="en-US" sz="2600" dirty="0">
                <a:solidFill>
                  <a:schemeClr val="accent6">
                    <a:lumMod val="25000"/>
                  </a:schemeClr>
                </a:solidFill>
                <a:latin typeface="Times New Roman" panose="02020603050405020304" pitchFamily="18" charset="0"/>
                <a:cs typeface="Times New Roman" panose="02020603050405020304" pitchFamily="18" charset="0"/>
              </a:rPr>
              <a:t>✓ The selection of features is independent of any deep learning algorithms. </a:t>
            </a:r>
          </a:p>
          <a:p>
            <a:pPr marL="0" indent="0">
              <a:buNone/>
            </a:pPr>
            <a:r>
              <a:rPr lang="en-US" sz="2600" dirty="0">
                <a:solidFill>
                  <a:schemeClr val="accent6">
                    <a:lumMod val="25000"/>
                  </a:schemeClr>
                </a:solidFill>
                <a:latin typeface="Times New Roman" panose="02020603050405020304" pitchFamily="18" charset="0"/>
                <a:cs typeface="Times New Roman" panose="02020603050405020304" pitchFamily="18" charset="0"/>
              </a:rPr>
              <a:t>✓ Instead, features are selected on the basis of their scores in various statistical tests for their correlation with the outcome variable. The correlation is a subjective term here. </a:t>
            </a:r>
          </a:p>
          <a:p>
            <a:pPr marL="0" indent="0">
              <a:buNone/>
            </a:pPr>
            <a:r>
              <a:rPr lang="en-US" sz="2600" dirty="0">
                <a:solidFill>
                  <a:schemeClr val="accent6">
                    <a:lumMod val="25000"/>
                  </a:schemeClr>
                </a:solidFill>
                <a:latin typeface="Times New Roman" panose="02020603050405020304" pitchFamily="18" charset="0"/>
                <a:cs typeface="Times New Roman" panose="02020603050405020304" pitchFamily="18" charset="0"/>
              </a:rPr>
              <a:t>✓ For basic guidance, referring the  </a:t>
            </a:r>
            <a:r>
              <a:rPr lang="en-US" sz="2600" dirty="0">
                <a:solidFill>
                  <a:schemeClr val="tx2"/>
                </a:solidFill>
                <a:latin typeface="Times New Roman" panose="02020603050405020304" pitchFamily="18" charset="0"/>
                <a:cs typeface="Times New Roman" panose="02020603050405020304" pitchFamily="18" charset="0"/>
              </a:rPr>
              <a:t>correlation co-</a:t>
            </a:r>
            <a:r>
              <a:rPr lang="en-US" sz="2600" dirty="0" err="1">
                <a:solidFill>
                  <a:schemeClr val="tx2"/>
                </a:solidFill>
                <a:latin typeface="Times New Roman" panose="02020603050405020304" pitchFamily="18" charset="0"/>
                <a:cs typeface="Times New Roman" panose="02020603050405020304" pitchFamily="18" charset="0"/>
              </a:rPr>
              <a:t>efficients</a:t>
            </a:r>
            <a:r>
              <a:rPr lang="en-US" sz="2600" dirty="0">
                <a:solidFill>
                  <a:schemeClr val="accent6">
                    <a:lumMod val="25000"/>
                  </a:schemeClr>
                </a:solidFill>
                <a:latin typeface="Times New Roman" panose="02020603050405020304" pitchFamily="18" charset="0"/>
                <a:cs typeface="Times New Roman" panose="02020603050405020304" pitchFamily="18" charset="0"/>
              </a:rPr>
              <a:t> </a:t>
            </a: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Pearson’s Correlation , LDA , ANOVA &amp; Chi-Square</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1427920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MODULE 4 : PREDICTION</a:t>
            </a:r>
          </a:p>
        </p:txBody>
      </p:sp>
      <p:sp>
        <p:nvSpPr>
          <p:cNvPr id="3" name="Content Placeholder 2"/>
          <p:cNvSpPr>
            <a:spLocks noGrp="1"/>
          </p:cNvSpPr>
          <p:nvPr>
            <p:ph idx="1"/>
          </p:nvPr>
        </p:nvSpPr>
        <p:spPr/>
        <p:txBody>
          <a:bodyPr>
            <a:normAutofit/>
          </a:bodyPr>
          <a:lstStyle/>
          <a:p>
            <a:pPr marL="0" indent="0">
              <a:buNone/>
            </a:pPr>
            <a:r>
              <a:rPr lang="en-US"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a:t>
            </a:r>
            <a:r>
              <a:rPr lang="en-US" sz="2000" dirty="0">
                <a:solidFill>
                  <a:schemeClr val="accent6">
                    <a:lumMod val="25000"/>
                  </a:schemeClr>
                </a:solidFill>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Evaluation allows us to test our model against data that has never been used for training. This metric allows us to see how the model might perform against data that it has not yet seen. This is meant to be representative of how the model might perform in the real world.</a:t>
            </a:r>
            <a:br>
              <a:rPr lang="en-US" sz="2400" dirty="0">
                <a:solidFill>
                  <a:schemeClr val="accent6">
                    <a:lumMod val="25000"/>
                  </a:schemeClr>
                </a:solidFill>
                <a:latin typeface="Times New Roman" panose="02020603050405020304" pitchFamily="18" charset="0"/>
                <a:cs typeface="Times New Roman" panose="02020603050405020304" pitchFamily="18" charset="0"/>
              </a:rPr>
            </a:br>
            <a:r>
              <a:rPr lang="en-US"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400" dirty="0">
                <a:solidFill>
                  <a:schemeClr val="accent6">
                    <a:lumMod val="25000"/>
                  </a:schemeClr>
                </a:solidFill>
              </a:rPr>
              <a:t>✓ </a:t>
            </a:r>
            <a:r>
              <a:rPr lang="en-US" sz="2400" dirty="0">
                <a:solidFill>
                  <a:schemeClr val="tx2"/>
                </a:solidFill>
                <a:latin typeface="Times New Roman" panose="02020603050405020304" pitchFamily="18" charset="0"/>
                <a:cs typeface="Times New Roman" panose="02020603050405020304" pitchFamily="18" charset="0"/>
              </a:rPr>
              <a:t>BRNN (Bidirectional Recurrent Neural Network) Model</a:t>
            </a:r>
            <a:r>
              <a:rPr lang="en-US" sz="2400" dirty="0">
                <a:solidFill>
                  <a:schemeClr val="accent6">
                    <a:lumMod val="25000"/>
                  </a:schemeClr>
                </a:solidFill>
                <a:latin typeface="Times New Roman" panose="02020603050405020304" pitchFamily="18" charset="0"/>
                <a:cs typeface="Times New Roman" panose="02020603050405020304" pitchFamily="18" charset="0"/>
              </a:rPr>
              <a:t> is the best suited model for prediction. It connects two hidden layers as the same output  from that past and future information are gathered </a:t>
            </a:r>
            <a:br>
              <a:rPr lang="en-US" sz="2400" dirty="0">
                <a:solidFill>
                  <a:schemeClr val="accent6">
                    <a:lumMod val="25000"/>
                  </a:schemeClr>
                </a:solidFill>
                <a:latin typeface="Times New Roman" panose="02020603050405020304" pitchFamily="18" charset="0"/>
                <a:cs typeface="Times New Roman" panose="02020603050405020304" pitchFamily="18" charset="0"/>
              </a:rPr>
            </a:br>
            <a:r>
              <a:rPr lang="en-US" sz="2400" dirty="0">
                <a:solidFill>
                  <a:schemeClr val="accent6">
                    <a:lumMod val="25000"/>
                  </a:schemeClr>
                </a:solidFill>
                <a:latin typeface="Times New Roman" panose="02020603050405020304" pitchFamily="18" charset="0"/>
                <a:cs typeface="Times New Roman" panose="02020603050405020304" pitchFamily="18" charset="0"/>
              </a:rPr>
              <a:t> </a:t>
            </a:r>
            <a:r>
              <a:rPr lang="en-US" sz="2000" dirty="0">
                <a:solidFill>
                  <a:schemeClr val="accent6">
                    <a:lumMod val="25000"/>
                  </a:schemeClr>
                </a:solidFill>
              </a:rPr>
              <a:t>✓ </a:t>
            </a:r>
            <a:r>
              <a:rPr lang="en-US" sz="2400" dirty="0">
                <a:solidFill>
                  <a:schemeClr val="accent6">
                    <a:lumMod val="25000"/>
                  </a:schemeClr>
                </a:solidFill>
                <a:latin typeface="Times New Roman" panose="02020603050405020304" pitchFamily="18" charset="0"/>
                <a:cs typeface="Times New Roman" panose="02020603050405020304" pitchFamily="18" charset="0"/>
              </a:rPr>
              <a:t>Once evaluation is done  then training the model with few parameters and testing those assumptions  and try other values</a:t>
            </a:r>
            <a:endParaRPr lang="en-US" sz="2400" dirty="0"/>
          </a:p>
        </p:txBody>
      </p:sp>
    </p:spTree>
    <p:extLst>
      <p:ext uri="{BB962C8B-B14F-4D97-AF65-F5344CB8AC3E}">
        <p14:creationId xmlns:p14="http://schemas.microsoft.com/office/powerpoint/2010/main" val="3903336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PERFORMANCE ANALYSIS</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solidFill>
                  <a:schemeClr val="bg2">
                    <a:lumMod val="50000"/>
                  </a:schemeClr>
                </a:solidFill>
                <a:latin typeface="Times New Roman" panose="02020603050405020304" pitchFamily="18" charset="0"/>
                <a:cs typeface="Times New Roman" panose="02020603050405020304" pitchFamily="18" charset="0"/>
              </a:rPr>
              <a:t> </a:t>
            </a:r>
            <a:r>
              <a:rPr lang="en-US" sz="2800" dirty="0">
                <a:solidFill>
                  <a:schemeClr val="accent6">
                    <a:lumMod val="25000"/>
                  </a:schemeClr>
                </a:solidFill>
                <a:latin typeface="Times New Roman" panose="02020603050405020304" pitchFamily="18" charset="0"/>
                <a:cs typeface="Times New Roman" panose="02020603050405020304" pitchFamily="18" charset="0"/>
              </a:rPr>
              <a:t>✓ </a:t>
            </a:r>
            <a:r>
              <a:rPr lang="en-US"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technique of comparing the performance of a specific situation in contrast to the aim and yet executed. The first step of analyzing raw data is validated  and checked for anomalies , ensuring that the data set was collected without errors and then pre-processing step splits the dataset into trained set and test set , after training the model ,it’s completely ready for evaluation . Once evaluation done . </a:t>
            </a:r>
            <a:br>
              <a:rPr lang="en-US"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accent6">
                    <a:lumMod val="25000"/>
                  </a:schemeClr>
                </a:solidFill>
                <a:latin typeface="Times New Roman" panose="02020603050405020304" pitchFamily="18" charset="0"/>
                <a:cs typeface="Times New Roman" panose="02020603050405020304" pitchFamily="18" charset="0"/>
              </a:rPr>
              <a:t>✓ </a:t>
            </a:r>
            <a:r>
              <a:rPr lang="en-US"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It’s possible  to improve the training  any way and  the prediction of attackers and non-attackers counts will be well aimed than the existing model.</a:t>
            </a:r>
            <a:br>
              <a:rPr lang="en-IN"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2800" dirty="0">
                <a:solidFill>
                  <a:schemeClr val="bg2">
                    <a:lumMod val="50000"/>
                  </a:schemeClr>
                </a:solidFill>
                <a:latin typeface="Times New Roman" panose="02020603050405020304" pitchFamily="18" charset="0"/>
                <a:cs typeface="Times New Roman" panose="02020603050405020304" pitchFamily="18" charset="0"/>
              </a:rPr>
              <a:t>   </a:t>
            </a:r>
            <a:br>
              <a:rPr lang="en-IN" sz="2800" dirty="0">
                <a:solidFill>
                  <a:schemeClr val="bg2">
                    <a:lumMod val="50000"/>
                  </a:schemeClr>
                </a:solidFill>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620275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fontScale="90000"/>
          </a:bodyPr>
          <a:lstStyle/>
          <a:p>
            <a:pPr algn="l"/>
            <a:r>
              <a:rPr lang="en-US" dirty="0">
                <a:latin typeface="Times New Roman" panose="02020603050405020304" pitchFamily="18" charset="0"/>
                <a:cs typeface="Times New Roman" panose="02020603050405020304" pitchFamily="18" charset="0"/>
              </a:rPr>
              <a:t>SAMPLE SCREENSHOTS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000" dirty="0">
                <a:solidFill>
                  <a:schemeClr val="tx2"/>
                </a:solidFill>
                <a:latin typeface="Times New Roman" panose="02020603050405020304" pitchFamily="18" charset="0"/>
                <a:cs typeface="Times New Roman" panose="02020603050405020304" pitchFamily="18" charset="0"/>
              </a:rPr>
              <a:t>(</a:t>
            </a:r>
            <a:r>
              <a:rPr lang="en-US" sz="3600" dirty="0">
                <a:solidFill>
                  <a:schemeClr val="tx2"/>
                </a:solidFill>
                <a:latin typeface="Times New Roman" panose="02020603050405020304" pitchFamily="18" charset="0"/>
                <a:cs typeface="Times New Roman" panose="02020603050405020304" pitchFamily="18" charset="0"/>
              </a:rPr>
              <a:t>ANACONDA PROMPT)</a:t>
            </a:r>
            <a:endParaRPr lang="en-US" sz="4000" dirty="0">
              <a:solidFill>
                <a:schemeClr val="tx2"/>
              </a:solidFill>
              <a:latin typeface="Times New Roman" panose="02020603050405020304" pitchFamily="18" charset="0"/>
              <a:cs typeface="Times New Roman" panose="02020603050405020304" pitchFamily="18" charset="0"/>
            </a:endParaRPr>
          </a:p>
        </p:txBody>
      </p:sp>
      <p:pic>
        <p:nvPicPr>
          <p:cNvPr id="4" name="Content Placeholder 3" descr="Text&#10;&#10;Description automatically generated">
            <a:extLst>
              <a:ext uri="{FF2B5EF4-FFF2-40B4-BE49-F238E27FC236}">
                <a16:creationId xmlns:a16="http://schemas.microsoft.com/office/drawing/2014/main" id="{386D8F18-18C5-4716-967F-0E490E321521}"/>
              </a:ext>
            </a:extLst>
          </p:cNvPr>
          <p:cNvPicPr>
            <a:picLocks noGrp="1" noChangeAspect="1"/>
          </p:cNvPicPr>
          <p:nvPr>
            <p:ph idx="1"/>
          </p:nvPr>
        </p:nvPicPr>
        <p:blipFill>
          <a:blip r:embed="rId2"/>
          <a:stretch>
            <a:fillRect/>
          </a:stretch>
        </p:blipFill>
        <p:spPr>
          <a:xfrm>
            <a:off x="381000" y="1600200"/>
            <a:ext cx="8382000" cy="4953000"/>
          </a:xfrm>
          <a:prstGeom prst="rect">
            <a:avLst/>
          </a:prstGeom>
        </p:spPr>
      </p:pic>
    </p:spTree>
    <p:extLst>
      <p:ext uri="{BB962C8B-B14F-4D97-AF65-F5344CB8AC3E}">
        <p14:creationId xmlns:p14="http://schemas.microsoft.com/office/powerpoint/2010/main" val="3013085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solidFill>
                  <a:schemeClr val="tx2"/>
                </a:solidFill>
                <a:latin typeface="Times New Roman" panose="02020603050405020304" pitchFamily="18" charset="0"/>
                <a:cs typeface="Times New Roman" panose="02020603050405020304" pitchFamily="18" charset="0"/>
              </a:rPr>
              <a:t>(VALUE PER CLASS)</a:t>
            </a:r>
          </a:p>
        </p:txBody>
      </p:sp>
      <p:pic>
        <p:nvPicPr>
          <p:cNvPr id="4" name="Content Placeholder 3">
            <a:extLst>
              <a:ext uri="{FF2B5EF4-FFF2-40B4-BE49-F238E27FC236}">
                <a16:creationId xmlns:a16="http://schemas.microsoft.com/office/drawing/2014/main" id="{AE80DEA9-92F7-494C-81FF-EB0B320FE304}"/>
              </a:ext>
            </a:extLst>
          </p:cNvPr>
          <p:cNvPicPr>
            <a:picLocks noGrp="1" noChangeAspect="1"/>
          </p:cNvPicPr>
          <p:nvPr>
            <p:ph idx="1"/>
          </p:nvPr>
        </p:nvPicPr>
        <p:blipFill>
          <a:blip r:embed="rId2"/>
          <a:stretch>
            <a:fillRect/>
          </a:stretch>
        </p:blipFill>
        <p:spPr>
          <a:xfrm>
            <a:off x="457200" y="1295400"/>
            <a:ext cx="8229600" cy="5029200"/>
          </a:xfrm>
          <a:prstGeom prst="rect">
            <a:avLst/>
          </a:prstGeom>
        </p:spPr>
      </p:pic>
    </p:spTree>
    <p:extLst>
      <p:ext uri="{BB962C8B-B14F-4D97-AF65-F5344CB8AC3E}">
        <p14:creationId xmlns:p14="http://schemas.microsoft.com/office/powerpoint/2010/main" val="544414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a:t>
            </a:r>
            <a:r>
              <a:rPr lang="en-US" sz="3200" dirty="0">
                <a:solidFill>
                  <a:schemeClr val="tx2"/>
                </a:solidFill>
                <a:latin typeface="Times New Roman" panose="02020603050405020304" pitchFamily="18" charset="0"/>
                <a:cs typeface="Times New Roman" panose="02020603050405020304" pitchFamily="18" charset="0"/>
              </a:rPr>
              <a:t>TREEMAP</a:t>
            </a:r>
            <a:r>
              <a:rPr lang="en-US" sz="3600" dirty="0">
                <a:latin typeface="Times New Roman" panose="02020603050405020304" pitchFamily="18" charset="0"/>
                <a:cs typeface="Times New Roman" panose="02020603050405020304" pitchFamily="18" charset="0"/>
              </a:rPr>
              <a:t>)</a:t>
            </a:r>
          </a:p>
        </p:txBody>
      </p:sp>
      <p:pic>
        <p:nvPicPr>
          <p:cNvPr id="4" name="Content Placeholder 3">
            <a:extLst>
              <a:ext uri="{FF2B5EF4-FFF2-40B4-BE49-F238E27FC236}">
                <a16:creationId xmlns:a16="http://schemas.microsoft.com/office/drawing/2014/main" id="{DFFEA489-9ACB-434D-A2FE-C095760F69BC}"/>
              </a:ext>
            </a:extLst>
          </p:cNvPr>
          <p:cNvPicPr>
            <a:picLocks noGrp="1" noChangeAspect="1"/>
          </p:cNvPicPr>
          <p:nvPr>
            <p:ph idx="1"/>
          </p:nvPr>
        </p:nvPicPr>
        <p:blipFill>
          <a:blip r:embed="rId2"/>
          <a:stretch>
            <a:fillRect/>
          </a:stretch>
        </p:blipFill>
        <p:spPr>
          <a:xfrm>
            <a:off x="533400" y="1447800"/>
            <a:ext cx="8077200" cy="4876800"/>
          </a:xfrm>
          <a:prstGeom prst="rect">
            <a:avLst/>
          </a:prstGeom>
        </p:spPr>
      </p:pic>
    </p:spTree>
    <p:extLst>
      <p:ext uri="{BB962C8B-B14F-4D97-AF65-F5344CB8AC3E}">
        <p14:creationId xmlns:p14="http://schemas.microsoft.com/office/powerpoint/2010/main" val="1303935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609600"/>
            <a:ext cx="4648200" cy="639762"/>
          </a:xfrm>
        </p:spPr>
        <p:txBody>
          <a:bodyPr>
            <a:noAutofit/>
          </a:bodyPr>
          <a:lstStyle/>
          <a:p>
            <a:r>
              <a:rPr lang="en-US" sz="2600" b="0" dirty="0">
                <a:solidFill>
                  <a:schemeClr val="tx2"/>
                </a:solidFill>
                <a:latin typeface="Times New Roman" panose="02020603050405020304" pitchFamily="18" charset="0"/>
                <a:cs typeface="Times New Roman" panose="02020603050405020304" pitchFamily="18" charset="0"/>
              </a:rPr>
              <a:t>(BRNN MODEL ACCURACY)</a:t>
            </a:r>
          </a:p>
        </p:txBody>
      </p:sp>
      <p:sp>
        <p:nvSpPr>
          <p:cNvPr id="5" name="Text Placeholder 4"/>
          <p:cNvSpPr>
            <a:spLocks noGrp="1"/>
          </p:cNvSpPr>
          <p:nvPr>
            <p:ph type="body" sz="quarter" idx="3"/>
          </p:nvPr>
        </p:nvSpPr>
        <p:spPr>
          <a:xfrm>
            <a:off x="4724400" y="762000"/>
            <a:ext cx="4648200" cy="944562"/>
          </a:xfrm>
        </p:spPr>
        <p:txBody>
          <a:bodyPr>
            <a:normAutofit/>
          </a:bodyPr>
          <a:lstStyle/>
          <a:p>
            <a:r>
              <a:rPr lang="en-US" sz="2600" b="0" dirty="0">
                <a:solidFill>
                  <a:schemeClr val="tx2"/>
                </a:solidFill>
                <a:latin typeface="Times New Roman" panose="02020603050405020304" pitchFamily="18" charset="0"/>
                <a:cs typeface="Times New Roman" panose="02020603050405020304" pitchFamily="18" charset="0"/>
              </a:rPr>
              <a:t>    ( BRNN MODEL LOSS)</a:t>
            </a:r>
          </a:p>
          <a:p>
            <a:endParaRPr lang="en-US" dirty="0"/>
          </a:p>
        </p:txBody>
      </p:sp>
      <p:pic>
        <p:nvPicPr>
          <p:cNvPr id="7" name="Content Placeholder 6">
            <a:extLst>
              <a:ext uri="{FF2B5EF4-FFF2-40B4-BE49-F238E27FC236}">
                <a16:creationId xmlns:a16="http://schemas.microsoft.com/office/drawing/2014/main" id="{B88EB747-7AAA-4DBD-9325-4EC53E81A804}"/>
              </a:ext>
            </a:extLst>
          </p:cNvPr>
          <p:cNvPicPr>
            <a:picLocks noGrp="1" noChangeAspect="1"/>
          </p:cNvPicPr>
          <p:nvPr>
            <p:ph sz="half" idx="2"/>
          </p:nvPr>
        </p:nvPicPr>
        <p:blipFill>
          <a:blip r:embed="rId2"/>
          <a:stretch>
            <a:fillRect/>
          </a:stretch>
        </p:blipFill>
        <p:spPr>
          <a:xfrm>
            <a:off x="152400" y="1600200"/>
            <a:ext cx="4344988" cy="4648200"/>
          </a:xfrm>
          <a:prstGeom prst="rect">
            <a:avLst/>
          </a:prstGeom>
        </p:spPr>
      </p:pic>
      <p:pic>
        <p:nvPicPr>
          <p:cNvPr id="8" name="Content Placeholder 7">
            <a:extLst>
              <a:ext uri="{FF2B5EF4-FFF2-40B4-BE49-F238E27FC236}">
                <a16:creationId xmlns:a16="http://schemas.microsoft.com/office/drawing/2014/main" id="{0B3D51A2-228E-4892-BA04-77802B5501A4}"/>
              </a:ext>
            </a:extLst>
          </p:cNvPr>
          <p:cNvPicPr>
            <a:picLocks noGrp="1" noChangeAspect="1"/>
          </p:cNvPicPr>
          <p:nvPr>
            <p:ph sz="quarter" idx="4"/>
          </p:nvPr>
        </p:nvPicPr>
        <p:blipFill>
          <a:blip r:embed="rId3"/>
          <a:stretch>
            <a:fillRect/>
          </a:stretch>
        </p:blipFill>
        <p:spPr>
          <a:xfrm>
            <a:off x="4191001" y="1600200"/>
            <a:ext cx="4953000" cy="4419599"/>
          </a:xfrm>
          <a:prstGeom prst="rect">
            <a:avLst/>
          </a:prstGeom>
        </p:spPr>
      </p:pic>
    </p:spTree>
    <p:extLst>
      <p:ext uri="{BB962C8B-B14F-4D97-AF65-F5344CB8AC3E}">
        <p14:creationId xmlns:p14="http://schemas.microsoft.com/office/powerpoint/2010/main" val="3892381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solidFill>
                  <a:schemeClr val="tx2"/>
                </a:solidFill>
              </a:rPr>
              <a:t>(</a:t>
            </a:r>
            <a:r>
              <a:rPr lang="en-US" sz="3200" dirty="0">
                <a:solidFill>
                  <a:schemeClr val="tx2"/>
                </a:solidFill>
                <a:latin typeface="Times New Roman" panose="02020603050405020304" pitchFamily="18" charset="0"/>
                <a:cs typeface="Times New Roman" panose="02020603050405020304" pitchFamily="18" charset="0"/>
              </a:rPr>
              <a:t>OUTPUT</a:t>
            </a:r>
            <a:r>
              <a:rPr lang="en-US" sz="4000" dirty="0">
                <a:solidFill>
                  <a:schemeClr val="tx2"/>
                </a:solidFill>
              </a:rPr>
              <a:t>)</a:t>
            </a:r>
          </a:p>
        </p:txBody>
      </p:sp>
      <p:sp>
        <p:nvSpPr>
          <p:cNvPr id="3" name="Content Placeholder 2"/>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EE9D24EB-CE11-4E97-9986-342A31F3B03F}"/>
              </a:ext>
            </a:extLst>
          </p:cNvPr>
          <p:cNvSpPr txBox="1">
            <a:spLocks/>
          </p:cNvSpPr>
          <p:nvPr/>
        </p:nvSpPr>
        <p:spPr>
          <a:xfrm>
            <a:off x="-1442720" y="685801"/>
            <a:ext cx="10129520" cy="61375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spcBef>
                <a:spcPts val="1200"/>
              </a:spcBef>
              <a:spcAft>
                <a:spcPts val="1200"/>
              </a:spcAft>
            </a:pPr>
            <a:r>
              <a:rPr lang="en-US" sz="4000" b="1">
                <a:solidFill>
                  <a:schemeClr val="accent6">
                    <a:lumMod val="50000"/>
                  </a:schemeClr>
                </a:solidFill>
                <a:latin typeface="Arial Rounded MT Bold" panose="020F0704030504030204" pitchFamily="34" charset="0"/>
                <a:ea typeface="Times New Roman" panose="02020603050405020304" pitchFamily="18" charset="0"/>
              </a:rPr>
              <a:t>Screenshots</a:t>
            </a:r>
            <a:r>
              <a:rPr lang="en-US" sz="4000" b="1">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t>(output)</a:t>
            </a:r>
            <a:br>
              <a:rPr lang="en-IN" sz="1800">
                <a:solidFill>
                  <a:schemeClr val="bg2">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br>
            <a:endParaRPr lang="en-IN" sz="2200"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011BB4-257E-47F1-8EBA-6CC9EBF5E185}"/>
              </a:ext>
            </a:extLst>
          </p:cNvPr>
          <p:cNvPicPr>
            <a:picLocks noChangeAspect="1"/>
          </p:cNvPicPr>
          <p:nvPr/>
        </p:nvPicPr>
        <p:blipFill>
          <a:blip r:embed="rId2"/>
          <a:stretch>
            <a:fillRect/>
          </a:stretch>
        </p:blipFill>
        <p:spPr>
          <a:xfrm>
            <a:off x="533400" y="1447800"/>
            <a:ext cx="7010400" cy="4923127"/>
          </a:xfrm>
          <a:prstGeom prst="rect">
            <a:avLst/>
          </a:prstGeom>
        </p:spPr>
      </p:pic>
    </p:spTree>
    <p:extLst>
      <p:ext uri="{BB962C8B-B14F-4D97-AF65-F5344CB8AC3E}">
        <p14:creationId xmlns:p14="http://schemas.microsoft.com/office/powerpoint/2010/main" val="2096382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CONCLUSION</a:t>
            </a:r>
            <a:endParaRPr lang="en-US" sz="28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Reducing the attacks by employing rate limitations and Probabilistically to detect number of packets which are violating the rate limits. This works are implemented in distributed manner . They easily reduce the throughput of burst traffic by comparing with simple threshold. This scheme is better than the old scheme.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FUTURE ENHANCEMENT </a:t>
            </a:r>
          </a:p>
          <a:p>
            <a:pPr marL="0" indent="0" algn="just">
              <a:buNone/>
            </a:pPr>
            <a:r>
              <a:rPr lang="en-US" sz="2600" dirty="0">
                <a:latin typeface="Times New Roman" panose="02020603050405020304" pitchFamily="18" charset="0"/>
                <a:cs typeface="Times New Roman" panose="02020603050405020304" pitchFamily="18" charset="0"/>
              </a:rPr>
              <a:t>In future , the model can be implemented can other attacks like application layer attack ,protocol attack, volumetric attack with large dataset using ANN. </a:t>
            </a:r>
          </a:p>
        </p:txBody>
      </p:sp>
    </p:spTree>
    <p:extLst>
      <p:ext uri="{BB962C8B-B14F-4D97-AF65-F5344CB8AC3E}">
        <p14:creationId xmlns:p14="http://schemas.microsoft.com/office/powerpoint/2010/main" val="124562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2548673161"/>
              </p:ext>
            </p:extLst>
          </p:nvPr>
        </p:nvGraphicFramePr>
        <p:xfrm>
          <a:off x="152399" y="1143000"/>
          <a:ext cx="8891155" cy="5486400"/>
        </p:xfrm>
        <a:graphic>
          <a:graphicData uri="http://schemas.openxmlformats.org/drawingml/2006/table">
            <a:tbl>
              <a:tblPr firstRow="1" bandRow="1">
                <a:tableStyleId>{5940675A-B579-460E-94D1-54222C63F5DA}</a:tableStyleId>
              </a:tblPr>
              <a:tblGrid>
                <a:gridCol w="1364484">
                  <a:extLst>
                    <a:ext uri="{9D8B030D-6E8A-4147-A177-3AD203B41FA5}">
                      <a16:colId xmlns:a16="http://schemas.microsoft.com/office/drawing/2014/main" val="3371192091"/>
                    </a:ext>
                  </a:extLst>
                </a:gridCol>
                <a:gridCol w="7526671">
                  <a:extLst>
                    <a:ext uri="{9D8B030D-6E8A-4147-A177-3AD203B41FA5}">
                      <a16:colId xmlns:a16="http://schemas.microsoft.com/office/drawing/2014/main" val="1879922028"/>
                    </a:ext>
                  </a:extLst>
                </a:gridCol>
              </a:tblGrid>
              <a:tr h="360332">
                <a:tc>
                  <a:txBody>
                    <a:bodyPr/>
                    <a:lstStyle/>
                    <a:p>
                      <a:r>
                        <a:rPr lang="en-IN" dirty="0"/>
                        <a:t>Title</a:t>
                      </a:r>
                      <a:endParaRPr lang="en-IN" b="1" dirty="0">
                        <a:solidFill>
                          <a:schemeClr val="accent6">
                            <a:lumMod val="25000"/>
                          </a:schemeClr>
                        </a:solidFill>
                        <a:latin typeface="Times New Roman" panose="02020603050405020304" pitchFamily="18" charset="0"/>
                        <a:cs typeface="Times New Roman" panose="02020603050405020304" pitchFamily="18" charset="0"/>
                      </a:endParaRPr>
                    </a:p>
                  </a:txBody>
                  <a:tcPr/>
                </a:tc>
                <a:tc>
                  <a:txBody>
                    <a:bodyPr/>
                    <a:lstStyle/>
                    <a:p>
                      <a:r>
                        <a:rPr lang="en-US" dirty="0"/>
                        <a:t>SDN-Assisted Slow HTTP DDoS Attack Defense Method</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60332">
                <a:tc>
                  <a:txBody>
                    <a:bodyPr/>
                    <a:lstStyle/>
                    <a:p>
                      <a:r>
                        <a:rPr lang="en-IN" dirty="0"/>
                        <a:t>Authors</a:t>
                      </a:r>
                      <a:endParaRPr lang="en-IN" b="1" dirty="0">
                        <a:solidFill>
                          <a:schemeClr val="accent6">
                            <a:lumMod val="25000"/>
                          </a:schemeClr>
                        </a:solidFill>
                        <a:latin typeface="Times New Roman" panose="02020603050405020304" pitchFamily="18" charset="0"/>
                        <a:cs typeface="Times New Roman" panose="02020603050405020304" pitchFamily="18" charset="0"/>
                      </a:endParaRPr>
                    </a:p>
                  </a:txBody>
                  <a:tcPr/>
                </a:tc>
                <a:tc>
                  <a:txBody>
                    <a:bodyPr/>
                    <a:lstStyle/>
                    <a:p>
                      <a:r>
                        <a:rPr lang="en-IN" dirty="0"/>
                        <a:t>Kiwon Hong, Younjun Kim, Hyungoo Choi, and Jinwoo Park</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620359"/>
                  </a:ext>
                </a:extLst>
              </a:tr>
              <a:tr h="577550">
                <a:tc>
                  <a:txBody>
                    <a:bodyPr/>
                    <a:lstStyle/>
                    <a:p>
                      <a:r>
                        <a:rPr lang="en-IN" dirty="0"/>
                        <a:t>Published Year</a:t>
                      </a:r>
                      <a:endParaRPr lang="en-IN" b="1" dirty="0">
                        <a:solidFill>
                          <a:schemeClr val="accent6">
                            <a:lumMod val="25000"/>
                          </a:schemeClr>
                        </a:solidFill>
                        <a:latin typeface="Times New Roman" panose="02020603050405020304" pitchFamily="18" charset="0"/>
                        <a:cs typeface="Times New Roman" panose="02020603050405020304" pitchFamily="18" charset="0"/>
                      </a:endParaRPr>
                    </a:p>
                  </a:txBody>
                  <a:tcPr/>
                </a:tc>
                <a:tc>
                  <a:txBody>
                    <a:bodyPr/>
                    <a:lstStyle/>
                    <a:p>
                      <a:r>
                        <a:rPr lang="en-IN" dirty="0"/>
                        <a:t>2017</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9843623"/>
                  </a:ext>
                </a:extLst>
              </a:tr>
              <a:tr h="900830">
                <a:tc>
                  <a:txBody>
                    <a:bodyPr/>
                    <a:lstStyle/>
                    <a:p>
                      <a:r>
                        <a:rPr lang="en-IN" dirty="0"/>
                        <a:t>Efficiency</a:t>
                      </a:r>
                      <a:endParaRPr lang="en-IN" b="1" dirty="0">
                        <a:solidFill>
                          <a:schemeClr val="accent6">
                            <a:lumMod val="25000"/>
                          </a:schemeClr>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dirty="0"/>
                        <a:t>Defeat application-level DDoS attacks</a:t>
                      </a:r>
                    </a:p>
                    <a:p>
                      <a:pPr marL="285750" indent="-285750">
                        <a:buFont typeface="Arial" panose="020B0604020202020204" pitchFamily="34" charset="0"/>
                        <a:buChar char="•"/>
                      </a:pPr>
                      <a:r>
                        <a:rPr lang="en-US" dirty="0"/>
                        <a:t>Use cross-layer traffic analysis</a:t>
                      </a:r>
                    </a:p>
                    <a:p>
                      <a:pPr marL="285750" indent="-285750">
                        <a:buFont typeface="Arial" panose="020B0604020202020204" pitchFamily="34" charset="0"/>
                        <a:buChar char="•"/>
                      </a:pPr>
                      <a:r>
                        <a:rPr lang="en-US" dirty="0"/>
                        <a:t>Bound to a variety of transport protocols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900830">
                <a:tc>
                  <a:txBody>
                    <a:bodyPr/>
                    <a:lstStyle/>
                    <a:p>
                      <a:r>
                        <a:rPr lang="en-IN" dirty="0"/>
                        <a:t>Drawbacks</a:t>
                      </a:r>
                      <a:endParaRPr lang="en-IN" b="1" dirty="0">
                        <a:solidFill>
                          <a:schemeClr val="accent6">
                            <a:lumMod val="25000"/>
                          </a:schemeClr>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dirty="0"/>
                        <a:t>Various DDoS has not been well addressed in this paper</a:t>
                      </a:r>
                    </a:p>
                    <a:p>
                      <a:pPr marL="285750" indent="-285750">
                        <a:buFont typeface="Arial" panose="020B0604020202020204" pitchFamily="34" charset="0"/>
                        <a:buChar char="•"/>
                      </a:pPr>
                      <a:r>
                        <a:rPr lang="en-US" dirty="0"/>
                        <a:t>Computational cost in training the model is high</a:t>
                      </a:r>
                    </a:p>
                    <a:p>
                      <a:pPr marL="285750" indent="-285750">
                        <a:buFont typeface="Arial" panose="020B0604020202020204" pitchFamily="34" charset="0"/>
                        <a:buChar char="•"/>
                      </a:pPr>
                      <a:r>
                        <a:rPr lang="en-US" dirty="0"/>
                        <a:t>Very calculation intensive while training the model</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2062677">
                <a:tc>
                  <a:txBody>
                    <a:bodyPr/>
                    <a:lstStyle/>
                    <a:p>
                      <a:r>
                        <a:rPr lang="en-IN" dirty="0"/>
                        <a:t>Description</a:t>
                      </a:r>
                      <a:endParaRPr lang="en-IN" b="1" dirty="0">
                        <a:solidFill>
                          <a:schemeClr val="accent6">
                            <a:lumMod val="25000"/>
                          </a:schemeClr>
                        </a:solidFill>
                        <a:latin typeface="Times New Roman" panose="02020603050405020304" pitchFamily="18" charset="0"/>
                        <a:cs typeface="Times New Roman" panose="02020603050405020304" pitchFamily="18" charset="0"/>
                      </a:endParaRPr>
                    </a:p>
                  </a:txBody>
                  <a:tcPr/>
                </a:tc>
                <a:tc>
                  <a:txBody>
                    <a:bodyPr/>
                    <a:lstStyle/>
                    <a:p>
                      <a:r>
                        <a:rPr lang="en-US" dirty="0"/>
                        <a:t>A Slow HTTP Distributed Denial of Service (DDoS) attack causes a web server to be unavailable, but it is difficult to detect in a network because its traffic patterns are similar to those of legitimate clients. In this paper, we propose a network-based Slow HTTP DDoS attack defense method which is assisted by a Software-Defined Network (SDN) that can detect and mitigate Slow HTTP DDoS attacks in the network. Simulation results show that the proposed Slow HTTP DDoS attack defense method successfully protects web servers</a:t>
                      </a:r>
                    </a:p>
                    <a:p>
                      <a:r>
                        <a:rPr lang="en-US" dirty="0"/>
                        <a:t>against Slow HTTP DDoS attacks.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
        <p:nvSpPr>
          <p:cNvPr id="3" name="TextBox 2"/>
          <p:cNvSpPr txBox="1"/>
          <p:nvPr/>
        </p:nvSpPr>
        <p:spPr>
          <a:xfrm>
            <a:off x="228600" y="228599"/>
            <a:ext cx="6705600"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862069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a:bodyPr>
          <a:lstStyle/>
          <a:p>
            <a:pPr algn="l"/>
            <a:r>
              <a:rPr lang="en-US" sz="4000" dirty="0">
                <a:solidFill>
                  <a:schemeClr val="tx2"/>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52400" y="1066800"/>
            <a:ext cx="8991600" cy="5135563"/>
          </a:xfrm>
        </p:spPr>
        <p:txBody>
          <a:bodyPr>
            <a:noAutofit/>
          </a:bodyPr>
          <a:lstStyle/>
          <a:p>
            <a:pPr marL="0" indent="0">
              <a:buNone/>
            </a:pPr>
            <a:br>
              <a:rPr lang="en-IN" sz="1800" dirty="0">
                <a:latin typeface="Times New Roman" panose="02020603050405020304" pitchFamily="18" charset="0"/>
                <a:ea typeface="Times New Roman" panose="02020603050405020304" pitchFamily="18" charset="0"/>
              </a:rPr>
            </a:br>
            <a:r>
              <a:rPr lang="en-IN" sz="1800" dirty="0">
                <a:latin typeface="Times New Roman" panose="02020603050405020304" pitchFamily="18" charset="0"/>
                <a:ea typeface="Times New Roman" panose="02020603050405020304" pitchFamily="18" charset="0"/>
              </a:rPr>
              <a:t>[1]</a:t>
            </a:r>
            <a:r>
              <a:rPr lang="en-US" sz="2400" dirty="0" err="1">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Compagno</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&amp; al., “Poseidon: Mitigating interest flooding </a:t>
            </a:r>
            <a:r>
              <a:rPr lang="en-US" sz="2400" dirty="0" err="1">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ddos</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attacks in named data networking,” in Local Computer Networks (LCN), Intl’ Conf. on. IEEE, 2013, pp. 630– 638.</a:t>
            </a:r>
            <a:br>
              <a:rPr lang="en-IN"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br>
            <a:r>
              <a:rPr lang="en-IN"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[2]</a:t>
            </a:r>
            <a:r>
              <a:rPr lang="en-US" sz="2400" dirty="0" err="1">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Afanasyev</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&amp; al., “Interest flooding attack and countermeasures in named data networking,” in IFIP Networking Conference. IEEE, 2013, pp.</a:t>
            </a:r>
            <a:r>
              <a:rPr lang="en-US" sz="2400" spc="-3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1–9.</a:t>
            </a:r>
            <a:br>
              <a:rPr lang="en-IN"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br>
            <a:r>
              <a:rPr lang="en-IN"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[3]</a:t>
            </a:r>
            <a:r>
              <a:rPr lang="en-US" sz="2400" dirty="0" err="1">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Ghali</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&amp; al., “Closing the floodgate with stateless content-centric networking,” in 2017 26th International Conference on Computer Communication and Networks (ICCCN), July 2017, pp.</a:t>
            </a:r>
            <a:r>
              <a:rPr lang="en-US" sz="2400" spc="-1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1–10.</a:t>
            </a:r>
            <a:br>
              <a:rPr lang="en-IN"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br>
            <a:r>
              <a:rPr lang="en-IN"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[4]</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T. </a:t>
            </a:r>
            <a:r>
              <a:rPr lang="en-US" sz="2400" dirty="0" err="1">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Zhi</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H. Luo, and Y. Liu, “A </a:t>
            </a:r>
            <a:r>
              <a:rPr lang="en-US" sz="2400" dirty="0" err="1">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gini</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impurity-based interest flooding attack </a:t>
            </a:r>
            <a:r>
              <a:rPr lang="en-US" sz="2400" dirty="0" err="1">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defence</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mechanism</a:t>
            </a:r>
            <a:r>
              <a:rPr lang="en-US" sz="2400" spc="-45"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in</a:t>
            </a:r>
            <a:r>
              <a:rPr lang="en-US" sz="2400" spc="-5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err="1">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ndn</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a:t>
            </a:r>
            <a:r>
              <a:rPr lang="en-US" sz="2400" spc="-45"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IEEE</a:t>
            </a:r>
            <a:r>
              <a:rPr lang="en-US" sz="2400" spc="-4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Communications</a:t>
            </a:r>
            <a:r>
              <a:rPr lang="en-US" sz="2400" spc="-5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Letters,</a:t>
            </a:r>
            <a:r>
              <a:rPr lang="en-US" sz="2400" spc="-4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vol.</a:t>
            </a:r>
            <a:r>
              <a:rPr lang="en-US" sz="2400" spc="-4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22,</a:t>
            </a:r>
            <a:r>
              <a:rPr lang="en-US" sz="2400" spc="-4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no.</a:t>
            </a:r>
            <a:r>
              <a:rPr lang="en-US" sz="2400" spc="-4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3,</a:t>
            </a:r>
            <a:r>
              <a:rPr lang="en-US" sz="2400" spc="-45"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pp.</a:t>
            </a:r>
            <a:r>
              <a:rPr lang="en-US" sz="2400" spc="-35"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538–541,</a:t>
            </a:r>
            <a:r>
              <a:rPr lang="en-US" sz="2400" spc="-45"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 </a:t>
            </a:r>
            <a:r>
              <a:rPr lang="en-US" sz="2400" dirty="0">
                <a:solidFill>
                  <a:schemeClr val="bg2">
                    <a:lumMod val="10000"/>
                  </a:schemeClr>
                </a:solidFill>
                <a:latin typeface="Times New Roman" panose="02020603050405020304" pitchFamily="18" charset="0"/>
                <a:ea typeface="Webdings" panose="05030102010509060703" pitchFamily="18" charset="2"/>
                <a:cs typeface="Webdings" panose="05030102010509060703" pitchFamily="18" charset="2"/>
              </a:rPr>
              <a:t>March 201</a:t>
            </a:r>
            <a:r>
              <a:rPr lang="en-US" sz="2400" dirty="0">
                <a:latin typeface="Times New Roman" panose="02020603050405020304" pitchFamily="18" charset="0"/>
                <a:ea typeface="Webdings" panose="05030102010509060703" pitchFamily="18" charset="2"/>
                <a:cs typeface="Webdings" panose="05030102010509060703" pitchFamily="18" charset="2"/>
              </a:rPr>
              <a:t>8.</a:t>
            </a:r>
            <a:br>
              <a:rPr lang="en-IN" sz="2400" dirty="0">
                <a:latin typeface="Times New Roman" panose="02020603050405020304" pitchFamily="18" charset="0"/>
                <a:ea typeface="Webdings" panose="05030102010509060703" pitchFamily="18" charset="2"/>
                <a:cs typeface="Webdings" panose="05030102010509060703" pitchFamily="18" charset="2"/>
              </a:rPr>
            </a:br>
            <a:endParaRPr lang="en-US" sz="2400" dirty="0"/>
          </a:p>
        </p:txBody>
      </p:sp>
    </p:spTree>
    <p:extLst>
      <p:ext uri="{BB962C8B-B14F-4D97-AF65-F5344CB8AC3E}">
        <p14:creationId xmlns:p14="http://schemas.microsoft.com/office/powerpoint/2010/main" val="718850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0"/>
            <a:ext cx="8229600" cy="6096000"/>
          </a:xfrm>
        </p:spPr>
        <p:txBody>
          <a:bodyPr>
            <a:normAutofit fontScale="97500"/>
          </a:bodyPr>
          <a:lstStyle/>
          <a:p>
            <a:pPr marL="0" indent="0">
              <a:buNone/>
            </a:pPr>
            <a:r>
              <a:rPr lang="en-IN" sz="3300" dirty="0">
                <a:solidFill>
                  <a:schemeClr val="tx2"/>
                </a:solidFill>
                <a:latin typeface="Times New Roman" panose="02020603050405020304" pitchFamily="18" charset="0"/>
                <a:ea typeface="Times New Roman" panose="02020603050405020304" pitchFamily="18" charset="0"/>
              </a:rPr>
              <a:t>REFERENCES (CONTD)</a:t>
            </a:r>
          </a:p>
          <a:p>
            <a:pPr marL="0" indent="0">
              <a:buNone/>
            </a:pPr>
            <a:br>
              <a:rPr lang="en-IN" sz="2400" dirty="0">
                <a:latin typeface="Times New Roman" panose="02020603050405020304" pitchFamily="18" charset="0"/>
                <a:ea typeface="Times New Roman" panose="02020603050405020304" pitchFamily="18" charset="0"/>
              </a:rPr>
            </a:br>
            <a:r>
              <a:rPr lang="en-IN" sz="2400" dirty="0">
                <a:latin typeface="Times New Roman" panose="02020603050405020304" pitchFamily="18" charset="0"/>
                <a:ea typeface="Times New Roman" panose="02020603050405020304" pitchFamily="18" charset="0"/>
              </a:rPr>
              <a:t>[5]</a:t>
            </a:r>
            <a:r>
              <a:rPr lang="en-US" sz="2400" dirty="0">
                <a:latin typeface="Times New Roman" panose="02020603050405020304" pitchFamily="18" charset="0"/>
                <a:ea typeface="Webdings" panose="05030102010509060703" pitchFamily="18" charset="2"/>
                <a:cs typeface="Webdings" panose="05030102010509060703" pitchFamily="18" charset="2"/>
              </a:rPr>
              <a:t>Y.</a:t>
            </a:r>
            <a:r>
              <a:rPr lang="en-US" sz="2400" spc="-3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Xin,</a:t>
            </a:r>
            <a:r>
              <a:rPr lang="en-US" sz="2400" spc="-5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&amp;</a:t>
            </a:r>
            <a:r>
              <a:rPr lang="en-US" sz="2400" spc="-5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al.,</a:t>
            </a:r>
            <a:r>
              <a:rPr lang="en-US" sz="2400" spc="-6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“Detection</a:t>
            </a:r>
            <a:r>
              <a:rPr lang="en-US" sz="2400" spc="-4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of</a:t>
            </a:r>
            <a:r>
              <a:rPr lang="en-US" sz="2400" spc="-3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collusive</a:t>
            </a:r>
            <a:r>
              <a:rPr lang="en-US" sz="2400" spc="-4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interest</a:t>
            </a:r>
            <a:r>
              <a:rPr lang="en-US" sz="2400" spc="-4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flooding</a:t>
            </a:r>
            <a:r>
              <a:rPr lang="en-US" sz="2400" spc="-4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attacks</a:t>
            </a:r>
            <a:r>
              <a:rPr lang="en-US" sz="2400" spc="-5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in</a:t>
            </a:r>
            <a:r>
              <a:rPr lang="en-US" sz="2400" spc="-5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named</a:t>
            </a:r>
            <a:r>
              <a:rPr lang="en-US" sz="2400" spc="-5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data</a:t>
            </a:r>
            <a:r>
              <a:rPr lang="en-US" sz="2400" spc="-5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networking using</a:t>
            </a:r>
            <a:r>
              <a:rPr lang="en-US" sz="2400" spc="-3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wavelet</a:t>
            </a:r>
            <a:r>
              <a:rPr lang="en-US" sz="2400" spc="-2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analysis,”</a:t>
            </a:r>
            <a:r>
              <a:rPr lang="en-US" sz="2400" spc="-2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in</a:t>
            </a:r>
            <a:r>
              <a:rPr lang="en-US" sz="2400" spc="-2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IEEE</a:t>
            </a:r>
            <a:r>
              <a:rPr lang="en-US" sz="2400" spc="-4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Military</a:t>
            </a:r>
            <a:r>
              <a:rPr lang="en-US" sz="2400" spc="-2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Communications</a:t>
            </a:r>
            <a:r>
              <a:rPr lang="en-US" sz="2400" spc="-3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Conference</a:t>
            </a:r>
            <a:r>
              <a:rPr lang="en-US" sz="2400" spc="-3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(MILCOM),</a:t>
            </a:r>
            <a:r>
              <a:rPr lang="en-US" sz="2400" spc="-3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Oct 2017, pp.</a:t>
            </a:r>
            <a:r>
              <a:rPr lang="en-US" sz="2400" spc="1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557–562.</a:t>
            </a:r>
            <a:br>
              <a:rPr lang="en-IN" sz="2400" dirty="0">
                <a:latin typeface="Times New Roman" panose="02020603050405020304" pitchFamily="18" charset="0"/>
                <a:ea typeface="Webdings" panose="05030102010509060703" pitchFamily="18" charset="2"/>
                <a:cs typeface="Webdings" panose="05030102010509060703" pitchFamily="18" charset="2"/>
              </a:rPr>
            </a:br>
            <a:r>
              <a:rPr lang="en-IN" sz="2400" dirty="0">
                <a:latin typeface="Times New Roman" panose="02020603050405020304" pitchFamily="18" charset="0"/>
                <a:ea typeface="Webdings" panose="05030102010509060703" pitchFamily="18" charset="2"/>
                <a:cs typeface="Webdings" panose="05030102010509060703" pitchFamily="18" charset="2"/>
              </a:rPr>
              <a:t>[6]</a:t>
            </a:r>
            <a:r>
              <a:rPr lang="en-US" sz="2400" dirty="0">
                <a:latin typeface="Times New Roman" panose="02020603050405020304" pitchFamily="18" charset="0"/>
                <a:ea typeface="Webdings" panose="05030102010509060703" pitchFamily="18" charset="2"/>
                <a:cs typeface="Webdings" panose="05030102010509060703" pitchFamily="18" charset="2"/>
              </a:rPr>
              <a:t>K. Wang, &amp; al., “On the urgency of implementing Interest NACK into CCN: from the perspective of countering advanced interest flooding attacks” in IET Networks, vol. 7, no. 3, pp. 136–140,</a:t>
            </a:r>
            <a:r>
              <a:rPr lang="en-US" sz="2400" spc="3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2018.</a:t>
            </a:r>
            <a:br>
              <a:rPr lang="en-IN" sz="2400" dirty="0">
                <a:latin typeface="Times New Roman" panose="02020603050405020304" pitchFamily="18" charset="0"/>
                <a:ea typeface="Webdings" panose="05030102010509060703" pitchFamily="18" charset="2"/>
                <a:cs typeface="Webdings" panose="05030102010509060703" pitchFamily="18" charset="2"/>
              </a:rPr>
            </a:br>
            <a:r>
              <a:rPr lang="en-IN" sz="2400" dirty="0">
                <a:latin typeface="Times New Roman" panose="02020603050405020304" pitchFamily="18" charset="0"/>
                <a:ea typeface="Webdings" panose="05030102010509060703" pitchFamily="18" charset="2"/>
                <a:cs typeface="Webdings" panose="05030102010509060703" pitchFamily="18" charset="2"/>
              </a:rPr>
              <a:t>[7]</a:t>
            </a:r>
            <a:r>
              <a:rPr lang="en-US" sz="2400" dirty="0">
                <a:latin typeface="Times New Roman" panose="02020603050405020304" pitchFamily="18" charset="0"/>
                <a:ea typeface="Webdings" panose="05030102010509060703" pitchFamily="18" charset="2"/>
                <a:cs typeface="Webdings" panose="05030102010509060703" pitchFamily="18" charset="2"/>
              </a:rPr>
              <a:t>S. </a:t>
            </a:r>
            <a:r>
              <a:rPr lang="en-US" sz="2400" dirty="0" err="1">
                <a:latin typeface="Times New Roman" panose="02020603050405020304" pitchFamily="18" charset="0"/>
                <a:ea typeface="Webdings" panose="05030102010509060703" pitchFamily="18" charset="2"/>
                <a:cs typeface="Webdings" panose="05030102010509060703" pitchFamily="18" charset="2"/>
              </a:rPr>
              <a:t>DiBenedetto</a:t>
            </a:r>
            <a:r>
              <a:rPr lang="en-US" sz="2400" dirty="0">
                <a:latin typeface="Times New Roman" panose="02020603050405020304" pitchFamily="18" charset="0"/>
                <a:ea typeface="Webdings" panose="05030102010509060703" pitchFamily="18" charset="2"/>
                <a:cs typeface="Webdings" panose="05030102010509060703" pitchFamily="18" charset="2"/>
              </a:rPr>
              <a:t> and C. Papadopoulos, “Mitigating poisoned content with forwarding strategy,” in 2016 IEEE Conference on Computer Communications Workshops (INFOCOM WKSHPS), April 2016, pp. 164–16</a:t>
            </a:r>
          </a:p>
          <a:p>
            <a:pPr marL="0" indent="0">
              <a:buNone/>
            </a:pPr>
            <a:r>
              <a:rPr lang="en-IN" sz="2400" dirty="0">
                <a:latin typeface="Times New Roman" panose="02020603050405020304" pitchFamily="18" charset="0"/>
                <a:ea typeface="Webdings" panose="05030102010509060703" pitchFamily="18" charset="2"/>
                <a:cs typeface="Webdings" panose="05030102010509060703" pitchFamily="18" charset="2"/>
              </a:rPr>
              <a:t> [8]</a:t>
            </a:r>
            <a:r>
              <a:rPr lang="en-US" sz="2400" dirty="0">
                <a:latin typeface="Times New Roman" panose="02020603050405020304" pitchFamily="18" charset="0"/>
                <a:ea typeface="Webdings" panose="05030102010509060703" pitchFamily="18" charset="2"/>
                <a:cs typeface="Webdings" panose="05030102010509060703" pitchFamily="18" charset="2"/>
              </a:rPr>
              <a:t>Yi, &amp; al., “A case for </a:t>
            </a:r>
            <a:r>
              <a:rPr lang="en-US" sz="2400" dirty="0" err="1">
                <a:latin typeface="Times New Roman" panose="02020603050405020304" pitchFamily="18" charset="0"/>
                <a:ea typeface="Webdings" panose="05030102010509060703" pitchFamily="18" charset="2"/>
                <a:cs typeface="Webdings" panose="05030102010509060703" pitchFamily="18" charset="2"/>
              </a:rPr>
              <a:t>stateful</a:t>
            </a:r>
            <a:r>
              <a:rPr lang="en-US" sz="2400" dirty="0">
                <a:latin typeface="Times New Roman" panose="02020603050405020304" pitchFamily="18" charset="0"/>
                <a:ea typeface="Webdings" panose="05030102010509060703" pitchFamily="18" charset="2"/>
                <a:cs typeface="Webdings" panose="05030102010509060703" pitchFamily="18" charset="2"/>
              </a:rPr>
              <a:t> forwarding plane,” Computer    Communications, vol. 36, no. 7, pp. 779–791,</a:t>
            </a:r>
            <a:r>
              <a:rPr lang="en-US" sz="2400" spc="3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2013.</a:t>
            </a:r>
            <a:br>
              <a:rPr lang="en-IN" sz="2400" dirty="0">
                <a:latin typeface="Times New Roman" panose="02020603050405020304" pitchFamily="18" charset="0"/>
                <a:ea typeface="Webdings" panose="05030102010509060703" pitchFamily="18" charset="2"/>
                <a:cs typeface="Webdings" panose="05030102010509060703" pitchFamily="18" charset="2"/>
              </a:rPr>
            </a:br>
            <a:br>
              <a:rPr lang="en-IN" sz="2400" dirty="0">
                <a:latin typeface="Times New Roman" panose="02020603050405020304" pitchFamily="18" charset="0"/>
                <a:ea typeface="Webdings" panose="05030102010509060703" pitchFamily="18" charset="2"/>
                <a:cs typeface="Webdings" panose="05030102010509060703" pitchFamily="18" charset="2"/>
              </a:rPr>
            </a:br>
            <a:endParaRPr lang="en-US" sz="2400" dirty="0"/>
          </a:p>
        </p:txBody>
      </p:sp>
    </p:spTree>
    <p:extLst>
      <p:ext uri="{BB962C8B-B14F-4D97-AF65-F5344CB8AC3E}">
        <p14:creationId xmlns:p14="http://schemas.microsoft.com/office/powerpoint/2010/main" val="448141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r>
              <a:rPr lang="en-IN" dirty="0">
                <a:solidFill>
                  <a:schemeClr val="tx2"/>
                </a:solidFill>
                <a:latin typeface="Times New Roman" panose="02020603050405020304" pitchFamily="18" charset="0"/>
                <a:ea typeface="Times New Roman" panose="02020603050405020304" pitchFamily="18" charset="0"/>
              </a:rPr>
              <a:t>REFERENCES (CONTD)</a:t>
            </a:r>
          </a:p>
          <a:p>
            <a:pPr marL="0" indent="0">
              <a:buNone/>
            </a:pPr>
            <a:br>
              <a:rPr lang="en-IN" sz="2400" dirty="0">
                <a:latin typeface="Times New Roman" panose="02020603050405020304" pitchFamily="18" charset="0"/>
                <a:ea typeface="Webdings" panose="05030102010509060703" pitchFamily="18" charset="2"/>
                <a:cs typeface="Webdings" panose="05030102010509060703" pitchFamily="18" charset="2"/>
              </a:rPr>
            </a:br>
            <a:r>
              <a:rPr lang="en-IN" sz="2400" dirty="0">
                <a:latin typeface="Times New Roman" panose="02020603050405020304" pitchFamily="18" charset="0"/>
                <a:ea typeface="Webdings" panose="05030102010509060703" pitchFamily="18" charset="2"/>
                <a:cs typeface="Webdings" panose="05030102010509060703" pitchFamily="18" charset="2"/>
              </a:rPr>
              <a:t>[9]</a:t>
            </a:r>
            <a:r>
              <a:rPr lang="en-US" sz="2400" dirty="0">
                <a:latin typeface="Times New Roman" panose="02020603050405020304" pitchFamily="18" charset="0"/>
                <a:ea typeface="Webdings" panose="05030102010509060703" pitchFamily="18" charset="2"/>
                <a:cs typeface="Webdings" panose="05030102010509060703" pitchFamily="18" charset="2"/>
              </a:rPr>
              <a:t>Amandeep </a:t>
            </a:r>
            <a:r>
              <a:rPr lang="en-US" sz="2400" dirty="0" err="1">
                <a:latin typeface="Times New Roman" panose="02020603050405020304" pitchFamily="18" charset="0"/>
                <a:ea typeface="Webdings" panose="05030102010509060703" pitchFamily="18" charset="2"/>
                <a:cs typeface="Webdings" panose="05030102010509060703" pitchFamily="18" charset="2"/>
              </a:rPr>
              <a:t>Verma</a:t>
            </a:r>
            <a:r>
              <a:rPr lang="en-US" sz="2400" dirty="0">
                <a:latin typeface="Times New Roman" panose="02020603050405020304" pitchFamily="18" charset="0"/>
                <a:ea typeface="Webdings" panose="05030102010509060703" pitchFamily="18" charset="2"/>
                <a:cs typeface="Webdings" panose="05030102010509060703" pitchFamily="18" charset="2"/>
              </a:rPr>
              <a:t> </a:t>
            </a:r>
            <a:r>
              <a:rPr lang="en-US" sz="2400" dirty="0" err="1">
                <a:latin typeface="Times New Roman" panose="02020603050405020304" pitchFamily="18" charset="0"/>
                <a:ea typeface="Webdings" panose="05030102010509060703" pitchFamily="18" charset="2"/>
                <a:cs typeface="Webdings" panose="05030102010509060703" pitchFamily="18" charset="2"/>
              </a:rPr>
              <a:t>Manpreet</a:t>
            </a:r>
            <a:r>
              <a:rPr lang="en-US" sz="2400" dirty="0">
                <a:latin typeface="Times New Roman" panose="02020603050405020304" pitchFamily="18" charset="0"/>
                <a:ea typeface="Webdings" panose="05030102010509060703" pitchFamily="18" charset="2"/>
                <a:cs typeface="Webdings" panose="05030102010509060703" pitchFamily="18" charset="2"/>
              </a:rPr>
              <a:t> Singh </a:t>
            </a:r>
            <a:r>
              <a:rPr lang="en-US" sz="2400" dirty="0" err="1">
                <a:latin typeface="Times New Roman" panose="02020603050405020304" pitchFamily="18" charset="0"/>
                <a:ea typeface="Webdings" panose="05030102010509060703" pitchFamily="18" charset="2"/>
                <a:cs typeface="Webdings" panose="05030102010509060703" pitchFamily="18" charset="2"/>
              </a:rPr>
              <a:t>Gujral</a:t>
            </a:r>
            <a:r>
              <a:rPr lang="en-US" sz="2400" dirty="0">
                <a:latin typeface="Times New Roman" panose="02020603050405020304" pitchFamily="18" charset="0"/>
                <a:ea typeface="Webdings" panose="05030102010509060703" pitchFamily="18" charset="2"/>
                <a:cs typeface="Webdings" panose="05030102010509060703" pitchFamily="18" charset="2"/>
              </a:rPr>
              <a:t> “A Comprehensive Appraisal of Ad hoc Networks” International Journal of Computer Applications (0975– 8887) Volume 49– No.22, July</a:t>
            </a:r>
            <a:r>
              <a:rPr lang="en-US" sz="2400" spc="-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2012.</a:t>
            </a:r>
            <a:br>
              <a:rPr lang="en-IN" sz="2400" dirty="0">
                <a:latin typeface="Times New Roman" panose="02020603050405020304" pitchFamily="18" charset="0"/>
                <a:ea typeface="Webdings" panose="05030102010509060703" pitchFamily="18" charset="2"/>
                <a:cs typeface="Webdings" panose="05030102010509060703" pitchFamily="18" charset="2"/>
              </a:rPr>
            </a:br>
            <a:r>
              <a:rPr lang="en-IN" sz="2400" dirty="0">
                <a:latin typeface="Times New Roman" panose="02020603050405020304" pitchFamily="18" charset="0"/>
                <a:ea typeface="Webdings" panose="05030102010509060703" pitchFamily="18" charset="2"/>
                <a:cs typeface="Webdings" panose="05030102010509060703" pitchFamily="18" charset="2"/>
              </a:rPr>
              <a:t>[10]</a:t>
            </a:r>
            <a:r>
              <a:rPr lang="en-US" sz="2400" dirty="0" err="1">
                <a:latin typeface="Times New Roman" panose="02020603050405020304" pitchFamily="18" charset="0"/>
                <a:ea typeface="Webdings" panose="05030102010509060703" pitchFamily="18" charset="2"/>
                <a:cs typeface="Webdings" panose="05030102010509060703" pitchFamily="18" charset="2"/>
              </a:rPr>
              <a:t>Shahanaz</a:t>
            </a:r>
            <a:r>
              <a:rPr lang="en-US" sz="2400" dirty="0">
                <a:latin typeface="Times New Roman" panose="02020603050405020304" pitchFamily="18" charset="0"/>
                <a:ea typeface="Webdings" panose="05030102010509060703" pitchFamily="18" charset="2"/>
                <a:cs typeface="Webdings" panose="05030102010509060703" pitchFamily="18" charset="2"/>
              </a:rPr>
              <a:t> Begum I, </a:t>
            </a:r>
            <a:r>
              <a:rPr lang="en-US" sz="2400" dirty="0" err="1">
                <a:latin typeface="Times New Roman" panose="02020603050405020304" pitchFamily="18" charset="0"/>
                <a:ea typeface="Webdings" panose="05030102010509060703" pitchFamily="18" charset="2"/>
                <a:cs typeface="Webdings" panose="05030102010509060703" pitchFamily="18" charset="2"/>
              </a:rPr>
              <a:t>Geetharamani</a:t>
            </a:r>
            <a:r>
              <a:rPr lang="en-US" sz="2400" dirty="0">
                <a:latin typeface="Times New Roman" panose="02020603050405020304" pitchFamily="18" charset="0"/>
                <a:ea typeface="Webdings" panose="05030102010509060703" pitchFamily="18" charset="2"/>
                <a:cs typeface="Webdings" panose="05030102010509060703" pitchFamily="18" charset="2"/>
              </a:rPr>
              <a:t> G, “DDoS Attack detection and Prevention in Private Cloud Environment “,International Journal of Innovations in Engineering and Technology (IJIET), Vol.7 Issue.3, Oct 2016, pp. 527-</a:t>
            </a:r>
            <a:r>
              <a:rPr lang="en-US" sz="2400" spc="-10"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531</a:t>
            </a:r>
            <a:br>
              <a:rPr lang="en-IN" sz="2400" dirty="0">
                <a:latin typeface="Times New Roman" panose="02020603050405020304" pitchFamily="18" charset="0"/>
                <a:ea typeface="Webdings" panose="05030102010509060703" pitchFamily="18" charset="2"/>
                <a:cs typeface="Webdings" panose="05030102010509060703" pitchFamily="18" charset="2"/>
              </a:rPr>
            </a:br>
            <a:r>
              <a:rPr lang="en-IN" sz="2400" dirty="0">
                <a:latin typeface="Times New Roman" panose="02020603050405020304" pitchFamily="18" charset="0"/>
                <a:ea typeface="Webdings" panose="05030102010509060703" pitchFamily="18" charset="2"/>
                <a:cs typeface="Webdings" panose="05030102010509060703" pitchFamily="18" charset="2"/>
              </a:rPr>
              <a:t>[11]</a:t>
            </a:r>
            <a:r>
              <a:rPr lang="en-US" sz="2400" dirty="0">
                <a:latin typeface="Times New Roman" panose="02020603050405020304" pitchFamily="18" charset="0"/>
                <a:ea typeface="Webdings" panose="05030102010509060703" pitchFamily="18" charset="2"/>
                <a:cs typeface="Webdings" panose="05030102010509060703" pitchFamily="18" charset="2"/>
              </a:rPr>
              <a:t>S. </a:t>
            </a:r>
            <a:r>
              <a:rPr lang="en-US" sz="2400" dirty="0" err="1">
                <a:latin typeface="Times New Roman" panose="02020603050405020304" pitchFamily="18" charset="0"/>
                <a:ea typeface="Webdings" panose="05030102010509060703" pitchFamily="18" charset="2"/>
                <a:cs typeface="Webdings" panose="05030102010509060703" pitchFamily="18" charset="2"/>
              </a:rPr>
              <a:t>Umarani</a:t>
            </a:r>
            <a:r>
              <a:rPr lang="en-US" sz="2400" dirty="0">
                <a:latin typeface="Times New Roman" panose="02020603050405020304" pitchFamily="18" charset="0"/>
                <a:ea typeface="Webdings" panose="05030102010509060703" pitchFamily="18" charset="2"/>
                <a:cs typeface="Webdings" panose="05030102010509060703" pitchFamily="18" charset="2"/>
              </a:rPr>
              <a:t>, D. </a:t>
            </a:r>
            <a:r>
              <a:rPr lang="en-US" sz="2400" dirty="0" err="1">
                <a:latin typeface="Times New Roman" panose="02020603050405020304" pitchFamily="18" charset="0"/>
                <a:ea typeface="Webdings" panose="05030102010509060703" pitchFamily="18" charset="2"/>
                <a:cs typeface="Webdings" panose="05030102010509060703" pitchFamily="18" charset="2"/>
              </a:rPr>
              <a:t>Sharmila</a:t>
            </a:r>
            <a:r>
              <a:rPr lang="en-US" sz="2400" dirty="0">
                <a:latin typeface="Times New Roman" panose="02020603050405020304" pitchFamily="18" charset="0"/>
                <a:ea typeface="Webdings" panose="05030102010509060703" pitchFamily="18" charset="2"/>
                <a:cs typeface="Webdings" panose="05030102010509060703" pitchFamily="18" charset="2"/>
              </a:rPr>
              <a:t>, ‘‘Predicting Application Layer DDoS Attacks Using Machine Learning Algorithms”, International Journal of Computer, Electrical, Automation, Control and Information Engineering Vol.8, No.10, 2014, pp.</a:t>
            </a:r>
            <a:r>
              <a:rPr lang="en-US" sz="2400" spc="-25" dirty="0">
                <a:latin typeface="Times New Roman" panose="02020603050405020304" pitchFamily="18" charset="0"/>
                <a:ea typeface="Webdings" panose="05030102010509060703" pitchFamily="18" charset="2"/>
                <a:cs typeface="Webdings" panose="05030102010509060703" pitchFamily="18" charset="2"/>
              </a:rPr>
              <a:t> </a:t>
            </a:r>
            <a:r>
              <a:rPr lang="en-US" sz="2400" dirty="0">
                <a:latin typeface="Times New Roman" panose="02020603050405020304" pitchFamily="18" charset="0"/>
                <a:ea typeface="Webdings" panose="05030102010509060703" pitchFamily="18" charset="2"/>
                <a:cs typeface="Webdings" panose="05030102010509060703" pitchFamily="18" charset="2"/>
              </a:rPr>
              <a:t>1912-1917</a:t>
            </a:r>
            <a:br>
              <a:rPr lang="en-IN" sz="2400" dirty="0">
                <a:latin typeface="Times New Roman" panose="02020603050405020304" pitchFamily="18" charset="0"/>
                <a:ea typeface="Webdings" panose="05030102010509060703" pitchFamily="18" charset="2"/>
                <a:cs typeface="Webdings" panose="05030102010509060703" pitchFamily="18" charset="2"/>
              </a:rPr>
            </a:br>
            <a:endParaRPr lang="en-US" sz="2400" dirty="0"/>
          </a:p>
        </p:txBody>
      </p:sp>
    </p:spTree>
    <p:extLst>
      <p:ext uri="{BB962C8B-B14F-4D97-AF65-F5344CB8AC3E}">
        <p14:creationId xmlns:p14="http://schemas.microsoft.com/office/powerpoint/2010/main" val="3063188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447800"/>
          </a:xfrm>
        </p:spPr>
        <p:txBody>
          <a:bodyPr>
            <a:noAutofit/>
          </a:bodyPr>
          <a:lstStyle/>
          <a:p>
            <a:r>
              <a:rPr lang="en-US" sz="8000" dirty="0">
                <a:solidFill>
                  <a:schemeClr val="tx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4743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1891445897"/>
              </p:ext>
            </p:extLst>
          </p:nvPr>
        </p:nvGraphicFramePr>
        <p:xfrm>
          <a:off x="152401" y="1219199"/>
          <a:ext cx="8839200" cy="5486400"/>
        </p:xfrm>
        <a:graphic>
          <a:graphicData uri="http://schemas.openxmlformats.org/drawingml/2006/table">
            <a:tbl>
              <a:tblPr firstRow="1" bandRow="1">
                <a:tableStyleId>{5940675A-B579-460E-94D1-54222C63F5DA}</a:tableStyleId>
              </a:tblPr>
              <a:tblGrid>
                <a:gridCol w="1699112">
                  <a:extLst>
                    <a:ext uri="{9D8B030D-6E8A-4147-A177-3AD203B41FA5}">
                      <a16:colId xmlns:a16="http://schemas.microsoft.com/office/drawing/2014/main" val="3371192091"/>
                    </a:ext>
                  </a:extLst>
                </a:gridCol>
                <a:gridCol w="7140088">
                  <a:extLst>
                    <a:ext uri="{9D8B030D-6E8A-4147-A177-3AD203B41FA5}">
                      <a16:colId xmlns:a16="http://schemas.microsoft.com/office/drawing/2014/main" val="1879922028"/>
                    </a:ext>
                  </a:extLst>
                </a:gridCol>
              </a:tblGrid>
              <a:tr h="910725">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Software-Defined Networking (SDN) and Distributed Denial of Service (DDoS) Attacks in Cloud Computing Environments: A Survey, Some Research Issues, and Challenges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64290">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err="1">
                          <a:solidFill>
                            <a:schemeClr val="accent6">
                              <a:lumMod val="25000"/>
                            </a:schemeClr>
                          </a:solidFill>
                          <a:latin typeface="Times New Roman" panose="02020603050405020304" pitchFamily="18" charset="0"/>
                          <a:cs typeface="Times New Roman" panose="02020603050405020304" pitchFamily="18" charset="0"/>
                        </a:rPr>
                        <a:t>Qiao</a:t>
                      </a:r>
                      <a:r>
                        <a:rPr lang="en-IN" dirty="0">
                          <a:solidFill>
                            <a:schemeClr val="accent6">
                              <a:lumMod val="25000"/>
                            </a:schemeClr>
                          </a:solidFill>
                          <a:latin typeface="Times New Roman" panose="02020603050405020304" pitchFamily="18" charset="0"/>
                          <a:cs typeface="Times New Roman" panose="02020603050405020304" pitchFamily="18" charset="0"/>
                        </a:rPr>
                        <a:t> Yan, F. Richard Yu </a:t>
                      </a:r>
                      <a:r>
                        <a:rPr lang="en-IN" dirty="0" err="1">
                          <a:solidFill>
                            <a:schemeClr val="accent6">
                              <a:lumMod val="25000"/>
                            </a:schemeClr>
                          </a:solidFill>
                          <a:latin typeface="Times New Roman" panose="02020603050405020304" pitchFamily="18" charset="0"/>
                          <a:cs typeface="Times New Roman" panose="02020603050405020304" pitchFamily="18" charset="0"/>
                        </a:rPr>
                        <a:t>Qingxiang</a:t>
                      </a:r>
                      <a:r>
                        <a:rPr lang="en-IN" dirty="0">
                          <a:solidFill>
                            <a:schemeClr val="accent6">
                              <a:lumMod val="25000"/>
                            </a:schemeClr>
                          </a:solidFill>
                          <a:latin typeface="Times New Roman" panose="02020603050405020304" pitchFamily="18" charset="0"/>
                          <a:cs typeface="Times New Roman" panose="02020603050405020304" pitchFamily="18" charset="0"/>
                        </a:rPr>
                        <a:t> Gong, and </a:t>
                      </a:r>
                      <a:r>
                        <a:rPr lang="en-IN" dirty="0" err="1">
                          <a:solidFill>
                            <a:schemeClr val="accent6">
                              <a:lumMod val="25000"/>
                            </a:schemeClr>
                          </a:solidFill>
                          <a:latin typeface="Times New Roman" panose="02020603050405020304" pitchFamily="18" charset="0"/>
                          <a:cs typeface="Times New Roman" panose="02020603050405020304" pitchFamily="18" charset="0"/>
                        </a:rPr>
                        <a:t>Jianqiang</a:t>
                      </a:r>
                      <a:r>
                        <a:rPr lang="en-IN" dirty="0">
                          <a:solidFill>
                            <a:schemeClr val="accent6">
                              <a:lumMod val="25000"/>
                            </a:schemeClr>
                          </a:solidFill>
                          <a:latin typeface="Times New Roman" panose="02020603050405020304" pitchFamily="18" charset="0"/>
                          <a:cs typeface="Times New Roman" panose="02020603050405020304" pitchFamily="18" charset="0"/>
                        </a:rPr>
                        <a:t> Li</a:t>
                      </a:r>
                    </a:p>
                  </a:txBody>
                  <a:tcPr/>
                </a:tc>
                <a:extLst>
                  <a:ext uri="{0D108BD9-81ED-4DB2-BD59-A6C34878D82A}">
                    <a16:rowId xmlns:a16="http://schemas.microsoft.com/office/drawing/2014/main" val="2559620359"/>
                  </a:ext>
                </a:extLst>
              </a:tr>
              <a:tr h="364290">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4249843623"/>
                  </a:ext>
                </a:extLst>
              </a:tr>
              <a:tr h="910725">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It is cost effective, by allowing reuse of information extracted </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It makes no compromise of QoS</a:t>
                      </a:r>
                    </a:p>
                    <a:p>
                      <a:pPr marL="0" indent="0">
                        <a:buFont typeface="Arial" panose="020B0604020202020204" pitchFamily="34" charset="0"/>
                        <a:buNone/>
                      </a:pP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910725">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Several important issues and research challenges which are open and yet to be addressed</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Lead to the generation of bad candidate proposals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1949445">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In this paper, we discuss the new trends and characteristics of DDoS attacks in cloud computing, and provide a comprehensive survey of defense mechanisms against DDoS attacks using SDN.  This work can help to  make full use of SDN’s advantages to defeat DDoS attacks in cloud computing environments and how to prevent SDN itself from becoming a victim of DDoS attacks, which are important for the smooth evolution of SDN-based cloud without the distraction of DDoS attacks.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
        <p:nvSpPr>
          <p:cNvPr id="4" name="TextBox 3"/>
          <p:cNvSpPr txBox="1"/>
          <p:nvPr/>
        </p:nvSpPr>
        <p:spPr>
          <a:xfrm>
            <a:off x="152400" y="76200"/>
            <a:ext cx="8839200" cy="101566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dirty="0">
                <a:latin typeface="Times New Roman" panose="02020603050405020304" pitchFamily="18" charset="0"/>
                <a:cs typeface="Times New Roman" panose="02020603050405020304" pitchFamily="18" charset="0"/>
              </a:rPr>
              <a:t>LITERATURE SURVEY (CONTD)</a:t>
            </a:r>
          </a:p>
          <a:p>
            <a:endParaRPr lang="en-US" dirty="0"/>
          </a:p>
        </p:txBody>
      </p:sp>
    </p:spTree>
    <p:extLst>
      <p:ext uri="{BB962C8B-B14F-4D97-AF65-F5344CB8AC3E}">
        <p14:creationId xmlns:p14="http://schemas.microsoft.com/office/powerpoint/2010/main" val="245380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3899933325"/>
              </p:ext>
            </p:extLst>
          </p:nvPr>
        </p:nvGraphicFramePr>
        <p:xfrm>
          <a:off x="34636" y="1076498"/>
          <a:ext cx="9033164" cy="5760720"/>
        </p:xfrm>
        <a:graphic>
          <a:graphicData uri="http://schemas.openxmlformats.org/drawingml/2006/table">
            <a:tbl>
              <a:tblPr firstRow="1" bandRow="1">
                <a:tableStyleId>{5940675A-B579-460E-94D1-54222C63F5DA}</a:tableStyleId>
              </a:tblPr>
              <a:tblGrid>
                <a:gridCol w="1322116">
                  <a:extLst>
                    <a:ext uri="{9D8B030D-6E8A-4147-A177-3AD203B41FA5}">
                      <a16:colId xmlns:a16="http://schemas.microsoft.com/office/drawing/2014/main" val="3371192091"/>
                    </a:ext>
                  </a:extLst>
                </a:gridCol>
                <a:gridCol w="7711048">
                  <a:extLst>
                    <a:ext uri="{9D8B030D-6E8A-4147-A177-3AD203B41FA5}">
                      <a16:colId xmlns:a16="http://schemas.microsoft.com/office/drawing/2014/main" val="1879922028"/>
                    </a:ext>
                  </a:extLst>
                </a:gridCol>
              </a:tblGrid>
              <a:tr h="356700">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Botnet in DDoS Attacks: Trends and Challenges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356700">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Nazrul Hoque, </a:t>
                      </a:r>
                      <a:r>
                        <a:rPr lang="en-IN" dirty="0" err="1">
                          <a:solidFill>
                            <a:schemeClr val="accent6">
                              <a:lumMod val="25000"/>
                            </a:schemeClr>
                          </a:solidFill>
                          <a:latin typeface="Times New Roman" panose="02020603050405020304" pitchFamily="18" charset="0"/>
                          <a:cs typeface="Times New Roman" panose="02020603050405020304" pitchFamily="18" charset="0"/>
                        </a:rPr>
                        <a:t>Dhruba</a:t>
                      </a:r>
                      <a:r>
                        <a:rPr lang="en-IN" dirty="0">
                          <a:solidFill>
                            <a:schemeClr val="accent6">
                              <a:lumMod val="25000"/>
                            </a:schemeClr>
                          </a:solidFill>
                          <a:latin typeface="Times New Roman" panose="02020603050405020304" pitchFamily="18" charset="0"/>
                          <a:cs typeface="Times New Roman" panose="02020603050405020304" pitchFamily="18" charset="0"/>
                        </a:rPr>
                        <a:t> K Bhattacharyya and Jugal K </a:t>
                      </a:r>
                      <a:r>
                        <a:rPr lang="en-IN" dirty="0" err="1">
                          <a:solidFill>
                            <a:schemeClr val="accent6">
                              <a:lumMod val="25000"/>
                            </a:schemeClr>
                          </a:solidFill>
                          <a:latin typeface="Times New Roman" panose="02020603050405020304" pitchFamily="18" charset="0"/>
                          <a:cs typeface="Times New Roman" panose="02020603050405020304" pitchFamily="18" charset="0"/>
                        </a:rPr>
                        <a:t>Kalita</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620359"/>
                  </a:ext>
                </a:extLst>
              </a:tr>
              <a:tr h="624224">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4249843623"/>
                  </a:ext>
                </a:extLst>
              </a:tr>
              <a:tr h="891749">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Integrates multiple traceback mechanism with customization support</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Effectively block Slow HTTP DDoS attacks, allowing a web server to sustain its normal operation</a:t>
                      </a:r>
                    </a:p>
                  </a:txBody>
                  <a:tcPr/>
                </a:tc>
                <a:extLst>
                  <a:ext uri="{0D108BD9-81ED-4DB2-BD59-A6C34878D82A}">
                    <a16:rowId xmlns:a16="http://schemas.microsoft.com/office/drawing/2014/main" val="61362823"/>
                  </a:ext>
                </a:extLst>
              </a:tr>
              <a:tr h="891749">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Does not provide a generic solution</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Leads to a biased outcome of predictions in terms of misclassification error and accuracy rates.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3785299"/>
                  </a:ext>
                </a:extLst>
              </a:tr>
              <a:tr h="2496897">
                <a:tc>
                  <a:txBody>
                    <a:bodyPr/>
                    <a:lstStyle/>
                    <a:p>
                      <a:r>
                        <a:rPr lang="en-IN" sz="1600" b="1" dirty="0">
                          <a:solidFill>
                            <a:schemeClr val="accent6">
                              <a:lumMod val="25000"/>
                            </a:schemeClr>
                          </a:solidFill>
                          <a:latin typeface="Times New Roman" panose="02020603050405020304" pitchFamily="18" charset="0"/>
                          <a:cs typeface="Times New Roman" panose="02020603050405020304" pitchFamily="18" charset="0"/>
                        </a:rPr>
                        <a:t>Description</a:t>
                      </a:r>
                      <a:endParaRPr lang="en-IN" b="1" dirty="0">
                        <a:solidFill>
                          <a:schemeClr val="accent6">
                            <a:lumMod val="25000"/>
                          </a:schemeClr>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Botnets pose a major threat to network security as they are widely used for many Internet crimes such as DDoS attacks, identity theft, email spamming and click fraud. Botnet based DDoS attacks.. This paper presents a comprehensive overview of DDoS attacks, their causes, types with a taxonomy and technical details of various attack launching tools. A detailed discussion of several botnet architectures, tools</a:t>
                      </a:r>
                    </a:p>
                    <a:p>
                      <a:r>
                        <a:rPr lang="en-US" dirty="0">
                          <a:solidFill>
                            <a:schemeClr val="accent6">
                              <a:lumMod val="25000"/>
                            </a:schemeClr>
                          </a:solidFill>
                          <a:latin typeface="Times New Roman" panose="02020603050405020304" pitchFamily="18" charset="0"/>
                          <a:cs typeface="Times New Roman" panose="02020603050405020304" pitchFamily="18" charset="0"/>
                        </a:rPr>
                        <a:t>developed using botnet architectures and pros and cons analysis are also included. Furthermore, a list of important issues and research challenges is also reported in the paper.</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
        <p:nvSpPr>
          <p:cNvPr id="5" name="TextBox 4"/>
          <p:cNvSpPr txBox="1"/>
          <p:nvPr/>
        </p:nvSpPr>
        <p:spPr>
          <a:xfrm>
            <a:off x="124691" y="-13855"/>
            <a:ext cx="8915400" cy="9848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dirty="0">
                <a:latin typeface="Times New Roman" panose="02020603050405020304" pitchFamily="18" charset="0"/>
                <a:cs typeface="Times New Roman" panose="02020603050405020304" pitchFamily="18" charset="0"/>
              </a:rPr>
              <a:t>LITERATURE SURVEY (CONTD)</a:t>
            </a:r>
          </a:p>
          <a:p>
            <a:endParaRPr lang="en-US" dirty="0"/>
          </a:p>
        </p:txBody>
      </p:sp>
    </p:spTree>
    <p:extLst>
      <p:ext uri="{BB962C8B-B14F-4D97-AF65-F5344CB8AC3E}">
        <p14:creationId xmlns:p14="http://schemas.microsoft.com/office/powerpoint/2010/main" val="117140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02FB1B-D459-45EB-85EE-AFF653223D6E}"/>
              </a:ext>
            </a:extLst>
          </p:cNvPr>
          <p:cNvGraphicFramePr>
            <a:graphicFrameLocks noGrp="1"/>
          </p:cNvGraphicFramePr>
          <p:nvPr>
            <p:extLst>
              <p:ext uri="{D42A27DB-BD31-4B8C-83A1-F6EECF244321}">
                <p14:modId xmlns:p14="http://schemas.microsoft.com/office/powerpoint/2010/main" val="2464972305"/>
              </p:ext>
            </p:extLst>
          </p:nvPr>
        </p:nvGraphicFramePr>
        <p:xfrm>
          <a:off x="152400" y="1066801"/>
          <a:ext cx="8820150" cy="5630015"/>
        </p:xfrm>
        <a:graphic>
          <a:graphicData uri="http://schemas.openxmlformats.org/drawingml/2006/table">
            <a:tbl>
              <a:tblPr firstRow="1" bandRow="1">
                <a:tableStyleId>{5940675A-B579-460E-94D1-54222C63F5DA}</a:tableStyleId>
              </a:tblPr>
              <a:tblGrid>
                <a:gridCol w="1353587">
                  <a:extLst>
                    <a:ext uri="{9D8B030D-6E8A-4147-A177-3AD203B41FA5}">
                      <a16:colId xmlns:a16="http://schemas.microsoft.com/office/drawing/2014/main" val="3371192091"/>
                    </a:ext>
                  </a:extLst>
                </a:gridCol>
                <a:gridCol w="7466563">
                  <a:extLst>
                    <a:ext uri="{9D8B030D-6E8A-4147-A177-3AD203B41FA5}">
                      <a16:colId xmlns:a16="http://schemas.microsoft.com/office/drawing/2014/main" val="1879922028"/>
                    </a:ext>
                  </a:extLst>
                </a:gridCol>
              </a:tblGrid>
              <a:tr h="414806">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Title</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DDoS Tools: Classification, Analysis and Comparison</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08245"/>
                  </a:ext>
                </a:extLst>
              </a:tr>
              <a:tr h="414806">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Authors</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Bharti Nagpal, Pratima Sharma, Naresh Chauhan, Angel Panesar</a:t>
                      </a:r>
                    </a:p>
                  </a:txBody>
                  <a:tcPr/>
                </a:tc>
                <a:extLst>
                  <a:ext uri="{0D108BD9-81ED-4DB2-BD59-A6C34878D82A}">
                    <a16:rowId xmlns:a16="http://schemas.microsoft.com/office/drawing/2014/main" val="2559620359"/>
                  </a:ext>
                </a:extLst>
              </a:tr>
              <a:tr h="676716">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Published Year</a:t>
                      </a:r>
                    </a:p>
                  </a:txBody>
                  <a:tcPr/>
                </a:tc>
                <a:tc>
                  <a:txBody>
                    <a:bodyPr/>
                    <a:lstStyle/>
                    <a:p>
                      <a:r>
                        <a:rPr lang="en-IN" dirty="0">
                          <a:solidFill>
                            <a:schemeClr val="accent6">
                              <a:lumMod val="25000"/>
                            </a:schemeClr>
                          </a:solidFill>
                          <a:latin typeface="Times New Roman" panose="02020603050405020304" pitchFamily="18" charset="0"/>
                          <a:cs typeface="Times New Roman" panose="02020603050405020304" pitchFamily="18" charset="0"/>
                        </a:rPr>
                        <a:t>2015</a:t>
                      </a:r>
                    </a:p>
                  </a:txBody>
                  <a:tcPr/>
                </a:tc>
                <a:extLst>
                  <a:ext uri="{0D108BD9-81ED-4DB2-BD59-A6C34878D82A}">
                    <a16:rowId xmlns:a16="http://schemas.microsoft.com/office/drawing/2014/main" val="4249843623"/>
                  </a:ext>
                </a:extLst>
              </a:tr>
              <a:tr h="923271">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Efficiency</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Detecting either low-rate or high-rate DDoS attacks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Achieved competitive performance on various datasets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362823"/>
                  </a:ext>
                </a:extLst>
              </a:tr>
              <a:tr h="783572">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Drawbacks</a:t>
                      </a:r>
                    </a:p>
                  </a:txBody>
                  <a:tcPr/>
                </a:tc>
                <a:tc>
                  <a:txBody>
                    <a:bodyPr/>
                    <a:lstStyle/>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Performance is also highly influenced by multiple user parameters.</a:t>
                      </a:r>
                    </a:p>
                    <a:p>
                      <a:pPr marL="285750" indent="-285750">
                        <a:buFont typeface="Arial" panose="020B0604020202020204" pitchFamily="34" charset="0"/>
                        <a:buChar char="•"/>
                      </a:pPr>
                      <a:r>
                        <a:rPr lang="en-US" dirty="0">
                          <a:solidFill>
                            <a:schemeClr val="accent6">
                              <a:lumMod val="25000"/>
                            </a:schemeClr>
                          </a:solidFill>
                          <a:latin typeface="Times New Roman" panose="02020603050405020304" pitchFamily="18" charset="0"/>
                          <a:cs typeface="Times New Roman" panose="02020603050405020304" pitchFamily="18" charset="0"/>
                        </a:rPr>
                        <a:t>Lack of unbiased evaluation frameworks, including benchmark datasets</a:t>
                      </a:r>
                    </a:p>
                  </a:txBody>
                  <a:tcPr/>
                </a:tc>
                <a:extLst>
                  <a:ext uri="{0D108BD9-81ED-4DB2-BD59-A6C34878D82A}">
                    <a16:rowId xmlns:a16="http://schemas.microsoft.com/office/drawing/2014/main" val="1023785299"/>
                  </a:ext>
                </a:extLst>
              </a:tr>
              <a:tr h="2416844">
                <a:tc>
                  <a:txBody>
                    <a:bodyPr/>
                    <a:lstStyle/>
                    <a:p>
                      <a:r>
                        <a:rPr lang="en-IN" b="1" dirty="0">
                          <a:solidFill>
                            <a:schemeClr val="accent6">
                              <a:lumMod val="25000"/>
                            </a:schemeClr>
                          </a:solidFill>
                          <a:latin typeface="Times New Roman" panose="02020603050405020304" pitchFamily="18" charset="0"/>
                          <a:cs typeface="Times New Roman" panose="02020603050405020304" pitchFamily="18" charset="0"/>
                        </a:rPr>
                        <a:t>Description</a:t>
                      </a:r>
                    </a:p>
                  </a:txBody>
                  <a:tcPr/>
                </a:tc>
                <a:tc>
                  <a:txBody>
                    <a:bodyPr/>
                    <a:lstStyle/>
                    <a:p>
                      <a:r>
                        <a:rPr lang="en-US" dirty="0">
                          <a:solidFill>
                            <a:schemeClr val="accent6">
                              <a:lumMod val="25000"/>
                            </a:schemeClr>
                          </a:solidFill>
                          <a:latin typeface="Times New Roman" panose="02020603050405020304" pitchFamily="18" charset="0"/>
                          <a:cs typeface="Times New Roman" panose="02020603050405020304" pitchFamily="18" charset="0"/>
                        </a:rPr>
                        <a:t>In the last few years, it is </a:t>
                      </a:r>
                      <a:r>
                        <a:rPr lang="en-US" dirty="0" err="1">
                          <a:solidFill>
                            <a:schemeClr val="accent6">
                              <a:lumMod val="25000"/>
                            </a:schemeClr>
                          </a:solidFill>
                          <a:latin typeface="Times New Roman" panose="02020603050405020304" pitchFamily="18" charset="0"/>
                          <a:cs typeface="Times New Roman" panose="02020603050405020304" pitchFamily="18" charset="0"/>
                        </a:rPr>
                        <a:t>recognised</a:t>
                      </a:r>
                      <a:r>
                        <a:rPr lang="en-US" dirty="0">
                          <a:solidFill>
                            <a:schemeClr val="accent6">
                              <a:lumMod val="25000"/>
                            </a:schemeClr>
                          </a:solidFill>
                          <a:latin typeface="Times New Roman" panose="02020603050405020304" pitchFamily="18" charset="0"/>
                          <a:cs typeface="Times New Roman" panose="02020603050405020304" pitchFamily="18" charset="0"/>
                        </a:rPr>
                        <a:t> that DDoS attack tools and techniques are emerging as effective, refined, and complex to indicate the actual attackers. Due to the seriousness of the problem many detection and prevention methods have been recommended . This paper aims to provide a better understanding of the existing tools, methods and attack mechanism. In this paper, we commenced a detailed study of various DDoS tools. This paper can be useful for researchers and readers to provide the better understanding of DDoS tools in present times.</a:t>
                      </a:r>
                      <a:endParaRPr lang="en-IN" dirty="0">
                        <a:solidFill>
                          <a:schemeClr val="accent6">
                            <a:lumMod val="2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672813"/>
                  </a:ext>
                </a:extLst>
              </a:tr>
            </a:tbl>
          </a:graphicData>
        </a:graphic>
      </p:graphicFrame>
      <p:sp>
        <p:nvSpPr>
          <p:cNvPr id="5" name="TextBox 4"/>
          <p:cNvSpPr txBox="1"/>
          <p:nvPr/>
        </p:nvSpPr>
        <p:spPr>
          <a:xfrm>
            <a:off x="152400" y="-13855"/>
            <a:ext cx="8686800" cy="98488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000" dirty="0">
                <a:latin typeface="Times New Roman" panose="02020603050405020304" pitchFamily="18" charset="0"/>
                <a:cs typeface="Times New Roman" panose="02020603050405020304" pitchFamily="18" charset="0"/>
              </a:rPr>
              <a:t>LITERATURE SURVEY (CONTD)</a:t>
            </a:r>
          </a:p>
          <a:p>
            <a:endParaRPr lang="en-US" dirty="0"/>
          </a:p>
        </p:txBody>
      </p:sp>
    </p:spTree>
    <p:extLst>
      <p:ext uri="{BB962C8B-B14F-4D97-AF65-F5344CB8AC3E}">
        <p14:creationId xmlns:p14="http://schemas.microsoft.com/office/powerpoint/2010/main" val="201811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58200" cy="1143000"/>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algn="l"/>
            <a:r>
              <a:rPr lang="en-US" sz="4000" dirty="0">
                <a:latin typeface="Times New Roman" panose="02020603050405020304" pitchFamily="18" charset="0"/>
                <a:cs typeface="Times New Roman" panose="02020603050405020304" pitchFamily="18" charset="0"/>
              </a:rPr>
              <a:t>TECHNOLOGY STACK</a:t>
            </a:r>
          </a:p>
        </p:txBody>
      </p:sp>
      <p:sp>
        <p:nvSpPr>
          <p:cNvPr id="3" name="Content Placeholder 2"/>
          <p:cNvSpPr>
            <a:spLocks noGrp="1"/>
          </p:cNvSpPr>
          <p:nvPr>
            <p:ph idx="1"/>
          </p:nvPr>
        </p:nvSpPr>
        <p:spPr/>
        <p:txBody>
          <a:bodyPr>
            <a:normAutofit fontScale="92500"/>
          </a:bodyPr>
          <a:lstStyle/>
          <a:p>
            <a:pPr marL="0" indent="0">
              <a:buNone/>
            </a:pPr>
            <a:r>
              <a:rPr lang="en-IN" sz="3000" b="1" dirty="0">
                <a:solidFill>
                  <a:schemeClr val="accent6">
                    <a:lumMod val="25000"/>
                  </a:schemeClr>
                </a:solidFill>
                <a:latin typeface="Times New Roman" panose="02020603050405020304" pitchFamily="18" charset="0"/>
                <a:cs typeface="Times New Roman" panose="02020603050405020304" pitchFamily="18" charset="0"/>
              </a:rPr>
              <a:t>HARDWARE  REQUIREMENTS</a:t>
            </a:r>
            <a:r>
              <a:rPr lang="en-IN" dirty="0">
                <a:solidFill>
                  <a:schemeClr val="accent6">
                    <a:lumMod val="25000"/>
                  </a:schemeClr>
                </a:solidFill>
                <a:latin typeface="Times New Roman" panose="02020603050405020304" pitchFamily="18" charset="0"/>
                <a:cs typeface="Times New Roman" panose="02020603050405020304" pitchFamily="18" charset="0"/>
              </a:rPr>
              <a:t>  </a:t>
            </a:r>
            <a:br>
              <a:rPr lang="en-IN" dirty="0">
                <a:effectLst/>
                <a:latin typeface="Times New Roman" panose="02020603050405020304" pitchFamily="18" charset="0"/>
                <a:ea typeface="Calibri" panose="020F0502020204030204" pitchFamily="34" charset="0"/>
                <a:cs typeface="Times New Roman" panose="02020603050405020304" pitchFamily="18" charset="0"/>
              </a:rPr>
            </a:br>
            <a:br>
              <a:rPr lang="en-IN"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Hardware</a:t>
            </a:r>
            <a:r>
              <a:rPr lang="en-IN"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  Minimum Requirement</a:t>
            </a:r>
            <a:br>
              <a:rPr lang="en-IN"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b="1"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Disk Space</a:t>
            </a:r>
            <a:r>
              <a:rPr lang="en-IN"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 32 GB or more,10 GB or more for                     </a:t>
            </a:r>
            <a:br>
              <a:rPr lang="en-IN"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Foundation  Edition</a:t>
            </a:r>
          </a:p>
          <a:p>
            <a:pPr marL="0" indent="0">
              <a:buNone/>
            </a:pPr>
            <a:r>
              <a:rPr lang="en-IN" b="1"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Processor</a:t>
            </a:r>
            <a:r>
              <a:rPr lang="en-IN"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  1.4 GHz 64 bit</a:t>
            </a:r>
            <a:br>
              <a:rPr lang="en-IN"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b="1"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Memory</a:t>
            </a:r>
            <a:r>
              <a:rPr lang="en-IN" dirty="0">
                <a:solidFill>
                  <a:schemeClr val="bg2">
                    <a:lumMod val="25000"/>
                  </a:schemeClr>
                </a:solidFill>
                <a:effectLst/>
                <a:latin typeface="Times New Roman" panose="02020603050405020304" pitchFamily="18" charset="0"/>
                <a:ea typeface="Calibri" panose="020F0502020204030204" pitchFamily="34" charset="0"/>
                <a:cs typeface="Times New Roman" panose="02020603050405020304" pitchFamily="18" charset="0"/>
              </a:rPr>
              <a:t>	 :   512 MB</a:t>
            </a:r>
            <a:br>
              <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IN" dirty="0">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02579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0" indent="0">
              <a:buNone/>
            </a:pPr>
            <a:br>
              <a:rPr lang="en-IN" dirty="0">
                <a:solidFill>
                  <a:schemeClr val="accent6">
                    <a:lumMod val="50000"/>
                  </a:schemeClr>
                </a:solidFill>
                <a:latin typeface="Arial Rounded MT Bold" panose="020F0704030504030204" pitchFamily="34" charset="0"/>
              </a:rPr>
            </a:br>
            <a:r>
              <a:rPr lang="en-IN" sz="3000" b="1" dirty="0">
                <a:solidFill>
                  <a:schemeClr val="accent6">
                    <a:lumMod val="50000"/>
                  </a:schemeClr>
                </a:solidFill>
                <a:latin typeface="Times New Roman" panose="02020603050405020304" pitchFamily="18" charset="0"/>
                <a:cs typeface="Times New Roman" panose="02020603050405020304" pitchFamily="18" charset="0"/>
              </a:rPr>
              <a:t>SOFTWARE  REQUIREMENTS</a:t>
            </a:r>
            <a:br>
              <a:rPr lang="en-IN" dirty="0">
                <a:solidFill>
                  <a:schemeClr val="accent6">
                    <a:lumMod val="50000"/>
                  </a:schemeClr>
                </a:solidFill>
                <a:latin typeface="Arial Rounded MT Bold" panose="020F0704030504030204" pitchFamily="34" charset="0"/>
              </a:rPr>
            </a:br>
            <a:endParaRPr lang="en-IN" dirty="0">
              <a:solidFill>
                <a:schemeClr val="accent6">
                  <a:lumMod val="50000"/>
                </a:schemeClr>
              </a:solidFill>
              <a:latin typeface="Arial Rounded MT Bold" panose="020F0704030504030204" pitchFamily="34" charset="0"/>
            </a:endParaRPr>
          </a:p>
          <a:p>
            <a:pPr marL="0" indent="0">
              <a:buNone/>
            </a:pPr>
            <a:r>
              <a:rPr lang="en-IN" sz="3700" b="1" dirty="0">
                <a:solidFill>
                  <a:schemeClr val="accent4">
                    <a:lumMod val="75000"/>
                  </a:schemeClr>
                </a:solidFill>
                <a:latin typeface="Times New Roman" panose="02020603050405020304" pitchFamily="18" charset="0"/>
                <a:cs typeface="Times New Roman" panose="02020603050405020304" pitchFamily="18" charset="0"/>
              </a:rPr>
              <a:t>Backend Technologies </a:t>
            </a:r>
            <a:br>
              <a:rPr lang="en-IN" dirty="0"/>
            </a:br>
            <a:r>
              <a:rPr lang="en-IN" dirty="0">
                <a:solidFill>
                  <a:schemeClr val="accent6">
                    <a:lumMod val="25000"/>
                  </a:schemeClr>
                </a:solidFill>
                <a:latin typeface="Times New Roman" panose="02020603050405020304" pitchFamily="18" charset="0"/>
                <a:cs typeface="Times New Roman" panose="02020603050405020304" pitchFamily="18" charset="0"/>
              </a:rPr>
              <a:t>✓ Python -Anaconda</a:t>
            </a:r>
            <a:br>
              <a:rPr lang="en-IN" dirty="0">
                <a:solidFill>
                  <a:schemeClr val="accent6">
                    <a:lumMod val="25000"/>
                  </a:schemeClr>
                </a:solidFill>
                <a:latin typeface="Times New Roman" panose="02020603050405020304" pitchFamily="18" charset="0"/>
                <a:cs typeface="Times New Roman" panose="02020603050405020304" pitchFamily="18" charset="0"/>
              </a:rPr>
            </a:br>
            <a:r>
              <a:rPr lang="en-IN" dirty="0">
                <a:solidFill>
                  <a:schemeClr val="accent6">
                    <a:lumMod val="25000"/>
                  </a:schemeClr>
                </a:solidFill>
                <a:latin typeface="Times New Roman" panose="02020603050405020304" pitchFamily="18" charset="0"/>
                <a:cs typeface="Times New Roman" panose="02020603050405020304" pitchFamily="18" charset="0"/>
              </a:rPr>
              <a:t>✓ </a:t>
            </a:r>
            <a:r>
              <a:rPr lang="en-IN" dirty="0" err="1">
                <a:solidFill>
                  <a:schemeClr val="bg2">
                    <a:lumMod val="25000"/>
                  </a:schemeClr>
                </a:solidFill>
                <a:latin typeface="Times New Roman" panose="02020603050405020304" pitchFamily="18" charset="0"/>
                <a:cs typeface="Times New Roman" panose="02020603050405020304" pitchFamily="18" charset="0"/>
              </a:rPr>
              <a:t>Numpy</a:t>
            </a:r>
            <a:r>
              <a:rPr lang="en-IN" dirty="0">
                <a:solidFill>
                  <a:schemeClr val="accent6">
                    <a:lumMod val="25000"/>
                  </a:schemeClr>
                </a:solidFill>
                <a:latin typeface="Times New Roman" panose="02020603050405020304" pitchFamily="18" charset="0"/>
                <a:cs typeface="Times New Roman" panose="02020603050405020304" pitchFamily="18" charset="0"/>
              </a:rPr>
              <a:t> </a:t>
            </a:r>
            <a:br>
              <a:rPr lang="en-IN" dirty="0">
                <a:solidFill>
                  <a:schemeClr val="accent6">
                    <a:lumMod val="25000"/>
                  </a:schemeClr>
                </a:solidFill>
                <a:latin typeface="Times New Roman" panose="02020603050405020304" pitchFamily="18" charset="0"/>
                <a:cs typeface="Times New Roman" panose="02020603050405020304" pitchFamily="18" charset="0"/>
              </a:rPr>
            </a:br>
            <a:r>
              <a:rPr lang="en-IN" dirty="0">
                <a:solidFill>
                  <a:schemeClr val="accent6">
                    <a:lumMod val="25000"/>
                  </a:schemeClr>
                </a:solidFill>
                <a:latin typeface="Times New Roman" panose="02020603050405020304" pitchFamily="18" charset="0"/>
                <a:cs typeface="Times New Roman" panose="02020603050405020304" pitchFamily="18" charset="0"/>
              </a:rPr>
              <a:t>✓ </a:t>
            </a:r>
            <a:r>
              <a:rPr lang="en-IN" dirty="0" err="1">
                <a:solidFill>
                  <a:schemeClr val="accent6">
                    <a:lumMod val="25000"/>
                  </a:schemeClr>
                </a:solidFill>
                <a:latin typeface="Times New Roman" panose="02020603050405020304" pitchFamily="18" charset="0"/>
                <a:cs typeface="Times New Roman" panose="02020603050405020304" pitchFamily="18" charset="0"/>
              </a:rPr>
              <a:t>Sci</a:t>
            </a:r>
            <a:r>
              <a:rPr lang="en-IN" dirty="0">
                <a:solidFill>
                  <a:schemeClr val="accent6">
                    <a:lumMod val="25000"/>
                  </a:schemeClr>
                </a:solidFill>
                <a:latin typeface="Times New Roman" panose="02020603050405020304" pitchFamily="18" charset="0"/>
                <a:cs typeface="Times New Roman" panose="02020603050405020304" pitchFamily="18" charset="0"/>
              </a:rPr>
              <a:t>-learn </a:t>
            </a:r>
            <a:br>
              <a:rPr lang="en-IN" dirty="0">
                <a:solidFill>
                  <a:schemeClr val="accent6">
                    <a:lumMod val="25000"/>
                  </a:schemeClr>
                </a:solidFill>
                <a:latin typeface="Times New Roman" panose="02020603050405020304" pitchFamily="18" charset="0"/>
                <a:cs typeface="Times New Roman" panose="02020603050405020304" pitchFamily="18" charset="0"/>
              </a:rPr>
            </a:br>
            <a:r>
              <a:rPr lang="en-IN" dirty="0">
                <a:solidFill>
                  <a:schemeClr val="accent6">
                    <a:lumMod val="25000"/>
                  </a:schemeClr>
                </a:solidFill>
                <a:latin typeface="Times New Roman" panose="02020603050405020304" pitchFamily="18" charset="0"/>
                <a:cs typeface="Times New Roman" panose="02020603050405020304" pitchFamily="18" charset="0"/>
              </a:rPr>
              <a:t>✓ </a:t>
            </a:r>
            <a:r>
              <a:rPr lang="en-IN" dirty="0" err="1">
                <a:solidFill>
                  <a:schemeClr val="accent6">
                    <a:lumMod val="25000"/>
                  </a:schemeClr>
                </a:solidFill>
                <a:latin typeface="Times New Roman" panose="02020603050405020304" pitchFamily="18" charset="0"/>
                <a:cs typeface="Times New Roman" panose="02020603050405020304" pitchFamily="18" charset="0"/>
              </a:rPr>
              <a:t>Jupyter</a:t>
            </a:r>
            <a:r>
              <a:rPr lang="en-IN" dirty="0">
                <a:solidFill>
                  <a:schemeClr val="accent6">
                    <a:lumMod val="25000"/>
                  </a:schemeClr>
                </a:solidFill>
                <a:latin typeface="Times New Roman" panose="02020603050405020304" pitchFamily="18" charset="0"/>
                <a:cs typeface="Times New Roman" panose="02020603050405020304" pitchFamily="18" charset="0"/>
              </a:rPr>
              <a:t> Notebook </a:t>
            </a:r>
            <a:br>
              <a:rPr lang="en-IN" dirty="0"/>
            </a:br>
            <a:br>
              <a:rPr lang="en-IN" dirty="0"/>
            </a:br>
            <a:r>
              <a:rPr lang="en-IN" sz="3700" b="1" dirty="0">
                <a:solidFill>
                  <a:schemeClr val="accent4">
                    <a:lumMod val="75000"/>
                  </a:schemeClr>
                </a:solidFill>
                <a:latin typeface="Times New Roman" panose="02020603050405020304" pitchFamily="18" charset="0"/>
                <a:cs typeface="Times New Roman" panose="02020603050405020304" pitchFamily="18" charset="0"/>
              </a:rPr>
              <a:t>Frontend Technologies</a:t>
            </a:r>
            <a:r>
              <a:rPr lang="en-IN" sz="4000" dirty="0">
                <a:solidFill>
                  <a:schemeClr val="accent4">
                    <a:lumMod val="75000"/>
                  </a:schemeClr>
                </a:solidFill>
              </a:rPr>
              <a:t> </a:t>
            </a:r>
            <a:br>
              <a:rPr lang="en-IN" dirty="0"/>
            </a:br>
            <a:r>
              <a:rPr lang="en-IN" dirty="0">
                <a:solidFill>
                  <a:schemeClr val="accent6">
                    <a:lumMod val="25000"/>
                  </a:schemeClr>
                </a:solidFill>
                <a:latin typeface="Times New Roman" panose="02020603050405020304" pitchFamily="18" charset="0"/>
                <a:cs typeface="Times New Roman" panose="02020603050405020304" pitchFamily="18" charset="0"/>
              </a:rPr>
              <a:t>✓ Web Technologies </a:t>
            </a:r>
            <a:br>
              <a:rPr lang="en-IN" dirty="0">
                <a:solidFill>
                  <a:schemeClr val="accent6">
                    <a:lumMod val="25000"/>
                  </a:schemeClr>
                </a:solidFill>
                <a:latin typeface="Times New Roman" panose="02020603050405020304" pitchFamily="18" charset="0"/>
                <a:cs typeface="Times New Roman" panose="02020603050405020304" pitchFamily="18" charset="0"/>
              </a:rPr>
            </a:br>
            <a:r>
              <a:rPr lang="en-IN" dirty="0">
                <a:solidFill>
                  <a:schemeClr val="accent6">
                    <a:lumMod val="25000"/>
                  </a:schemeClr>
                </a:solidFill>
                <a:latin typeface="Times New Roman" panose="02020603050405020304" pitchFamily="18" charset="0"/>
                <a:cs typeface="Times New Roman" panose="02020603050405020304" pitchFamily="18" charset="0"/>
              </a:rPr>
              <a:t>✓ Bootstrap </a:t>
            </a:r>
            <a:br>
              <a:rPr lang="en-US" b="0" i="0" u="none" strike="noStrike" dirty="0">
                <a:solidFill>
                  <a:srgbClr val="000000"/>
                </a:solidFill>
                <a:effectLst/>
                <a:latin typeface="Noto Sans Symbols"/>
              </a:rPr>
            </a:br>
            <a:endParaRPr lang="en-US" dirty="0"/>
          </a:p>
        </p:txBody>
      </p:sp>
    </p:spTree>
    <p:extLst>
      <p:ext uri="{BB962C8B-B14F-4D97-AF65-F5344CB8AC3E}">
        <p14:creationId xmlns:p14="http://schemas.microsoft.com/office/powerpoint/2010/main" val="342831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ln>
            <a:solidFill>
              <a:schemeClr val="bg1"/>
            </a:solidFill>
          </a:ln>
        </p:spPr>
        <p:style>
          <a:lnRef idx="2">
            <a:schemeClr val="dk1"/>
          </a:lnRef>
          <a:fillRef idx="1">
            <a:schemeClr val="lt1"/>
          </a:fillRef>
          <a:effectRef idx="0">
            <a:schemeClr val="dk1"/>
          </a:effectRef>
          <a:fontRef idx="minor">
            <a:schemeClr val="dk1"/>
          </a:fontRef>
        </p:style>
        <p:txBody>
          <a:bodyPr>
            <a:noAutofit/>
          </a:bodyPr>
          <a:lstStyle/>
          <a:p>
            <a:pPr algn="l"/>
            <a:r>
              <a:rPr lang="en-US" sz="4000"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304800" y="990600"/>
            <a:ext cx="8610600" cy="4525963"/>
          </a:xfrm>
        </p:spPr>
        <p:txBody>
          <a:bodyPr>
            <a:normAutofit fontScale="25000" lnSpcReduction="20000"/>
          </a:bodyPr>
          <a:lstStyle/>
          <a:p>
            <a:endParaRPr lang="en-US" dirty="0">
              <a:solidFill>
                <a:schemeClr val="accent6">
                  <a:lumMod val="25000"/>
                </a:schemeClr>
              </a:solidFill>
            </a:endParaRPr>
          </a:p>
          <a:p>
            <a:pPr marL="0" indent="0">
              <a:buNone/>
            </a:pPr>
            <a:r>
              <a:rPr lang="en-US" sz="10400" dirty="0">
                <a:solidFill>
                  <a:schemeClr val="accent6">
                    <a:lumMod val="25000"/>
                  </a:schemeClr>
                </a:solidFill>
                <a:latin typeface="Times New Roman" panose="02020603050405020304" pitchFamily="18" charset="0"/>
                <a:cs typeface="Times New Roman" panose="02020603050405020304" pitchFamily="18" charset="0"/>
              </a:rPr>
              <a:t>✓ The existing system </a:t>
            </a:r>
            <a:r>
              <a:rPr lang="en-US" sz="10400" dirty="0">
                <a:solidFill>
                  <a:srgbClr val="FF0000"/>
                </a:solidFill>
                <a:latin typeface="Times New Roman" panose="02020603050405020304" pitchFamily="18" charset="0"/>
                <a:cs typeface="Times New Roman" panose="02020603050405020304" pitchFamily="18" charset="0"/>
              </a:rPr>
              <a:t>Misbehavior detection system (MDS) </a:t>
            </a:r>
            <a:r>
              <a:rPr lang="en-US" sz="10400" dirty="0">
                <a:solidFill>
                  <a:schemeClr val="accent6">
                    <a:lumMod val="25000"/>
                  </a:schemeClr>
                </a:solidFill>
                <a:latin typeface="Times New Roman" panose="02020603050405020304" pitchFamily="18" charset="0"/>
                <a:cs typeface="Times New Roman" panose="02020603050405020304" pitchFamily="18" charset="0"/>
              </a:rPr>
              <a:t>can be deployed to detect and prevent internal attacks.</a:t>
            </a:r>
          </a:p>
          <a:p>
            <a:pPr marL="0" indent="0">
              <a:buNone/>
            </a:pPr>
            <a:br>
              <a:rPr lang="en-US" sz="10400" dirty="0">
                <a:solidFill>
                  <a:schemeClr val="accent6">
                    <a:lumMod val="25000"/>
                  </a:schemeClr>
                </a:solidFill>
                <a:latin typeface="Times New Roman" panose="02020603050405020304" pitchFamily="18" charset="0"/>
                <a:cs typeface="Times New Roman" panose="02020603050405020304" pitchFamily="18" charset="0"/>
              </a:rPr>
            </a:br>
            <a:r>
              <a:rPr lang="en-US" sz="10400" dirty="0">
                <a:solidFill>
                  <a:schemeClr val="accent6">
                    <a:lumMod val="25000"/>
                  </a:schemeClr>
                </a:solidFill>
                <a:latin typeface="Times New Roman" panose="02020603050405020304" pitchFamily="18" charset="0"/>
                <a:cs typeface="Times New Roman" panose="02020603050405020304" pitchFamily="18" charset="0"/>
              </a:rPr>
              <a:t>✓ Existing system MDS is trained using datasets  based on the realistic vehicular network environment. To improve the accuracy of the detection, we have employed the </a:t>
            </a:r>
            <a:r>
              <a:rPr lang="en-US" sz="10400" dirty="0" err="1">
                <a:latin typeface="Times New Roman" panose="02020603050405020304" pitchFamily="18" charset="0"/>
                <a:cs typeface="Times New Roman" panose="02020603050405020304" pitchFamily="18" charset="0"/>
              </a:rPr>
              <a:t>Dempster</a:t>
            </a:r>
            <a:r>
              <a:rPr lang="en-US" sz="10400" dirty="0">
                <a:latin typeface="Times New Roman" panose="02020603050405020304" pitchFamily="18" charset="0"/>
                <a:cs typeface="Times New Roman" panose="02020603050405020304" pitchFamily="18" charset="0"/>
              </a:rPr>
              <a:t> - Shafer (DS) theory </a:t>
            </a:r>
            <a:r>
              <a:rPr lang="en-US" sz="10400" dirty="0">
                <a:solidFill>
                  <a:schemeClr val="accent6">
                    <a:lumMod val="25000"/>
                  </a:schemeClr>
                </a:solidFill>
                <a:latin typeface="Times New Roman" panose="02020603050405020304" pitchFamily="18" charset="0"/>
                <a:cs typeface="Times New Roman" panose="02020603050405020304" pitchFamily="18" charset="0"/>
              </a:rPr>
              <a:t>-based collaborative misbehavior detection system. </a:t>
            </a:r>
          </a:p>
          <a:p>
            <a:pPr marL="0" indent="0">
              <a:buNone/>
            </a:pPr>
            <a:br>
              <a:rPr lang="en-US" sz="10400" dirty="0">
                <a:solidFill>
                  <a:schemeClr val="accent6">
                    <a:lumMod val="25000"/>
                  </a:schemeClr>
                </a:solidFill>
                <a:latin typeface="Times New Roman" panose="02020603050405020304" pitchFamily="18" charset="0"/>
                <a:cs typeface="Times New Roman" panose="02020603050405020304" pitchFamily="18" charset="0"/>
              </a:rPr>
            </a:br>
            <a:r>
              <a:rPr lang="en-US" sz="10400" dirty="0">
                <a:solidFill>
                  <a:schemeClr val="accent6">
                    <a:lumMod val="25000"/>
                  </a:schemeClr>
                </a:solidFill>
                <a:latin typeface="Times New Roman" panose="02020603050405020304" pitchFamily="18" charset="0"/>
                <a:cs typeface="Times New Roman" panose="02020603050405020304" pitchFamily="18" charset="0"/>
              </a:rPr>
              <a:t>✓ In the existing system scheme, the reputation score of each vehicle is used as a belief value for DS based feedback combination. An attacker can control some vehicles or groups of vehicles to broadcast false information. An attacker can broadcast false alerts. These kinds of false alerts can cause huge accidents, thus, it is very crucial to detect them.</a:t>
            </a:r>
            <a:br>
              <a:rPr lang="en-US" sz="10400" dirty="0">
                <a:solidFill>
                  <a:schemeClr val="accent6">
                    <a:lumMod val="25000"/>
                  </a:schemeClr>
                </a:solidFill>
                <a:latin typeface="Times New Roman" panose="02020603050405020304" pitchFamily="18" charset="0"/>
                <a:cs typeface="Times New Roman" panose="02020603050405020304" pitchFamily="18" charset="0"/>
              </a:rPr>
            </a:br>
            <a:r>
              <a:rPr lang="en-US" sz="3600" dirty="0">
                <a:solidFill>
                  <a:schemeClr val="accent6">
                    <a:lumMod val="25000"/>
                  </a:schemeClr>
                </a:solidFill>
              </a:rPr>
              <a:t> </a:t>
            </a:r>
            <a:endParaRPr lang="en-US" sz="3600" dirty="0"/>
          </a:p>
        </p:txBody>
      </p:sp>
    </p:spTree>
    <p:extLst>
      <p:ext uri="{BB962C8B-B14F-4D97-AF65-F5344CB8AC3E}">
        <p14:creationId xmlns:p14="http://schemas.microsoft.com/office/powerpoint/2010/main" val="3786525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2532</Words>
  <Application>Microsoft Office PowerPoint</Application>
  <PresentationFormat>On-screen Show (4:3)</PresentationFormat>
  <Paragraphs>134</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Rounded MT Bold</vt:lpstr>
      <vt:lpstr>Calibri</vt:lpstr>
      <vt:lpstr>Noto Sans Symbols</vt:lpstr>
      <vt:lpstr>Times New Roman</vt:lpstr>
      <vt:lpstr>Office Theme</vt:lpstr>
      <vt:lpstr>A RELIABLE &amp; ROBUST  DDOS ATTACK  DETECTION  IN IOT USING NEURAL NETWORK</vt:lpstr>
      <vt:lpstr>ABSTRACT</vt:lpstr>
      <vt:lpstr>PowerPoint Presentation</vt:lpstr>
      <vt:lpstr>PowerPoint Presentation</vt:lpstr>
      <vt:lpstr>PowerPoint Presentation</vt:lpstr>
      <vt:lpstr>PowerPoint Presentation</vt:lpstr>
      <vt:lpstr>TECHNOLOGY STACK</vt:lpstr>
      <vt:lpstr>PowerPoint Presentation</vt:lpstr>
      <vt:lpstr>EXISTING SYSTEM</vt:lpstr>
      <vt:lpstr>DRAWBACK OF EXISTING SYSTEM</vt:lpstr>
      <vt:lpstr>PROPOSED SYSTEM</vt:lpstr>
      <vt:lpstr>ADVANTAGES OF PROPOSED SYSTEM</vt:lpstr>
      <vt:lpstr>SYSTEM ARCHITECTURE</vt:lpstr>
      <vt:lpstr>SYSTEM DESIGN  (ER  DIAGRAM)</vt:lpstr>
      <vt:lpstr>(DATA FLOW DIAGRAM)</vt:lpstr>
      <vt:lpstr>(USE CASE DIAGRAM)</vt:lpstr>
      <vt:lpstr>(ACTIVITY DIAGRAM)</vt:lpstr>
      <vt:lpstr>MODULES</vt:lpstr>
      <vt:lpstr>Module 1 : Exploratory Data Analysis</vt:lpstr>
      <vt:lpstr>MODULE 2 : PRE PROCESSING</vt:lpstr>
      <vt:lpstr>MODULE 3 : FEATURE ENGINEERING</vt:lpstr>
      <vt:lpstr>MODULE 4 : PREDICTION</vt:lpstr>
      <vt:lpstr>PERFORMANCE ANALYSIS</vt:lpstr>
      <vt:lpstr>SAMPLE SCREENSHOTS   (ANACONDA PROMPT)</vt:lpstr>
      <vt:lpstr>(VALUE PER CLASS)</vt:lpstr>
      <vt:lpstr>(TREEMAP)</vt:lpstr>
      <vt:lpstr>PowerPoint Presentation</vt:lpstr>
      <vt:lpstr>(OUTPUT)</vt:lpstr>
      <vt:lpstr>PowerPoint Presentation</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dc:creator>
  <cp:lastModifiedBy>Varsha Senthilraju</cp:lastModifiedBy>
  <cp:revision>41</cp:revision>
  <dcterms:created xsi:type="dcterms:W3CDTF">2021-06-19T11:50:32Z</dcterms:created>
  <dcterms:modified xsi:type="dcterms:W3CDTF">2021-06-19T16:23:01Z</dcterms:modified>
</cp:coreProperties>
</file>