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6"/>
  </p:notesMasterIdLst>
  <p:handoutMasterIdLst>
    <p:handoutMasterId r:id="rId47"/>
  </p:handoutMasterIdLst>
  <p:sldIdLst>
    <p:sldId id="257" r:id="rId5"/>
    <p:sldId id="256" r:id="rId6"/>
    <p:sldId id="260" r:id="rId7"/>
    <p:sldId id="267" r:id="rId8"/>
    <p:sldId id="285" r:id="rId9"/>
    <p:sldId id="286" r:id="rId10"/>
    <p:sldId id="287" r:id="rId11"/>
    <p:sldId id="262" r:id="rId12"/>
    <p:sldId id="290" r:id="rId13"/>
    <p:sldId id="261" r:id="rId14"/>
    <p:sldId id="265" r:id="rId15"/>
    <p:sldId id="264" r:id="rId16"/>
    <p:sldId id="266" r:id="rId17"/>
    <p:sldId id="259" r:id="rId18"/>
    <p:sldId id="308" r:id="rId19"/>
    <p:sldId id="309" r:id="rId20"/>
    <p:sldId id="310" r:id="rId21"/>
    <p:sldId id="311" r:id="rId22"/>
    <p:sldId id="307" r:id="rId23"/>
    <p:sldId id="279" r:id="rId24"/>
    <p:sldId id="284" r:id="rId25"/>
    <p:sldId id="289" r:id="rId26"/>
    <p:sldId id="288" r:id="rId27"/>
    <p:sldId id="312" r:id="rId28"/>
    <p:sldId id="295" r:id="rId29"/>
    <p:sldId id="296" r:id="rId30"/>
    <p:sldId id="297" r:id="rId31"/>
    <p:sldId id="298" r:id="rId32"/>
    <p:sldId id="302" r:id="rId33"/>
    <p:sldId id="301" r:id="rId34"/>
    <p:sldId id="300" r:id="rId35"/>
    <p:sldId id="305" r:id="rId36"/>
    <p:sldId id="304" r:id="rId37"/>
    <p:sldId id="299" r:id="rId38"/>
    <p:sldId id="306" r:id="rId39"/>
    <p:sldId id="303" r:id="rId40"/>
    <p:sldId id="291" r:id="rId41"/>
    <p:sldId id="292" r:id="rId42"/>
    <p:sldId id="293" r:id="rId43"/>
    <p:sldId id="294" r:id="rId44"/>
    <p:sldId id="263"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rsha Senthilraju" initials="VS" lastIdx="1" clrIdx="0">
    <p:extLst>
      <p:ext uri="{19B8F6BF-5375-455C-9EA6-DF929625EA0E}">
        <p15:presenceInfo xmlns:p15="http://schemas.microsoft.com/office/powerpoint/2012/main" userId="f6f37bee7de2ee9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1902"/>
    <a:srgbClr val="FDF0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705D3D-30C5-497B-A660-39C26B7FB578}" v="7" dt="2021-04-02T06:30:59.0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43" autoAdjust="0"/>
    <p:restoredTop sz="94689" autoAdjust="0"/>
  </p:normalViewPr>
  <p:slideViewPr>
    <p:cSldViewPr snapToGrid="0" snapToObjects="1">
      <p:cViewPr varScale="1">
        <p:scale>
          <a:sx n="82" d="100"/>
          <a:sy n="82" d="100"/>
        </p:scale>
        <p:origin x="40" y="18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51" d="100"/>
          <a:sy n="51" d="100"/>
        </p:scale>
        <p:origin x="2692"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7F18275-5EDC-4598-9D47-F68ADE58B77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81198CC-0CA5-4305-A175-78A63F379F3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ECEF67E-234E-4A3A-8CB5-376FECEBF293}" type="datetimeFigureOut">
              <a:rPr lang="en-US" smtClean="0"/>
              <a:t>6/13/2021</a:t>
            </a:fld>
            <a:endParaRPr lang="en-US" dirty="0"/>
          </a:p>
        </p:txBody>
      </p:sp>
      <p:sp>
        <p:nvSpPr>
          <p:cNvPr id="4" name="Footer Placeholder 3">
            <a:extLst>
              <a:ext uri="{FF2B5EF4-FFF2-40B4-BE49-F238E27FC236}">
                <a16:creationId xmlns:a16="http://schemas.microsoft.com/office/drawing/2014/main" id="{987CE072-FA8A-4871-9241-8B58F5E7F96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AA57661-B7EA-4C03-9F0A-0B7D53B7B98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3D163CB-F003-44EB-8C78-70D240820F6F}" type="slidenum">
              <a:rPr lang="en-US" smtClean="0"/>
              <a:t>‹#›</a:t>
            </a:fld>
            <a:endParaRPr lang="en-US" dirty="0"/>
          </a:p>
        </p:txBody>
      </p:sp>
    </p:spTree>
    <p:extLst>
      <p:ext uri="{BB962C8B-B14F-4D97-AF65-F5344CB8AC3E}">
        <p14:creationId xmlns:p14="http://schemas.microsoft.com/office/powerpoint/2010/main" val="853124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A3FBB-E204-4EE9-A01E-224664099C93}" type="datetimeFigureOut">
              <a:rPr lang="en-US" smtClean="0"/>
              <a:t>6/13/2021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CFA40E-6170-4873-86F7-EF21F356E5FA}" type="slidenum">
              <a:rPr lang="en-US" smtClean="0"/>
              <a:t>‹#›</a:t>
            </a:fld>
            <a:endParaRPr lang="en-US" dirty="0"/>
          </a:p>
        </p:txBody>
      </p:sp>
    </p:spTree>
    <p:extLst>
      <p:ext uri="{BB962C8B-B14F-4D97-AF65-F5344CB8AC3E}">
        <p14:creationId xmlns:p14="http://schemas.microsoft.com/office/powerpoint/2010/main" val="4118358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bg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9D4D620-AF9B-44F9-914F-BA1F1B4759C0}"/>
              </a:ext>
            </a:extLst>
          </p:cNvPr>
          <p:cNvSpPr/>
          <p:nvPr userDrawn="1"/>
        </p:nvSpPr>
        <p:spPr>
          <a:xfrm>
            <a:off x="4267200" y="1600200"/>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301B1473-4A32-4480-8D0E-E45BAABAE89F}"/>
              </a:ext>
            </a:extLst>
          </p:cNvPr>
          <p:cNvSpPr/>
          <p:nvPr userDrawn="1"/>
        </p:nvSpPr>
        <p:spPr>
          <a:xfrm>
            <a:off x="6096000" y="1600200"/>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0B3BE92A-B011-4D2F-A4A4-1EA9EBB57E5A}"/>
              </a:ext>
            </a:extLst>
          </p:cNvPr>
          <p:cNvSpPr/>
          <p:nvPr userDrawn="1"/>
        </p:nvSpPr>
        <p:spPr>
          <a:xfrm>
            <a:off x="4267200" y="3429000"/>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D770BAB3-6B7B-4750-8530-3A27FAA36546}"/>
              </a:ext>
            </a:extLst>
          </p:cNvPr>
          <p:cNvSpPr/>
          <p:nvPr userDrawn="1"/>
        </p:nvSpPr>
        <p:spPr>
          <a:xfrm>
            <a:off x="6096000" y="3429000"/>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927E57AB-2E34-468C-BC9D-A80C8DD900A6}"/>
              </a:ext>
            </a:extLst>
          </p:cNvPr>
          <p:cNvSpPr/>
          <p:nvPr userDrawn="1"/>
        </p:nvSpPr>
        <p:spPr>
          <a:xfrm>
            <a:off x="2438400" y="1600200"/>
            <a:ext cx="18288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081BA38-2A0E-4F5E-925F-F0D08FB13C7F}"/>
              </a:ext>
            </a:extLst>
          </p:cNvPr>
          <p:cNvSpPr/>
          <p:nvPr userDrawn="1"/>
        </p:nvSpPr>
        <p:spPr>
          <a:xfrm>
            <a:off x="2438400" y="3429000"/>
            <a:ext cx="18288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9325C28F-E566-4931-843A-7AACFF507E88}"/>
              </a:ext>
            </a:extLst>
          </p:cNvPr>
          <p:cNvSpPr/>
          <p:nvPr userDrawn="1"/>
        </p:nvSpPr>
        <p:spPr>
          <a:xfrm>
            <a:off x="7924800" y="3429000"/>
            <a:ext cx="18288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83B49B4-28C7-4290-866E-DFE815052070}"/>
              </a:ext>
            </a:extLst>
          </p:cNvPr>
          <p:cNvSpPr/>
          <p:nvPr userDrawn="1"/>
        </p:nvSpPr>
        <p:spPr>
          <a:xfrm>
            <a:off x="7924800" y="1600200"/>
            <a:ext cx="18288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0F1611E-6791-4AA5-B85C-4FA9496C8ECC}"/>
              </a:ext>
            </a:extLst>
          </p:cNvPr>
          <p:cNvSpPr/>
          <p:nvPr userDrawn="1"/>
        </p:nvSpPr>
        <p:spPr>
          <a:xfrm>
            <a:off x="9753600" y="1600200"/>
            <a:ext cx="1828800" cy="1828800"/>
          </a:xfrm>
          <a:prstGeom prst="rect">
            <a:avLst/>
          </a:prstGeom>
          <a:solidFill>
            <a:schemeClr val="accent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B3CC5EDC-22AA-488B-B198-68A50B792069}"/>
              </a:ext>
            </a:extLst>
          </p:cNvPr>
          <p:cNvSpPr/>
          <p:nvPr userDrawn="1"/>
        </p:nvSpPr>
        <p:spPr>
          <a:xfrm>
            <a:off x="9753600" y="3429000"/>
            <a:ext cx="18288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D121A8E-94B0-42E5-A4F5-5E19CF652210}"/>
              </a:ext>
            </a:extLst>
          </p:cNvPr>
          <p:cNvSpPr/>
          <p:nvPr userDrawn="1"/>
        </p:nvSpPr>
        <p:spPr>
          <a:xfrm>
            <a:off x="609600" y="1600200"/>
            <a:ext cx="1828800" cy="1828800"/>
          </a:xfrm>
          <a:prstGeom prst="rect">
            <a:avLst/>
          </a:prstGeom>
          <a:solidFill>
            <a:srgbClr val="FDF0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E6B3948C-B243-492A-B2B6-ADADCE493671}"/>
              </a:ext>
            </a:extLst>
          </p:cNvPr>
          <p:cNvSpPr/>
          <p:nvPr userDrawn="1"/>
        </p:nvSpPr>
        <p:spPr>
          <a:xfrm>
            <a:off x="609600" y="3429000"/>
            <a:ext cx="1828800" cy="18288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63A2A81A-099D-4A7F-9F85-23E9435B3D0C}"/>
              </a:ext>
            </a:extLst>
          </p:cNvPr>
          <p:cNvSpPr/>
          <p:nvPr userDrawn="1"/>
        </p:nvSpPr>
        <p:spPr>
          <a:xfrm>
            <a:off x="609600" y="-228600"/>
            <a:ext cx="1828800"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A8A4303A-7D93-40B0-B651-29CEEA7F4340}"/>
              </a:ext>
            </a:extLst>
          </p:cNvPr>
          <p:cNvSpPr/>
          <p:nvPr userDrawn="1"/>
        </p:nvSpPr>
        <p:spPr>
          <a:xfrm>
            <a:off x="2441448" y="-228600"/>
            <a:ext cx="1828800" cy="18288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245F1DD1-F54A-4F9C-ABB5-79390F1CB164}"/>
              </a:ext>
            </a:extLst>
          </p:cNvPr>
          <p:cNvSpPr/>
          <p:nvPr userDrawn="1"/>
        </p:nvSpPr>
        <p:spPr>
          <a:xfrm>
            <a:off x="4270248" y="-228600"/>
            <a:ext cx="18288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9A0900FB-96F3-4495-92A6-94A915BF7BD1}"/>
              </a:ext>
            </a:extLst>
          </p:cNvPr>
          <p:cNvSpPr/>
          <p:nvPr userDrawn="1"/>
        </p:nvSpPr>
        <p:spPr>
          <a:xfrm>
            <a:off x="6099048" y="-228600"/>
            <a:ext cx="18288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14233118-125A-46A7-B233-C30792649214}"/>
              </a:ext>
            </a:extLst>
          </p:cNvPr>
          <p:cNvSpPr/>
          <p:nvPr userDrawn="1"/>
        </p:nvSpPr>
        <p:spPr>
          <a:xfrm>
            <a:off x="7927848" y="-228600"/>
            <a:ext cx="1828800" cy="18288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070D653F-85D1-499F-89CE-9E069E19A123}"/>
              </a:ext>
            </a:extLst>
          </p:cNvPr>
          <p:cNvSpPr/>
          <p:nvPr userDrawn="1"/>
        </p:nvSpPr>
        <p:spPr>
          <a:xfrm>
            <a:off x="9756648" y="-228600"/>
            <a:ext cx="18288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DB42D977-D3ED-4DF1-B38F-5237A2F22566}"/>
              </a:ext>
            </a:extLst>
          </p:cNvPr>
          <p:cNvSpPr/>
          <p:nvPr userDrawn="1"/>
        </p:nvSpPr>
        <p:spPr>
          <a:xfrm>
            <a:off x="609600" y="5257800"/>
            <a:ext cx="18288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4125E9A-5F44-459E-854A-06DAEA69D007}"/>
              </a:ext>
            </a:extLst>
          </p:cNvPr>
          <p:cNvSpPr/>
          <p:nvPr userDrawn="1"/>
        </p:nvSpPr>
        <p:spPr>
          <a:xfrm>
            <a:off x="2441448" y="5257800"/>
            <a:ext cx="1828800" cy="1828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74F7D84D-CBA5-4CF7-85D2-57673C75F93E}"/>
              </a:ext>
            </a:extLst>
          </p:cNvPr>
          <p:cNvSpPr/>
          <p:nvPr userDrawn="1"/>
        </p:nvSpPr>
        <p:spPr>
          <a:xfrm>
            <a:off x="4270248" y="5257800"/>
            <a:ext cx="18288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968A0796-4C04-4A64-B2CE-22230FCD10F9}"/>
              </a:ext>
            </a:extLst>
          </p:cNvPr>
          <p:cNvSpPr/>
          <p:nvPr userDrawn="1"/>
        </p:nvSpPr>
        <p:spPr>
          <a:xfrm>
            <a:off x="6099048" y="5257800"/>
            <a:ext cx="18288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76CE728D-C95A-4F9F-A0D1-829823DBA1C0}"/>
              </a:ext>
            </a:extLst>
          </p:cNvPr>
          <p:cNvSpPr/>
          <p:nvPr userDrawn="1"/>
        </p:nvSpPr>
        <p:spPr>
          <a:xfrm>
            <a:off x="7927848" y="5257800"/>
            <a:ext cx="1828800" cy="18288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E8E96C18-518C-4F34-BF9F-51104FDD2D25}"/>
              </a:ext>
            </a:extLst>
          </p:cNvPr>
          <p:cNvSpPr/>
          <p:nvPr userDrawn="1"/>
        </p:nvSpPr>
        <p:spPr>
          <a:xfrm>
            <a:off x="9756648" y="5257800"/>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15D55A72-38BF-44CD-B5AF-0525F43B527E}"/>
              </a:ext>
            </a:extLst>
          </p:cNvPr>
          <p:cNvSpPr/>
          <p:nvPr userDrawn="1"/>
        </p:nvSpPr>
        <p:spPr>
          <a:xfrm>
            <a:off x="11585448" y="-228600"/>
            <a:ext cx="1828800" cy="1828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FB4BA3E0-575E-452F-9634-5A32F801B701}"/>
              </a:ext>
            </a:extLst>
          </p:cNvPr>
          <p:cNvSpPr/>
          <p:nvPr userDrawn="1"/>
        </p:nvSpPr>
        <p:spPr>
          <a:xfrm>
            <a:off x="11585448" y="1600200"/>
            <a:ext cx="18288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D4039F2C-F8AB-416F-A900-DA3727505E3D}"/>
              </a:ext>
            </a:extLst>
          </p:cNvPr>
          <p:cNvSpPr/>
          <p:nvPr userDrawn="1"/>
        </p:nvSpPr>
        <p:spPr>
          <a:xfrm>
            <a:off x="11585448" y="3429000"/>
            <a:ext cx="18288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3944A2B3-4B8E-4C21-9AAA-DA3CF2AE5D71}"/>
              </a:ext>
            </a:extLst>
          </p:cNvPr>
          <p:cNvSpPr/>
          <p:nvPr userDrawn="1"/>
        </p:nvSpPr>
        <p:spPr>
          <a:xfrm>
            <a:off x="11585448" y="5257800"/>
            <a:ext cx="18288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91D3BF9E-D73A-49B7-81CD-BE460ACB10B7}"/>
              </a:ext>
            </a:extLst>
          </p:cNvPr>
          <p:cNvSpPr/>
          <p:nvPr userDrawn="1"/>
        </p:nvSpPr>
        <p:spPr>
          <a:xfrm>
            <a:off x="-1225296" y="-228600"/>
            <a:ext cx="18288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BC1CE43B-39F6-4B06-8384-1FD29B4675F6}"/>
              </a:ext>
            </a:extLst>
          </p:cNvPr>
          <p:cNvSpPr/>
          <p:nvPr userDrawn="1"/>
        </p:nvSpPr>
        <p:spPr>
          <a:xfrm>
            <a:off x="-1225296" y="1600200"/>
            <a:ext cx="1828800" cy="18288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1A0856DC-46AF-4C27-85CD-40BD3F4C225F}"/>
              </a:ext>
            </a:extLst>
          </p:cNvPr>
          <p:cNvSpPr/>
          <p:nvPr userDrawn="1"/>
        </p:nvSpPr>
        <p:spPr>
          <a:xfrm>
            <a:off x="-1225296" y="3429000"/>
            <a:ext cx="18288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8FE5F041-595C-4452-B161-EB200B286B30}"/>
              </a:ext>
            </a:extLst>
          </p:cNvPr>
          <p:cNvSpPr/>
          <p:nvPr userDrawn="1"/>
        </p:nvSpPr>
        <p:spPr>
          <a:xfrm>
            <a:off x="-1225296" y="5257800"/>
            <a:ext cx="18288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6" name="Straight Connector 35">
            <a:extLst>
              <a:ext uri="{FF2B5EF4-FFF2-40B4-BE49-F238E27FC236}">
                <a16:creationId xmlns:a16="http://schemas.microsoft.com/office/drawing/2014/main" id="{4D733AC8-963F-4887-B6EC-1025926E684A}"/>
              </a:ext>
            </a:extLst>
          </p:cNvPr>
          <p:cNvCxnSpPr>
            <a:cxnSpLocks/>
          </p:cNvCxnSpPr>
          <p:nvPr userDrawn="1"/>
        </p:nvCxnSpPr>
        <p:spPr>
          <a:xfrm flipH="1">
            <a:off x="4919058" y="4197416"/>
            <a:ext cx="2353884" cy="0"/>
          </a:xfrm>
          <a:prstGeom prst="line">
            <a:avLst/>
          </a:prstGeom>
          <a:ln w="127000" cap="rnd">
            <a:solidFill>
              <a:schemeClr val="accent6">
                <a:lumMod val="9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19C909B-8722-4A38-AD58-E849DFA653EB}"/>
              </a:ext>
            </a:extLst>
          </p:cNvPr>
          <p:cNvSpPr>
            <a:spLocks noGrp="1"/>
          </p:cNvSpPr>
          <p:nvPr>
            <p:ph type="title" hasCustomPrompt="1"/>
          </p:nvPr>
        </p:nvSpPr>
        <p:spPr>
          <a:xfrm>
            <a:off x="4261104" y="2368616"/>
            <a:ext cx="3657600" cy="1706074"/>
          </a:xfrm>
          <a:prstGeom prst="rect">
            <a:avLst/>
          </a:prstGeom>
        </p:spPr>
        <p:txBody>
          <a:bodyPr anchor="ctr"/>
          <a:lstStyle>
            <a:lvl1pPr algn="ctr">
              <a:defRPr sz="5400">
                <a:solidFill>
                  <a:schemeClr val="bg2"/>
                </a:solidFill>
              </a:defRPr>
            </a:lvl1pPr>
          </a:lstStyle>
          <a:p>
            <a:r>
              <a:rPr lang="en-US" dirty="0"/>
              <a:t>Add a Slide Title - 1</a:t>
            </a:r>
          </a:p>
        </p:txBody>
      </p:sp>
    </p:spTree>
    <p:extLst>
      <p:ext uri="{BB962C8B-B14F-4D97-AF65-F5344CB8AC3E}">
        <p14:creationId xmlns:p14="http://schemas.microsoft.com/office/powerpoint/2010/main" val="3958084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75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10" presetClass="exit" presetSubtype="0" fill="hold" nodeType="withEffect">
                                  <p:stCondLst>
                                    <p:cond delay="4500"/>
                                  </p:stCondLst>
                                  <p:childTnLst>
                                    <p:animEffect transition="out" filter="fade">
                                      <p:cBhvr>
                                        <p:cTn id="9" dur="500"/>
                                        <p:tgtEl>
                                          <p:spTgt spid="36"/>
                                        </p:tgtEl>
                                      </p:cBhvr>
                                    </p:animEffect>
                                    <p:set>
                                      <p:cBhvr>
                                        <p:cTn id="10" dur="1" fill="hold">
                                          <p:stCondLst>
                                            <p:cond delay="499"/>
                                          </p:stCondLst>
                                        </p:cTn>
                                        <p:tgtEl>
                                          <p:spTgt spid="36"/>
                                        </p:tgtEl>
                                        <p:attrNameLst>
                                          <p:attrName>style.visibility</p:attrName>
                                        </p:attrNameLst>
                                      </p:cBhvr>
                                      <p:to>
                                        <p:strVal val="hidden"/>
                                      </p:to>
                                    </p:set>
                                  </p:childTnLst>
                                </p:cTn>
                              </p:par>
                              <p:par>
                                <p:cTn id="11" presetID="10" presetClass="entr" presetSubtype="0" fill="hold" grpId="0" nodeType="withEffect">
                                  <p:stCondLst>
                                    <p:cond delay="75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xit" presetSubtype="0" fill="hold" grpId="1" nodeType="withEffect">
                                  <p:stCondLst>
                                    <p:cond delay="4500"/>
                                  </p:stCondLst>
                                  <p:childTnLst>
                                    <p:animEffect transition="out" filter="fade">
                                      <p:cBhvr>
                                        <p:cTn id="15" dur="500"/>
                                        <p:tgtEl>
                                          <p:spTgt spid="2"/>
                                        </p:tgtEl>
                                      </p:cBhvr>
                                    </p:animEffect>
                                    <p:set>
                                      <p:cBhvr>
                                        <p:cTn id="16" dur="1" fill="hold">
                                          <p:stCondLst>
                                            <p:cond delay="499"/>
                                          </p:stCondLst>
                                        </p:cTn>
                                        <p:tgtEl>
                                          <p:spTgt spid="2"/>
                                        </p:tgtEl>
                                        <p:attrNameLst>
                                          <p:attrName>style.visibility</p:attrName>
                                        </p:attrNameLst>
                                      </p:cBhvr>
                                      <p:to>
                                        <p:strVal val="hidden"/>
                                      </p:to>
                                    </p:set>
                                  </p:childTnLst>
                                </p:cTn>
                              </p:par>
                              <p:par>
                                <p:cTn id="17" presetID="10"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par>
                                <p:cTn id="20" presetID="10" presetClass="exit" presetSubtype="0" fill="hold" grpId="1" nodeType="withEffect">
                                  <p:stCondLst>
                                    <p:cond delay="500"/>
                                  </p:stCondLst>
                                  <p:childTnLst>
                                    <p:animEffect transition="out" filter="fade">
                                      <p:cBhvr>
                                        <p:cTn id="21" dur="500"/>
                                        <p:tgtEl>
                                          <p:spTgt spid="23"/>
                                        </p:tgtEl>
                                      </p:cBhvr>
                                    </p:animEffect>
                                    <p:set>
                                      <p:cBhvr>
                                        <p:cTn id="22" dur="1" fill="hold">
                                          <p:stCondLst>
                                            <p:cond delay="499"/>
                                          </p:stCondLst>
                                        </p:cTn>
                                        <p:tgtEl>
                                          <p:spTgt spid="23"/>
                                        </p:tgtEl>
                                        <p:attrNameLst>
                                          <p:attrName>style.visibility</p:attrName>
                                        </p:attrNameLst>
                                      </p:cBhvr>
                                      <p:to>
                                        <p:strVal val="hidden"/>
                                      </p:to>
                                    </p:set>
                                  </p:childTnLst>
                                </p:cTn>
                              </p:par>
                              <p:par>
                                <p:cTn id="23" presetID="10" presetClass="entr" presetSubtype="0" fill="hold" grpId="2" nodeType="withEffect">
                                  <p:stCondLst>
                                    <p:cond delay="100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par>
                                <p:cTn id="26" presetID="10" presetClass="exit" presetSubtype="0" fill="hold" grpId="5" nodeType="withEffect">
                                  <p:stCondLst>
                                    <p:cond delay="1500"/>
                                  </p:stCondLst>
                                  <p:childTnLst>
                                    <p:animEffect transition="out" filter="fade">
                                      <p:cBhvr>
                                        <p:cTn id="27" dur="500"/>
                                        <p:tgtEl>
                                          <p:spTgt spid="23"/>
                                        </p:tgtEl>
                                      </p:cBhvr>
                                    </p:animEffect>
                                    <p:set>
                                      <p:cBhvr>
                                        <p:cTn id="28" dur="1" fill="hold">
                                          <p:stCondLst>
                                            <p:cond delay="499"/>
                                          </p:stCondLst>
                                        </p:cTn>
                                        <p:tgtEl>
                                          <p:spTgt spid="23"/>
                                        </p:tgtEl>
                                        <p:attrNameLst>
                                          <p:attrName>style.visibility</p:attrName>
                                        </p:attrNameLst>
                                      </p:cBhvr>
                                      <p:to>
                                        <p:strVal val="hidden"/>
                                      </p:to>
                                    </p:set>
                                  </p:childTnLst>
                                </p:cTn>
                              </p:par>
                              <p:par>
                                <p:cTn id="29" presetID="10" presetClass="entr" presetSubtype="0" fill="hold" grpId="3" nodeType="withEffect">
                                  <p:stCondLst>
                                    <p:cond delay="200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par>
                                <p:cTn id="32" presetID="10" presetClass="exit" presetSubtype="0" fill="hold" grpId="6" nodeType="withEffect">
                                  <p:stCondLst>
                                    <p:cond delay="2500"/>
                                  </p:stCondLst>
                                  <p:childTnLst>
                                    <p:animEffect transition="out" filter="fade">
                                      <p:cBhvr>
                                        <p:cTn id="33" dur="500"/>
                                        <p:tgtEl>
                                          <p:spTgt spid="23"/>
                                        </p:tgtEl>
                                      </p:cBhvr>
                                    </p:animEffect>
                                    <p:set>
                                      <p:cBhvr>
                                        <p:cTn id="34" dur="1" fill="hold">
                                          <p:stCondLst>
                                            <p:cond delay="499"/>
                                          </p:stCondLst>
                                        </p:cTn>
                                        <p:tgtEl>
                                          <p:spTgt spid="23"/>
                                        </p:tgtEl>
                                        <p:attrNameLst>
                                          <p:attrName>style.visibility</p:attrName>
                                        </p:attrNameLst>
                                      </p:cBhvr>
                                      <p:to>
                                        <p:strVal val="hidden"/>
                                      </p:to>
                                    </p:set>
                                  </p:childTnLst>
                                </p:cTn>
                              </p:par>
                              <p:par>
                                <p:cTn id="35" presetID="10" presetClass="entr" presetSubtype="0" fill="hold" grpId="4" nodeType="withEffect">
                                  <p:stCondLst>
                                    <p:cond delay="300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par>
                                <p:cTn id="38" presetID="10" presetClass="exit" presetSubtype="0" fill="hold" grpId="7" nodeType="withEffect">
                                  <p:stCondLst>
                                    <p:cond delay="3500"/>
                                  </p:stCondLst>
                                  <p:childTnLst>
                                    <p:animEffect transition="out" filter="fade">
                                      <p:cBhvr>
                                        <p:cTn id="39" dur="500"/>
                                        <p:tgtEl>
                                          <p:spTgt spid="23"/>
                                        </p:tgtEl>
                                      </p:cBhvr>
                                    </p:animEffect>
                                    <p:set>
                                      <p:cBhvr>
                                        <p:cTn id="40" dur="1" fill="hold">
                                          <p:stCondLst>
                                            <p:cond delay="499"/>
                                          </p:stCondLst>
                                        </p:cTn>
                                        <p:tgtEl>
                                          <p:spTgt spid="23"/>
                                        </p:tgtEl>
                                        <p:attrNameLst>
                                          <p:attrName>style.visibility</p:attrName>
                                        </p:attrNameLst>
                                      </p:cBhvr>
                                      <p:to>
                                        <p:strVal val="hidden"/>
                                      </p:to>
                                    </p:set>
                                  </p:childTnLst>
                                </p:cTn>
                              </p:par>
                              <p:par>
                                <p:cTn id="41" presetID="10" presetClass="entr" presetSubtype="0" fill="hold" grpId="8" nodeType="withEffect">
                                  <p:stCondLst>
                                    <p:cond delay="400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par>
                                <p:cTn id="44" presetID="10" presetClass="exit" presetSubtype="0" fill="hold" grpId="9" nodeType="withEffect">
                                  <p:stCondLst>
                                    <p:cond delay="4500"/>
                                  </p:stCondLst>
                                  <p:childTnLst>
                                    <p:animEffect transition="out" filter="fade">
                                      <p:cBhvr>
                                        <p:cTn id="45" dur="500"/>
                                        <p:tgtEl>
                                          <p:spTgt spid="23"/>
                                        </p:tgtEl>
                                      </p:cBhvr>
                                    </p:animEffect>
                                    <p:set>
                                      <p:cBhvr>
                                        <p:cTn id="46" dur="1" fill="hold">
                                          <p:stCondLst>
                                            <p:cond delay="499"/>
                                          </p:stCondLst>
                                        </p:cTn>
                                        <p:tgtEl>
                                          <p:spTgt spid="23"/>
                                        </p:tgtEl>
                                        <p:attrNameLst>
                                          <p:attrName>style.visibility</p:attrName>
                                        </p:attrNameLst>
                                      </p:cBhvr>
                                      <p:to>
                                        <p:strVal val="hidden"/>
                                      </p:to>
                                    </p:set>
                                  </p:childTnLst>
                                </p:cTn>
                              </p:par>
                              <p:par>
                                <p:cTn id="47" presetID="10" presetClass="entr" presetSubtype="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fade">
                                      <p:cBhvr>
                                        <p:cTn id="49" dur="500"/>
                                        <p:tgtEl>
                                          <p:spTgt spid="33"/>
                                        </p:tgtEl>
                                      </p:cBhvr>
                                    </p:animEffect>
                                  </p:childTnLst>
                                </p:cTn>
                              </p:par>
                              <p:par>
                                <p:cTn id="50" presetID="10" presetClass="exit" presetSubtype="0" fill="hold" grpId="1" nodeType="withEffect">
                                  <p:stCondLst>
                                    <p:cond delay="500"/>
                                  </p:stCondLst>
                                  <p:childTnLst>
                                    <p:animEffect transition="out" filter="fade">
                                      <p:cBhvr>
                                        <p:cTn id="51" dur="500"/>
                                        <p:tgtEl>
                                          <p:spTgt spid="33"/>
                                        </p:tgtEl>
                                      </p:cBhvr>
                                    </p:animEffect>
                                    <p:set>
                                      <p:cBhvr>
                                        <p:cTn id="52" dur="1" fill="hold">
                                          <p:stCondLst>
                                            <p:cond delay="499"/>
                                          </p:stCondLst>
                                        </p:cTn>
                                        <p:tgtEl>
                                          <p:spTgt spid="33"/>
                                        </p:tgtEl>
                                        <p:attrNameLst>
                                          <p:attrName>style.visibility</p:attrName>
                                        </p:attrNameLst>
                                      </p:cBhvr>
                                      <p:to>
                                        <p:strVal val="hidden"/>
                                      </p:to>
                                    </p:set>
                                  </p:childTnLst>
                                </p:cTn>
                              </p:par>
                              <p:par>
                                <p:cTn id="53" presetID="10" presetClass="entr" presetSubtype="0" fill="hold" grpId="2" nodeType="withEffect">
                                  <p:stCondLst>
                                    <p:cond delay="1000"/>
                                  </p:stCondLst>
                                  <p:childTnLst>
                                    <p:set>
                                      <p:cBhvr>
                                        <p:cTn id="54" dur="1" fill="hold">
                                          <p:stCondLst>
                                            <p:cond delay="0"/>
                                          </p:stCondLst>
                                        </p:cTn>
                                        <p:tgtEl>
                                          <p:spTgt spid="33"/>
                                        </p:tgtEl>
                                        <p:attrNameLst>
                                          <p:attrName>style.visibility</p:attrName>
                                        </p:attrNameLst>
                                      </p:cBhvr>
                                      <p:to>
                                        <p:strVal val="visible"/>
                                      </p:to>
                                    </p:set>
                                    <p:animEffect transition="in" filter="fade">
                                      <p:cBhvr>
                                        <p:cTn id="55" dur="500"/>
                                        <p:tgtEl>
                                          <p:spTgt spid="33"/>
                                        </p:tgtEl>
                                      </p:cBhvr>
                                    </p:animEffect>
                                  </p:childTnLst>
                                </p:cTn>
                              </p:par>
                              <p:par>
                                <p:cTn id="56" presetID="10" presetClass="exit" presetSubtype="0" fill="hold" grpId="3" nodeType="withEffect">
                                  <p:stCondLst>
                                    <p:cond delay="1500"/>
                                  </p:stCondLst>
                                  <p:childTnLst>
                                    <p:animEffect transition="out" filter="fade">
                                      <p:cBhvr>
                                        <p:cTn id="57" dur="500"/>
                                        <p:tgtEl>
                                          <p:spTgt spid="33"/>
                                        </p:tgtEl>
                                      </p:cBhvr>
                                    </p:animEffect>
                                    <p:set>
                                      <p:cBhvr>
                                        <p:cTn id="58" dur="1" fill="hold">
                                          <p:stCondLst>
                                            <p:cond delay="499"/>
                                          </p:stCondLst>
                                        </p:cTn>
                                        <p:tgtEl>
                                          <p:spTgt spid="33"/>
                                        </p:tgtEl>
                                        <p:attrNameLst>
                                          <p:attrName>style.visibility</p:attrName>
                                        </p:attrNameLst>
                                      </p:cBhvr>
                                      <p:to>
                                        <p:strVal val="hidden"/>
                                      </p:to>
                                    </p:set>
                                  </p:childTnLst>
                                </p:cTn>
                              </p:par>
                              <p:par>
                                <p:cTn id="59" presetID="10" presetClass="entr" presetSubtype="0" fill="hold" grpId="4" nodeType="withEffect">
                                  <p:stCondLst>
                                    <p:cond delay="2000"/>
                                  </p:stCondLst>
                                  <p:childTnLst>
                                    <p:set>
                                      <p:cBhvr>
                                        <p:cTn id="60" dur="1" fill="hold">
                                          <p:stCondLst>
                                            <p:cond delay="0"/>
                                          </p:stCondLst>
                                        </p:cTn>
                                        <p:tgtEl>
                                          <p:spTgt spid="33"/>
                                        </p:tgtEl>
                                        <p:attrNameLst>
                                          <p:attrName>style.visibility</p:attrName>
                                        </p:attrNameLst>
                                      </p:cBhvr>
                                      <p:to>
                                        <p:strVal val="visible"/>
                                      </p:to>
                                    </p:set>
                                    <p:animEffect transition="in" filter="fade">
                                      <p:cBhvr>
                                        <p:cTn id="61" dur="500"/>
                                        <p:tgtEl>
                                          <p:spTgt spid="33"/>
                                        </p:tgtEl>
                                      </p:cBhvr>
                                    </p:animEffect>
                                  </p:childTnLst>
                                </p:cTn>
                              </p:par>
                              <p:par>
                                <p:cTn id="62" presetID="10" presetClass="exit" presetSubtype="0" fill="hold" grpId="5" nodeType="withEffect">
                                  <p:stCondLst>
                                    <p:cond delay="2500"/>
                                  </p:stCondLst>
                                  <p:childTnLst>
                                    <p:animEffect transition="out" filter="fade">
                                      <p:cBhvr>
                                        <p:cTn id="63" dur="500"/>
                                        <p:tgtEl>
                                          <p:spTgt spid="33"/>
                                        </p:tgtEl>
                                      </p:cBhvr>
                                    </p:animEffect>
                                    <p:set>
                                      <p:cBhvr>
                                        <p:cTn id="64" dur="1" fill="hold">
                                          <p:stCondLst>
                                            <p:cond delay="499"/>
                                          </p:stCondLst>
                                        </p:cTn>
                                        <p:tgtEl>
                                          <p:spTgt spid="33"/>
                                        </p:tgtEl>
                                        <p:attrNameLst>
                                          <p:attrName>style.visibility</p:attrName>
                                        </p:attrNameLst>
                                      </p:cBhvr>
                                      <p:to>
                                        <p:strVal val="hidden"/>
                                      </p:to>
                                    </p:set>
                                  </p:childTnLst>
                                </p:cTn>
                              </p:par>
                              <p:par>
                                <p:cTn id="65" presetID="10" presetClass="entr" presetSubtype="0" fill="hold" grpId="6" nodeType="withEffect">
                                  <p:stCondLst>
                                    <p:cond delay="3000"/>
                                  </p:stCondLst>
                                  <p:childTnLst>
                                    <p:set>
                                      <p:cBhvr>
                                        <p:cTn id="66" dur="1" fill="hold">
                                          <p:stCondLst>
                                            <p:cond delay="0"/>
                                          </p:stCondLst>
                                        </p:cTn>
                                        <p:tgtEl>
                                          <p:spTgt spid="33"/>
                                        </p:tgtEl>
                                        <p:attrNameLst>
                                          <p:attrName>style.visibility</p:attrName>
                                        </p:attrNameLst>
                                      </p:cBhvr>
                                      <p:to>
                                        <p:strVal val="visible"/>
                                      </p:to>
                                    </p:set>
                                    <p:animEffect transition="in" filter="fade">
                                      <p:cBhvr>
                                        <p:cTn id="67" dur="500"/>
                                        <p:tgtEl>
                                          <p:spTgt spid="33"/>
                                        </p:tgtEl>
                                      </p:cBhvr>
                                    </p:animEffect>
                                  </p:childTnLst>
                                </p:cTn>
                              </p:par>
                              <p:par>
                                <p:cTn id="68" presetID="10" presetClass="exit" presetSubtype="0" fill="hold" grpId="7" nodeType="withEffect">
                                  <p:stCondLst>
                                    <p:cond delay="3500"/>
                                  </p:stCondLst>
                                  <p:childTnLst>
                                    <p:animEffect transition="out" filter="fade">
                                      <p:cBhvr>
                                        <p:cTn id="69" dur="500"/>
                                        <p:tgtEl>
                                          <p:spTgt spid="33"/>
                                        </p:tgtEl>
                                      </p:cBhvr>
                                    </p:animEffect>
                                    <p:set>
                                      <p:cBhvr>
                                        <p:cTn id="70" dur="1" fill="hold">
                                          <p:stCondLst>
                                            <p:cond delay="499"/>
                                          </p:stCondLst>
                                        </p:cTn>
                                        <p:tgtEl>
                                          <p:spTgt spid="33"/>
                                        </p:tgtEl>
                                        <p:attrNameLst>
                                          <p:attrName>style.visibility</p:attrName>
                                        </p:attrNameLst>
                                      </p:cBhvr>
                                      <p:to>
                                        <p:strVal val="hidden"/>
                                      </p:to>
                                    </p:set>
                                  </p:childTnLst>
                                </p:cTn>
                              </p:par>
                              <p:par>
                                <p:cTn id="71" presetID="10" presetClass="entr" presetSubtype="0" fill="hold" grpId="8" nodeType="withEffect">
                                  <p:stCondLst>
                                    <p:cond delay="4000"/>
                                  </p:stCondLst>
                                  <p:childTnLst>
                                    <p:set>
                                      <p:cBhvr>
                                        <p:cTn id="72" dur="1" fill="hold">
                                          <p:stCondLst>
                                            <p:cond delay="0"/>
                                          </p:stCondLst>
                                        </p:cTn>
                                        <p:tgtEl>
                                          <p:spTgt spid="33"/>
                                        </p:tgtEl>
                                        <p:attrNameLst>
                                          <p:attrName>style.visibility</p:attrName>
                                        </p:attrNameLst>
                                      </p:cBhvr>
                                      <p:to>
                                        <p:strVal val="visible"/>
                                      </p:to>
                                    </p:set>
                                    <p:animEffect transition="in" filter="fade">
                                      <p:cBhvr>
                                        <p:cTn id="73" dur="500"/>
                                        <p:tgtEl>
                                          <p:spTgt spid="33"/>
                                        </p:tgtEl>
                                      </p:cBhvr>
                                    </p:animEffect>
                                  </p:childTnLst>
                                </p:cTn>
                              </p:par>
                              <p:par>
                                <p:cTn id="74" presetID="10" presetClass="exit" presetSubtype="0" fill="hold" grpId="9" nodeType="withEffect">
                                  <p:stCondLst>
                                    <p:cond delay="4500"/>
                                  </p:stCondLst>
                                  <p:childTnLst>
                                    <p:animEffect transition="out" filter="fade">
                                      <p:cBhvr>
                                        <p:cTn id="75" dur="500"/>
                                        <p:tgtEl>
                                          <p:spTgt spid="33"/>
                                        </p:tgtEl>
                                      </p:cBhvr>
                                    </p:animEffect>
                                    <p:set>
                                      <p:cBhvr>
                                        <p:cTn id="76" dur="1" fill="hold">
                                          <p:stCondLst>
                                            <p:cond delay="499"/>
                                          </p:stCondLst>
                                        </p:cTn>
                                        <p:tgtEl>
                                          <p:spTgt spid="33"/>
                                        </p:tgtEl>
                                        <p:attrNameLst>
                                          <p:attrName>style.visibility</p:attrName>
                                        </p:attrNameLst>
                                      </p:cBhvr>
                                      <p:to>
                                        <p:strVal val="hidden"/>
                                      </p:to>
                                    </p:set>
                                  </p:childTnLst>
                                </p:cTn>
                              </p:par>
                              <p:par>
                                <p:cTn id="77" presetID="10" presetClass="entr" presetSubtype="0"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fade">
                                      <p:cBhvr>
                                        <p:cTn id="79" dur="500"/>
                                        <p:tgtEl>
                                          <p:spTgt spid="28"/>
                                        </p:tgtEl>
                                      </p:cBhvr>
                                    </p:animEffect>
                                  </p:childTnLst>
                                </p:cTn>
                              </p:par>
                              <p:par>
                                <p:cTn id="80" presetID="10" presetClass="exit" presetSubtype="0" fill="hold" grpId="1" nodeType="withEffect">
                                  <p:stCondLst>
                                    <p:cond delay="500"/>
                                  </p:stCondLst>
                                  <p:childTnLst>
                                    <p:animEffect transition="out" filter="fade">
                                      <p:cBhvr>
                                        <p:cTn id="81" dur="500"/>
                                        <p:tgtEl>
                                          <p:spTgt spid="28"/>
                                        </p:tgtEl>
                                      </p:cBhvr>
                                    </p:animEffect>
                                    <p:set>
                                      <p:cBhvr>
                                        <p:cTn id="82" dur="1" fill="hold">
                                          <p:stCondLst>
                                            <p:cond delay="499"/>
                                          </p:stCondLst>
                                        </p:cTn>
                                        <p:tgtEl>
                                          <p:spTgt spid="28"/>
                                        </p:tgtEl>
                                        <p:attrNameLst>
                                          <p:attrName>style.visibility</p:attrName>
                                        </p:attrNameLst>
                                      </p:cBhvr>
                                      <p:to>
                                        <p:strVal val="hidden"/>
                                      </p:to>
                                    </p:set>
                                  </p:childTnLst>
                                </p:cTn>
                              </p:par>
                              <p:par>
                                <p:cTn id="83" presetID="10" presetClass="entr" presetSubtype="0" fill="hold" grpId="2" nodeType="withEffect">
                                  <p:stCondLst>
                                    <p:cond delay="1000"/>
                                  </p:stCondLst>
                                  <p:childTnLst>
                                    <p:set>
                                      <p:cBhvr>
                                        <p:cTn id="84" dur="1" fill="hold">
                                          <p:stCondLst>
                                            <p:cond delay="0"/>
                                          </p:stCondLst>
                                        </p:cTn>
                                        <p:tgtEl>
                                          <p:spTgt spid="28"/>
                                        </p:tgtEl>
                                        <p:attrNameLst>
                                          <p:attrName>style.visibility</p:attrName>
                                        </p:attrNameLst>
                                      </p:cBhvr>
                                      <p:to>
                                        <p:strVal val="visible"/>
                                      </p:to>
                                    </p:set>
                                    <p:animEffect transition="in" filter="fade">
                                      <p:cBhvr>
                                        <p:cTn id="85" dur="500"/>
                                        <p:tgtEl>
                                          <p:spTgt spid="28"/>
                                        </p:tgtEl>
                                      </p:cBhvr>
                                    </p:animEffect>
                                  </p:childTnLst>
                                </p:cTn>
                              </p:par>
                              <p:par>
                                <p:cTn id="86" presetID="10" presetClass="exit" presetSubtype="0" fill="hold" grpId="3" nodeType="withEffect">
                                  <p:stCondLst>
                                    <p:cond delay="1500"/>
                                  </p:stCondLst>
                                  <p:childTnLst>
                                    <p:animEffect transition="out" filter="fade">
                                      <p:cBhvr>
                                        <p:cTn id="87" dur="500"/>
                                        <p:tgtEl>
                                          <p:spTgt spid="28"/>
                                        </p:tgtEl>
                                      </p:cBhvr>
                                    </p:animEffect>
                                    <p:set>
                                      <p:cBhvr>
                                        <p:cTn id="88" dur="1" fill="hold">
                                          <p:stCondLst>
                                            <p:cond delay="499"/>
                                          </p:stCondLst>
                                        </p:cTn>
                                        <p:tgtEl>
                                          <p:spTgt spid="28"/>
                                        </p:tgtEl>
                                        <p:attrNameLst>
                                          <p:attrName>style.visibility</p:attrName>
                                        </p:attrNameLst>
                                      </p:cBhvr>
                                      <p:to>
                                        <p:strVal val="hidden"/>
                                      </p:to>
                                    </p:set>
                                  </p:childTnLst>
                                </p:cTn>
                              </p:par>
                              <p:par>
                                <p:cTn id="89" presetID="10" presetClass="entr" presetSubtype="0" fill="hold" grpId="4" nodeType="withEffect">
                                  <p:stCondLst>
                                    <p:cond delay="2000"/>
                                  </p:stCondLst>
                                  <p:childTnLst>
                                    <p:set>
                                      <p:cBhvr>
                                        <p:cTn id="90" dur="1" fill="hold">
                                          <p:stCondLst>
                                            <p:cond delay="0"/>
                                          </p:stCondLst>
                                        </p:cTn>
                                        <p:tgtEl>
                                          <p:spTgt spid="28"/>
                                        </p:tgtEl>
                                        <p:attrNameLst>
                                          <p:attrName>style.visibility</p:attrName>
                                        </p:attrNameLst>
                                      </p:cBhvr>
                                      <p:to>
                                        <p:strVal val="visible"/>
                                      </p:to>
                                    </p:set>
                                    <p:animEffect transition="in" filter="fade">
                                      <p:cBhvr>
                                        <p:cTn id="91" dur="500"/>
                                        <p:tgtEl>
                                          <p:spTgt spid="28"/>
                                        </p:tgtEl>
                                      </p:cBhvr>
                                    </p:animEffect>
                                  </p:childTnLst>
                                </p:cTn>
                              </p:par>
                              <p:par>
                                <p:cTn id="92" presetID="10" presetClass="exit" presetSubtype="0" fill="hold" grpId="5" nodeType="withEffect">
                                  <p:stCondLst>
                                    <p:cond delay="2500"/>
                                  </p:stCondLst>
                                  <p:childTnLst>
                                    <p:animEffect transition="out" filter="fade">
                                      <p:cBhvr>
                                        <p:cTn id="93" dur="500"/>
                                        <p:tgtEl>
                                          <p:spTgt spid="28"/>
                                        </p:tgtEl>
                                      </p:cBhvr>
                                    </p:animEffect>
                                    <p:set>
                                      <p:cBhvr>
                                        <p:cTn id="94" dur="1" fill="hold">
                                          <p:stCondLst>
                                            <p:cond delay="499"/>
                                          </p:stCondLst>
                                        </p:cTn>
                                        <p:tgtEl>
                                          <p:spTgt spid="28"/>
                                        </p:tgtEl>
                                        <p:attrNameLst>
                                          <p:attrName>style.visibility</p:attrName>
                                        </p:attrNameLst>
                                      </p:cBhvr>
                                      <p:to>
                                        <p:strVal val="hidden"/>
                                      </p:to>
                                    </p:set>
                                  </p:childTnLst>
                                </p:cTn>
                              </p:par>
                              <p:par>
                                <p:cTn id="95" presetID="10" presetClass="entr" presetSubtype="0" fill="hold" grpId="6" nodeType="withEffect">
                                  <p:stCondLst>
                                    <p:cond delay="3000"/>
                                  </p:stCondLst>
                                  <p:childTnLst>
                                    <p:set>
                                      <p:cBhvr>
                                        <p:cTn id="96" dur="1" fill="hold">
                                          <p:stCondLst>
                                            <p:cond delay="0"/>
                                          </p:stCondLst>
                                        </p:cTn>
                                        <p:tgtEl>
                                          <p:spTgt spid="28"/>
                                        </p:tgtEl>
                                        <p:attrNameLst>
                                          <p:attrName>style.visibility</p:attrName>
                                        </p:attrNameLst>
                                      </p:cBhvr>
                                      <p:to>
                                        <p:strVal val="visible"/>
                                      </p:to>
                                    </p:set>
                                    <p:animEffect transition="in" filter="fade">
                                      <p:cBhvr>
                                        <p:cTn id="97" dur="500"/>
                                        <p:tgtEl>
                                          <p:spTgt spid="28"/>
                                        </p:tgtEl>
                                      </p:cBhvr>
                                    </p:animEffect>
                                  </p:childTnLst>
                                </p:cTn>
                              </p:par>
                              <p:par>
                                <p:cTn id="98" presetID="10" presetClass="exit" presetSubtype="0" fill="hold" grpId="7" nodeType="withEffect">
                                  <p:stCondLst>
                                    <p:cond delay="3500"/>
                                  </p:stCondLst>
                                  <p:childTnLst>
                                    <p:animEffect transition="out" filter="fade">
                                      <p:cBhvr>
                                        <p:cTn id="99" dur="500"/>
                                        <p:tgtEl>
                                          <p:spTgt spid="28"/>
                                        </p:tgtEl>
                                      </p:cBhvr>
                                    </p:animEffect>
                                    <p:set>
                                      <p:cBhvr>
                                        <p:cTn id="100" dur="1" fill="hold">
                                          <p:stCondLst>
                                            <p:cond delay="499"/>
                                          </p:stCondLst>
                                        </p:cTn>
                                        <p:tgtEl>
                                          <p:spTgt spid="28"/>
                                        </p:tgtEl>
                                        <p:attrNameLst>
                                          <p:attrName>style.visibility</p:attrName>
                                        </p:attrNameLst>
                                      </p:cBhvr>
                                      <p:to>
                                        <p:strVal val="hidden"/>
                                      </p:to>
                                    </p:set>
                                  </p:childTnLst>
                                </p:cTn>
                              </p:par>
                              <p:par>
                                <p:cTn id="101" presetID="10" presetClass="entr" presetSubtype="0" fill="hold" grpId="8" nodeType="withEffect">
                                  <p:stCondLst>
                                    <p:cond delay="4000"/>
                                  </p:stCondLst>
                                  <p:childTnLst>
                                    <p:set>
                                      <p:cBhvr>
                                        <p:cTn id="102" dur="1" fill="hold">
                                          <p:stCondLst>
                                            <p:cond delay="0"/>
                                          </p:stCondLst>
                                        </p:cTn>
                                        <p:tgtEl>
                                          <p:spTgt spid="28"/>
                                        </p:tgtEl>
                                        <p:attrNameLst>
                                          <p:attrName>style.visibility</p:attrName>
                                        </p:attrNameLst>
                                      </p:cBhvr>
                                      <p:to>
                                        <p:strVal val="visible"/>
                                      </p:to>
                                    </p:set>
                                    <p:animEffect transition="in" filter="fade">
                                      <p:cBhvr>
                                        <p:cTn id="103" dur="500"/>
                                        <p:tgtEl>
                                          <p:spTgt spid="28"/>
                                        </p:tgtEl>
                                      </p:cBhvr>
                                    </p:animEffect>
                                  </p:childTnLst>
                                </p:cTn>
                              </p:par>
                              <p:par>
                                <p:cTn id="104" presetID="10" presetClass="exit" presetSubtype="0" fill="hold" grpId="9" nodeType="withEffect">
                                  <p:stCondLst>
                                    <p:cond delay="4500"/>
                                  </p:stCondLst>
                                  <p:childTnLst>
                                    <p:animEffect transition="out" filter="fade">
                                      <p:cBhvr>
                                        <p:cTn id="105" dur="500"/>
                                        <p:tgtEl>
                                          <p:spTgt spid="28"/>
                                        </p:tgtEl>
                                      </p:cBhvr>
                                    </p:animEffect>
                                    <p:set>
                                      <p:cBhvr>
                                        <p:cTn id="106" dur="1" fill="hold">
                                          <p:stCondLst>
                                            <p:cond delay="499"/>
                                          </p:stCondLst>
                                        </p:cTn>
                                        <p:tgtEl>
                                          <p:spTgt spid="28"/>
                                        </p:tgtEl>
                                        <p:attrNameLst>
                                          <p:attrName>style.visibility</p:attrName>
                                        </p:attrNameLst>
                                      </p:cBhvr>
                                      <p:to>
                                        <p:strVal val="hidden"/>
                                      </p:to>
                                    </p:set>
                                  </p:childTnLst>
                                </p:cTn>
                              </p:par>
                              <p:par>
                                <p:cTn id="107" presetID="10" presetClass="entr" presetSubtype="0" fill="hold" grpId="0" nodeType="withEffect">
                                  <p:stCondLst>
                                    <p:cond delay="250"/>
                                  </p:stCondLst>
                                  <p:childTnLst>
                                    <p:set>
                                      <p:cBhvr>
                                        <p:cTn id="108" dur="1" fill="hold">
                                          <p:stCondLst>
                                            <p:cond delay="0"/>
                                          </p:stCondLst>
                                        </p:cTn>
                                        <p:tgtEl>
                                          <p:spTgt spid="15"/>
                                        </p:tgtEl>
                                        <p:attrNameLst>
                                          <p:attrName>style.visibility</p:attrName>
                                        </p:attrNameLst>
                                      </p:cBhvr>
                                      <p:to>
                                        <p:strVal val="visible"/>
                                      </p:to>
                                    </p:set>
                                    <p:animEffect transition="in" filter="fade">
                                      <p:cBhvr>
                                        <p:cTn id="109" dur="500"/>
                                        <p:tgtEl>
                                          <p:spTgt spid="15"/>
                                        </p:tgtEl>
                                      </p:cBhvr>
                                    </p:animEffect>
                                  </p:childTnLst>
                                </p:cTn>
                              </p:par>
                              <p:par>
                                <p:cTn id="110" presetID="10" presetClass="exit" presetSubtype="0" fill="hold" grpId="1" nodeType="withEffect">
                                  <p:stCondLst>
                                    <p:cond delay="750"/>
                                  </p:stCondLst>
                                  <p:childTnLst>
                                    <p:animEffect transition="out" filter="fade">
                                      <p:cBhvr>
                                        <p:cTn id="111" dur="500"/>
                                        <p:tgtEl>
                                          <p:spTgt spid="15"/>
                                        </p:tgtEl>
                                      </p:cBhvr>
                                    </p:animEffect>
                                    <p:set>
                                      <p:cBhvr>
                                        <p:cTn id="112" dur="1" fill="hold">
                                          <p:stCondLst>
                                            <p:cond delay="499"/>
                                          </p:stCondLst>
                                        </p:cTn>
                                        <p:tgtEl>
                                          <p:spTgt spid="15"/>
                                        </p:tgtEl>
                                        <p:attrNameLst>
                                          <p:attrName>style.visibility</p:attrName>
                                        </p:attrNameLst>
                                      </p:cBhvr>
                                      <p:to>
                                        <p:strVal val="hidden"/>
                                      </p:to>
                                    </p:set>
                                  </p:childTnLst>
                                </p:cTn>
                              </p:par>
                              <p:par>
                                <p:cTn id="113" presetID="10" presetClass="entr" presetSubtype="0" fill="hold" grpId="2" nodeType="withEffect">
                                  <p:stCondLst>
                                    <p:cond delay="1250"/>
                                  </p:stCondLst>
                                  <p:childTnLst>
                                    <p:set>
                                      <p:cBhvr>
                                        <p:cTn id="114" dur="1" fill="hold">
                                          <p:stCondLst>
                                            <p:cond delay="0"/>
                                          </p:stCondLst>
                                        </p:cTn>
                                        <p:tgtEl>
                                          <p:spTgt spid="15"/>
                                        </p:tgtEl>
                                        <p:attrNameLst>
                                          <p:attrName>style.visibility</p:attrName>
                                        </p:attrNameLst>
                                      </p:cBhvr>
                                      <p:to>
                                        <p:strVal val="visible"/>
                                      </p:to>
                                    </p:set>
                                    <p:animEffect transition="in" filter="fade">
                                      <p:cBhvr>
                                        <p:cTn id="115" dur="500"/>
                                        <p:tgtEl>
                                          <p:spTgt spid="15"/>
                                        </p:tgtEl>
                                      </p:cBhvr>
                                    </p:animEffect>
                                  </p:childTnLst>
                                </p:cTn>
                              </p:par>
                              <p:par>
                                <p:cTn id="116" presetID="10" presetClass="exit" presetSubtype="0" fill="hold" grpId="3" nodeType="withEffect">
                                  <p:stCondLst>
                                    <p:cond delay="1750"/>
                                  </p:stCondLst>
                                  <p:childTnLst>
                                    <p:animEffect transition="out" filter="fade">
                                      <p:cBhvr>
                                        <p:cTn id="117" dur="500"/>
                                        <p:tgtEl>
                                          <p:spTgt spid="15"/>
                                        </p:tgtEl>
                                      </p:cBhvr>
                                    </p:animEffect>
                                    <p:set>
                                      <p:cBhvr>
                                        <p:cTn id="118" dur="1" fill="hold">
                                          <p:stCondLst>
                                            <p:cond delay="499"/>
                                          </p:stCondLst>
                                        </p:cTn>
                                        <p:tgtEl>
                                          <p:spTgt spid="15"/>
                                        </p:tgtEl>
                                        <p:attrNameLst>
                                          <p:attrName>style.visibility</p:attrName>
                                        </p:attrNameLst>
                                      </p:cBhvr>
                                      <p:to>
                                        <p:strVal val="hidden"/>
                                      </p:to>
                                    </p:set>
                                  </p:childTnLst>
                                </p:cTn>
                              </p:par>
                              <p:par>
                                <p:cTn id="119" presetID="10" presetClass="entr" presetSubtype="0" fill="hold" grpId="4" nodeType="withEffect">
                                  <p:stCondLst>
                                    <p:cond delay="2250"/>
                                  </p:stCondLst>
                                  <p:childTnLst>
                                    <p:set>
                                      <p:cBhvr>
                                        <p:cTn id="120" dur="1" fill="hold">
                                          <p:stCondLst>
                                            <p:cond delay="0"/>
                                          </p:stCondLst>
                                        </p:cTn>
                                        <p:tgtEl>
                                          <p:spTgt spid="15"/>
                                        </p:tgtEl>
                                        <p:attrNameLst>
                                          <p:attrName>style.visibility</p:attrName>
                                        </p:attrNameLst>
                                      </p:cBhvr>
                                      <p:to>
                                        <p:strVal val="visible"/>
                                      </p:to>
                                    </p:set>
                                    <p:animEffect transition="in" filter="fade">
                                      <p:cBhvr>
                                        <p:cTn id="121" dur="500"/>
                                        <p:tgtEl>
                                          <p:spTgt spid="15"/>
                                        </p:tgtEl>
                                      </p:cBhvr>
                                    </p:animEffect>
                                  </p:childTnLst>
                                </p:cTn>
                              </p:par>
                              <p:par>
                                <p:cTn id="122" presetID="10" presetClass="exit" presetSubtype="0" fill="hold" grpId="5" nodeType="withEffect">
                                  <p:stCondLst>
                                    <p:cond delay="2750"/>
                                  </p:stCondLst>
                                  <p:childTnLst>
                                    <p:animEffect transition="out" filter="fade">
                                      <p:cBhvr>
                                        <p:cTn id="123" dur="500"/>
                                        <p:tgtEl>
                                          <p:spTgt spid="15"/>
                                        </p:tgtEl>
                                      </p:cBhvr>
                                    </p:animEffect>
                                    <p:set>
                                      <p:cBhvr>
                                        <p:cTn id="124" dur="1" fill="hold">
                                          <p:stCondLst>
                                            <p:cond delay="499"/>
                                          </p:stCondLst>
                                        </p:cTn>
                                        <p:tgtEl>
                                          <p:spTgt spid="15"/>
                                        </p:tgtEl>
                                        <p:attrNameLst>
                                          <p:attrName>style.visibility</p:attrName>
                                        </p:attrNameLst>
                                      </p:cBhvr>
                                      <p:to>
                                        <p:strVal val="hidden"/>
                                      </p:to>
                                    </p:set>
                                  </p:childTnLst>
                                </p:cTn>
                              </p:par>
                              <p:par>
                                <p:cTn id="125" presetID="10" presetClass="entr" presetSubtype="0" fill="hold" grpId="6" nodeType="withEffect">
                                  <p:stCondLst>
                                    <p:cond delay="3250"/>
                                  </p:stCondLst>
                                  <p:childTnLst>
                                    <p:set>
                                      <p:cBhvr>
                                        <p:cTn id="126" dur="1" fill="hold">
                                          <p:stCondLst>
                                            <p:cond delay="0"/>
                                          </p:stCondLst>
                                        </p:cTn>
                                        <p:tgtEl>
                                          <p:spTgt spid="15"/>
                                        </p:tgtEl>
                                        <p:attrNameLst>
                                          <p:attrName>style.visibility</p:attrName>
                                        </p:attrNameLst>
                                      </p:cBhvr>
                                      <p:to>
                                        <p:strVal val="visible"/>
                                      </p:to>
                                    </p:set>
                                    <p:animEffect transition="in" filter="fade">
                                      <p:cBhvr>
                                        <p:cTn id="127" dur="500"/>
                                        <p:tgtEl>
                                          <p:spTgt spid="15"/>
                                        </p:tgtEl>
                                      </p:cBhvr>
                                    </p:animEffect>
                                  </p:childTnLst>
                                </p:cTn>
                              </p:par>
                              <p:par>
                                <p:cTn id="128" presetID="10" presetClass="exit" presetSubtype="0" fill="hold" grpId="7" nodeType="withEffect">
                                  <p:stCondLst>
                                    <p:cond delay="3750"/>
                                  </p:stCondLst>
                                  <p:childTnLst>
                                    <p:animEffect transition="out" filter="fade">
                                      <p:cBhvr>
                                        <p:cTn id="129" dur="500"/>
                                        <p:tgtEl>
                                          <p:spTgt spid="15"/>
                                        </p:tgtEl>
                                      </p:cBhvr>
                                    </p:animEffect>
                                    <p:set>
                                      <p:cBhvr>
                                        <p:cTn id="130" dur="1" fill="hold">
                                          <p:stCondLst>
                                            <p:cond delay="499"/>
                                          </p:stCondLst>
                                        </p:cTn>
                                        <p:tgtEl>
                                          <p:spTgt spid="15"/>
                                        </p:tgtEl>
                                        <p:attrNameLst>
                                          <p:attrName>style.visibility</p:attrName>
                                        </p:attrNameLst>
                                      </p:cBhvr>
                                      <p:to>
                                        <p:strVal val="hidden"/>
                                      </p:to>
                                    </p:set>
                                  </p:childTnLst>
                                </p:cTn>
                              </p:par>
                              <p:par>
                                <p:cTn id="131" presetID="10" presetClass="entr" presetSubtype="0" fill="hold" grpId="8" nodeType="withEffect">
                                  <p:stCondLst>
                                    <p:cond delay="4250"/>
                                  </p:stCondLst>
                                  <p:childTnLst>
                                    <p:set>
                                      <p:cBhvr>
                                        <p:cTn id="132" dur="1" fill="hold">
                                          <p:stCondLst>
                                            <p:cond delay="0"/>
                                          </p:stCondLst>
                                        </p:cTn>
                                        <p:tgtEl>
                                          <p:spTgt spid="15"/>
                                        </p:tgtEl>
                                        <p:attrNameLst>
                                          <p:attrName>style.visibility</p:attrName>
                                        </p:attrNameLst>
                                      </p:cBhvr>
                                      <p:to>
                                        <p:strVal val="visible"/>
                                      </p:to>
                                    </p:set>
                                    <p:animEffect transition="in" filter="fade">
                                      <p:cBhvr>
                                        <p:cTn id="133" dur="500"/>
                                        <p:tgtEl>
                                          <p:spTgt spid="15"/>
                                        </p:tgtEl>
                                      </p:cBhvr>
                                    </p:animEffect>
                                  </p:childTnLst>
                                </p:cTn>
                              </p:par>
                              <p:par>
                                <p:cTn id="134" presetID="10" presetClass="exit" presetSubtype="0" fill="hold" grpId="9" nodeType="withEffect">
                                  <p:stCondLst>
                                    <p:cond delay="4750"/>
                                  </p:stCondLst>
                                  <p:childTnLst>
                                    <p:animEffect transition="out" filter="fade">
                                      <p:cBhvr>
                                        <p:cTn id="135" dur="500"/>
                                        <p:tgtEl>
                                          <p:spTgt spid="15"/>
                                        </p:tgtEl>
                                      </p:cBhvr>
                                    </p:animEffect>
                                    <p:set>
                                      <p:cBhvr>
                                        <p:cTn id="136" dur="1" fill="hold">
                                          <p:stCondLst>
                                            <p:cond delay="499"/>
                                          </p:stCondLst>
                                        </p:cTn>
                                        <p:tgtEl>
                                          <p:spTgt spid="15"/>
                                        </p:tgtEl>
                                        <p:attrNameLst>
                                          <p:attrName>style.visibility</p:attrName>
                                        </p:attrNameLst>
                                      </p:cBhvr>
                                      <p:to>
                                        <p:strVal val="hidden"/>
                                      </p:to>
                                    </p:set>
                                  </p:childTnLst>
                                </p:cTn>
                              </p:par>
                              <p:par>
                                <p:cTn id="137" presetID="10" presetClass="entr" presetSubtype="0" fill="hold" grpId="0" nodeType="withEffect">
                                  <p:stCondLst>
                                    <p:cond delay="250"/>
                                  </p:stCondLst>
                                  <p:childTnLst>
                                    <p:set>
                                      <p:cBhvr>
                                        <p:cTn id="138" dur="1" fill="hold">
                                          <p:stCondLst>
                                            <p:cond delay="0"/>
                                          </p:stCondLst>
                                        </p:cTn>
                                        <p:tgtEl>
                                          <p:spTgt spid="20"/>
                                        </p:tgtEl>
                                        <p:attrNameLst>
                                          <p:attrName>style.visibility</p:attrName>
                                        </p:attrNameLst>
                                      </p:cBhvr>
                                      <p:to>
                                        <p:strVal val="visible"/>
                                      </p:to>
                                    </p:set>
                                    <p:animEffect transition="in" filter="fade">
                                      <p:cBhvr>
                                        <p:cTn id="139" dur="500"/>
                                        <p:tgtEl>
                                          <p:spTgt spid="20"/>
                                        </p:tgtEl>
                                      </p:cBhvr>
                                    </p:animEffect>
                                  </p:childTnLst>
                                </p:cTn>
                              </p:par>
                              <p:par>
                                <p:cTn id="140" presetID="10" presetClass="exit" presetSubtype="0" fill="hold" grpId="1" nodeType="withEffect">
                                  <p:stCondLst>
                                    <p:cond delay="750"/>
                                  </p:stCondLst>
                                  <p:childTnLst>
                                    <p:animEffect transition="out" filter="fade">
                                      <p:cBhvr>
                                        <p:cTn id="141" dur="500"/>
                                        <p:tgtEl>
                                          <p:spTgt spid="20"/>
                                        </p:tgtEl>
                                      </p:cBhvr>
                                    </p:animEffect>
                                    <p:set>
                                      <p:cBhvr>
                                        <p:cTn id="142" dur="1" fill="hold">
                                          <p:stCondLst>
                                            <p:cond delay="499"/>
                                          </p:stCondLst>
                                        </p:cTn>
                                        <p:tgtEl>
                                          <p:spTgt spid="20"/>
                                        </p:tgtEl>
                                        <p:attrNameLst>
                                          <p:attrName>style.visibility</p:attrName>
                                        </p:attrNameLst>
                                      </p:cBhvr>
                                      <p:to>
                                        <p:strVal val="hidden"/>
                                      </p:to>
                                    </p:set>
                                  </p:childTnLst>
                                </p:cTn>
                              </p:par>
                              <p:par>
                                <p:cTn id="143" presetID="10" presetClass="entr" presetSubtype="0" fill="hold" grpId="2" nodeType="withEffect">
                                  <p:stCondLst>
                                    <p:cond delay="1250"/>
                                  </p:stCondLst>
                                  <p:childTnLst>
                                    <p:set>
                                      <p:cBhvr>
                                        <p:cTn id="144" dur="1" fill="hold">
                                          <p:stCondLst>
                                            <p:cond delay="0"/>
                                          </p:stCondLst>
                                        </p:cTn>
                                        <p:tgtEl>
                                          <p:spTgt spid="20"/>
                                        </p:tgtEl>
                                        <p:attrNameLst>
                                          <p:attrName>style.visibility</p:attrName>
                                        </p:attrNameLst>
                                      </p:cBhvr>
                                      <p:to>
                                        <p:strVal val="visible"/>
                                      </p:to>
                                    </p:set>
                                    <p:animEffect transition="in" filter="fade">
                                      <p:cBhvr>
                                        <p:cTn id="145" dur="500"/>
                                        <p:tgtEl>
                                          <p:spTgt spid="20"/>
                                        </p:tgtEl>
                                      </p:cBhvr>
                                    </p:animEffect>
                                  </p:childTnLst>
                                </p:cTn>
                              </p:par>
                              <p:par>
                                <p:cTn id="146" presetID="10" presetClass="exit" presetSubtype="0" fill="hold" grpId="3" nodeType="withEffect">
                                  <p:stCondLst>
                                    <p:cond delay="1750"/>
                                  </p:stCondLst>
                                  <p:childTnLst>
                                    <p:animEffect transition="out" filter="fade">
                                      <p:cBhvr>
                                        <p:cTn id="147" dur="500"/>
                                        <p:tgtEl>
                                          <p:spTgt spid="20"/>
                                        </p:tgtEl>
                                      </p:cBhvr>
                                    </p:animEffect>
                                    <p:set>
                                      <p:cBhvr>
                                        <p:cTn id="148" dur="1" fill="hold">
                                          <p:stCondLst>
                                            <p:cond delay="499"/>
                                          </p:stCondLst>
                                        </p:cTn>
                                        <p:tgtEl>
                                          <p:spTgt spid="20"/>
                                        </p:tgtEl>
                                        <p:attrNameLst>
                                          <p:attrName>style.visibility</p:attrName>
                                        </p:attrNameLst>
                                      </p:cBhvr>
                                      <p:to>
                                        <p:strVal val="hidden"/>
                                      </p:to>
                                    </p:set>
                                  </p:childTnLst>
                                </p:cTn>
                              </p:par>
                              <p:par>
                                <p:cTn id="149" presetID="10" presetClass="entr" presetSubtype="0" fill="hold" grpId="4" nodeType="withEffect">
                                  <p:stCondLst>
                                    <p:cond delay="2250"/>
                                  </p:stCondLst>
                                  <p:childTnLst>
                                    <p:set>
                                      <p:cBhvr>
                                        <p:cTn id="150" dur="1" fill="hold">
                                          <p:stCondLst>
                                            <p:cond delay="0"/>
                                          </p:stCondLst>
                                        </p:cTn>
                                        <p:tgtEl>
                                          <p:spTgt spid="20"/>
                                        </p:tgtEl>
                                        <p:attrNameLst>
                                          <p:attrName>style.visibility</p:attrName>
                                        </p:attrNameLst>
                                      </p:cBhvr>
                                      <p:to>
                                        <p:strVal val="visible"/>
                                      </p:to>
                                    </p:set>
                                    <p:animEffect transition="in" filter="fade">
                                      <p:cBhvr>
                                        <p:cTn id="151" dur="500"/>
                                        <p:tgtEl>
                                          <p:spTgt spid="20"/>
                                        </p:tgtEl>
                                      </p:cBhvr>
                                    </p:animEffect>
                                  </p:childTnLst>
                                </p:cTn>
                              </p:par>
                              <p:par>
                                <p:cTn id="152" presetID="10" presetClass="exit" presetSubtype="0" fill="hold" grpId="5" nodeType="withEffect">
                                  <p:stCondLst>
                                    <p:cond delay="2750"/>
                                  </p:stCondLst>
                                  <p:childTnLst>
                                    <p:animEffect transition="out" filter="fade">
                                      <p:cBhvr>
                                        <p:cTn id="153" dur="500"/>
                                        <p:tgtEl>
                                          <p:spTgt spid="20"/>
                                        </p:tgtEl>
                                      </p:cBhvr>
                                    </p:animEffect>
                                    <p:set>
                                      <p:cBhvr>
                                        <p:cTn id="154" dur="1" fill="hold">
                                          <p:stCondLst>
                                            <p:cond delay="499"/>
                                          </p:stCondLst>
                                        </p:cTn>
                                        <p:tgtEl>
                                          <p:spTgt spid="20"/>
                                        </p:tgtEl>
                                        <p:attrNameLst>
                                          <p:attrName>style.visibility</p:attrName>
                                        </p:attrNameLst>
                                      </p:cBhvr>
                                      <p:to>
                                        <p:strVal val="hidden"/>
                                      </p:to>
                                    </p:set>
                                  </p:childTnLst>
                                </p:cTn>
                              </p:par>
                              <p:par>
                                <p:cTn id="155" presetID="10" presetClass="entr" presetSubtype="0" fill="hold" grpId="6" nodeType="withEffect">
                                  <p:stCondLst>
                                    <p:cond delay="3250"/>
                                  </p:stCondLst>
                                  <p:childTnLst>
                                    <p:set>
                                      <p:cBhvr>
                                        <p:cTn id="156" dur="1" fill="hold">
                                          <p:stCondLst>
                                            <p:cond delay="0"/>
                                          </p:stCondLst>
                                        </p:cTn>
                                        <p:tgtEl>
                                          <p:spTgt spid="20"/>
                                        </p:tgtEl>
                                        <p:attrNameLst>
                                          <p:attrName>style.visibility</p:attrName>
                                        </p:attrNameLst>
                                      </p:cBhvr>
                                      <p:to>
                                        <p:strVal val="visible"/>
                                      </p:to>
                                    </p:set>
                                    <p:animEffect transition="in" filter="fade">
                                      <p:cBhvr>
                                        <p:cTn id="157" dur="500"/>
                                        <p:tgtEl>
                                          <p:spTgt spid="20"/>
                                        </p:tgtEl>
                                      </p:cBhvr>
                                    </p:animEffect>
                                  </p:childTnLst>
                                </p:cTn>
                              </p:par>
                              <p:par>
                                <p:cTn id="158" presetID="10" presetClass="exit" presetSubtype="0" fill="hold" grpId="7" nodeType="withEffect">
                                  <p:stCondLst>
                                    <p:cond delay="3750"/>
                                  </p:stCondLst>
                                  <p:childTnLst>
                                    <p:animEffect transition="out" filter="fade">
                                      <p:cBhvr>
                                        <p:cTn id="159" dur="500"/>
                                        <p:tgtEl>
                                          <p:spTgt spid="20"/>
                                        </p:tgtEl>
                                      </p:cBhvr>
                                    </p:animEffect>
                                    <p:set>
                                      <p:cBhvr>
                                        <p:cTn id="160" dur="1" fill="hold">
                                          <p:stCondLst>
                                            <p:cond delay="499"/>
                                          </p:stCondLst>
                                        </p:cTn>
                                        <p:tgtEl>
                                          <p:spTgt spid="20"/>
                                        </p:tgtEl>
                                        <p:attrNameLst>
                                          <p:attrName>style.visibility</p:attrName>
                                        </p:attrNameLst>
                                      </p:cBhvr>
                                      <p:to>
                                        <p:strVal val="hidden"/>
                                      </p:to>
                                    </p:set>
                                  </p:childTnLst>
                                </p:cTn>
                              </p:par>
                              <p:par>
                                <p:cTn id="161" presetID="10" presetClass="entr" presetSubtype="0" fill="hold" grpId="8" nodeType="withEffect">
                                  <p:stCondLst>
                                    <p:cond delay="4250"/>
                                  </p:stCondLst>
                                  <p:childTnLst>
                                    <p:set>
                                      <p:cBhvr>
                                        <p:cTn id="162" dur="1" fill="hold">
                                          <p:stCondLst>
                                            <p:cond delay="0"/>
                                          </p:stCondLst>
                                        </p:cTn>
                                        <p:tgtEl>
                                          <p:spTgt spid="20"/>
                                        </p:tgtEl>
                                        <p:attrNameLst>
                                          <p:attrName>style.visibility</p:attrName>
                                        </p:attrNameLst>
                                      </p:cBhvr>
                                      <p:to>
                                        <p:strVal val="visible"/>
                                      </p:to>
                                    </p:set>
                                    <p:animEffect transition="in" filter="fade">
                                      <p:cBhvr>
                                        <p:cTn id="163" dur="500"/>
                                        <p:tgtEl>
                                          <p:spTgt spid="20"/>
                                        </p:tgtEl>
                                      </p:cBhvr>
                                    </p:animEffect>
                                  </p:childTnLst>
                                </p:cTn>
                              </p:par>
                              <p:par>
                                <p:cTn id="164" presetID="10" presetClass="exit" presetSubtype="0" fill="hold" grpId="9" nodeType="withEffect">
                                  <p:stCondLst>
                                    <p:cond delay="4750"/>
                                  </p:stCondLst>
                                  <p:childTnLst>
                                    <p:animEffect transition="out" filter="fade">
                                      <p:cBhvr>
                                        <p:cTn id="165" dur="500"/>
                                        <p:tgtEl>
                                          <p:spTgt spid="20"/>
                                        </p:tgtEl>
                                      </p:cBhvr>
                                    </p:animEffect>
                                    <p:set>
                                      <p:cBhvr>
                                        <p:cTn id="166" dur="1" fill="hold">
                                          <p:stCondLst>
                                            <p:cond delay="499"/>
                                          </p:stCondLst>
                                        </p:cTn>
                                        <p:tgtEl>
                                          <p:spTgt spid="20"/>
                                        </p:tgtEl>
                                        <p:attrNameLst>
                                          <p:attrName>style.visibility</p:attrName>
                                        </p:attrNameLst>
                                      </p:cBhvr>
                                      <p:to>
                                        <p:strVal val="hidden"/>
                                      </p:to>
                                    </p:set>
                                  </p:childTnLst>
                                </p:cTn>
                              </p:par>
                              <p:par>
                                <p:cTn id="167" presetID="10" presetClass="entr" presetSubtype="0" fill="hold" grpId="0" nodeType="withEffect">
                                  <p:stCondLst>
                                    <p:cond delay="500"/>
                                  </p:stCondLst>
                                  <p:childTnLst>
                                    <p:set>
                                      <p:cBhvr>
                                        <p:cTn id="168" dur="1" fill="hold">
                                          <p:stCondLst>
                                            <p:cond delay="0"/>
                                          </p:stCondLst>
                                        </p:cTn>
                                        <p:tgtEl>
                                          <p:spTgt spid="27"/>
                                        </p:tgtEl>
                                        <p:attrNameLst>
                                          <p:attrName>style.visibility</p:attrName>
                                        </p:attrNameLst>
                                      </p:cBhvr>
                                      <p:to>
                                        <p:strVal val="visible"/>
                                      </p:to>
                                    </p:set>
                                    <p:animEffect transition="in" filter="fade">
                                      <p:cBhvr>
                                        <p:cTn id="169" dur="500"/>
                                        <p:tgtEl>
                                          <p:spTgt spid="27"/>
                                        </p:tgtEl>
                                      </p:cBhvr>
                                    </p:animEffect>
                                  </p:childTnLst>
                                </p:cTn>
                              </p:par>
                              <p:par>
                                <p:cTn id="170" presetID="10" presetClass="exit" presetSubtype="0" fill="hold" grpId="1" nodeType="withEffect">
                                  <p:stCondLst>
                                    <p:cond delay="1000"/>
                                  </p:stCondLst>
                                  <p:childTnLst>
                                    <p:animEffect transition="out" filter="fade">
                                      <p:cBhvr>
                                        <p:cTn id="171" dur="500"/>
                                        <p:tgtEl>
                                          <p:spTgt spid="27"/>
                                        </p:tgtEl>
                                      </p:cBhvr>
                                    </p:animEffect>
                                    <p:set>
                                      <p:cBhvr>
                                        <p:cTn id="172" dur="1" fill="hold">
                                          <p:stCondLst>
                                            <p:cond delay="499"/>
                                          </p:stCondLst>
                                        </p:cTn>
                                        <p:tgtEl>
                                          <p:spTgt spid="27"/>
                                        </p:tgtEl>
                                        <p:attrNameLst>
                                          <p:attrName>style.visibility</p:attrName>
                                        </p:attrNameLst>
                                      </p:cBhvr>
                                      <p:to>
                                        <p:strVal val="hidden"/>
                                      </p:to>
                                    </p:set>
                                  </p:childTnLst>
                                </p:cTn>
                              </p:par>
                              <p:par>
                                <p:cTn id="173" presetID="10" presetClass="entr" presetSubtype="0" fill="hold" grpId="2" nodeType="withEffect">
                                  <p:stCondLst>
                                    <p:cond delay="1500"/>
                                  </p:stCondLst>
                                  <p:childTnLst>
                                    <p:set>
                                      <p:cBhvr>
                                        <p:cTn id="174" dur="1" fill="hold">
                                          <p:stCondLst>
                                            <p:cond delay="0"/>
                                          </p:stCondLst>
                                        </p:cTn>
                                        <p:tgtEl>
                                          <p:spTgt spid="27"/>
                                        </p:tgtEl>
                                        <p:attrNameLst>
                                          <p:attrName>style.visibility</p:attrName>
                                        </p:attrNameLst>
                                      </p:cBhvr>
                                      <p:to>
                                        <p:strVal val="visible"/>
                                      </p:to>
                                    </p:set>
                                    <p:animEffect transition="in" filter="fade">
                                      <p:cBhvr>
                                        <p:cTn id="175" dur="500"/>
                                        <p:tgtEl>
                                          <p:spTgt spid="27"/>
                                        </p:tgtEl>
                                      </p:cBhvr>
                                    </p:animEffect>
                                  </p:childTnLst>
                                </p:cTn>
                              </p:par>
                              <p:par>
                                <p:cTn id="176" presetID="10" presetClass="exit" presetSubtype="0" fill="hold" grpId="3" nodeType="withEffect">
                                  <p:stCondLst>
                                    <p:cond delay="2000"/>
                                  </p:stCondLst>
                                  <p:childTnLst>
                                    <p:animEffect transition="out" filter="fade">
                                      <p:cBhvr>
                                        <p:cTn id="177" dur="500"/>
                                        <p:tgtEl>
                                          <p:spTgt spid="27"/>
                                        </p:tgtEl>
                                      </p:cBhvr>
                                    </p:animEffect>
                                    <p:set>
                                      <p:cBhvr>
                                        <p:cTn id="178" dur="1" fill="hold">
                                          <p:stCondLst>
                                            <p:cond delay="499"/>
                                          </p:stCondLst>
                                        </p:cTn>
                                        <p:tgtEl>
                                          <p:spTgt spid="27"/>
                                        </p:tgtEl>
                                        <p:attrNameLst>
                                          <p:attrName>style.visibility</p:attrName>
                                        </p:attrNameLst>
                                      </p:cBhvr>
                                      <p:to>
                                        <p:strVal val="hidden"/>
                                      </p:to>
                                    </p:set>
                                  </p:childTnLst>
                                </p:cTn>
                              </p:par>
                              <p:par>
                                <p:cTn id="179" presetID="10" presetClass="entr" presetSubtype="0" fill="hold" grpId="4" nodeType="withEffect">
                                  <p:stCondLst>
                                    <p:cond delay="2500"/>
                                  </p:stCondLst>
                                  <p:childTnLst>
                                    <p:set>
                                      <p:cBhvr>
                                        <p:cTn id="180" dur="1" fill="hold">
                                          <p:stCondLst>
                                            <p:cond delay="0"/>
                                          </p:stCondLst>
                                        </p:cTn>
                                        <p:tgtEl>
                                          <p:spTgt spid="27"/>
                                        </p:tgtEl>
                                        <p:attrNameLst>
                                          <p:attrName>style.visibility</p:attrName>
                                        </p:attrNameLst>
                                      </p:cBhvr>
                                      <p:to>
                                        <p:strVal val="visible"/>
                                      </p:to>
                                    </p:set>
                                    <p:animEffect transition="in" filter="fade">
                                      <p:cBhvr>
                                        <p:cTn id="181" dur="500"/>
                                        <p:tgtEl>
                                          <p:spTgt spid="27"/>
                                        </p:tgtEl>
                                      </p:cBhvr>
                                    </p:animEffect>
                                  </p:childTnLst>
                                </p:cTn>
                              </p:par>
                              <p:par>
                                <p:cTn id="182" presetID="10" presetClass="exit" presetSubtype="0" fill="hold" grpId="5" nodeType="withEffect">
                                  <p:stCondLst>
                                    <p:cond delay="3000"/>
                                  </p:stCondLst>
                                  <p:childTnLst>
                                    <p:animEffect transition="out" filter="fade">
                                      <p:cBhvr>
                                        <p:cTn id="183" dur="500"/>
                                        <p:tgtEl>
                                          <p:spTgt spid="27"/>
                                        </p:tgtEl>
                                      </p:cBhvr>
                                    </p:animEffect>
                                    <p:set>
                                      <p:cBhvr>
                                        <p:cTn id="184" dur="1" fill="hold">
                                          <p:stCondLst>
                                            <p:cond delay="499"/>
                                          </p:stCondLst>
                                        </p:cTn>
                                        <p:tgtEl>
                                          <p:spTgt spid="27"/>
                                        </p:tgtEl>
                                        <p:attrNameLst>
                                          <p:attrName>style.visibility</p:attrName>
                                        </p:attrNameLst>
                                      </p:cBhvr>
                                      <p:to>
                                        <p:strVal val="hidden"/>
                                      </p:to>
                                    </p:set>
                                  </p:childTnLst>
                                </p:cTn>
                              </p:par>
                              <p:par>
                                <p:cTn id="185" presetID="10" presetClass="entr" presetSubtype="0" fill="hold" grpId="6" nodeType="withEffect">
                                  <p:stCondLst>
                                    <p:cond delay="3500"/>
                                  </p:stCondLst>
                                  <p:childTnLst>
                                    <p:set>
                                      <p:cBhvr>
                                        <p:cTn id="186" dur="1" fill="hold">
                                          <p:stCondLst>
                                            <p:cond delay="0"/>
                                          </p:stCondLst>
                                        </p:cTn>
                                        <p:tgtEl>
                                          <p:spTgt spid="27"/>
                                        </p:tgtEl>
                                        <p:attrNameLst>
                                          <p:attrName>style.visibility</p:attrName>
                                        </p:attrNameLst>
                                      </p:cBhvr>
                                      <p:to>
                                        <p:strVal val="visible"/>
                                      </p:to>
                                    </p:set>
                                    <p:animEffect transition="in" filter="fade">
                                      <p:cBhvr>
                                        <p:cTn id="187" dur="500"/>
                                        <p:tgtEl>
                                          <p:spTgt spid="27"/>
                                        </p:tgtEl>
                                      </p:cBhvr>
                                    </p:animEffect>
                                  </p:childTnLst>
                                </p:cTn>
                              </p:par>
                              <p:par>
                                <p:cTn id="188" presetID="10" presetClass="exit" presetSubtype="0" fill="hold" grpId="7" nodeType="withEffect">
                                  <p:stCondLst>
                                    <p:cond delay="4000"/>
                                  </p:stCondLst>
                                  <p:childTnLst>
                                    <p:animEffect transition="out" filter="fade">
                                      <p:cBhvr>
                                        <p:cTn id="189" dur="500"/>
                                        <p:tgtEl>
                                          <p:spTgt spid="27"/>
                                        </p:tgtEl>
                                      </p:cBhvr>
                                    </p:animEffect>
                                    <p:set>
                                      <p:cBhvr>
                                        <p:cTn id="190" dur="1" fill="hold">
                                          <p:stCondLst>
                                            <p:cond delay="499"/>
                                          </p:stCondLst>
                                        </p:cTn>
                                        <p:tgtEl>
                                          <p:spTgt spid="27"/>
                                        </p:tgtEl>
                                        <p:attrNameLst>
                                          <p:attrName>style.visibility</p:attrName>
                                        </p:attrNameLst>
                                      </p:cBhvr>
                                      <p:to>
                                        <p:strVal val="hidden"/>
                                      </p:to>
                                    </p:set>
                                  </p:childTnLst>
                                </p:cTn>
                              </p:par>
                              <p:par>
                                <p:cTn id="191" presetID="10" presetClass="entr" presetSubtype="0" fill="hold" grpId="8" nodeType="withEffect">
                                  <p:stCondLst>
                                    <p:cond delay="4500"/>
                                  </p:stCondLst>
                                  <p:childTnLst>
                                    <p:set>
                                      <p:cBhvr>
                                        <p:cTn id="192" dur="1" fill="hold">
                                          <p:stCondLst>
                                            <p:cond delay="0"/>
                                          </p:stCondLst>
                                        </p:cTn>
                                        <p:tgtEl>
                                          <p:spTgt spid="27"/>
                                        </p:tgtEl>
                                        <p:attrNameLst>
                                          <p:attrName>style.visibility</p:attrName>
                                        </p:attrNameLst>
                                      </p:cBhvr>
                                      <p:to>
                                        <p:strVal val="visible"/>
                                      </p:to>
                                    </p:set>
                                    <p:animEffect transition="in" filter="fade">
                                      <p:cBhvr>
                                        <p:cTn id="193" dur="500"/>
                                        <p:tgtEl>
                                          <p:spTgt spid="27"/>
                                        </p:tgtEl>
                                      </p:cBhvr>
                                    </p:animEffect>
                                  </p:childTnLst>
                                </p:cTn>
                              </p:par>
                              <p:par>
                                <p:cTn id="194" presetID="10" presetClass="exit" presetSubtype="0" fill="hold" grpId="9" nodeType="withEffect">
                                  <p:stCondLst>
                                    <p:cond delay="5000"/>
                                  </p:stCondLst>
                                  <p:childTnLst>
                                    <p:animEffect transition="out" filter="fade">
                                      <p:cBhvr>
                                        <p:cTn id="195" dur="500"/>
                                        <p:tgtEl>
                                          <p:spTgt spid="27"/>
                                        </p:tgtEl>
                                      </p:cBhvr>
                                    </p:animEffect>
                                    <p:set>
                                      <p:cBhvr>
                                        <p:cTn id="196" dur="1" fill="hold">
                                          <p:stCondLst>
                                            <p:cond delay="499"/>
                                          </p:stCondLst>
                                        </p:cTn>
                                        <p:tgtEl>
                                          <p:spTgt spid="27"/>
                                        </p:tgtEl>
                                        <p:attrNameLst>
                                          <p:attrName>style.visibility</p:attrName>
                                        </p:attrNameLst>
                                      </p:cBhvr>
                                      <p:to>
                                        <p:strVal val="hidden"/>
                                      </p:to>
                                    </p:set>
                                  </p:childTnLst>
                                </p:cTn>
                              </p:par>
                              <p:par>
                                <p:cTn id="197" presetID="10" presetClass="entr" presetSubtype="0" fill="hold" grpId="0" nodeType="withEffect">
                                  <p:stCondLst>
                                    <p:cond delay="500"/>
                                  </p:stCondLst>
                                  <p:childTnLst>
                                    <p:set>
                                      <p:cBhvr>
                                        <p:cTn id="198" dur="1" fill="hold">
                                          <p:stCondLst>
                                            <p:cond delay="0"/>
                                          </p:stCondLst>
                                        </p:cTn>
                                        <p:tgtEl>
                                          <p:spTgt spid="16"/>
                                        </p:tgtEl>
                                        <p:attrNameLst>
                                          <p:attrName>style.visibility</p:attrName>
                                        </p:attrNameLst>
                                      </p:cBhvr>
                                      <p:to>
                                        <p:strVal val="visible"/>
                                      </p:to>
                                    </p:set>
                                    <p:animEffect transition="in" filter="fade">
                                      <p:cBhvr>
                                        <p:cTn id="199" dur="500"/>
                                        <p:tgtEl>
                                          <p:spTgt spid="16"/>
                                        </p:tgtEl>
                                      </p:cBhvr>
                                    </p:animEffect>
                                  </p:childTnLst>
                                </p:cTn>
                              </p:par>
                              <p:par>
                                <p:cTn id="200" presetID="10" presetClass="exit" presetSubtype="0" fill="hold" grpId="1" nodeType="withEffect">
                                  <p:stCondLst>
                                    <p:cond delay="1000"/>
                                  </p:stCondLst>
                                  <p:childTnLst>
                                    <p:animEffect transition="out" filter="fade">
                                      <p:cBhvr>
                                        <p:cTn id="201" dur="500"/>
                                        <p:tgtEl>
                                          <p:spTgt spid="16"/>
                                        </p:tgtEl>
                                      </p:cBhvr>
                                    </p:animEffect>
                                    <p:set>
                                      <p:cBhvr>
                                        <p:cTn id="202" dur="1" fill="hold">
                                          <p:stCondLst>
                                            <p:cond delay="499"/>
                                          </p:stCondLst>
                                        </p:cTn>
                                        <p:tgtEl>
                                          <p:spTgt spid="16"/>
                                        </p:tgtEl>
                                        <p:attrNameLst>
                                          <p:attrName>style.visibility</p:attrName>
                                        </p:attrNameLst>
                                      </p:cBhvr>
                                      <p:to>
                                        <p:strVal val="hidden"/>
                                      </p:to>
                                    </p:set>
                                  </p:childTnLst>
                                </p:cTn>
                              </p:par>
                              <p:par>
                                <p:cTn id="203" presetID="10" presetClass="entr" presetSubtype="0" fill="hold" grpId="2" nodeType="withEffect">
                                  <p:stCondLst>
                                    <p:cond delay="1500"/>
                                  </p:stCondLst>
                                  <p:childTnLst>
                                    <p:set>
                                      <p:cBhvr>
                                        <p:cTn id="204" dur="1" fill="hold">
                                          <p:stCondLst>
                                            <p:cond delay="0"/>
                                          </p:stCondLst>
                                        </p:cTn>
                                        <p:tgtEl>
                                          <p:spTgt spid="16"/>
                                        </p:tgtEl>
                                        <p:attrNameLst>
                                          <p:attrName>style.visibility</p:attrName>
                                        </p:attrNameLst>
                                      </p:cBhvr>
                                      <p:to>
                                        <p:strVal val="visible"/>
                                      </p:to>
                                    </p:set>
                                    <p:animEffect transition="in" filter="fade">
                                      <p:cBhvr>
                                        <p:cTn id="205" dur="500"/>
                                        <p:tgtEl>
                                          <p:spTgt spid="16"/>
                                        </p:tgtEl>
                                      </p:cBhvr>
                                    </p:animEffect>
                                  </p:childTnLst>
                                </p:cTn>
                              </p:par>
                              <p:par>
                                <p:cTn id="206" presetID="10" presetClass="exit" presetSubtype="0" fill="hold" grpId="3" nodeType="withEffect">
                                  <p:stCondLst>
                                    <p:cond delay="2000"/>
                                  </p:stCondLst>
                                  <p:childTnLst>
                                    <p:animEffect transition="out" filter="fade">
                                      <p:cBhvr>
                                        <p:cTn id="207" dur="500"/>
                                        <p:tgtEl>
                                          <p:spTgt spid="16"/>
                                        </p:tgtEl>
                                      </p:cBhvr>
                                    </p:animEffect>
                                    <p:set>
                                      <p:cBhvr>
                                        <p:cTn id="208" dur="1" fill="hold">
                                          <p:stCondLst>
                                            <p:cond delay="499"/>
                                          </p:stCondLst>
                                        </p:cTn>
                                        <p:tgtEl>
                                          <p:spTgt spid="16"/>
                                        </p:tgtEl>
                                        <p:attrNameLst>
                                          <p:attrName>style.visibility</p:attrName>
                                        </p:attrNameLst>
                                      </p:cBhvr>
                                      <p:to>
                                        <p:strVal val="hidden"/>
                                      </p:to>
                                    </p:set>
                                  </p:childTnLst>
                                </p:cTn>
                              </p:par>
                              <p:par>
                                <p:cTn id="209" presetID="10" presetClass="entr" presetSubtype="0" fill="hold" grpId="4" nodeType="withEffect">
                                  <p:stCondLst>
                                    <p:cond delay="2500"/>
                                  </p:stCondLst>
                                  <p:childTnLst>
                                    <p:set>
                                      <p:cBhvr>
                                        <p:cTn id="210" dur="1" fill="hold">
                                          <p:stCondLst>
                                            <p:cond delay="0"/>
                                          </p:stCondLst>
                                        </p:cTn>
                                        <p:tgtEl>
                                          <p:spTgt spid="16"/>
                                        </p:tgtEl>
                                        <p:attrNameLst>
                                          <p:attrName>style.visibility</p:attrName>
                                        </p:attrNameLst>
                                      </p:cBhvr>
                                      <p:to>
                                        <p:strVal val="visible"/>
                                      </p:to>
                                    </p:set>
                                    <p:animEffect transition="in" filter="fade">
                                      <p:cBhvr>
                                        <p:cTn id="211" dur="500"/>
                                        <p:tgtEl>
                                          <p:spTgt spid="16"/>
                                        </p:tgtEl>
                                      </p:cBhvr>
                                    </p:animEffect>
                                  </p:childTnLst>
                                </p:cTn>
                              </p:par>
                              <p:par>
                                <p:cTn id="212" presetID="10" presetClass="exit" presetSubtype="0" fill="hold" grpId="5" nodeType="withEffect">
                                  <p:stCondLst>
                                    <p:cond delay="3000"/>
                                  </p:stCondLst>
                                  <p:childTnLst>
                                    <p:animEffect transition="out" filter="fade">
                                      <p:cBhvr>
                                        <p:cTn id="213" dur="500"/>
                                        <p:tgtEl>
                                          <p:spTgt spid="16"/>
                                        </p:tgtEl>
                                      </p:cBhvr>
                                    </p:animEffect>
                                    <p:set>
                                      <p:cBhvr>
                                        <p:cTn id="214" dur="1" fill="hold">
                                          <p:stCondLst>
                                            <p:cond delay="499"/>
                                          </p:stCondLst>
                                        </p:cTn>
                                        <p:tgtEl>
                                          <p:spTgt spid="16"/>
                                        </p:tgtEl>
                                        <p:attrNameLst>
                                          <p:attrName>style.visibility</p:attrName>
                                        </p:attrNameLst>
                                      </p:cBhvr>
                                      <p:to>
                                        <p:strVal val="hidden"/>
                                      </p:to>
                                    </p:set>
                                  </p:childTnLst>
                                </p:cTn>
                              </p:par>
                              <p:par>
                                <p:cTn id="215" presetID="10" presetClass="entr" presetSubtype="0" fill="hold" grpId="6" nodeType="withEffect">
                                  <p:stCondLst>
                                    <p:cond delay="3500"/>
                                  </p:stCondLst>
                                  <p:childTnLst>
                                    <p:set>
                                      <p:cBhvr>
                                        <p:cTn id="216" dur="1" fill="hold">
                                          <p:stCondLst>
                                            <p:cond delay="0"/>
                                          </p:stCondLst>
                                        </p:cTn>
                                        <p:tgtEl>
                                          <p:spTgt spid="16"/>
                                        </p:tgtEl>
                                        <p:attrNameLst>
                                          <p:attrName>style.visibility</p:attrName>
                                        </p:attrNameLst>
                                      </p:cBhvr>
                                      <p:to>
                                        <p:strVal val="visible"/>
                                      </p:to>
                                    </p:set>
                                    <p:animEffect transition="in" filter="fade">
                                      <p:cBhvr>
                                        <p:cTn id="217" dur="500"/>
                                        <p:tgtEl>
                                          <p:spTgt spid="16"/>
                                        </p:tgtEl>
                                      </p:cBhvr>
                                    </p:animEffect>
                                  </p:childTnLst>
                                </p:cTn>
                              </p:par>
                              <p:par>
                                <p:cTn id="218" presetID="10" presetClass="exit" presetSubtype="0" fill="hold" grpId="7" nodeType="withEffect">
                                  <p:stCondLst>
                                    <p:cond delay="4000"/>
                                  </p:stCondLst>
                                  <p:childTnLst>
                                    <p:animEffect transition="out" filter="fade">
                                      <p:cBhvr>
                                        <p:cTn id="219" dur="500"/>
                                        <p:tgtEl>
                                          <p:spTgt spid="16"/>
                                        </p:tgtEl>
                                      </p:cBhvr>
                                    </p:animEffect>
                                    <p:set>
                                      <p:cBhvr>
                                        <p:cTn id="220" dur="1" fill="hold">
                                          <p:stCondLst>
                                            <p:cond delay="499"/>
                                          </p:stCondLst>
                                        </p:cTn>
                                        <p:tgtEl>
                                          <p:spTgt spid="16"/>
                                        </p:tgtEl>
                                        <p:attrNameLst>
                                          <p:attrName>style.visibility</p:attrName>
                                        </p:attrNameLst>
                                      </p:cBhvr>
                                      <p:to>
                                        <p:strVal val="hidden"/>
                                      </p:to>
                                    </p:set>
                                  </p:childTnLst>
                                </p:cTn>
                              </p:par>
                              <p:par>
                                <p:cTn id="221" presetID="10" presetClass="entr" presetSubtype="0" fill="hold" grpId="8" nodeType="withEffect">
                                  <p:stCondLst>
                                    <p:cond delay="4500"/>
                                  </p:stCondLst>
                                  <p:childTnLst>
                                    <p:set>
                                      <p:cBhvr>
                                        <p:cTn id="222" dur="1" fill="hold">
                                          <p:stCondLst>
                                            <p:cond delay="0"/>
                                          </p:stCondLst>
                                        </p:cTn>
                                        <p:tgtEl>
                                          <p:spTgt spid="16"/>
                                        </p:tgtEl>
                                        <p:attrNameLst>
                                          <p:attrName>style.visibility</p:attrName>
                                        </p:attrNameLst>
                                      </p:cBhvr>
                                      <p:to>
                                        <p:strVal val="visible"/>
                                      </p:to>
                                    </p:set>
                                    <p:animEffect transition="in" filter="fade">
                                      <p:cBhvr>
                                        <p:cTn id="223" dur="500"/>
                                        <p:tgtEl>
                                          <p:spTgt spid="16"/>
                                        </p:tgtEl>
                                      </p:cBhvr>
                                    </p:animEffect>
                                  </p:childTnLst>
                                </p:cTn>
                              </p:par>
                              <p:par>
                                <p:cTn id="224" presetID="10" presetClass="exit" presetSubtype="0" fill="hold" grpId="9" nodeType="withEffect">
                                  <p:stCondLst>
                                    <p:cond delay="5000"/>
                                  </p:stCondLst>
                                  <p:childTnLst>
                                    <p:animEffect transition="out" filter="fade">
                                      <p:cBhvr>
                                        <p:cTn id="225" dur="500"/>
                                        <p:tgtEl>
                                          <p:spTgt spid="16"/>
                                        </p:tgtEl>
                                      </p:cBhvr>
                                    </p:animEffect>
                                    <p:set>
                                      <p:cBhvr>
                                        <p:cTn id="226" dur="1" fill="hold">
                                          <p:stCondLst>
                                            <p:cond delay="499"/>
                                          </p:stCondLst>
                                        </p:cTn>
                                        <p:tgtEl>
                                          <p:spTgt spid="16"/>
                                        </p:tgtEl>
                                        <p:attrNameLst>
                                          <p:attrName>style.visibility</p:attrName>
                                        </p:attrNameLst>
                                      </p:cBhvr>
                                      <p:to>
                                        <p:strVal val="hidden"/>
                                      </p:to>
                                    </p:set>
                                  </p:childTnLst>
                                </p:cTn>
                              </p:par>
                              <p:par>
                                <p:cTn id="227" presetID="10" presetClass="entr" presetSubtype="0" fill="hold" grpId="0" nodeType="withEffect">
                                  <p:stCondLst>
                                    <p:cond delay="750"/>
                                  </p:stCondLst>
                                  <p:childTnLst>
                                    <p:set>
                                      <p:cBhvr>
                                        <p:cTn id="228" dur="1" fill="hold">
                                          <p:stCondLst>
                                            <p:cond delay="0"/>
                                          </p:stCondLst>
                                        </p:cTn>
                                        <p:tgtEl>
                                          <p:spTgt spid="26"/>
                                        </p:tgtEl>
                                        <p:attrNameLst>
                                          <p:attrName>style.visibility</p:attrName>
                                        </p:attrNameLst>
                                      </p:cBhvr>
                                      <p:to>
                                        <p:strVal val="visible"/>
                                      </p:to>
                                    </p:set>
                                    <p:animEffect transition="in" filter="fade">
                                      <p:cBhvr>
                                        <p:cTn id="229" dur="500"/>
                                        <p:tgtEl>
                                          <p:spTgt spid="26"/>
                                        </p:tgtEl>
                                      </p:cBhvr>
                                    </p:animEffect>
                                  </p:childTnLst>
                                </p:cTn>
                              </p:par>
                              <p:par>
                                <p:cTn id="230" presetID="10" presetClass="exit" presetSubtype="0" fill="hold" grpId="1" nodeType="withEffect">
                                  <p:stCondLst>
                                    <p:cond delay="1250"/>
                                  </p:stCondLst>
                                  <p:childTnLst>
                                    <p:animEffect transition="out" filter="fade">
                                      <p:cBhvr>
                                        <p:cTn id="231" dur="500"/>
                                        <p:tgtEl>
                                          <p:spTgt spid="26"/>
                                        </p:tgtEl>
                                      </p:cBhvr>
                                    </p:animEffect>
                                    <p:set>
                                      <p:cBhvr>
                                        <p:cTn id="232" dur="1" fill="hold">
                                          <p:stCondLst>
                                            <p:cond delay="499"/>
                                          </p:stCondLst>
                                        </p:cTn>
                                        <p:tgtEl>
                                          <p:spTgt spid="26"/>
                                        </p:tgtEl>
                                        <p:attrNameLst>
                                          <p:attrName>style.visibility</p:attrName>
                                        </p:attrNameLst>
                                      </p:cBhvr>
                                      <p:to>
                                        <p:strVal val="hidden"/>
                                      </p:to>
                                    </p:set>
                                  </p:childTnLst>
                                </p:cTn>
                              </p:par>
                              <p:par>
                                <p:cTn id="233" presetID="10" presetClass="entr" presetSubtype="0" fill="hold" grpId="2" nodeType="withEffect">
                                  <p:stCondLst>
                                    <p:cond delay="1750"/>
                                  </p:stCondLst>
                                  <p:childTnLst>
                                    <p:set>
                                      <p:cBhvr>
                                        <p:cTn id="234" dur="1" fill="hold">
                                          <p:stCondLst>
                                            <p:cond delay="0"/>
                                          </p:stCondLst>
                                        </p:cTn>
                                        <p:tgtEl>
                                          <p:spTgt spid="26"/>
                                        </p:tgtEl>
                                        <p:attrNameLst>
                                          <p:attrName>style.visibility</p:attrName>
                                        </p:attrNameLst>
                                      </p:cBhvr>
                                      <p:to>
                                        <p:strVal val="visible"/>
                                      </p:to>
                                    </p:set>
                                    <p:animEffect transition="in" filter="fade">
                                      <p:cBhvr>
                                        <p:cTn id="235" dur="500"/>
                                        <p:tgtEl>
                                          <p:spTgt spid="26"/>
                                        </p:tgtEl>
                                      </p:cBhvr>
                                    </p:animEffect>
                                  </p:childTnLst>
                                </p:cTn>
                              </p:par>
                              <p:par>
                                <p:cTn id="236" presetID="10" presetClass="exit" presetSubtype="0" fill="hold" grpId="3" nodeType="withEffect">
                                  <p:stCondLst>
                                    <p:cond delay="2250"/>
                                  </p:stCondLst>
                                  <p:childTnLst>
                                    <p:animEffect transition="out" filter="fade">
                                      <p:cBhvr>
                                        <p:cTn id="237" dur="500"/>
                                        <p:tgtEl>
                                          <p:spTgt spid="26"/>
                                        </p:tgtEl>
                                      </p:cBhvr>
                                    </p:animEffect>
                                    <p:set>
                                      <p:cBhvr>
                                        <p:cTn id="238" dur="1" fill="hold">
                                          <p:stCondLst>
                                            <p:cond delay="499"/>
                                          </p:stCondLst>
                                        </p:cTn>
                                        <p:tgtEl>
                                          <p:spTgt spid="26"/>
                                        </p:tgtEl>
                                        <p:attrNameLst>
                                          <p:attrName>style.visibility</p:attrName>
                                        </p:attrNameLst>
                                      </p:cBhvr>
                                      <p:to>
                                        <p:strVal val="hidden"/>
                                      </p:to>
                                    </p:set>
                                  </p:childTnLst>
                                </p:cTn>
                              </p:par>
                              <p:par>
                                <p:cTn id="239" presetID="10" presetClass="entr" presetSubtype="0" fill="hold" grpId="4" nodeType="withEffect">
                                  <p:stCondLst>
                                    <p:cond delay="2750"/>
                                  </p:stCondLst>
                                  <p:childTnLst>
                                    <p:set>
                                      <p:cBhvr>
                                        <p:cTn id="240" dur="1" fill="hold">
                                          <p:stCondLst>
                                            <p:cond delay="0"/>
                                          </p:stCondLst>
                                        </p:cTn>
                                        <p:tgtEl>
                                          <p:spTgt spid="26"/>
                                        </p:tgtEl>
                                        <p:attrNameLst>
                                          <p:attrName>style.visibility</p:attrName>
                                        </p:attrNameLst>
                                      </p:cBhvr>
                                      <p:to>
                                        <p:strVal val="visible"/>
                                      </p:to>
                                    </p:set>
                                    <p:animEffect transition="in" filter="fade">
                                      <p:cBhvr>
                                        <p:cTn id="241" dur="500"/>
                                        <p:tgtEl>
                                          <p:spTgt spid="26"/>
                                        </p:tgtEl>
                                      </p:cBhvr>
                                    </p:animEffect>
                                  </p:childTnLst>
                                </p:cTn>
                              </p:par>
                              <p:par>
                                <p:cTn id="242" presetID="10" presetClass="exit" presetSubtype="0" fill="hold" grpId="5" nodeType="withEffect">
                                  <p:stCondLst>
                                    <p:cond delay="3250"/>
                                  </p:stCondLst>
                                  <p:childTnLst>
                                    <p:animEffect transition="out" filter="fade">
                                      <p:cBhvr>
                                        <p:cTn id="243" dur="500"/>
                                        <p:tgtEl>
                                          <p:spTgt spid="26"/>
                                        </p:tgtEl>
                                      </p:cBhvr>
                                    </p:animEffect>
                                    <p:set>
                                      <p:cBhvr>
                                        <p:cTn id="244" dur="1" fill="hold">
                                          <p:stCondLst>
                                            <p:cond delay="499"/>
                                          </p:stCondLst>
                                        </p:cTn>
                                        <p:tgtEl>
                                          <p:spTgt spid="26"/>
                                        </p:tgtEl>
                                        <p:attrNameLst>
                                          <p:attrName>style.visibility</p:attrName>
                                        </p:attrNameLst>
                                      </p:cBhvr>
                                      <p:to>
                                        <p:strVal val="hidden"/>
                                      </p:to>
                                    </p:set>
                                  </p:childTnLst>
                                </p:cTn>
                              </p:par>
                              <p:par>
                                <p:cTn id="245" presetID="10" presetClass="entr" presetSubtype="0" fill="hold" grpId="6" nodeType="withEffect">
                                  <p:stCondLst>
                                    <p:cond delay="3750"/>
                                  </p:stCondLst>
                                  <p:childTnLst>
                                    <p:set>
                                      <p:cBhvr>
                                        <p:cTn id="246" dur="1" fill="hold">
                                          <p:stCondLst>
                                            <p:cond delay="0"/>
                                          </p:stCondLst>
                                        </p:cTn>
                                        <p:tgtEl>
                                          <p:spTgt spid="26"/>
                                        </p:tgtEl>
                                        <p:attrNameLst>
                                          <p:attrName>style.visibility</p:attrName>
                                        </p:attrNameLst>
                                      </p:cBhvr>
                                      <p:to>
                                        <p:strVal val="visible"/>
                                      </p:to>
                                    </p:set>
                                    <p:animEffect transition="in" filter="fade">
                                      <p:cBhvr>
                                        <p:cTn id="247" dur="500"/>
                                        <p:tgtEl>
                                          <p:spTgt spid="26"/>
                                        </p:tgtEl>
                                      </p:cBhvr>
                                    </p:animEffect>
                                  </p:childTnLst>
                                </p:cTn>
                              </p:par>
                              <p:par>
                                <p:cTn id="248" presetID="10" presetClass="exit" presetSubtype="0" fill="hold" grpId="7" nodeType="withEffect">
                                  <p:stCondLst>
                                    <p:cond delay="4250"/>
                                  </p:stCondLst>
                                  <p:childTnLst>
                                    <p:animEffect transition="out" filter="fade">
                                      <p:cBhvr>
                                        <p:cTn id="249" dur="500"/>
                                        <p:tgtEl>
                                          <p:spTgt spid="26"/>
                                        </p:tgtEl>
                                      </p:cBhvr>
                                    </p:animEffect>
                                    <p:set>
                                      <p:cBhvr>
                                        <p:cTn id="250" dur="1" fill="hold">
                                          <p:stCondLst>
                                            <p:cond delay="499"/>
                                          </p:stCondLst>
                                        </p:cTn>
                                        <p:tgtEl>
                                          <p:spTgt spid="26"/>
                                        </p:tgtEl>
                                        <p:attrNameLst>
                                          <p:attrName>style.visibility</p:attrName>
                                        </p:attrNameLst>
                                      </p:cBhvr>
                                      <p:to>
                                        <p:strVal val="hidden"/>
                                      </p:to>
                                    </p:set>
                                  </p:childTnLst>
                                </p:cTn>
                              </p:par>
                              <p:par>
                                <p:cTn id="251" presetID="10" presetClass="entr" presetSubtype="0" fill="hold" grpId="8" nodeType="withEffect">
                                  <p:stCondLst>
                                    <p:cond delay="4750"/>
                                  </p:stCondLst>
                                  <p:childTnLst>
                                    <p:set>
                                      <p:cBhvr>
                                        <p:cTn id="252" dur="1" fill="hold">
                                          <p:stCondLst>
                                            <p:cond delay="0"/>
                                          </p:stCondLst>
                                        </p:cTn>
                                        <p:tgtEl>
                                          <p:spTgt spid="26"/>
                                        </p:tgtEl>
                                        <p:attrNameLst>
                                          <p:attrName>style.visibility</p:attrName>
                                        </p:attrNameLst>
                                      </p:cBhvr>
                                      <p:to>
                                        <p:strVal val="visible"/>
                                      </p:to>
                                    </p:set>
                                    <p:animEffect transition="in" filter="fade">
                                      <p:cBhvr>
                                        <p:cTn id="253" dur="500"/>
                                        <p:tgtEl>
                                          <p:spTgt spid="26"/>
                                        </p:tgtEl>
                                      </p:cBhvr>
                                    </p:animEffect>
                                  </p:childTnLst>
                                </p:cTn>
                              </p:par>
                              <p:par>
                                <p:cTn id="254" presetID="10" presetClass="exit" presetSubtype="0" fill="hold" grpId="9" nodeType="withEffect">
                                  <p:stCondLst>
                                    <p:cond delay="5250"/>
                                  </p:stCondLst>
                                  <p:childTnLst>
                                    <p:animEffect transition="out" filter="fade">
                                      <p:cBhvr>
                                        <p:cTn id="255" dur="500"/>
                                        <p:tgtEl>
                                          <p:spTgt spid="26"/>
                                        </p:tgtEl>
                                      </p:cBhvr>
                                    </p:animEffect>
                                    <p:set>
                                      <p:cBhvr>
                                        <p:cTn id="256" dur="1" fill="hold">
                                          <p:stCondLst>
                                            <p:cond delay="499"/>
                                          </p:stCondLst>
                                        </p:cTn>
                                        <p:tgtEl>
                                          <p:spTgt spid="26"/>
                                        </p:tgtEl>
                                        <p:attrNameLst>
                                          <p:attrName>style.visibility</p:attrName>
                                        </p:attrNameLst>
                                      </p:cBhvr>
                                      <p:to>
                                        <p:strVal val="hidden"/>
                                      </p:to>
                                    </p:set>
                                  </p:childTnLst>
                                </p:cTn>
                              </p:par>
                              <p:par>
                                <p:cTn id="257" presetID="10" presetClass="entr" presetSubtype="0" fill="hold" grpId="0" nodeType="withEffect">
                                  <p:stCondLst>
                                    <p:cond delay="1000"/>
                                  </p:stCondLst>
                                  <p:childTnLst>
                                    <p:set>
                                      <p:cBhvr>
                                        <p:cTn id="258" dur="1" fill="hold">
                                          <p:stCondLst>
                                            <p:cond delay="0"/>
                                          </p:stCondLst>
                                        </p:cTn>
                                        <p:tgtEl>
                                          <p:spTgt spid="12"/>
                                        </p:tgtEl>
                                        <p:attrNameLst>
                                          <p:attrName>style.visibility</p:attrName>
                                        </p:attrNameLst>
                                      </p:cBhvr>
                                      <p:to>
                                        <p:strVal val="visible"/>
                                      </p:to>
                                    </p:set>
                                    <p:animEffect transition="in" filter="fade">
                                      <p:cBhvr>
                                        <p:cTn id="259" dur="500"/>
                                        <p:tgtEl>
                                          <p:spTgt spid="12"/>
                                        </p:tgtEl>
                                      </p:cBhvr>
                                    </p:animEffect>
                                  </p:childTnLst>
                                </p:cTn>
                              </p:par>
                              <p:par>
                                <p:cTn id="260" presetID="10" presetClass="exit" presetSubtype="0" fill="hold" grpId="1" nodeType="withEffect">
                                  <p:stCondLst>
                                    <p:cond delay="1500"/>
                                  </p:stCondLst>
                                  <p:childTnLst>
                                    <p:animEffect transition="out" filter="fade">
                                      <p:cBhvr>
                                        <p:cTn id="261" dur="500"/>
                                        <p:tgtEl>
                                          <p:spTgt spid="12"/>
                                        </p:tgtEl>
                                      </p:cBhvr>
                                    </p:animEffect>
                                    <p:set>
                                      <p:cBhvr>
                                        <p:cTn id="262" dur="1" fill="hold">
                                          <p:stCondLst>
                                            <p:cond delay="499"/>
                                          </p:stCondLst>
                                        </p:cTn>
                                        <p:tgtEl>
                                          <p:spTgt spid="12"/>
                                        </p:tgtEl>
                                        <p:attrNameLst>
                                          <p:attrName>style.visibility</p:attrName>
                                        </p:attrNameLst>
                                      </p:cBhvr>
                                      <p:to>
                                        <p:strVal val="hidden"/>
                                      </p:to>
                                    </p:set>
                                  </p:childTnLst>
                                </p:cTn>
                              </p:par>
                              <p:par>
                                <p:cTn id="263" presetID="10" presetClass="entr" presetSubtype="0" fill="hold" grpId="2" nodeType="withEffect">
                                  <p:stCondLst>
                                    <p:cond delay="2000"/>
                                  </p:stCondLst>
                                  <p:childTnLst>
                                    <p:set>
                                      <p:cBhvr>
                                        <p:cTn id="264" dur="1" fill="hold">
                                          <p:stCondLst>
                                            <p:cond delay="0"/>
                                          </p:stCondLst>
                                        </p:cTn>
                                        <p:tgtEl>
                                          <p:spTgt spid="12"/>
                                        </p:tgtEl>
                                        <p:attrNameLst>
                                          <p:attrName>style.visibility</p:attrName>
                                        </p:attrNameLst>
                                      </p:cBhvr>
                                      <p:to>
                                        <p:strVal val="visible"/>
                                      </p:to>
                                    </p:set>
                                    <p:animEffect transition="in" filter="fade">
                                      <p:cBhvr>
                                        <p:cTn id="265" dur="500"/>
                                        <p:tgtEl>
                                          <p:spTgt spid="12"/>
                                        </p:tgtEl>
                                      </p:cBhvr>
                                    </p:animEffect>
                                  </p:childTnLst>
                                </p:cTn>
                              </p:par>
                              <p:par>
                                <p:cTn id="266" presetID="10" presetClass="exit" presetSubtype="0" fill="hold" grpId="3" nodeType="withEffect">
                                  <p:stCondLst>
                                    <p:cond delay="2500"/>
                                  </p:stCondLst>
                                  <p:childTnLst>
                                    <p:animEffect transition="out" filter="fade">
                                      <p:cBhvr>
                                        <p:cTn id="267" dur="500"/>
                                        <p:tgtEl>
                                          <p:spTgt spid="12"/>
                                        </p:tgtEl>
                                      </p:cBhvr>
                                    </p:animEffect>
                                    <p:set>
                                      <p:cBhvr>
                                        <p:cTn id="268" dur="1" fill="hold">
                                          <p:stCondLst>
                                            <p:cond delay="499"/>
                                          </p:stCondLst>
                                        </p:cTn>
                                        <p:tgtEl>
                                          <p:spTgt spid="12"/>
                                        </p:tgtEl>
                                        <p:attrNameLst>
                                          <p:attrName>style.visibility</p:attrName>
                                        </p:attrNameLst>
                                      </p:cBhvr>
                                      <p:to>
                                        <p:strVal val="hidden"/>
                                      </p:to>
                                    </p:set>
                                  </p:childTnLst>
                                </p:cTn>
                              </p:par>
                              <p:par>
                                <p:cTn id="269" presetID="10" presetClass="entr" presetSubtype="0" fill="hold" grpId="4" nodeType="withEffect">
                                  <p:stCondLst>
                                    <p:cond delay="3000"/>
                                  </p:stCondLst>
                                  <p:childTnLst>
                                    <p:set>
                                      <p:cBhvr>
                                        <p:cTn id="270" dur="1" fill="hold">
                                          <p:stCondLst>
                                            <p:cond delay="0"/>
                                          </p:stCondLst>
                                        </p:cTn>
                                        <p:tgtEl>
                                          <p:spTgt spid="12"/>
                                        </p:tgtEl>
                                        <p:attrNameLst>
                                          <p:attrName>style.visibility</p:attrName>
                                        </p:attrNameLst>
                                      </p:cBhvr>
                                      <p:to>
                                        <p:strVal val="visible"/>
                                      </p:to>
                                    </p:set>
                                    <p:animEffect transition="in" filter="fade">
                                      <p:cBhvr>
                                        <p:cTn id="271" dur="500"/>
                                        <p:tgtEl>
                                          <p:spTgt spid="12"/>
                                        </p:tgtEl>
                                      </p:cBhvr>
                                    </p:animEffect>
                                  </p:childTnLst>
                                </p:cTn>
                              </p:par>
                              <p:par>
                                <p:cTn id="272" presetID="10" presetClass="exit" presetSubtype="0" fill="hold" grpId="5" nodeType="withEffect">
                                  <p:stCondLst>
                                    <p:cond delay="3500"/>
                                  </p:stCondLst>
                                  <p:childTnLst>
                                    <p:animEffect transition="out" filter="fade">
                                      <p:cBhvr>
                                        <p:cTn id="273" dur="500"/>
                                        <p:tgtEl>
                                          <p:spTgt spid="12"/>
                                        </p:tgtEl>
                                      </p:cBhvr>
                                    </p:animEffect>
                                    <p:set>
                                      <p:cBhvr>
                                        <p:cTn id="274" dur="1" fill="hold">
                                          <p:stCondLst>
                                            <p:cond delay="499"/>
                                          </p:stCondLst>
                                        </p:cTn>
                                        <p:tgtEl>
                                          <p:spTgt spid="12"/>
                                        </p:tgtEl>
                                        <p:attrNameLst>
                                          <p:attrName>style.visibility</p:attrName>
                                        </p:attrNameLst>
                                      </p:cBhvr>
                                      <p:to>
                                        <p:strVal val="hidden"/>
                                      </p:to>
                                    </p:set>
                                  </p:childTnLst>
                                </p:cTn>
                              </p:par>
                              <p:par>
                                <p:cTn id="275" presetID="10" presetClass="entr" presetSubtype="0" fill="hold" grpId="6" nodeType="withEffect">
                                  <p:stCondLst>
                                    <p:cond delay="4000"/>
                                  </p:stCondLst>
                                  <p:childTnLst>
                                    <p:set>
                                      <p:cBhvr>
                                        <p:cTn id="276" dur="1" fill="hold">
                                          <p:stCondLst>
                                            <p:cond delay="0"/>
                                          </p:stCondLst>
                                        </p:cTn>
                                        <p:tgtEl>
                                          <p:spTgt spid="12"/>
                                        </p:tgtEl>
                                        <p:attrNameLst>
                                          <p:attrName>style.visibility</p:attrName>
                                        </p:attrNameLst>
                                      </p:cBhvr>
                                      <p:to>
                                        <p:strVal val="visible"/>
                                      </p:to>
                                    </p:set>
                                    <p:animEffect transition="in" filter="fade">
                                      <p:cBhvr>
                                        <p:cTn id="277" dur="500"/>
                                        <p:tgtEl>
                                          <p:spTgt spid="12"/>
                                        </p:tgtEl>
                                      </p:cBhvr>
                                    </p:animEffect>
                                  </p:childTnLst>
                                </p:cTn>
                              </p:par>
                              <p:par>
                                <p:cTn id="278" presetID="10" presetClass="exit" presetSubtype="0" fill="hold" grpId="7" nodeType="withEffect">
                                  <p:stCondLst>
                                    <p:cond delay="4500"/>
                                  </p:stCondLst>
                                  <p:childTnLst>
                                    <p:animEffect transition="out" filter="fade">
                                      <p:cBhvr>
                                        <p:cTn id="279" dur="500"/>
                                        <p:tgtEl>
                                          <p:spTgt spid="12"/>
                                        </p:tgtEl>
                                      </p:cBhvr>
                                    </p:animEffect>
                                    <p:set>
                                      <p:cBhvr>
                                        <p:cTn id="280" dur="1" fill="hold">
                                          <p:stCondLst>
                                            <p:cond delay="499"/>
                                          </p:stCondLst>
                                        </p:cTn>
                                        <p:tgtEl>
                                          <p:spTgt spid="12"/>
                                        </p:tgtEl>
                                        <p:attrNameLst>
                                          <p:attrName>style.visibility</p:attrName>
                                        </p:attrNameLst>
                                      </p:cBhvr>
                                      <p:to>
                                        <p:strVal val="hidden"/>
                                      </p:to>
                                    </p:set>
                                  </p:childTnLst>
                                </p:cTn>
                              </p:par>
                              <p:par>
                                <p:cTn id="281" presetID="10" presetClass="entr" presetSubtype="0" fill="hold" grpId="8" nodeType="withEffect">
                                  <p:stCondLst>
                                    <p:cond delay="5000"/>
                                  </p:stCondLst>
                                  <p:childTnLst>
                                    <p:set>
                                      <p:cBhvr>
                                        <p:cTn id="282" dur="1" fill="hold">
                                          <p:stCondLst>
                                            <p:cond delay="0"/>
                                          </p:stCondLst>
                                        </p:cTn>
                                        <p:tgtEl>
                                          <p:spTgt spid="12"/>
                                        </p:tgtEl>
                                        <p:attrNameLst>
                                          <p:attrName>style.visibility</p:attrName>
                                        </p:attrNameLst>
                                      </p:cBhvr>
                                      <p:to>
                                        <p:strVal val="visible"/>
                                      </p:to>
                                    </p:set>
                                    <p:animEffect transition="in" filter="fade">
                                      <p:cBhvr>
                                        <p:cTn id="283" dur="500"/>
                                        <p:tgtEl>
                                          <p:spTgt spid="12"/>
                                        </p:tgtEl>
                                      </p:cBhvr>
                                    </p:animEffect>
                                  </p:childTnLst>
                                </p:cTn>
                              </p:par>
                              <p:par>
                                <p:cTn id="284" presetID="10" presetClass="exit" presetSubtype="0" fill="hold" grpId="9" nodeType="withEffect">
                                  <p:stCondLst>
                                    <p:cond delay="5500"/>
                                  </p:stCondLst>
                                  <p:childTnLst>
                                    <p:animEffect transition="out" filter="fade">
                                      <p:cBhvr>
                                        <p:cTn id="285" dur="500"/>
                                        <p:tgtEl>
                                          <p:spTgt spid="12"/>
                                        </p:tgtEl>
                                      </p:cBhvr>
                                    </p:animEffect>
                                    <p:set>
                                      <p:cBhvr>
                                        <p:cTn id="286" dur="1" fill="hold">
                                          <p:stCondLst>
                                            <p:cond delay="499"/>
                                          </p:stCondLst>
                                        </p:cTn>
                                        <p:tgtEl>
                                          <p:spTgt spid="12"/>
                                        </p:tgtEl>
                                        <p:attrNameLst>
                                          <p:attrName>style.visibility</p:attrName>
                                        </p:attrNameLst>
                                      </p:cBhvr>
                                      <p:to>
                                        <p:strVal val="hidden"/>
                                      </p:to>
                                    </p:set>
                                  </p:childTnLst>
                                </p:cTn>
                              </p:par>
                              <p:par>
                                <p:cTn id="287" presetID="10" presetClass="entr" presetSubtype="0" fill="hold" grpId="0" nodeType="withEffect">
                                  <p:stCondLst>
                                    <p:cond delay="1000"/>
                                  </p:stCondLst>
                                  <p:childTnLst>
                                    <p:set>
                                      <p:cBhvr>
                                        <p:cTn id="288" dur="1" fill="hold">
                                          <p:stCondLst>
                                            <p:cond delay="0"/>
                                          </p:stCondLst>
                                        </p:cTn>
                                        <p:tgtEl>
                                          <p:spTgt spid="6"/>
                                        </p:tgtEl>
                                        <p:attrNameLst>
                                          <p:attrName>style.visibility</p:attrName>
                                        </p:attrNameLst>
                                      </p:cBhvr>
                                      <p:to>
                                        <p:strVal val="visible"/>
                                      </p:to>
                                    </p:set>
                                    <p:animEffect transition="in" filter="fade">
                                      <p:cBhvr>
                                        <p:cTn id="289" dur="500"/>
                                        <p:tgtEl>
                                          <p:spTgt spid="6"/>
                                        </p:tgtEl>
                                      </p:cBhvr>
                                    </p:animEffect>
                                  </p:childTnLst>
                                </p:cTn>
                              </p:par>
                              <p:par>
                                <p:cTn id="290" presetID="10" presetClass="exit" presetSubtype="0" fill="hold" grpId="1" nodeType="withEffect">
                                  <p:stCondLst>
                                    <p:cond delay="5000"/>
                                  </p:stCondLst>
                                  <p:childTnLst>
                                    <p:animEffect transition="out" filter="fade">
                                      <p:cBhvr>
                                        <p:cTn id="291" dur="500"/>
                                        <p:tgtEl>
                                          <p:spTgt spid="6"/>
                                        </p:tgtEl>
                                      </p:cBhvr>
                                    </p:animEffect>
                                    <p:set>
                                      <p:cBhvr>
                                        <p:cTn id="292" dur="1" fill="hold">
                                          <p:stCondLst>
                                            <p:cond delay="499"/>
                                          </p:stCondLst>
                                        </p:cTn>
                                        <p:tgtEl>
                                          <p:spTgt spid="6"/>
                                        </p:tgtEl>
                                        <p:attrNameLst>
                                          <p:attrName>style.visibility</p:attrName>
                                        </p:attrNameLst>
                                      </p:cBhvr>
                                      <p:to>
                                        <p:strVal val="hidden"/>
                                      </p:to>
                                    </p:set>
                                  </p:childTnLst>
                                </p:cTn>
                              </p:par>
                              <p:par>
                                <p:cTn id="293" presetID="10" presetClass="entr" presetSubtype="0" fill="hold" grpId="0" nodeType="withEffect">
                                  <p:stCondLst>
                                    <p:cond delay="1250"/>
                                  </p:stCondLst>
                                  <p:childTnLst>
                                    <p:set>
                                      <p:cBhvr>
                                        <p:cTn id="294" dur="1" fill="hold">
                                          <p:stCondLst>
                                            <p:cond delay="0"/>
                                          </p:stCondLst>
                                        </p:cTn>
                                        <p:tgtEl>
                                          <p:spTgt spid="4"/>
                                        </p:tgtEl>
                                        <p:attrNameLst>
                                          <p:attrName>style.visibility</p:attrName>
                                        </p:attrNameLst>
                                      </p:cBhvr>
                                      <p:to>
                                        <p:strVal val="visible"/>
                                      </p:to>
                                    </p:set>
                                    <p:animEffect transition="in" filter="fade">
                                      <p:cBhvr>
                                        <p:cTn id="295" dur="500"/>
                                        <p:tgtEl>
                                          <p:spTgt spid="4"/>
                                        </p:tgtEl>
                                      </p:cBhvr>
                                    </p:animEffect>
                                  </p:childTnLst>
                                </p:cTn>
                              </p:par>
                              <p:par>
                                <p:cTn id="296" presetID="10" presetClass="exit" presetSubtype="0" fill="hold" grpId="1" nodeType="withEffect">
                                  <p:stCondLst>
                                    <p:cond delay="5250"/>
                                  </p:stCondLst>
                                  <p:childTnLst>
                                    <p:animEffect transition="out" filter="fade">
                                      <p:cBhvr>
                                        <p:cTn id="297" dur="500"/>
                                        <p:tgtEl>
                                          <p:spTgt spid="4"/>
                                        </p:tgtEl>
                                      </p:cBhvr>
                                    </p:animEffect>
                                    <p:set>
                                      <p:cBhvr>
                                        <p:cTn id="298" dur="1" fill="hold">
                                          <p:stCondLst>
                                            <p:cond delay="499"/>
                                          </p:stCondLst>
                                        </p:cTn>
                                        <p:tgtEl>
                                          <p:spTgt spid="4"/>
                                        </p:tgtEl>
                                        <p:attrNameLst>
                                          <p:attrName>style.visibility</p:attrName>
                                        </p:attrNameLst>
                                      </p:cBhvr>
                                      <p:to>
                                        <p:strVal val="hidden"/>
                                      </p:to>
                                    </p:set>
                                  </p:childTnLst>
                                </p:cTn>
                              </p:par>
                              <p:par>
                                <p:cTn id="299" presetID="10" presetClass="entr" presetSubtype="0" fill="hold" grpId="0" nodeType="withEffect">
                                  <p:stCondLst>
                                    <p:cond delay="1500"/>
                                  </p:stCondLst>
                                  <p:childTnLst>
                                    <p:set>
                                      <p:cBhvr>
                                        <p:cTn id="300" dur="1" fill="hold">
                                          <p:stCondLst>
                                            <p:cond delay="0"/>
                                          </p:stCondLst>
                                        </p:cTn>
                                        <p:tgtEl>
                                          <p:spTgt spid="7"/>
                                        </p:tgtEl>
                                        <p:attrNameLst>
                                          <p:attrName>style.visibility</p:attrName>
                                        </p:attrNameLst>
                                      </p:cBhvr>
                                      <p:to>
                                        <p:strVal val="visible"/>
                                      </p:to>
                                    </p:set>
                                    <p:animEffect transition="in" filter="fade">
                                      <p:cBhvr>
                                        <p:cTn id="301" dur="500"/>
                                        <p:tgtEl>
                                          <p:spTgt spid="7"/>
                                        </p:tgtEl>
                                      </p:cBhvr>
                                    </p:animEffect>
                                  </p:childTnLst>
                                </p:cTn>
                              </p:par>
                              <p:par>
                                <p:cTn id="302" presetID="10" presetClass="exit" presetSubtype="0" fill="hold" grpId="1" nodeType="withEffect">
                                  <p:stCondLst>
                                    <p:cond delay="5500"/>
                                  </p:stCondLst>
                                  <p:childTnLst>
                                    <p:animEffect transition="out" filter="fade">
                                      <p:cBhvr>
                                        <p:cTn id="303" dur="500"/>
                                        <p:tgtEl>
                                          <p:spTgt spid="7"/>
                                        </p:tgtEl>
                                      </p:cBhvr>
                                    </p:animEffect>
                                    <p:set>
                                      <p:cBhvr>
                                        <p:cTn id="304" dur="1" fill="hold">
                                          <p:stCondLst>
                                            <p:cond delay="499"/>
                                          </p:stCondLst>
                                        </p:cTn>
                                        <p:tgtEl>
                                          <p:spTgt spid="7"/>
                                        </p:tgtEl>
                                        <p:attrNameLst>
                                          <p:attrName>style.visibility</p:attrName>
                                        </p:attrNameLst>
                                      </p:cBhvr>
                                      <p:to>
                                        <p:strVal val="hidden"/>
                                      </p:to>
                                    </p:set>
                                  </p:childTnLst>
                                </p:cTn>
                              </p:par>
                              <p:par>
                                <p:cTn id="305" presetID="10" presetClass="entr" presetSubtype="0" fill="hold" grpId="0" nodeType="withEffect">
                                  <p:stCondLst>
                                    <p:cond delay="1750"/>
                                  </p:stCondLst>
                                  <p:childTnLst>
                                    <p:set>
                                      <p:cBhvr>
                                        <p:cTn id="306" dur="1" fill="hold">
                                          <p:stCondLst>
                                            <p:cond delay="0"/>
                                          </p:stCondLst>
                                        </p:cTn>
                                        <p:tgtEl>
                                          <p:spTgt spid="5"/>
                                        </p:tgtEl>
                                        <p:attrNameLst>
                                          <p:attrName>style.visibility</p:attrName>
                                        </p:attrNameLst>
                                      </p:cBhvr>
                                      <p:to>
                                        <p:strVal val="visible"/>
                                      </p:to>
                                    </p:set>
                                    <p:animEffect transition="in" filter="fade">
                                      <p:cBhvr>
                                        <p:cTn id="307" dur="500"/>
                                        <p:tgtEl>
                                          <p:spTgt spid="5"/>
                                        </p:tgtEl>
                                      </p:cBhvr>
                                    </p:animEffect>
                                  </p:childTnLst>
                                </p:cTn>
                              </p:par>
                              <p:par>
                                <p:cTn id="308" presetID="10" presetClass="exit" presetSubtype="0" fill="hold" grpId="1" nodeType="withEffect">
                                  <p:stCondLst>
                                    <p:cond delay="5750"/>
                                  </p:stCondLst>
                                  <p:childTnLst>
                                    <p:animEffect transition="out" filter="fade">
                                      <p:cBhvr>
                                        <p:cTn id="309" dur="500"/>
                                        <p:tgtEl>
                                          <p:spTgt spid="5"/>
                                        </p:tgtEl>
                                      </p:cBhvr>
                                    </p:animEffect>
                                    <p:set>
                                      <p:cBhvr>
                                        <p:cTn id="310" dur="1" fill="hold">
                                          <p:stCondLst>
                                            <p:cond delay="499"/>
                                          </p:stCondLst>
                                        </p:cTn>
                                        <p:tgtEl>
                                          <p:spTgt spid="5"/>
                                        </p:tgtEl>
                                        <p:attrNameLst>
                                          <p:attrName>style.visibility</p:attrName>
                                        </p:attrNameLst>
                                      </p:cBhvr>
                                      <p:to>
                                        <p:strVal val="hidden"/>
                                      </p:to>
                                    </p:set>
                                  </p:childTnLst>
                                </p:cTn>
                              </p:par>
                              <p:par>
                                <p:cTn id="311" presetID="10" presetClass="entr" presetSubtype="0" fill="hold" grpId="0" nodeType="withEffect">
                                  <p:stCondLst>
                                    <p:cond delay="1500"/>
                                  </p:stCondLst>
                                  <p:childTnLst>
                                    <p:set>
                                      <p:cBhvr>
                                        <p:cTn id="312" dur="1" fill="hold">
                                          <p:stCondLst>
                                            <p:cond delay="0"/>
                                          </p:stCondLst>
                                        </p:cTn>
                                        <p:tgtEl>
                                          <p:spTgt spid="17"/>
                                        </p:tgtEl>
                                        <p:attrNameLst>
                                          <p:attrName>style.visibility</p:attrName>
                                        </p:attrNameLst>
                                      </p:cBhvr>
                                      <p:to>
                                        <p:strVal val="visible"/>
                                      </p:to>
                                    </p:set>
                                    <p:animEffect transition="in" filter="fade">
                                      <p:cBhvr>
                                        <p:cTn id="313" dur="500"/>
                                        <p:tgtEl>
                                          <p:spTgt spid="17"/>
                                        </p:tgtEl>
                                      </p:cBhvr>
                                    </p:animEffect>
                                  </p:childTnLst>
                                </p:cTn>
                              </p:par>
                              <p:par>
                                <p:cTn id="314" presetID="10" presetClass="exit" presetSubtype="0" fill="hold" grpId="1" nodeType="withEffect">
                                  <p:stCondLst>
                                    <p:cond delay="2000"/>
                                  </p:stCondLst>
                                  <p:childTnLst>
                                    <p:animEffect transition="out" filter="fade">
                                      <p:cBhvr>
                                        <p:cTn id="315" dur="500"/>
                                        <p:tgtEl>
                                          <p:spTgt spid="17"/>
                                        </p:tgtEl>
                                      </p:cBhvr>
                                    </p:animEffect>
                                    <p:set>
                                      <p:cBhvr>
                                        <p:cTn id="316" dur="1" fill="hold">
                                          <p:stCondLst>
                                            <p:cond delay="499"/>
                                          </p:stCondLst>
                                        </p:cTn>
                                        <p:tgtEl>
                                          <p:spTgt spid="17"/>
                                        </p:tgtEl>
                                        <p:attrNameLst>
                                          <p:attrName>style.visibility</p:attrName>
                                        </p:attrNameLst>
                                      </p:cBhvr>
                                      <p:to>
                                        <p:strVal val="hidden"/>
                                      </p:to>
                                    </p:set>
                                  </p:childTnLst>
                                </p:cTn>
                              </p:par>
                              <p:par>
                                <p:cTn id="317" presetID="10" presetClass="entr" presetSubtype="0" fill="hold" grpId="2" nodeType="withEffect">
                                  <p:stCondLst>
                                    <p:cond delay="2500"/>
                                  </p:stCondLst>
                                  <p:childTnLst>
                                    <p:set>
                                      <p:cBhvr>
                                        <p:cTn id="318" dur="1" fill="hold">
                                          <p:stCondLst>
                                            <p:cond delay="0"/>
                                          </p:stCondLst>
                                        </p:cTn>
                                        <p:tgtEl>
                                          <p:spTgt spid="17"/>
                                        </p:tgtEl>
                                        <p:attrNameLst>
                                          <p:attrName>style.visibility</p:attrName>
                                        </p:attrNameLst>
                                      </p:cBhvr>
                                      <p:to>
                                        <p:strVal val="visible"/>
                                      </p:to>
                                    </p:set>
                                    <p:animEffect transition="in" filter="fade">
                                      <p:cBhvr>
                                        <p:cTn id="319" dur="500"/>
                                        <p:tgtEl>
                                          <p:spTgt spid="17"/>
                                        </p:tgtEl>
                                      </p:cBhvr>
                                    </p:animEffect>
                                  </p:childTnLst>
                                </p:cTn>
                              </p:par>
                              <p:par>
                                <p:cTn id="320" presetID="10" presetClass="exit" presetSubtype="0" fill="hold" grpId="3" nodeType="withEffect">
                                  <p:stCondLst>
                                    <p:cond delay="3000"/>
                                  </p:stCondLst>
                                  <p:childTnLst>
                                    <p:animEffect transition="out" filter="fade">
                                      <p:cBhvr>
                                        <p:cTn id="321" dur="500"/>
                                        <p:tgtEl>
                                          <p:spTgt spid="17"/>
                                        </p:tgtEl>
                                      </p:cBhvr>
                                    </p:animEffect>
                                    <p:set>
                                      <p:cBhvr>
                                        <p:cTn id="322" dur="1" fill="hold">
                                          <p:stCondLst>
                                            <p:cond delay="499"/>
                                          </p:stCondLst>
                                        </p:cTn>
                                        <p:tgtEl>
                                          <p:spTgt spid="17"/>
                                        </p:tgtEl>
                                        <p:attrNameLst>
                                          <p:attrName>style.visibility</p:attrName>
                                        </p:attrNameLst>
                                      </p:cBhvr>
                                      <p:to>
                                        <p:strVal val="hidden"/>
                                      </p:to>
                                    </p:set>
                                  </p:childTnLst>
                                </p:cTn>
                              </p:par>
                              <p:par>
                                <p:cTn id="323" presetID="10" presetClass="entr" presetSubtype="0" fill="hold" grpId="4" nodeType="withEffect">
                                  <p:stCondLst>
                                    <p:cond delay="3540"/>
                                  </p:stCondLst>
                                  <p:childTnLst>
                                    <p:set>
                                      <p:cBhvr>
                                        <p:cTn id="324" dur="1" fill="hold">
                                          <p:stCondLst>
                                            <p:cond delay="0"/>
                                          </p:stCondLst>
                                        </p:cTn>
                                        <p:tgtEl>
                                          <p:spTgt spid="17"/>
                                        </p:tgtEl>
                                        <p:attrNameLst>
                                          <p:attrName>style.visibility</p:attrName>
                                        </p:attrNameLst>
                                      </p:cBhvr>
                                      <p:to>
                                        <p:strVal val="visible"/>
                                      </p:to>
                                    </p:set>
                                    <p:animEffect transition="in" filter="fade">
                                      <p:cBhvr>
                                        <p:cTn id="325" dur="500"/>
                                        <p:tgtEl>
                                          <p:spTgt spid="17"/>
                                        </p:tgtEl>
                                      </p:cBhvr>
                                    </p:animEffect>
                                  </p:childTnLst>
                                </p:cTn>
                              </p:par>
                              <p:par>
                                <p:cTn id="326" presetID="10" presetClass="exit" presetSubtype="0" fill="hold" grpId="5" nodeType="withEffect">
                                  <p:stCondLst>
                                    <p:cond delay="4000"/>
                                  </p:stCondLst>
                                  <p:childTnLst>
                                    <p:animEffect transition="out" filter="fade">
                                      <p:cBhvr>
                                        <p:cTn id="327" dur="500"/>
                                        <p:tgtEl>
                                          <p:spTgt spid="17"/>
                                        </p:tgtEl>
                                      </p:cBhvr>
                                    </p:animEffect>
                                    <p:set>
                                      <p:cBhvr>
                                        <p:cTn id="328" dur="1" fill="hold">
                                          <p:stCondLst>
                                            <p:cond delay="499"/>
                                          </p:stCondLst>
                                        </p:cTn>
                                        <p:tgtEl>
                                          <p:spTgt spid="17"/>
                                        </p:tgtEl>
                                        <p:attrNameLst>
                                          <p:attrName>style.visibility</p:attrName>
                                        </p:attrNameLst>
                                      </p:cBhvr>
                                      <p:to>
                                        <p:strVal val="hidden"/>
                                      </p:to>
                                    </p:set>
                                  </p:childTnLst>
                                </p:cTn>
                              </p:par>
                              <p:par>
                                <p:cTn id="329" presetID="10" presetClass="entr" presetSubtype="0" fill="hold" grpId="6" nodeType="withEffect">
                                  <p:stCondLst>
                                    <p:cond delay="4500"/>
                                  </p:stCondLst>
                                  <p:childTnLst>
                                    <p:set>
                                      <p:cBhvr>
                                        <p:cTn id="330" dur="1" fill="hold">
                                          <p:stCondLst>
                                            <p:cond delay="0"/>
                                          </p:stCondLst>
                                        </p:cTn>
                                        <p:tgtEl>
                                          <p:spTgt spid="17"/>
                                        </p:tgtEl>
                                        <p:attrNameLst>
                                          <p:attrName>style.visibility</p:attrName>
                                        </p:attrNameLst>
                                      </p:cBhvr>
                                      <p:to>
                                        <p:strVal val="visible"/>
                                      </p:to>
                                    </p:set>
                                    <p:animEffect transition="in" filter="fade">
                                      <p:cBhvr>
                                        <p:cTn id="331" dur="500"/>
                                        <p:tgtEl>
                                          <p:spTgt spid="17"/>
                                        </p:tgtEl>
                                      </p:cBhvr>
                                    </p:animEffect>
                                  </p:childTnLst>
                                </p:cTn>
                              </p:par>
                              <p:par>
                                <p:cTn id="332" presetID="10" presetClass="exit" presetSubtype="0" fill="hold" grpId="7" nodeType="withEffect">
                                  <p:stCondLst>
                                    <p:cond delay="5000"/>
                                  </p:stCondLst>
                                  <p:childTnLst>
                                    <p:animEffect transition="out" filter="fade">
                                      <p:cBhvr>
                                        <p:cTn id="333" dur="500"/>
                                        <p:tgtEl>
                                          <p:spTgt spid="17"/>
                                        </p:tgtEl>
                                      </p:cBhvr>
                                    </p:animEffect>
                                    <p:set>
                                      <p:cBhvr>
                                        <p:cTn id="334" dur="1" fill="hold">
                                          <p:stCondLst>
                                            <p:cond delay="499"/>
                                          </p:stCondLst>
                                        </p:cTn>
                                        <p:tgtEl>
                                          <p:spTgt spid="17"/>
                                        </p:tgtEl>
                                        <p:attrNameLst>
                                          <p:attrName>style.visibility</p:attrName>
                                        </p:attrNameLst>
                                      </p:cBhvr>
                                      <p:to>
                                        <p:strVal val="hidden"/>
                                      </p:to>
                                    </p:set>
                                  </p:childTnLst>
                                </p:cTn>
                              </p:par>
                              <p:par>
                                <p:cTn id="335" presetID="10" presetClass="entr" presetSubtype="0" fill="hold" grpId="8" nodeType="withEffect">
                                  <p:stCondLst>
                                    <p:cond delay="5500"/>
                                  </p:stCondLst>
                                  <p:childTnLst>
                                    <p:set>
                                      <p:cBhvr>
                                        <p:cTn id="336" dur="1" fill="hold">
                                          <p:stCondLst>
                                            <p:cond delay="0"/>
                                          </p:stCondLst>
                                        </p:cTn>
                                        <p:tgtEl>
                                          <p:spTgt spid="17"/>
                                        </p:tgtEl>
                                        <p:attrNameLst>
                                          <p:attrName>style.visibility</p:attrName>
                                        </p:attrNameLst>
                                      </p:cBhvr>
                                      <p:to>
                                        <p:strVal val="visible"/>
                                      </p:to>
                                    </p:set>
                                    <p:animEffect transition="in" filter="fade">
                                      <p:cBhvr>
                                        <p:cTn id="337" dur="500"/>
                                        <p:tgtEl>
                                          <p:spTgt spid="17"/>
                                        </p:tgtEl>
                                      </p:cBhvr>
                                    </p:animEffect>
                                  </p:childTnLst>
                                </p:cTn>
                              </p:par>
                              <p:par>
                                <p:cTn id="338" presetID="10" presetClass="exit" presetSubtype="0" fill="hold" grpId="9" nodeType="withEffect">
                                  <p:stCondLst>
                                    <p:cond delay="6000"/>
                                  </p:stCondLst>
                                  <p:childTnLst>
                                    <p:animEffect transition="out" filter="fade">
                                      <p:cBhvr>
                                        <p:cTn id="339" dur="500"/>
                                        <p:tgtEl>
                                          <p:spTgt spid="17"/>
                                        </p:tgtEl>
                                      </p:cBhvr>
                                    </p:animEffect>
                                    <p:set>
                                      <p:cBhvr>
                                        <p:cTn id="340"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12" grpId="0" animBg="1"/>
      <p:bldP spid="12" grpId="1" animBg="1"/>
      <p:bldP spid="12" grpId="2" animBg="1"/>
      <p:bldP spid="12" grpId="3" animBg="1"/>
      <p:bldP spid="12" grpId="4" animBg="1"/>
      <p:bldP spid="12" grpId="5" animBg="1"/>
      <p:bldP spid="12" grpId="6" animBg="1"/>
      <p:bldP spid="12" grpId="7" animBg="1"/>
      <p:bldP spid="12" grpId="8" animBg="1"/>
      <p:bldP spid="12" grpId="9" animBg="1"/>
      <p:bldP spid="15" grpId="0" animBg="1"/>
      <p:bldP spid="15" grpId="1" animBg="1"/>
      <p:bldP spid="15" grpId="2" animBg="1"/>
      <p:bldP spid="15" grpId="3" animBg="1"/>
      <p:bldP spid="15" grpId="4" animBg="1"/>
      <p:bldP spid="15" grpId="5" animBg="1"/>
      <p:bldP spid="15" grpId="6" animBg="1"/>
      <p:bldP spid="15" grpId="7" animBg="1"/>
      <p:bldP spid="15" grpId="8" animBg="1"/>
      <p:bldP spid="15" grpId="9" animBg="1"/>
      <p:bldP spid="16" grpId="0" animBg="1"/>
      <p:bldP spid="16" grpId="1" animBg="1"/>
      <p:bldP spid="16" grpId="2" animBg="1"/>
      <p:bldP spid="16" grpId="3" animBg="1"/>
      <p:bldP spid="16" grpId="4" animBg="1"/>
      <p:bldP spid="16" grpId="5" animBg="1"/>
      <p:bldP spid="16" grpId="6" animBg="1"/>
      <p:bldP spid="16" grpId="7" animBg="1"/>
      <p:bldP spid="16" grpId="8" animBg="1"/>
      <p:bldP spid="16" grpId="9" animBg="1"/>
      <p:bldP spid="17" grpId="0" animBg="1"/>
      <p:bldP spid="17" grpId="1" animBg="1"/>
      <p:bldP spid="17" grpId="2" animBg="1"/>
      <p:bldP spid="17" grpId="3" animBg="1"/>
      <p:bldP spid="17" grpId="4" animBg="1"/>
      <p:bldP spid="17" grpId="5" animBg="1"/>
      <p:bldP spid="17" grpId="6" animBg="1"/>
      <p:bldP spid="17" grpId="7" animBg="1"/>
      <p:bldP spid="17" grpId="8" animBg="1"/>
      <p:bldP spid="17" grpId="9" animBg="1"/>
      <p:bldP spid="20" grpId="0" animBg="1"/>
      <p:bldP spid="20" grpId="1" animBg="1"/>
      <p:bldP spid="20" grpId="2" animBg="1"/>
      <p:bldP spid="20" grpId="3" animBg="1"/>
      <p:bldP spid="20" grpId="4" animBg="1"/>
      <p:bldP spid="20" grpId="5" animBg="1"/>
      <p:bldP spid="20" grpId="6" animBg="1"/>
      <p:bldP spid="20" grpId="7" animBg="1"/>
      <p:bldP spid="20" grpId="8" animBg="1"/>
      <p:bldP spid="20" grpId="9" animBg="1"/>
      <p:bldP spid="23" grpId="0" animBg="1"/>
      <p:bldP spid="23" grpId="1" animBg="1"/>
      <p:bldP spid="23" grpId="2" animBg="1"/>
      <p:bldP spid="23" grpId="3" animBg="1"/>
      <p:bldP spid="23" grpId="4" animBg="1"/>
      <p:bldP spid="23" grpId="5" animBg="1"/>
      <p:bldP spid="23" grpId="6" animBg="1"/>
      <p:bldP spid="23" grpId="7" animBg="1"/>
      <p:bldP spid="23" grpId="8" animBg="1"/>
      <p:bldP spid="23" grpId="9" animBg="1"/>
      <p:bldP spid="26" grpId="0" animBg="1"/>
      <p:bldP spid="26" grpId="1" animBg="1"/>
      <p:bldP spid="26" grpId="2" animBg="1"/>
      <p:bldP spid="26" grpId="3" animBg="1"/>
      <p:bldP spid="26" grpId="4" animBg="1"/>
      <p:bldP spid="26" grpId="5" animBg="1"/>
      <p:bldP spid="26" grpId="6" animBg="1"/>
      <p:bldP spid="26" grpId="7" animBg="1"/>
      <p:bldP spid="26" grpId="8" animBg="1"/>
      <p:bldP spid="26" grpId="9" animBg="1"/>
      <p:bldP spid="27" grpId="0" animBg="1"/>
      <p:bldP spid="27" grpId="1" animBg="1"/>
      <p:bldP spid="27" grpId="2" animBg="1"/>
      <p:bldP spid="27" grpId="3" animBg="1"/>
      <p:bldP spid="27" grpId="4" animBg="1"/>
      <p:bldP spid="27" grpId="5" animBg="1"/>
      <p:bldP spid="27" grpId="6" animBg="1"/>
      <p:bldP spid="27" grpId="7" animBg="1"/>
      <p:bldP spid="27" grpId="8" animBg="1"/>
      <p:bldP spid="27" grpId="9" animBg="1"/>
      <p:bldP spid="28" grpId="0" animBg="1"/>
      <p:bldP spid="28" grpId="1" animBg="1"/>
      <p:bldP spid="28" grpId="2" animBg="1"/>
      <p:bldP spid="28" grpId="3" animBg="1"/>
      <p:bldP spid="28" grpId="4" animBg="1"/>
      <p:bldP spid="28" grpId="5" animBg="1"/>
      <p:bldP spid="28" grpId="6" animBg="1"/>
      <p:bldP spid="28" grpId="7" animBg="1"/>
      <p:bldP spid="28" grpId="8" animBg="1"/>
      <p:bldP spid="28" grpId="9" animBg="1"/>
      <p:bldP spid="33" grpId="0" animBg="1"/>
      <p:bldP spid="33" grpId="1" animBg="1"/>
      <p:bldP spid="33" grpId="2" animBg="1"/>
      <p:bldP spid="33" grpId="3" animBg="1"/>
      <p:bldP spid="33" grpId="4" animBg="1"/>
      <p:bldP spid="33" grpId="5" animBg="1"/>
      <p:bldP spid="33" grpId="6" animBg="1"/>
      <p:bldP spid="33" grpId="7" animBg="1"/>
      <p:bldP spid="33" grpId="8" animBg="1"/>
      <p:bldP spid="33" grpId="9" animBg="1"/>
      <p:bldP spid="2" grpId="0"/>
      <p:bldP spid="2" grpId="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sp>
        <p:nvSpPr>
          <p:cNvPr id="27" name="Diamond 26">
            <a:extLst>
              <a:ext uri="{FF2B5EF4-FFF2-40B4-BE49-F238E27FC236}">
                <a16:creationId xmlns:a16="http://schemas.microsoft.com/office/drawing/2014/main" id="{239F7AA4-2D43-4BCB-BF16-CC8ED5C11C06}"/>
              </a:ext>
            </a:extLst>
          </p:cNvPr>
          <p:cNvSpPr>
            <a:spLocks noChangeAspect="1"/>
          </p:cNvSpPr>
          <p:nvPr userDrawn="1"/>
        </p:nvSpPr>
        <p:spPr>
          <a:xfrm>
            <a:off x="10661904" y="2577165"/>
            <a:ext cx="1600200" cy="1600200"/>
          </a:xfrm>
          <a:prstGeom prst="diamond">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Diamond 24">
            <a:extLst>
              <a:ext uri="{FF2B5EF4-FFF2-40B4-BE49-F238E27FC236}">
                <a16:creationId xmlns:a16="http://schemas.microsoft.com/office/drawing/2014/main" id="{E36BE92B-B8B8-46ED-9916-9CF1DE781E51}"/>
              </a:ext>
            </a:extLst>
          </p:cNvPr>
          <p:cNvSpPr>
            <a:spLocks noChangeAspect="1"/>
          </p:cNvSpPr>
          <p:nvPr userDrawn="1"/>
        </p:nvSpPr>
        <p:spPr>
          <a:xfrm>
            <a:off x="9107424" y="4187952"/>
            <a:ext cx="1600200" cy="1600200"/>
          </a:xfrm>
          <a:prstGeom prst="diamond">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Diamond 25">
            <a:extLst>
              <a:ext uri="{FF2B5EF4-FFF2-40B4-BE49-F238E27FC236}">
                <a16:creationId xmlns:a16="http://schemas.microsoft.com/office/drawing/2014/main" id="{1890491F-A8C8-4CD9-B9DA-66F985F0F939}"/>
              </a:ext>
            </a:extLst>
          </p:cNvPr>
          <p:cNvSpPr>
            <a:spLocks noChangeAspect="1"/>
          </p:cNvSpPr>
          <p:nvPr userDrawn="1"/>
        </p:nvSpPr>
        <p:spPr>
          <a:xfrm>
            <a:off x="9107424" y="941832"/>
            <a:ext cx="1600200" cy="1600200"/>
          </a:xfrm>
          <a:prstGeom prst="diamond">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Diamond 23">
            <a:extLst>
              <a:ext uri="{FF2B5EF4-FFF2-40B4-BE49-F238E27FC236}">
                <a16:creationId xmlns:a16="http://schemas.microsoft.com/office/drawing/2014/main" id="{45B9E38A-CAC0-440D-AE24-F2E889796CEF}"/>
              </a:ext>
            </a:extLst>
          </p:cNvPr>
          <p:cNvSpPr>
            <a:spLocks noChangeAspect="1"/>
          </p:cNvSpPr>
          <p:nvPr userDrawn="1"/>
        </p:nvSpPr>
        <p:spPr>
          <a:xfrm>
            <a:off x="1490472" y="4187952"/>
            <a:ext cx="1600200" cy="1600200"/>
          </a:xfrm>
          <a:prstGeom prst="diamond">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Diamond 22">
            <a:extLst>
              <a:ext uri="{FF2B5EF4-FFF2-40B4-BE49-F238E27FC236}">
                <a16:creationId xmlns:a16="http://schemas.microsoft.com/office/drawing/2014/main" id="{41520CD4-77DD-4940-B859-B80C6B496A83}"/>
              </a:ext>
            </a:extLst>
          </p:cNvPr>
          <p:cNvSpPr>
            <a:spLocks noChangeAspect="1"/>
          </p:cNvSpPr>
          <p:nvPr userDrawn="1"/>
        </p:nvSpPr>
        <p:spPr>
          <a:xfrm>
            <a:off x="-84994" y="2570169"/>
            <a:ext cx="1600200" cy="1600200"/>
          </a:xfrm>
          <a:prstGeom prst="diamond">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Diamond 21">
            <a:extLst>
              <a:ext uri="{FF2B5EF4-FFF2-40B4-BE49-F238E27FC236}">
                <a16:creationId xmlns:a16="http://schemas.microsoft.com/office/drawing/2014/main" id="{1BCDF2FB-7A60-4C66-8F7B-E075C795C1D5}"/>
              </a:ext>
            </a:extLst>
          </p:cNvPr>
          <p:cNvSpPr>
            <a:spLocks noChangeAspect="1"/>
          </p:cNvSpPr>
          <p:nvPr userDrawn="1"/>
        </p:nvSpPr>
        <p:spPr>
          <a:xfrm>
            <a:off x="1472184" y="941832"/>
            <a:ext cx="1600200" cy="1600200"/>
          </a:xfrm>
          <a:prstGeom prst="diamond">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5">
            <a:extLst>
              <a:ext uri="{FF2B5EF4-FFF2-40B4-BE49-F238E27FC236}">
                <a16:creationId xmlns:a16="http://schemas.microsoft.com/office/drawing/2014/main" id="{0FEF2CCD-FA67-AD4C-90A4-33790735097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9681" y="1701643"/>
            <a:ext cx="12524564" cy="3322844"/>
          </a:xfrm>
          <a:prstGeom prst="rect">
            <a:avLst/>
          </a:prstGeom>
        </p:spPr>
      </p:pic>
      <p:pic>
        <p:nvPicPr>
          <p:cNvPr id="8" name="Graphic 7">
            <a:extLst>
              <a:ext uri="{FF2B5EF4-FFF2-40B4-BE49-F238E27FC236}">
                <a16:creationId xmlns:a16="http://schemas.microsoft.com/office/drawing/2014/main" id="{CACD5791-03B1-B448-A1F2-6E17E58441D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69681" y="1701643"/>
            <a:ext cx="12524564" cy="3351244"/>
          </a:xfrm>
          <a:prstGeom prst="rect">
            <a:avLst/>
          </a:prstGeom>
        </p:spPr>
      </p:pic>
      <p:sp>
        <p:nvSpPr>
          <p:cNvPr id="2" name="Graphic 11">
            <a:extLst>
              <a:ext uri="{FF2B5EF4-FFF2-40B4-BE49-F238E27FC236}">
                <a16:creationId xmlns:a16="http://schemas.microsoft.com/office/drawing/2014/main" id="{F999B271-6869-6B49-92E2-BB4C25CD8AD6}"/>
              </a:ext>
            </a:extLst>
          </p:cNvPr>
          <p:cNvSpPr/>
          <p:nvPr/>
        </p:nvSpPr>
        <p:spPr>
          <a:xfrm>
            <a:off x="-197939" y="1673506"/>
            <a:ext cx="12577905" cy="3412175"/>
          </a:xfrm>
          <a:custGeom>
            <a:avLst/>
            <a:gdLst>
              <a:gd name="connsiteX0" fmla="*/ 12406774 w 12577905"/>
              <a:gd name="connsiteY0" fmla="*/ 179019 h 3412175"/>
              <a:gd name="connsiteX1" fmla="*/ 9347750 w 12577905"/>
              <a:gd name="connsiteY1" fmla="*/ 3238674 h 3412175"/>
              <a:gd name="connsiteX2" fmla="*/ 6289900 w 12577905"/>
              <a:gd name="connsiteY2" fmla="*/ 179019 h 3412175"/>
              <a:gd name="connsiteX3" fmla="*/ 3230876 w 12577905"/>
              <a:gd name="connsiteY3" fmla="*/ 3238674 h 3412175"/>
              <a:gd name="connsiteX4" fmla="*/ 179107 w 12577905"/>
              <a:gd name="connsiteY4" fmla="*/ 184671 h 3412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77905" h="3412175">
                <a:moveTo>
                  <a:pt x="12406774" y="179019"/>
                </a:moveTo>
                <a:lnTo>
                  <a:pt x="9347750" y="3238674"/>
                </a:lnTo>
                <a:lnTo>
                  <a:pt x="6289900" y="179019"/>
                </a:lnTo>
                <a:lnTo>
                  <a:pt x="3230876" y="3238674"/>
                </a:lnTo>
                <a:lnTo>
                  <a:pt x="179107" y="184671"/>
                </a:lnTo>
              </a:path>
            </a:pathLst>
          </a:custGeom>
          <a:noFill/>
          <a:ln w="213217" cap="sq">
            <a:solidFill>
              <a:schemeClr val="accent2"/>
            </a:solidFill>
            <a:prstDash val="solid"/>
            <a:miter/>
          </a:ln>
        </p:spPr>
        <p:txBody>
          <a:bodyPr rtlCol="0" anchor="ctr"/>
          <a:lstStyle/>
          <a:p>
            <a:endParaRPr lang="en-US" dirty="0"/>
          </a:p>
        </p:txBody>
      </p:sp>
      <p:sp>
        <p:nvSpPr>
          <p:cNvPr id="3" name="Graphic 9">
            <a:extLst>
              <a:ext uri="{FF2B5EF4-FFF2-40B4-BE49-F238E27FC236}">
                <a16:creationId xmlns:a16="http://schemas.microsoft.com/office/drawing/2014/main" id="{0D74884F-79A7-6A4E-A240-70D5AA177CA7}"/>
              </a:ext>
            </a:extLst>
          </p:cNvPr>
          <p:cNvSpPr/>
          <p:nvPr/>
        </p:nvSpPr>
        <p:spPr>
          <a:xfrm>
            <a:off x="-198116" y="1633376"/>
            <a:ext cx="12577951" cy="3416058"/>
          </a:xfrm>
          <a:custGeom>
            <a:avLst/>
            <a:gdLst>
              <a:gd name="connsiteX0" fmla="*/ 179413 w 12577950"/>
              <a:gd name="connsiteY0" fmla="*/ 3236854 h 3416057"/>
              <a:gd name="connsiteX1" fmla="*/ 3229086 w 12577950"/>
              <a:gd name="connsiteY1" fmla="*/ 179376 h 3416057"/>
              <a:gd name="connsiteX2" fmla="*/ 6301608 w 12577950"/>
              <a:gd name="connsiteY2" fmla="*/ 3236854 h 3416057"/>
              <a:gd name="connsiteX3" fmla="*/ 9351173 w 12577950"/>
              <a:gd name="connsiteY3" fmla="*/ 179376 h 3416057"/>
              <a:gd name="connsiteX4" fmla="*/ 12403515 w 12577950"/>
              <a:gd name="connsiteY4" fmla="*/ 3219561 h 3416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77950" h="3416057">
                <a:moveTo>
                  <a:pt x="179413" y="3236854"/>
                </a:moveTo>
                <a:lnTo>
                  <a:pt x="3229086" y="179376"/>
                </a:lnTo>
                <a:lnTo>
                  <a:pt x="6301608" y="3236854"/>
                </a:lnTo>
                <a:lnTo>
                  <a:pt x="9351173" y="179376"/>
                </a:lnTo>
                <a:lnTo>
                  <a:pt x="12403515" y="3219561"/>
                </a:lnTo>
              </a:path>
            </a:pathLst>
          </a:custGeom>
          <a:noFill/>
          <a:ln w="213399" cap="sq">
            <a:solidFill>
              <a:schemeClr val="accent2"/>
            </a:solidFill>
            <a:prstDash val="solid"/>
            <a:miter/>
          </a:ln>
        </p:spPr>
        <p:txBody>
          <a:bodyPr rtlCol="0" anchor="ctr"/>
          <a:lstStyle/>
          <a:p>
            <a:endParaRPr lang="en-US" dirty="0"/>
          </a:p>
        </p:txBody>
      </p:sp>
      <p:sp>
        <p:nvSpPr>
          <p:cNvPr id="11" name="Grow Diamond">
            <a:extLst>
              <a:ext uri="{FF2B5EF4-FFF2-40B4-BE49-F238E27FC236}">
                <a16:creationId xmlns:a16="http://schemas.microsoft.com/office/drawing/2014/main" id="{754C3CA6-9BE1-470B-961A-F37FE53DA704}"/>
              </a:ext>
            </a:extLst>
          </p:cNvPr>
          <p:cNvSpPr/>
          <p:nvPr userDrawn="1"/>
        </p:nvSpPr>
        <p:spPr>
          <a:xfrm>
            <a:off x="1593682" y="-1149518"/>
            <a:ext cx="9004635" cy="9004635"/>
          </a:xfrm>
          <a:prstGeom prst="diamond">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 Placeholder 14">
            <a:extLst>
              <a:ext uri="{FF2B5EF4-FFF2-40B4-BE49-F238E27FC236}">
                <a16:creationId xmlns:a16="http://schemas.microsoft.com/office/drawing/2014/main" id="{43ECAC71-F538-43BF-B124-4CD821EF77DA}"/>
              </a:ext>
            </a:extLst>
          </p:cNvPr>
          <p:cNvSpPr>
            <a:spLocks noGrp="1"/>
          </p:cNvSpPr>
          <p:nvPr>
            <p:ph type="body" sz="quarter" idx="11"/>
          </p:nvPr>
        </p:nvSpPr>
        <p:spPr>
          <a:xfrm>
            <a:off x="3347659" y="2968342"/>
            <a:ext cx="5486400" cy="746125"/>
          </a:xfrm>
          <a:prstGeom prst="rect">
            <a:avLst/>
          </a:prstGeom>
        </p:spPr>
        <p:txBody>
          <a:bodyPr anchor="ctr"/>
          <a:lstStyle>
            <a:lvl1pPr marL="0" indent="0" algn="ctr">
              <a:buNone/>
              <a:defRPr sz="4800">
                <a:solidFill>
                  <a:schemeClr val="accent2"/>
                </a:solidFill>
                <a:latin typeface="+mn-lt"/>
              </a:defRPr>
            </a:lvl1pPr>
          </a:lstStyle>
          <a:p>
            <a:pPr lvl="0"/>
            <a:r>
              <a:rPr lang="en-US"/>
              <a:t>Click to edit Master text styles</a:t>
            </a:r>
          </a:p>
        </p:txBody>
      </p:sp>
      <p:sp>
        <p:nvSpPr>
          <p:cNvPr id="17" name="Text Placeholder 14">
            <a:extLst>
              <a:ext uri="{FF2B5EF4-FFF2-40B4-BE49-F238E27FC236}">
                <a16:creationId xmlns:a16="http://schemas.microsoft.com/office/drawing/2014/main" id="{7F7B7238-9C5D-4CE1-9708-8B1762AFD837}"/>
              </a:ext>
            </a:extLst>
          </p:cNvPr>
          <p:cNvSpPr>
            <a:spLocks noGrp="1"/>
          </p:cNvSpPr>
          <p:nvPr>
            <p:ph type="body" sz="quarter" idx="12"/>
          </p:nvPr>
        </p:nvSpPr>
        <p:spPr>
          <a:xfrm>
            <a:off x="3347659" y="4679824"/>
            <a:ext cx="5486400" cy="746125"/>
          </a:xfrm>
          <a:prstGeom prst="rect">
            <a:avLst/>
          </a:prstGeom>
        </p:spPr>
        <p:txBody>
          <a:bodyPr anchor="ctr"/>
          <a:lstStyle>
            <a:lvl1pPr marL="0" indent="0" algn="ctr">
              <a:buNone/>
              <a:defRPr sz="4800">
                <a:solidFill>
                  <a:schemeClr val="accent2"/>
                </a:solidFill>
                <a:latin typeface="+mn-lt"/>
              </a:defRPr>
            </a:lvl1pPr>
          </a:lstStyle>
          <a:p>
            <a:pPr lvl="0"/>
            <a:r>
              <a:rPr lang="en-US"/>
              <a:t>Click to edit Master text styles</a:t>
            </a:r>
          </a:p>
        </p:txBody>
      </p:sp>
      <p:sp>
        <p:nvSpPr>
          <p:cNvPr id="18" name="Title 17">
            <a:extLst>
              <a:ext uri="{FF2B5EF4-FFF2-40B4-BE49-F238E27FC236}">
                <a16:creationId xmlns:a16="http://schemas.microsoft.com/office/drawing/2014/main" id="{DF32274B-4378-47A1-A6CE-EDCD5600602B}"/>
              </a:ext>
            </a:extLst>
          </p:cNvPr>
          <p:cNvSpPr>
            <a:spLocks noGrp="1"/>
          </p:cNvSpPr>
          <p:nvPr>
            <p:ph type="title" hasCustomPrompt="1"/>
          </p:nvPr>
        </p:nvSpPr>
        <p:spPr>
          <a:xfrm>
            <a:off x="3346704" y="1325880"/>
            <a:ext cx="5486400" cy="749808"/>
          </a:xfrm>
          <a:prstGeom prst="rect">
            <a:avLst/>
          </a:prstGeom>
        </p:spPr>
        <p:txBody>
          <a:bodyPr anchor="ctr"/>
          <a:lstStyle>
            <a:lvl1pPr algn="ctr">
              <a:defRPr sz="4800">
                <a:solidFill>
                  <a:schemeClr val="accent2"/>
                </a:solidFill>
              </a:defRPr>
            </a:lvl1pPr>
          </a:lstStyle>
          <a:p>
            <a:r>
              <a:rPr lang="en-US" dirty="0"/>
              <a:t>Add a Slide Title - 1</a:t>
            </a:r>
          </a:p>
        </p:txBody>
      </p:sp>
      <p:cxnSp>
        <p:nvCxnSpPr>
          <p:cNvPr id="20" name="Straight Connector 19">
            <a:extLst>
              <a:ext uri="{FF2B5EF4-FFF2-40B4-BE49-F238E27FC236}">
                <a16:creationId xmlns:a16="http://schemas.microsoft.com/office/drawing/2014/main" id="{42AB59A1-06C5-4440-B3BE-11F6BC8D8749}"/>
              </a:ext>
            </a:extLst>
          </p:cNvPr>
          <p:cNvCxnSpPr>
            <a:cxnSpLocks/>
          </p:cNvCxnSpPr>
          <p:nvPr userDrawn="1"/>
        </p:nvCxnSpPr>
        <p:spPr>
          <a:xfrm>
            <a:off x="4107200" y="2511286"/>
            <a:ext cx="3965408" cy="28137"/>
          </a:xfrm>
          <a:prstGeom prst="line">
            <a:avLst/>
          </a:prstGeom>
          <a:ln w="152400" cap="rnd">
            <a:solidFill>
              <a:schemeClr val="accent6">
                <a:lumMod val="9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477A2E5-683D-4A17-B4ED-3D5532DE3B78}"/>
              </a:ext>
            </a:extLst>
          </p:cNvPr>
          <p:cNvCxnSpPr>
            <a:cxnSpLocks/>
          </p:cNvCxnSpPr>
          <p:nvPr userDrawn="1"/>
        </p:nvCxnSpPr>
        <p:spPr>
          <a:xfrm>
            <a:off x="4107200" y="4187952"/>
            <a:ext cx="3965408" cy="28137"/>
          </a:xfrm>
          <a:prstGeom prst="line">
            <a:avLst/>
          </a:prstGeom>
          <a:ln w="152400" cap="rnd">
            <a:solidFill>
              <a:schemeClr val="accent6">
                <a:lumMod val="90000"/>
              </a:schemeClr>
            </a:solidFill>
            <a:prstDash val="sysDot"/>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4625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2000"/>
                                        <p:tgtEl>
                                          <p:spTgt spid="2"/>
                                        </p:tgtEl>
                                      </p:cBhvr>
                                    </p:animEffect>
                                  </p:childTnLst>
                                </p:cTn>
                              </p:par>
                              <p:par>
                                <p:cTn id="8" presetID="16" presetClass="entr" presetSubtype="21"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2000"/>
                                        <p:tgtEl>
                                          <p:spTgt spid="8"/>
                                        </p:tgtEl>
                                      </p:cBhvr>
                                    </p:animEffect>
                                  </p:childTnLst>
                                </p:cTn>
                              </p:par>
                              <p:par>
                                <p:cTn id="11" presetID="16" presetClass="entr" presetSubtype="21" fill="hold" grpId="0" nodeType="withEffect">
                                  <p:stCondLst>
                                    <p:cond delay="500"/>
                                  </p:stCondLst>
                                  <p:childTnLst>
                                    <p:set>
                                      <p:cBhvr>
                                        <p:cTn id="12" dur="1" fill="hold">
                                          <p:stCondLst>
                                            <p:cond delay="0"/>
                                          </p:stCondLst>
                                        </p:cTn>
                                        <p:tgtEl>
                                          <p:spTgt spid="3"/>
                                        </p:tgtEl>
                                        <p:attrNameLst>
                                          <p:attrName>style.visibility</p:attrName>
                                        </p:attrNameLst>
                                      </p:cBhvr>
                                      <p:to>
                                        <p:strVal val="visible"/>
                                      </p:to>
                                    </p:set>
                                    <p:animEffect transition="in" filter="barn(inVertical)">
                                      <p:cBhvr>
                                        <p:cTn id="13" dur="1500"/>
                                        <p:tgtEl>
                                          <p:spTgt spid="3"/>
                                        </p:tgtEl>
                                      </p:cBhvr>
                                    </p:animEffect>
                                  </p:childTnLst>
                                </p:cTn>
                              </p:par>
                              <p:par>
                                <p:cTn id="14" presetID="16" presetClass="entr" presetSubtype="21" fill="hold" nodeType="with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barn(inVertical)">
                                      <p:cBhvr>
                                        <p:cTn id="16" dur="1500"/>
                                        <p:tgtEl>
                                          <p:spTgt spid="6"/>
                                        </p:tgtEl>
                                      </p:cBhvr>
                                    </p:animEffect>
                                  </p:childTnLst>
                                </p:cTn>
                              </p:par>
                            </p:childTnLst>
                          </p:cTn>
                        </p:par>
                        <p:par>
                          <p:cTn id="17" fill="hold">
                            <p:stCondLst>
                              <p:cond delay="2000"/>
                            </p:stCondLst>
                            <p:childTnLst>
                              <p:par>
                                <p:cTn id="18" presetID="16" presetClass="entr" presetSubtype="37"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arn(outVertical)">
                                      <p:cBhvr>
                                        <p:cTn id="20" dur="1000"/>
                                        <p:tgtEl>
                                          <p:spTgt spid="11"/>
                                        </p:tgtEl>
                                      </p:cBhvr>
                                    </p:animEffect>
                                  </p:childTnLst>
                                </p:cTn>
                              </p:par>
                              <p:par>
                                <p:cTn id="21" presetID="10" presetClass="entr" presetSubtype="0" fill="hold" grpId="0" nodeType="withEffect">
                                  <p:stCondLst>
                                    <p:cond delay="500"/>
                                  </p:stCondLst>
                                  <p:iterate type="wd">
                                    <p:tmPct val="0"/>
                                  </p:iterate>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par>
                                <p:cTn id="24" presetID="10" presetClass="exit" presetSubtype="0" fill="hold" grpId="1" nodeType="withEffect">
                                  <p:stCondLst>
                                    <p:cond delay="3250"/>
                                  </p:stCondLst>
                                  <p:iterate type="wd">
                                    <p:tmPct val="0"/>
                                  </p:iterate>
                                  <p:childTnLst>
                                    <p:animEffect transition="out" filter="fade">
                                      <p:cBhvr>
                                        <p:cTn id="25" dur="500"/>
                                        <p:tgtEl>
                                          <p:spTgt spid="18"/>
                                        </p:tgtEl>
                                      </p:cBhvr>
                                    </p:animEffect>
                                    <p:set>
                                      <p:cBhvr>
                                        <p:cTn id="26" dur="1" fill="hold">
                                          <p:stCondLst>
                                            <p:cond delay="499"/>
                                          </p:stCondLst>
                                        </p:cTn>
                                        <p:tgtEl>
                                          <p:spTgt spid="18"/>
                                        </p:tgtEl>
                                        <p:attrNameLst>
                                          <p:attrName>style.visibility</p:attrName>
                                        </p:attrNameLst>
                                      </p:cBhvr>
                                      <p:to>
                                        <p:strVal val="hidden"/>
                                      </p:to>
                                    </p:set>
                                  </p:childTnLst>
                                </p:cTn>
                              </p:par>
                              <p:par>
                                <p:cTn id="27" presetID="10" presetClass="entr" presetSubtype="0" fill="hold" nodeType="withEffect">
                                  <p:stCondLst>
                                    <p:cond delay="75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par>
                                <p:cTn id="30" presetID="10" presetClass="exit" presetSubtype="0" fill="hold" nodeType="withEffect">
                                  <p:stCondLst>
                                    <p:cond delay="3500"/>
                                  </p:stCondLst>
                                  <p:childTnLst>
                                    <p:animEffect transition="out" filter="fade">
                                      <p:cBhvr>
                                        <p:cTn id="31" dur="500"/>
                                        <p:tgtEl>
                                          <p:spTgt spid="20"/>
                                        </p:tgtEl>
                                      </p:cBhvr>
                                    </p:animEffect>
                                    <p:set>
                                      <p:cBhvr>
                                        <p:cTn id="32" dur="1" fill="hold">
                                          <p:stCondLst>
                                            <p:cond delay="499"/>
                                          </p:stCondLst>
                                        </p:cTn>
                                        <p:tgtEl>
                                          <p:spTgt spid="20"/>
                                        </p:tgtEl>
                                        <p:attrNameLst>
                                          <p:attrName>style.visibility</p:attrName>
                                        </p:attrNameLst>
                                      </p:cBhvr>
                                      <p:to>
                                        <p:strVal val="hidden"/>
                                      </p:to>
                                    </p:set>
                                  </p:childTnLst>
                                </p:cTn>
                              </p:par>
                              <p:par>
                                <p:cTn id="33" presetID="10" presetClass="entr" presetSubtype="0" fill="hold" grpId="2" nodeType="withEffect">
                                  <p:stCondLst>
                                    <p:cond delay="1000"/>
                                  </p:stCondLst>
                                  <p:iterate type="lt">
                                    <p:tmPct val="0"/>
                                  </p:iterate>
                                  <p:childTnLst>
                                    <p:set>
                                      <p:cBhvr>
                                        <p:cTn id="34" dur="1" fill="hold">
                                          <p:stCondLst>
                                            <p:cond delay="0"/>
                                          </p:stCondLst>
                                        </p:cTn>
                                        <p:tgtEl>
                                          <p:spTgt spid="16">
                                            <p:txEl>
                                              <p:pRg st="0" end="0"/>
                                            </p:txEl>
                                          </p:spTgt>
                                        </p:tgtEl>
                                        <p:attrNameLst>
                                          <p:attrName>style.visibility</p:attrName>
                                        </p:attrNameLst>
                                      </p:cBhvr>
                                      <p:to>
                                        <p:strVal val="visible"/>
                                      </p:to>
                                    </p:set>
                                    <p:animEffect transition="in" filter="fade">
                                      <p:cBhvr>
                                        <p:cTn id="35" dur="500"/>
                                        <p:tgtEl>
                                          <p:spTgt spid="16">
                                            <p:txEl>
                                              <p:pRg st="0" end="0"/>
                                            </p:txEl>
                                          </p:spTgt>
                                        </p:tgtEl>
                                      </p:cBhvr>
                                    </p:animEffect>
                                  </p:childTnLst>
                                </p:cTn>
                              </p:par>
                              <p:par>
                                <p:cTn id="36" presetID="26" presetClass="emph" presetSubtype="0" fill="hold" grpId="0" nodeType="withEffect">
                                  <p:stCondLst>
                                    <p:cond delay="1500"/>
                                  </p:stCondLst>
                                  <p:iterate type="lt">
                                    <p:tmPct val="10000"/>
                                  </p:iterate>
                                  <p:childTnLst>
                                    <p:animEffect transition="out" filter="fade">
                                      <p:cBhvr>
                                        <p:cTn id="37" dur="500" tmFilter="0, 0; .2, .5; .8, .5; 1, 0"/>
                                        <p:tgtEl>
                                          <p:spTgt spid="16">
                                            <p:txEl>
                                              <p:pRg st="0" end="0"/>
                                            </p:txEl>
                                          </p:spTgt>
                                        </p:tgtEl>
                                      </p:cBhvr>
                                    </p:animEffect>
                                    <p:animScale>
                                      <p:cBhvr>
                                        <p:cTn id="38" dur="250" autoRev="1" fill="hold"/>
                                        <p:tgtEl>
                                          <p:spTgt spid="16">
                                            <p:txEl>
                                              <p:pRg st="0" end="0"/>
                                            </p:txEl>
                                          </p:spTgt>
                                        </p:tgtEl>
                                      </p:cBhvr>
                                      <p:by x="105000" y="105000"/>
                                    </p:animScale>
                                  </p:childTnLst>
                                </p:cTn>
                              </p:par>
                              <p:par>
                                <p:cTn id="39" presetID="26" presetClass="emph" presetSubtype="0" fill="hold" grpId="1" nodeType="withEffect">
                                  <p:stCondLst>
                                    <p:cond delay="2000"/>
                                  </p:stCondLst>
                                  <p:iterate type="lt">
                                    <p:tmPct val="10000"/>
                                  </p:iterate>
                                  <p:childTnLst>
                                    <p:animEffect transition="out" filter="fade">
                                      <p:cBhvr>
                                        <p:cTn id="40" dur="500" tmFilter="0, 0; .2, .5; .8, .5; 1, 0"/>
                                        <p:tgtEl>
                                          <p:spTgt spid="16">
                                            <p:txEl>
                                              <p:pRg st="0" end="0"/>
                                            </p:txEl>
                                          </p:spTgt>
                                        </p:tgtEl>
                                      </p:cBhvr>
                                    </p:animEffect>
                                    <p:animScale>
                                      <p:cBhvr>
                                        <p:cTn id="41" dur="250" autoRev="1" fill="hold"/>
                                        <p:tgtEl>
                                          <p:spTgt spid="16">
                                            <p:txEl>
                                              <p:pRg st="0" end="0"/>
                                            </p:txEl>
                                          </p:spTgt>
                                        </p:tgtEl>
                                      </p:cBhvr>
                                      <p:by x="105000" y="105000"/>
                                    </p:animScale>
                                  </p:childTnLst>
                                </p:cTn>
                              </p:par>
                              <p:par>
                                <p:cTn id="42" presetID="26" presetClass="emph" presetSubtype="0" fill="hold" grpId="3" nodeType="withEffect">
                                  <p:stCondLst>
                                    <p:cond delay="2500"/>
                                  </p:stCondLst>
                                  <p:iterate type="lt">
                                    <p:tmPct val="10000"/>
                                  </p:iterate>
                                  <p:childTnLst>
                                    <p:animEffect transition="out" filter="fade">
                                      <p:cBhvr>
                                        <p:cTn id="43" dur="500" tmFilter="0, 0; .2, .5; .8, .5; 1, 0"/>
                                        <p:tgtEl>
                                          <p:spTgt spid="16">
                                            <p:txEl>
                                              <p:pRg st="0" end="0"/>
                                            </p:txEl>
                                          </p:spTgt>
                                        </p:tgtEl>
                                      </p:cBhvr>
                                    </p:animEffect>
                                    <p:animScale>
                                      <p:cBhvr>
                                        <p:cTn id="44" dur="250" autoRev="1" fill="hold"/>
                                        <p:tgtEl>
                                          <p:spTgt spid="16">
                                            <p:txEl>
                                              <p:pRg st="0" end="0"/>
                                            </p:txEl>
                                          </p:spTgt>
                                        </p:tgtEl>
                                      </p:cBhvr>
                                      <p:by x="105000" y="105000"/>
                                    </p:animScale>
                                  </p:childTnLst>
                                </p:cTn>
                              </p:par>
                              <p:par>
                                <p:cTn id="45" presetID="10" presetClass="exit" presetSubtype="0" fill="hold" grpId="4" nodeType="withEffect">
                                  <p:stCondLst>
                                    <p:cond delay="3750"/>
                                  </p:stCondLst>
                                  <p:iterate type="lt">
                                    <p:tmPct val="0"/>
                                  </p:iterate>
                                  <p:childTnLst>
                                    <p:animEffect transition="out" filter="fade">
                                      <p:cBhvr>
                                        <p:cTn id="46" dur="500"/>
                                        <p:tgtEl>
                                          <p:spTgt spid="16">
                                            <p:txEl>
                                              <p:pRg st="0" end="0"/>
                                            </p:txEl>
                                          </p:spTgt>
                                        </p:tgtEl>
                                      </p:cBhvr>
                                    </p:animEffect>
                                    <p:set>
                                      <p:cBhvr>
                                        <p:cTn id="47" dur="1" fill="hold">
                                          <p:stCondLst>
                                            <p:cond delay="499"/>
                                          </p:stCondLst>
                                        </p:cTn>
                                        <p:tgtEl>
                                          <p:spTgt spid="16">
                                            <p:txEl>
                                              <p:pRg st="0" end="0"/>
                                            </p:txEl>
                                          </p:spTgt>
                                        </p:tgtEl>
                                        <p:attrNameLst>
                                          <p:attrName>style.visibility</p:attrName>
                                        </p:attrNameLst>
                                      </p:cBhvr>
                                      <p:to>
                                        <p:strVal val="hidden"/>
                                      </p:to>
                                    </p:set>
                                  </p:childTnLst>
                                </p:cTn>
                              </p:par>
                              <p:par>
                                <p:cTn id="48" presetID="10" presetClass="entr" presetSubtype="0" fill="hold" nodeType="withEffect">
                                  <p:stCondLst>
                                    <p:cond delay="1250"/>
                                  </p:stCondLst>
                                  <p:childTnLst>
                                    <p:set>
                                      <p:cBhvr>
                                        <p:cTn id="49" dur="1" fill="hold">
                                          <p:stCondLst>
                                            <p:cond delay="0"/>
                                          </p:stCondLst>
                                        </p:cTn>
                                        <p:tgtEl>
                                          <p:spTgt spid="30"/>
                                        </p:tgtEl>
                                        <p:attrNameLst>
                                          <p:attrName>style.visibility</p:attrName>
                                        </p:attrNameLst>
                                      </p:cBhvr>
                                      <p:to>
                                        <p:strVal val="visible"/>
                                      </p:to>
                                    </p:set>
                                    <p:animEffect transition="in" filter="fade">
                                      <p:cBhvr>
                                        <p:cTn id="50" dur="500"/>
                                        <p:tgtEl>
                                          <p:spTgt spid="30"/>
                                        </p:tgtEl>
                                      </p:cBhvr>
                                    </p:animEffect>
                                  </p:childTnLst>
                                </p:cTn>
                              </p:par>
                              <p:par>
                                <p:cTn id="51" presetID="10" presetClass="exit" presetSubtype="0" fill="hold" nodeType="withEffect">
                                  <p:stCondLst>
                                    <p:cond delay="4000"/>
                                  </p:stCondLst>
                                  <p:childTnLst>
                                    <p:animEffect transition="out" filter="fade">
                                      <p:cBhvr>
                                        <p:cTn id="52" dur="500"/>
                                        <p:tgtEl>
                                          <p:spTgt spid="30"/>
                                        </p:tgtEl>
                                      </p:cBhvr>
                                    </p:animEffect>
                                    <p:set>
                                      <p:cBhvr>
                                        <p:cTn id="53" dur="1" fill="hold">
                                          <p:stCondLst>
                                            <p:cond delay="499"/>
                                          </p:stCondLst>
                                        </p:cTn>
                                        <p:tgtEl>
                                          <p:spTgt spid="30"/>
                                        </p:tgtEl>
                                        <p:attrNameLst>
                                          <p:attrName>style.visibility</p:attrName>
                                        </p:attrNameLst>
                                      </p:cBhvr>
                                      <p:to>
                                        <p:strVal val="hidden"/>
                                      </p:to>
                                    </p:set>
                                  </p:childTnLst>
                                </p:cTn>
                              </p:par>
                              <p:par>
                                <p:cTn id="54" presetID="10" presetClass="entr" presetSubtype="0" fill="hold" grpId="0" nodeType="withEffect">
                                  <p:stCondLst>
                                    <p:cond delay="1500"/>
                                  </p:stCondLst>
                                  <p:iterate type="lt">
                                    <p:tmPct val="0"/>
                                  </p:iterate>
                                  <p:childTnLst>
                                    <p:set>
                                      <p:cBhvr>
                                        <p:cTn id="55" dur="1" fill="hold">
                                          <p:stCondLst>
                                            <p:cond delay="0"/>
                                          </p:stCondLst>
                                        </p:cTn>
                                        <p:tgtEl>
                                          <p:spTgt spid="17">
                                            <p:txEl>
                                              <p:pRg st="0" end="0"/>
                                            </p:txEl>
                                          </p:spTgt>
                                        </p:tgtEl>
                                        <p:attrNameLst>
                                          <p:attrName>style.visibility</p:attrName>
                                        </p:attrNameLst>
                                      </p:cBhvr>
                                      <p:to>
                                        <p:strVal val="visible"/>
                                      </p:to>
                                    </p:set>
                                    <p:animEffect transition="in" filter="fade">
                                      <p:cBhvr>
                                        <p:cTn id="56" dur="500"/>
                                        <p:tgtEl>
                                          <p:spTgt spid="17">
                                            <p:txEl>
                                              <p:pRg st="0" end="0"/>
                                            </p:txEl>
                                          </p:spTgt>
                                        </p:tgtEl>
                                      </p:cBhvr>
                                    </p:animEffect>
                                  </p:childTnLst>
                                </p:cTn>
                              </p:par>
                              <p:par>
                                <p:cTn id="57" presetID="26" presetClass="emph" presetSubtype="0" fill="hold" grpId="1" nodeType="withEffect">
                                  <p:stCondLst>
                                    <p:cond delay="2000"/>
                                  </p:stCondLst>
                                  <p:iterate type="lt">
                                    <p:tmPct val="10000"/>
                                  </p:iterate>
                                  <p:childTnLst>
                                    <p:animEffect transition="out" filter="fade">
                                      <p:cBhvr>
                                        <p:cTn id="58" dur="500" tmFilter="0, 0; .2, .5; .8, .5; 1, 0"/>
                                        <p:tgtEl>
                                          <p:spTgt spid="17">
                                            <p:txEl>
                                              <p:pRg st="0" end="0"/>
                                            </p:txEl>
                                          </p:spTgt>
                                        </p:tgtEl>
                                      </p:cBhvr>
                                    </p:animEffect>
                                    <p:animScale>
                                      <p:cBhvr>
                                        <p:cTn id="59" dur="250" autoRev="1" fill="hold"/>
                                        <p:tgtEl>
                                          <p:spTgt spid="17">
                                            <p:txEl>
                                              <p:pRg st="0" end="0"/>
                                            </p:txEl>
                                          </p:spTgt>
                                        </p:tgtEl>
                                      </p:cBhvr>
                                      <p:by x="105000" y="105000"/>
                                    </p:animScale>
                                  </p:childTnLst>
                                </p:cTn>
                              </p:par>
                              <p:par>
                                <p:cTn id="60" presetID="26" presetClass="emph" presetSubtype="0" fill="hold" grpId="2" nodeType="withEffect">
                                  <p:stCondLst>
                                    <p:cond delay="2500"/>
                                  </p:stCondLst>
                                  <p:iterate type="lt">
                                    <p:tmPct val="10000"/>
                                  </p:iterate>
                                  <p:childTnLst>
                                    <p:animEffect transition="out" filter="fade">
                                      <p:cBhvr>
                                        <p:cTn id="61" dur="500" tmFilter="0, 0; .2, .5; .8, .5; 1, 0"/>
                                        <p:tgtEl>
                                          <p:spTgt spid="17">
                                            <p:txEl>
                                              <p:pRg st="0" end="0"/>
                                            </p:txEl>
                                          </p:spTgt>
                                        </p:tgtEl>
                                      </p:cBhvr>
                                    </p:animEffect>
                                    <p:animScale>
                                      <p:cBhvr>
                                        <p:cTn id="62" dur="250" autoRev="1" fill="hold"/>
                                        <p:tgtEl>
                                          <p:spTgt spid="17">
                                            <p:txEl>
                                              <p:pRg st="0" end="0"/>
                                            </p:txEl>
                                          </p:spTgt>
                                        </p:tgtEl>
                                      </p:cBhvr>
                                      <p:by x="105000" y="105000"/>
                                    </p:animScale>
                                  </p:childTnLst>
                                </p:cTn>
                              </p:par>
                              <p:par>
                                <p:cTn id="63" presetID="26" presetClass="emph" presetSubtype="0" fill="hold" grpId="3" nodeType="withEffect">
                                  <p:stCondLst>
                                    <p:cond delay="3000"/>
                                  </p:stCondLst>
                                  <p:iterate type="lt">
                                    <p:tmPct val="10000"/>
                                  </p:iterate>
                                  <p:childTnLst>
                                    <p:animEffect transition="out" filter="fade">
                                      <p:cBhvr>
                                        <p:cTn id="64" dur="500" tmFilter="0, 0; .2, .5; .8, .5; 1, 0"/>
                                        <p:tgtEl>
                                          <p:spTgt spid="17">
                                            <p:txEl>
                                              <p:pRg st="0" end="0"/>
                                            </p:txEl>
                                          </p:spTgt>
                                        </p:tgtEl>
                                      </p:cBhvr>
                                    </p:animEffect>
                                    <p:animScale>
                                      <p:cBhvr>
                                        <p:cTn id="65" dur="250" autoRev="1" fill="hold"/>
                                        <p:tgtEl>
                                          <p:spTgt spid="17">
                                            <p:txEl>
                                              <p:pRg st="0" end="0"/>
                                            </p:txEl>
                                          </p:spTgt>
                                        </p:tgtEl>
                                      </p:cBhvr>
                                      <p:by x="105000" y="105000"/>
                                    </p:animScale>
                                  </p:childTnLst>
                                </p:cTn>
                              </p:par>
                              <p:par>
                                <p:cTn id="66" presetID="10" presetClass="exit" presetSubtype="0" fill="hold" grpId="4" nodeType="withEffect">
                                  <p:stCondLst>
                                    <p:cond delay="4250"/>
                                  </p:stCondLst>
                                  <p:iterate type="lt">
                                    <p:tmPct val="0"/>
                                  </p:iterate>
                                  <p:childTnLst>
                                    <p:animEffect transition="out" filter="fade">
                                      <p:cBhvr>
                                        <p:cTn id="67" dur="500"/>
                                        <p:tgtEl>
                                          <p:spTgt spid="17">
                                            <p:txEl>
                                              <p:pRg st="0" end="0"/>
                                            </p:txEl>
                                          </p:spTgt>
                                        </p:tgtEl>
                                      </p:cBhvr>
                                    </p:animEffect>
                                    <p:set>
                                      <p:cBhvr>
                                        <p:cTn id="68" dur="1" fill="hold">
                                          <p:stCondLst>
                                            <p:cond delay="499"/>
                                          </p:stCondLst>
                                        </p:cTn>
                                        <p:tgtEl>
                                          <p:spTgt spid="17">
                                            <p:txEl>
                                              <p:pRg st="0" end="0"/>
                                            </p:txEl>
                                          </p:spTgt>
                                        </p:tgtEl>
                                        <p:attrNameLst>
                                          <p:attrName>style.visibility</p:attrName>
                                        </p:attrNameLst>
                                      </p:cBhvr>
                                      <p:to>
                                        <p:strVal val="hidden"/>
                                      </p:to>
                                    </p:set>
                                  </p:childTnLst>
                                </p:cTn>
                              </p:par>
                              <p:par>
                                <p:cTn id="69" presetID="10" presetClass="entr" presetSubtype="0" fill="hold" grpId="0" nodeType="withEffect">
                                  <p:stCondLst>
                                    <p:cond delay="0"/>
                                  </p:stCondLst>
                                  <p:childTnLst>
                                    <p:set>
                                      <p:cBhvr>
                                        <p:cTn id="70" dur="1" fill="hold">
                                          <p:stCondLst>
                                            <p:cond delay="0"/>
                                          </p:stCondLst>
                                        </p:cTn>
                                        <p:tgtEl>
                                          <p:spTgt spid="24"/>
                                        </p:tgtEl>
                                        <p:attrNameLst>
                                          <p:attrName>style.visibility</p:attrName>
                                        </p:attrNameLst>
                                      </p:cBhvr>
                                      <p:to>
                                        <p:strVal val="visible"/>
                                      </p:to>
                                    </p:set>
                                    <p:animEffect transition="in" filter="fade">
                                      <p:cBhvr>
                                        <p:cTn id="71" dur="500"/>
                                        <p:tgtEl>
                                          <p:spTgt spid="24"/>
                                        </p:tgtEl>
                                      </p:cBhvr>
                                    </p:animEffect>
                                  </p:childTnLst>
                                </p:cTn>
                              </p:par>
                              <p:par>
                                <p:cTn id="72" presetID="10" presetClass="exit" presetSubtype="0" fill="hold" grpId="2" nodeType="withEffect">
                                  <p:stCondLst>
                                    <p:cond delay="500"/>
                                  </p:stCondLst>
                                  <p:childTnLst>
                                    <p:animEffect transition="out" filter="fade">
                                      <p:cBhvr>
                                        <p:cTn id="73" dur="500"/>
                                        <p:tgtEl>
                                          <p:spTgt spid="24"/>
                                        </p:tgtEl>
                                      </p:cBhvr>
                                    </p:animEffect>
                                    <p:set>
                                      <p:cBhvr>
                                        <p:cTn id="74" dur="1" fill="hold">
                                          <p:stCondLst>
                                            <p:cond delay="499"/>
                                          </p:stCondLst>
                                        </p:cTn>
                                        <p:tgtEl>
                                          <p:spTgt spid="24"/>
                                        </p:tgtEl>
                                        <p:attrNameLst>
                                          <p:attrName>style.visibility</p:attrName>
                                        </p:attrNameLst>
                                      </p:cBhvr>
                                      <p:to>
                                        <p:strVal val="hidden"/>
                                      </p:to>
                                    </p:set>
                                  </p:childTnLst>
                                </p:cTn>
                              </p:par>
                              <p:par>
                                <p:cTn id="75" presetID="10" presetClass="entr" presetSubtype="0" fill="hold" grpId="3" nodeType="withEffect">
                                  <p:stCondLst>
                                    <p:cond delay="100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par>
                                <p:cTn id="78" presetID="10" presetClass="exit" presetSubtype="0" fill="hold" grpId="4" nodeType="withEffect">
                                  <p:stCondLst>
                                    <p:cond delay="1500"/>
                                  </p:stCondLst>
                                  <p:childTnLst>
                                    <p:animEffect transition="out" filter="fade">
                                      <p:cBhvr>
                                        <p:cTn id="79" dur="500"/>
                                        <p:tgtEl>
                                          <p:spTgt spid="24"/>
                                        </p:tgtEl>
                                      </p:cBhvr>
                                    </p:animEffect>
                                    <p:set>
                                      <p:cBhvr>
                                        <p:cTn id="80" dur="1" fill="hold">
                                          <p:stCondLst>
                                            <p:cond delay="499"/>
                                          </p:stCondLst>
                                        </p:cTn>
                                        <p:tgtEl>
                                          <p:spTgt spid="24"/>
                                        </p:tgtEl>
                                        <p:attrNameLst>
                                          <p:attrName>style.visibility</p:attrName>
                                        </p:attrNameLst>
                                      </p:cBhvr>
                                      <p:to>
                                        <p:strVal val="hidden"/>
                                      </p:to>
                                    </p:set>
                                  </p:childTnLst>
                                </p:cTn>
                              </p:par>
                              <p:par>
                                <p:cTn id="81" presetID="10" presetClass="entr" presetSubtype="0" fill="hold" grpId="5" nodeType="withEffect">
                                  <p:stCondLst>
                                    <p:cond delay="2000"/>
                                  </p:stCondLst>
                                  <p:childTnLst>
                                    <p:set>
                                      <p:cBhvr>
                                        <p:cTn id="82" dur="1" fill="hold">
                                          <p:stCondLst>
                                            <p:cond delay="0"/>
                                          </p:stCondLst>
                                        </p:cTn>
                                        <p:tgtEl>
                                          <p:spTgt spid="24"/>
                                        </p:tgtEl>
                                        <p:attrNameLst>
                                          <p:attrName>style.visibility</p:attrName>
                                        </p:attrNameLst>
                                      </p:cBhvr>
                                      <p:to>
                                        <p:strVal val="visible"/>
                                      </p:to>
                                    </p:set>
                                    <p:animEffect transition="in" filter="fade">
                                      <p:cBhvr>
                                        <p:cTn id="83" dur="500"/>
                                        <p:tgtEl>
                                          <p:spTgt spid="24"/>
                                        </p:tgtEl>
                                      </p:cBhvr>
                                    </p:animEffect>
                                  </p:childTnLst>
                                </p:cTn>
                              </p:par>
                              <p:par>
                                <p:cTn id="84" presetID="10" presetClass="exit" presetSubtype="0" fill="hold" grpId="6" nodeType="withEffect">
                                  <p:stCondLst>
                                    <p:cond delay="2500"/>
                                  </p:stCondLst>
                                  <p:childTnLst>
                                    <p:animEffect transition="out" filter="fade">
                                      <p:cBhvr>
                                        <p:cTn id="85" dur="500"/>
                                        <p:tgtEl>
                                          <p:spTgt spid="24"/>
                                        </p:tgtEl>
                                      </p:cBhvr>
                                    </p:animEffect>
                                    <p:set>
                                      <p:cBhvr>
                                        <p:cTn id="86" dur="1" fill="hold">
                                          <p:stCondLst>
                                            <p:cond delay="499"/>
                                          </p:stCondLst>
                                        </p:cTn>
                                        <p:tgtEl>
                                          <p:spTgt spid="24"/>
                                        </p:tgtEl>
                                        <p:attrNameLst>
                                          <p:attrName>style.visibility</p:attrName>
                                        </p:attrNameLst>
                                      </p:cBhvr>
                                      <p:to>
                                        <p:strVal val="hidden"/>
                                      </p:to>
                                    </p:set>
                                  </p:childTnLst>
                                </p:cTn>
                              </p:par>
                              <p:par>
                                <p:cTn id="87" presetID="10" presetClass="entr" presetSubtype="0" fill="hold" grpId="7" nodeType="withEffect">
                                  <p:stCondLst>
                                    <p:cond delay="3000"/>
                                  </p:stCondLst>
                                  <p:childTnLst>
                                    <p:set>
                                      <p:cBhvr>
                                        <p:cTn id="88" dur="1" fill="hold">
                                          <p:stCondLst>
                                            <p:cond delay="0"/>
                                          </p:stCondLst>
                                        </p:cTn>
                                        <p:tgtEl>
                                          <p:spTgt spid="24"/>
                                        </p:tgtEl>
                                        <p:attrNameLst>
                                          <p:attrName>style.visibility</p:attrName>
                                        </p:attrNameLst>
                                      </p:cBhvr>
                                      <p:to>
                                        <p:strVal val="visible"/>
                                      </p:to>
                                    </p:set>
                                    <p:animEffect transition="in" filter="fade">
                                      <p:cBhvr>
                                        <p:cTn id="89" dur="500"/>
                                        <p:tgtEl>
                                          <p:spTgt spid="24"/>
                                        </p:tgtEl>
                                      </p:cBhvr>
                                    </p:animEffect>
                                  </p:childTnLst>
                                </p:cTn>
                              </p:par>
                              <p:par>
                                <p:cTn id="90" presetID="10" presetClass="exit" presetSubtype="0" fill="hold" grpId="9" nodeType="withEffect">
                                  <p:stCondLst>
                                    <p:cond delay="3500"/>
                                  </p:stCondLst>
                                  <p:childTnLst>
                                    <p:animEffect transition="out" filter="fade">
                                      <p:cBhvr>
                                        <p:cTn id="91" dur="500"/>
                                        <p:tgtEl>
                                          <p:spTgt spid="24"/>
                                        </p:tgtEl>
                                      </p:cBhvr>
                                    </p:animEffect>
                                    <p:set>
                                      <p:cBhvr>
                                        <p:cTn id="92" dur="1" fill="hold">
                                          <p:stCondLst>
                                            <p:cond delay="499"/>
                                          </p:stCondLst>
                                        </p:cTn>
                                        <p:tgtEl>
                                          <p:spTgt spid="24"/>
                                        </p:tgtEl>
                                        <p:attrNameLst>
                                          <p:attrName>style.visibility</p:attrName>
                                        </p:attrNameLst>
                                      </p:cBhvr>
                                      <p:to>
                                        <p:strVal val="hidden"/>
                                      </p:to>
                                    </p:set>
                                  </p:childTnLst>
                                </p:cTn>
                              </p:par>
                              <p:par>
                                <p:cTn id="93" presetID="10" presetClass="entr" presetSubtype="0" fill="hold" grpId="8" nodeType="withEffect">
                                  <p:stCondLst>
                                    <p:cond delay="4000"/>
                                  </p:stCondLst>
                                  <p:childTnLst>
                                    <p:set>
                                      <p:cBhvr>
                                        <p:cTn id="94" dur="1" fill="hold">
                                          <p:stCondLst>
                                            <p:cond delay="0"/>
                                          </p:stCondLst>
                                        </p:cTn>
                                        <p:tgtEl>
                                          <p:spTgt spid="24"/>
                                        </p:tgtEl>
                                        <p:attrNameLst>
                                          <p:attrName>style.visibility</p:attrName>
                                        </p:attrNameLst>
                                      </p:cBhvr>
                                      <p:to>
                                        <p:strVal val="visible"/>
                                      </p:to>
                                    </p:set>
                                    <p:animEffect transition="in" filter="fade">
                                      <p:cBhvr>
                                        <p:cTn id="95" dur="500"/>
                                        <p:tgtEl>
                                          <p:spTgt spid="24"/>
                                        </p:tgtEl>
                                      </p:cBhvr>
                                    </p:animEffect>
                                  </p:childTnLst>
                                </p:cTn>
                              </p:par>
                              <p:par>
                                <p:cTn id="96" presetID="10" presetClass="exit" presetSubtype="0" fill="hold" grpId="1" nodeType="withEffect">
                                  <p:stCondLst>
                                    <p:cond delay="4500"/>
                                  </p:stCondLst>
                                  <p:childTnLst>
                                    <p:animEffect transition="out" filter="fade">
                                      <p:cBhvr>
                                        <p:cTn id="97" dur="500"/>
                                        <p:tgtEl>
                                          <p:spTgt spid="24"/>
                                        </p:tgtEl>
                                      </p:cBhvr>
                                    </p:animEffect>
                                    <p:set>
                                      <p:cBhvr>
                                        <p:cTn id="98" dur="1" fill="hold">
                                          <p:stCondLst>
                                            <p:cond delay="499"/>
                                          </p:stCondLst>
                                        </p:cTn>
                                        <p:tgtEl>
                                          <p:spTgt spid="24"/>
                                        </p:tgtEl>
                                        <p:attrNameLst>
                                          <p:attrName>style.visibility</p:attrName>
                                        </p:attrNameLst>
                                      </p:cBhvr>
                                      <p:to>
                                        <p:strVal val="hidden"/>
                                      </p:to>
                                    </p:set>
                                  </p:childTnLst>
                                </p:cTn>
                              </p:par>
                              <p:par>
                                <p:cTn id="99" presetID="10" presetClass="entr" presetSubtype="0" fill="hold" grpId="0" nodeType="withEffect">
                                  <p:stCondLst>
                                    <p:cond delay="0"/>
                                  </p:stCondLst>
                                  <p:childTnLst>
                                    <p:set>
                                      <p:cBhvr>
                                        <p:cTn id="100" dur="1" fill="hold">
                                          <p:stCondLst>
                                            <p:cond delay="0"/>
                                          </p:stCondLst>
                                        </p:cTn>
                                        <p:tgtEl>
                                          <p:spTgt spid="26"/>
                                        </p:tgtEl>
                                        <p:attrNameLst>
                                          <p:attrName>style.visibility</p:attrName>
                                        </p:attrNameLst>
                                      </p:cBhvr>
                                      <p:to>
                                        <p:strVal val="visible"/>
                                      </p:to>
                                    </p:set>
                                    <p:animEffect transition="in" filter="fade">
                                      <p:cBhvr>
                                        <p:cTn id="101" dur="500"/>
                                        <p:tgtEl>
                                          <p:spTgt spid="26"/>
                                        </p:tgtEl>
                                      </p:cBhvr>
                                    </p:animEffect>
                                  </p:childTnLst>
                                </p:cTn>
                              </p:par>
                              <p:par>
                                <p:cTn id="102" presetID="10" presetClass="exit" presetSubtype="0" fill="hold" grpId="2" nodeType="withEffect">
                                  <p:stCondLst>
                                    <p:cond delay="500"/>
                                  </p:stCondLst>
                                  <p:childTnLst>
                                    <p:animEffect transition="out" filter="fade">
                                      <p:cBhvr>
                                        <p:cTn id="103" dur="500"/>
                                        <p:tgtEl>
                                          <p:spTgt spid="26"/>
                                        </p:tgtEl>
                                      </p:cBhvr>
                                    </p:animEffect>
                                    <p:set>
                                      <p:cBhvr>
                                        <p:cTn id="104" dur="1" fill="hold">
                                          <p:stCondLst>
                                            <p:cond delay="499"/>
                                          </p:stCondLst>
                                        </p:cTn>
                                        <p:tgtEl>
                                          <p:spTgt spid="26"/>
                                        </p:tgtEl>
                                        <p:attrNameLst>
                                          <p:attrName>style.visibility</p:attrName>
                                        </p:attrNameLst>
                                      </p:cBhvr>
                                      <p:to>
                                        <p:strVal val="hidden"/>
                                      </p:to>
                                    </p:set>
                                  </p:childTnLst>
                                </p:cTn>
                              </p:par>
                              <p:par>
                                <p:cTn id="105" presetID="10" presetClass="entr" presetSubtype="0" fill="hold" grpId="3" nodeType="withEffect">
                                  <p:stCondLst>
                                    <p:cond delay="1000"/>
                                  </p:stCondLst>
                                  <p:childTnLst>
                                    <p:set>
                                      <p:cBhvr>
                                        <p:cTn id="106" dur="1" fill="hold">
                                          <p:stCondLst>
                                            <p:cond delay="0"/>
                                          </p:stCondLst>
                                        </p:cTn>
                                        <p:tgtEl>
                                          <p:spTgt spid="26"/>
                                        </p:tgtEl>
                                        <p:attrNameLst>
                                          <p:attrName>style.visibility</p:attrName>
                                        </p:attrNameLst>
                                      </p:cBhvr>
                                      <p:to>
                                        <p:strVal val="visible"/>
                                      </p:to>
                                    </p:set>
                                    <p:animEffect transition="in" filter="fade">
                                      <p:cBhvr>
                                        <p:cTn id="107" dur="500"/>
                                        <p:tgtEl>
                                          <p:spTgt spid="26"/>
                                        </p:tgtEl>
                                      </p:cBhvr>
                                    </p:animEffect>
                                  </p:childTnLst>
                                </p:cTn>
                              </p:par>
                              <p:par>
                                <p:cTn id="108" presetID="10" presetClass="exit" presetSubtype="0" fill="hold" grpId="4" nodeType="withEffect">
                                  <p:stCondLst>
                                    <p:cond delay="1500"/>
                                  </p:stCondLst>
                                  <p:childTnLst>
                                    <p:animEffect transition="out" filter="fade">
                                      <p:cBhvr>
                                        <p:cTn id="109" dur="500"/>
                                        <p:tgtEl>
                                          <p:spTgt spid="26"/>
                                        </p:tgtEl>
                                      </p:cBhvr>
                                    </p:animEffect>
                                    <p:set>
                                      <p:cBhvr>
                                        <p:cTn id="110" dur="1" fill="hold">
                                          <p:stCondLst>
                                            <p:cond delay="499"/>
                                          </p:stCondLst>
                                        </p:cTn>
                                        <p:tgtEl>
                                          <p:spTgt spid="26"/>
                                        </p:tgtEl>
                                        <p:attrNameLst>
                                          <p:attrName>style.visibility</p:attrName>
                                        </p:attrNameLst>
                                      </p:cBhvr>
                                      <p:to>
                                        <p:strVal val="hidden"/>
                                      </p:to>
                                    </p:set>
                                  </p:childTnLst>
                                </p:cTn>
                              </p:par>
                              <p:par>
                                <p:cTn id="111" presetID="10" presetClass="entr" presetSubtype="0" fill="hold" grpId="5" nodeType="withEffect">
                                  <p:stCondLst>
                                    <p:cond delay="2000"/>
                                  </p:stCondLst>
                                  <p:childTnLst>
                                    <p:set>
                                      <p:cBhvr>
                                        <p:cTn id="112" dur="1" fill="hold">
                                          <p:stCondLst>
                                            <p:cond delay="0"/>
                                          </p:stCondLst>
                                        </p:cTn>
                                        <p:tgtEl>
                                          <p:spTgt spid="26"/>
                                        </p:tgtEl>
                                        <p:attrNameLst>
                                          <p:attrName>style.visibility</p:attrName>
                                        </p:attrNameLst>
                                      </p:cBhvr>
                                      <p:to>
                                        <p:strVal val="visible"/>
                                      </p:to>
                                    </p:set>
                                    <p:animEffect transition="in" filter="fade">
                                      <p:cBhvr>
                                        <p:cTn id="113" dur="500"/>
                                        <p:tgtEl>
                                          <p:spTgt spid="26"/>
                                        </p:tgtEl>
                                      </p:cBhvr>
                                    </p:animEffect>
                                  </p:childTnLst>
                                </p:cTn>
                              </p:par>
                              <p:par>
                                <p:cTn id="114" presetID="10" presetClass="exit" presetSubtype="0" fill="hold" grpId="6" nodeType="withEffect">
                                  <p:stCondLst>
                                    <p:cond delay="2500"/>
                                  </p:stCondLst>
                                  <p:childTnLst>
                                    <p:animEffect transition="out" filter="fade">
                                      <p:cBhvr>
                                        <p:cTn id="115" dur="500"/>
                                        <p:tgtEl>
                                          <p:spTgt spid="26"/>
                                        </p:tgtEl>
                                      </p:cBhvr>
                                    </p:animEffect>
                                    <p:set>
                                      <p:cBhvr>
                                        <p:cTn id="116" dur="1" fill="hold">
                                          <p:stCondLst>
                                            <p:cond delay="499"/>
                                          </p:stCondLst>
                                        </p:cTn>
                                        <p:tgtEl>
                                          <p:spTgt spid="26"/>
                                        </p:tgtEl>
                                        <p:attrNameLst>
                                          <p:attrName>style.visibility</p:attrName>
                                        </p:attrNameLst>
                                      </p:cBhvr>
                                      <p:to>
                                        <p:strVal val="hidden"/>
                                      </p:to>
                                    </p:set>
                                  </p:childTnLst>
                                </p:cTn>
                              </p:par>
                              <p:par>
                                <p:cTn id="117" presetID="10" presetClass="entr" presetSubtype="0" fill="hold" grpId="7" nodeType="withEffect">
                                  <p:stCondLst>
                                    <p:cond delay="3000"/>
                                  </p:stCondLst>
                                  <p:childTnLst>
                                    <p:set>
                                      <p:cBhvr>
                                        <p:cTn id="118" dur="1" fill="hold">
                                          <p:stCondLst>
                                            <p:cond delay="0"/>
                                          </p:stCondLst>
                                        </p:cTn>
                                        <p:tgtEl>
                                          <p:spTgt spid="26"/>
                                        </p:tgtEl>
                                        <p:attrNameLst>
                                          <p:attrName>style.visibility</p:attrName>
                                        </p:attrNameLst>
                                      </p:cBhvr>
                                      <p:to>
                                        <p:strVal val="visible"/>
                                      </p:to>
                                    </p:set>
                                    <p:animEffect transition="in" filter="fade">
                                      <p:cBhvr>
                                        <p:cTn id="119" dur="500"/>
                                        <p:tgtEl>
                                          <p:spTgt spid="26"/>
                                        </p:tgtEl>
                                      </p:cBhvr>
                                    </p:animEffect>
                                  </p:childTnLst>
                                </p:cTn>
                              </p:par>
                              <p:par>
                                <p:cTn id="120" presetID="10" presetClass="exit" presetSubtype="0" fill="hold" grpId="8" nodeType="withEffect">
                                  <p:stCondLst>
                                    <p:cond delay="3500"/>
                                  </p:stCondLst>
                                  <p:childTnLst>
                                    <p:animEffect transition="out" filter="fade">
                                      <p:cBhvr>
                                        <p:cTn id="121" dur="500"/>
                                        <p:tgtEl>
                                          <p:spTgt spid="26"/>
                                        </p:tgtEl>
                                      </p:cBhvr>
                                    </p:animEffect>
                                    <p:set>
                                      <p:cBhvr>
                                        <p:cTn id="122" dur="1" fill="hold">
                                          <p:stCondLst>
                                            <p:cond delay="499"/>
                                          </p:stCondLst>
                                        </p:cTn>
                                        <p:tgtEl>
                                          <p:spTgt spid="26"/>
                                        </p:tgtEl>
                                        <p:attrNameLst>
                                          <p:attrName>style.visibility</p:attrName>
                                        </p:attrNameLst>
                                      </p:cBhvr>
                                      <p:to>
                                        <p:strVal val="hidden"/>
                                      </p:to>
                                    </p:set>
                                  </p:childTnLst>
                                </p:cTn>
                              </p:par>
                              <p:par>
                                <p:cTn id="123" presetID="10" presetClass="entr" presetSubtype="0" fill="hold" grpId="9" nodeType="withEffect">
                                  <p:stCondLst>
                                    <p:cond delay="4000"/>
                                  </p:stCondLst>
                                  <p:childTnLst>
                                    <p:set>
                                      <p:cBhvr>
                                        <p:cTn id="124" dur="1" fill="hold">
                                          <p:stCondLst>
                                            <p:cond delay="0"/>
                                          </p:stCondLst>
                                        </p:cTn>
                                        <p:tgtEl>
                                          <p:spTgt spid="26"/>
                                        </p:tgtEl>
                                        <p:attrNameLst>
                                          <p:attrName>style.visibility</p:attrName>
                                        </p:attrNameLst>
                                      </p:cBhvr>
                                      <p:to>
                                        <p:strVal val="visible"/>
                                      </p:to>
                                    </p:set>
                                    <p:animEffect transition="in" filter="fade">
                                      <p:cBhvr>
                                        <p:cTn id="125" dur="500"/>
                                        <p:tgtEl>
                                          <p:spTgt spid="26"/>
                                        </p:tgtEl>
                                      </p:cBhvr>
                                    </p:animEffect>
                                  </p:childTnLst>
                                </p:cTn>
                              </p:par>
                              <p:par>
                                <p:cTn id="126" presetID="10" presetClass="exit" presetSubtype="0" fill="hold" grpId="1" nodeType="withEffect">
                                  <p:stCondLst>
                                    <p:cond delay="4500"/>
                                  </p:stCondLst>
                                  <p:childTnLst>
                                    <p:animEffect transition="out" filter="fade">
                                      <p:cBhvr>
                                        <p:cTn id="127" dur="500"/>
                                        <p:tgtEl>
                                          <p:spTgt spid="26"/>
                                        </p:tgtEl>
                                      </p:cBhvr>
                                    </p:animEffect>
                                    <p:set>
                                      <p:cBhvr>
                                        <p:cTn id="128" dur="1" fill="hold">
                                          <p:stCondLst>
                                            <p:cond delay="499"/>
                                          </p:stCondLst>
                                        </p:cTn>
                                        <p:tgtEl>
                                          <p:spTgt spid="26"/>
                                        </p:tgtEl>
                                        <p:attrNameLst>
                                          <p:attrName>style.visibility</p:attrName>
                                        </p:attrNameLst>
                                      </p:cBhvr>
                                      <p:to>
                                        <p:strVal val="hidden"/>
                                      </p:to>
                                    </p:set>
                                  </p:childTnLst>
                                </p:cTn>
                              </p:par>
                              <p:par>
                                <p:cTn id="129" presetID="10" presetClass="entr" presetSubtype="0" fill="hold" grpId="0" nodeType="withEffect">
                                  <p:stCondLst>
                                    <p:cond delay="250"/>
                                  </p:stCondLst>
                                  <p:childTnLst>
                                    <p:set>
                                      <p:cBhvr>
                                        <p:cTn id="130" dur="1" fill="hold">
                                          <p:stCondLst>
                                            <p:cond delay="0"/>
                                          </p:stCondLst>
                                        </p:cTn>
                                        <p:tgtEl>
                                          <p:spTgt spid="25"/>
                                        </p:tgtEl>
                                        <p:attrNameLst>
                                          <p:attrName>style.visibility</p:attrName>
                                        </p:attrNameLst>
                                      </p:cBhvr>
                                      <p:to>
                                        <p:strVal val="visible"/>
                                      </p:to>
                                    </p:set>
                                    <p:animEffect transition="in" filter="fade">
                                      <p:cBhvr>
                                        <p:cTn id="131" dur="500"/>
                                        <p:tgtEl>
                                          <p:spTgt spid="25"/>
                                        </p:tgtEl>
                                      </p:cBhvr>
                                    </p:animEffect>
                                  </p:childTnLst>
                                </p:cTn>
                              </p:par>
                              <p:par>
                                <p:cTn id="132" presetID="10" presetClass="exit" presetSubtype="0" fill="hold" grpId="2" nodeType="withEffect">
                                  <p:stCondLst>
                                    <p:cond delay="750"/>
                                  </p:stCondLst>
                                  <p:childTnLst>
                                    <p:animEffect transition="out" filter="fade">
                                      <p:cBhvr>
                                        <p:cTn id="133" dur="500"/>
                                        <p:tgtEl>
                                          <p:spTgt spid="25"/>
                                        </p:tgtEl>
                                      </p:cBhvr>
                                    </p:animEffect>
                                    <p:set>
                                      <p:cBhvr>
                                        <p:cTn id="134" dur="1" fill="hold">
                                          <p:stCondLst>
                                            <p:cond delay="499"/>
                                          </p:stCondLst>
                                        </p:cTn>
                                        <p:tgtEl>
                                          <p:spTgt spid="25"/>
                                        </p:tgtEl>
                                        <p:attrNameLst>
                                          <p:attrName>style.visibility</p:attrName>
                                        </p:attrNameLst>
                                      </p:cBhvr>
                                      <p:to>
                                        <p:strVal val="hidden"/>
                                      </p:to>
                                    </p:set>
                                  </p:childTnLst>
                                </p:cTn>
                              </p:par>
                              <p:par>
                                <p:cTn id="135" presetID="10" presetClass="entr" presetSubtype="0" fill="hold" grpId="3" nodeType="withEffect">
                                  <p:stCondLst>
                                    <p:cond delay="1250"/>
                                  </p:stCondLst>
                                  <p:childTnLst>
                                    <p:set>
                                      <p:cBhvr>
                                        <p:cTn id="136" dur="1" fill="hold">
                                          <p:stCondLst>
                                            <p:cond delay="0"/>
                                          </p:stCondLst>
                                        </p:cTn>
                                        <p:tgtEl>
                                          <p:spTgt spid="25"/>
                                        </p:tgtEl>
                                        <p:attrNameLst>
                                          <p:attrName>style.visibility</p:attrName>
                                        </p:attrNameLst>
                                      </p:cBhvr>
                                      <p:to>
                                        <p:strVal val="visible"/>
                                      </p:to>
                                    </p:set>
                                    <p:animEffect transition="in" filter="fade">
                                      <p:cBhvr>
                                        <p:cTn id="137" dur="500"/>
                                        <p:tgtEl>
                                          <p:spTgt spid="25"/>
                                        </p:tgtEl>
                                      </p:cBhvr>
                                    </p:animEffect>
                                  </p:childTnLst>
                                </p:cTn>
                              </p:par>
                              <p:par>
                                <p:cTn id="138" presetID="10" presetClass="exit" presetSubtype="0" fill="hold" grpId="4" nodeType="withEffect">
                                  <p:stCondLst>
                                    <p:cond delay="1750"/>
                                  </p:stCondLst>
                                  <p:childTnLst>
                                    <p:animEffect transition="out" filter="fade">
                                      <p:cBhvr>
                                        <p:cTn id="139" dur="500"/>
                                        <p:tgtEl>
                                          <p:spTgt spid="25"/>
                                        </p:tgtEl>
                                      </p:cBhvr>
                                    </p:animEffect>
                                    <p:set>
                                      <p:cBhvr>
                                        <p:cTn id="140" dur="1" fill="hold">
                                          <p:stCondLst>
                                            <p:cond delay="499"/>
                                          </p:stCondLst>
                                        </p:cTn>
                                        <p:tgtEl>
                                          <p:spTgt spid="25"/>
                                        </p:tgtEl>
                                        <p:attrNameLst>
                                          <p:attrName>style.visibility</p:attrName>
                                        </p:attrNameLst>
                                      </p:cBhvr>
                                      <p:to>
                                        <p:strVal val="hidden"/>
                                      </p:to>
                                    </p:set>
                                  </p:childTnLst>
                                </p:cTn>
                              </p:par>
                              <p:par>
                                <p:cTn id="141" presetID="10" presetClass="entr" presetSubtype="0" fill="hold" grpId="5" nodeType="withEffect">
                                  <p:stCondLst>
                                    <p:cond delay="2250"/>
                                  </p:stCondLst>
                                  <p:childTnLst>
                                    <p:set>
                                      <p:cBhvr>
                                        <p:cTn id="142" dur="1" fill="hold">
                                          <p:stCondLst>
                                            <p:cond delay="0"/>
                                          </p:stCondLst>
                                        </p:cTn>
                                        <p:tgtEl>
                                          <p:spTgt spid="25"/>
                                        </p:tgtEl>
                                        <p:attrNameLst>
                                          <p:attrName>style.visibility</p:attrName>
                                        </p:attrNameLst>
                                      </p:cBhvr>
                                      <p:to>
                                        <p:strVal val="visible"/>
                                      </p:to>
                                    </p:set>
                                    <p:animEffect transition="in" filter="fade">
                                      <p:cBhvr>
                                        <p:cTn id="143" dur="500"/>
                                        <p:tgtEl>
                                          <p:spTgt spid="25"/>
                                        </p:tgtEl>
                                      </p:cBhvr>
                                    </p:animEffect>
                                  </p:childTnLst>
                                </p:cTn>
                              </p:par>
                              <p:par>
                                <p:cTn id="144" presetID="10" presetClass="exit" presetSubtype="0" fill="hold" grpId="6" nodeType="withEffect">
                                  <p:stCondLst>
                                    <p:cond delay="2750"/>
                                  </p:stCondLst>
                                  <p:childTnLst>
                                    <p:animEffect transition="out" filter="fade">
                                      <p:cBhvr>
                                        <p:cTn id="145" dur="500"/>
                                        <p:tgtEl>
                                          <p:spTgt spid="25"/>
                                        </p:tgtEl>
                                      </p:cBhvr>
                                    </p:animEffect>
                                    <p:set>
                                      <p:cBhvr>
                                        <p:cTn id="146" dur="1" fill="hold">
                                          <p:stCondLst>
                                            <p:cond delay="499"/>
                                          </p:stCondLst>
                                        </p:cTn>
                                        <p:tgtEl>
                                          <p:spTgt spid="25"/>
                                        </p:tgtEl>
                                        <p:attrNameLst>
                                          <p:attrName>style.visibility</p:attrName>
                                        </p:attrNameLst>
                                      </p:cBhvr>
                                      <p:to>
                                        <p:strVal val="hidden"/>
                                      </p:to>
                                    </p:set>
                                  </p:childTnLst>
                                </p:cTn>
                              </p:par>
                              <p:par>
                                <p:cTn id="147" presetID="10" presetClass="entr" presetSubtype="0" fill="hold" grpId="7" nodeType="withEffect">
                                  <p:stCondLst>
                                    <p:cond delay="3250"/>
                                  </p:stCondLst>
                                  <p:childTnLst>
                                    <p:set>
                                      <p:cBhvr>
                                        <p:cTn id="148" dur="1" fill="hold">
                                          <p:stCondLst>
                                            <p:cond delay="0"/>
                                          </p:stCondLst>
                                        </p:cTn>
                                        <p:tgtEl>
                                          <p:spTgt spid="25"/>
                                        </p:tgtEl>
                                        <p:attrNameLst>
                                          <p:attrName>style.visibility</p:attrName>
                                        </p:attrNameLst>
                                      </p:cBhvr>
                                      <p:to>
                                        <p:strVal val="visible"/>
                                      </p:to>
                                    </p:set>
                                    <p:animEffect transition="in" filter="fade">
                                      <p:cBhvr>
                                        <p:cTn id="149" dur="500"/>
                                        <p:tgtEl>
                                          <p:spTgt spid="25"/>
                                        </p:tgtEl>
                                      </p:cBhvr>
                                    </p:animEffect>
                                  </p:childTnLst>
                                </p:cTn>
                              </p:par>
                              <p:par>
                                <p:cTn id="150" presetID="10" presetClass="exit" presetSubtype="0" fill="hold" grpId="8" nodeType="withEffect">
                                  <p:stCondLst>
                                    <p:cond delay="3750"/>
                                  </p:stCondLst>
                                  <p:childTnLst>
                                    <p:animEffect transition="out" filter="fade">
                                      <p:cBhvr>
                                        <p:cTn id="151" dur="500"/>
                                        <p:tgtEl>
                                          <p:spTgt spid="25"/>
                                        </p:tgtEl>
                                      </p:cBhvr>
                                    </p:animEffect>
                                    <p:set>
                                      <p:cBhvr>
                                        <p:cTn id="152" dur="1" fill="hold">
                                          <p:stCondLst>
                                            <p:cond delay="499"/>
                                          </p:stCondLst>
                                        </p:cTn>
                                        <p:tgtEl>
                                          <p:spTgt spid="25"/>
                                        </p:tgtEl>
                                        <p:attrNameLst>
                                          <p:attrName>style.visibility</p:attrName>
                                        </p:attrNameLst>
                                      </p:cBhvr>
                                      <p:to>
                                        <p:strVal val="hidden"/>
                                      </p:to>
                                    </p:set>
                                  </p:childTnLst>
                                </p:cTn>
                              </p:par>
                              <p:par>
                                <p:cTn id="153" presetID="10" presetClass="entr" presetSubtype="0" fill="hold" grpId="9" nodeType="withEffect">
                                  <p:stCondLst>
                                    <p:cond delay="4250"/>
                                  </p:stCondLst>
                                  <p:childTnLst>
                                    <p:set>
                                      <p:cBhvr>
                                        <p:cTn id="154" dur="1" fill="hold">
                                          <p:stCondLst>
                                            <p:cond delay="0"/>
                                          </p:stCondLst>
                                        </p:cTn>
                                        <p:tgtEl>
                                          <p:spTgt spid="25"/>
                                        </p:tgtEl>
                                        <p:attrNameLst>
                                          <p:attrName>style.visibility</p:attrName>
                                        </p:attrNameLst>
                                      </p:cBhvr>
                                      <p:to>
                                        <p:strVal val="visible"/>
                                      </p:to>
                                    </p:set>
                                    <p:animEffect transition="in" filter="fade">
                                      <p:cBhvr>
                                        <p:cTn id="155" dur="500"/>
                                        <p:tgtEl>
                                          <p:spTgt spid="25"/>
                                        </p:tgtEl>
                                      </p:cBhvr>
                                    </p:animEffect>
                                  </p:childTnLst>
                                </p:cTn>
                              </p:par>
                              <p:par>
                                <p:cTn id="156" presetID="10" presetClass="exit" presetSubtype="0" fill="hold" grpId="1" nodeType="withEffect">
                                  <p:stCondLst>
                                    <p:cond delay="4750"/>
                                  </p:stCondLst>
                                  <p:childTnLst>
                                    <p:animEffect transition="out" filter="fade">
                                      <p:cBhvr>
                                        <p:cTn id="157" dur="500"/>
                                        <p:tgtEl>
                                          <p:spTgt spid="25"/>
                                        </p:tgtEl>
                                      </p:cBhvr>
                                    </p:animEffect>
                                    <p:set>
                                      <p:cBhvr>
                                        <p:cTn id="158" dur="1" fill="hold">
                                          <p:stCondLst>
                                            <p:cond delay="499"/>
                                          </p:stCondLst>
                                        </p:cTn>
                                        <p:tgtEl>
                                          <p:spTgt spid="25"/>
                                        </p:tgtEl>
                                        <p:attrNameLst>
                                          <p:attrName>style.visibility</p:attrName>
                                        </p:attrNameLst>
                                      </p:cBhvr>
                                      <p:to>
                                        <p:strVal val="hidden"/>
                                      </p:to>
                                    </p:set>
                                  </p:childTnLst>
                                </p:cTn>
                              </p:par>
                              <p:par>
                                <p:cTn id="159" presetID="10" presetClass="entr" presetSubtype="0" fill="hold" grpId="0" nodeType="withEffect">
                                  <p:stCondLst>
                                    <p:cond delay="250"/>
                                  </p:stCondLst>
                                  <p:childTnLst>
                                    <p:set>
                                      <p:cBhvr>
                                        <p:cTn id="160" dur="1" fill="hold">
                                          <p:stCondLst>
                                            <p:cond delay="0"/>
                                          </p:stCondLst>
                                        </p:cTn>
                                        <p:tgtEl>
                                          <p:spTgt spid="23"/>
                                        </p:tgtEl>
                                        <p:attrNameLst>
                                          <p:attrName>style.visibility</p:attrName>
                                        </p:attrNameLst>
                                      </p:cBhvr>
                                      <p:to>
                                        <p:strVal val="visible"/>
                                      </p:to>
                                    </p:set>
                                    <p:animEffect transition="in" filter="fade">
                                      <p:cBhvr>
                                        <p:cTn id="161" dur="500"/>
                                        <p:tgtEl>
                                          <p:spTgt spid="23"/>
                                        </p:tgtEl>
                                      </p:cBhvr>
                                    </p:animEffect>
                                  </p:childTnLst>
                                </p:cTn>
                              </p:par>
                              <p:par>
                                <p:cTn id="162" presetID="10" presetClass="exit" presetSubtype="0" fill="hold" grpId="2" nodeType="withEffect">
                                  <p:stCondLst>
                                    <p:cond delay="750"/>
                                  </p:stCondLst>
                                  <p:childTnLst>
                                    <p:animEffect transition="out" filter="fade">
                                      <p:cBhvr>
                                        <p:cTn id="163" dur="500"/>
                                        <p:tgtEl>
                                          <p:spTgt spid="23"/>
                                        </p:tgtEl>
                                      </p:cBhvr>
                                    </p:animEffect>
                                    <p:set>
                                      <p:cBhvr>
                                        <p:cTn id="164" dur="1" fill="hold">
                                          <p:stCondLst>
                                            <p:cond delay="499"/>
                                          </p:stCondLst>
                                        </p:cTn>
                                        <p:tgtEl>
                                          <p:spTgt spid="23"/>
                                        </p:tgtEl>
                                        <p:attrNameLst>
                                          <p:attrName>style.visibility</p:attrName>
                                        </p:attrNameLst>
                                      </p:cBhvr>
                                      <p:to>
                                        <p:strVal val="hidden"/>
                                      </p:to>
                                    </p:set>
                                  </p:childTnLst>
                                </p:cTn>
                              </p:par>
                              <p:par>
                                <p:cTn id="165" presetID="10" presetClass="entr" presetSubtype="0" fill="hold" grpId="3" nodeType="withEffect">
                                  <p:stCondLst>
                                    <p:cond delay="1250"/>
                                  </p:stCondLst>
                                  <p:childTnLst>
                                    <p:set>
                                      <p:cBhvr>
                                        <p:cTn id="166" dur="1" fill="hold">
                                          <p:stCondLst>
                                            <p:cond delay="0"/>
                                          </p:stCondLst>
                                        </p:cTn>
                                        <p:tgtEl>
                                          <p:spTgt spid="23"/>
                                        </p:tgtEl>
                                        <p:attrNameLst>
                                          <p:attrName>style.visibility</p:attrName>
                                        </p:attrNameLst>
                                      </p:cBhvr>
                                      <p:to>
                                        <p:strVal val="visible"/>
                                      </p:to>
                                    </p:set>
                                    <p:animEffect transition="in" filter="fade">
                                      <p:cBhvr>
                                        <p:cTn id="167" dur="500"/>
                                        <p:tgtEl>
                                          <p:spTgt spid="23"/>
                                        </p:tgtEl>
                                      </p:cBhvr>
                                    </p:animEffect>
                                  </p:childTnLst>
                                </p:cTn>
                              </p:par>
                              <p:par>
                                <p:cTn id="168" presetID="10" presetClass="exit" presetSubtype="0" fill="hold" grpId="4" nodeType="withEffect">
                                  <p:stCondLst>
                                    <p:cond delay="1750"/>
                                  </p:stCondLst>
                                  <p:childTnLst>
                                    <p:animEffect transition="out" filter="fade">
                                      <p:cBhvr>
                                        <p:cTn id="169" dur="500"/>
                                        <p:tgtEl>
                                          <p:spTgt spid="23"/>
                                        </p:tgtEl>
                                      </p:cBhvr>
                                    </p:animEffect>
                                    <p:set>
                                      <p:cBhvr>
                                        <p:cTn id="170" dur="1" fill="hold">
                                          <p:stCondLst>
                                            <p:cond delay="499"/>
                                          </p:stCondLst>
                                        </p:cTn>
                                        <p:tgtEl>
                                          <p:spTgt spid="23"/>
                                        </p:tgtEl>
                                        <p:attrNameLst>
                                          <p:attrName>style.visibility</p:attrName>
                                        </p:attrNameLst>
                                      </p:cBhvr>
                                      <p:to>
                                        <p:strVal val="hidden"/>
                                      </p:to>
                                    </p:set>
                                  </p:childTnLst>
                                </p:cTn>
                              </p:par>
                              <p:par>
                                <p:cTn id="171" presetID="10" presetClass="entr" presetSubtype="0" fill="hold" grpId="5" nodeType="withEffect">
                                  <p:stCondLst>
                                    <p:cond delay="2250"/>
                                  </p:stCondLst>
                                  <p:childTnLst>
                                    <p:set>
                                      <p:cBhvr>
                                        <p:cTn id="172" dur="1" fill="hold">
                                          <p:stCondLst>
                                            <p:cond delay="0"/>
                                          </p:stCondLst>
                                        </p:cTn>
                                        <p:tgtEl>
                                          <p:spTgt spid="23"/>
                                        </p:tgtEl>
                                        <p:attrNameLst>
                                          <p:attrName>style.visibility</p:attrName>
                                        </p:attrNameLst>
                                      </p:cBhvr>
                                      <p:to>
                                        <p:strVal val="visible"/>
                                      </p:to>
                                    </p:set>
                                    <p:animEffect transition="in" filter="fade">
                                      <p:cBhvr>
                                        <p:cTn id="173" dur="500"/>
                                        <p:tgtEl>
                                          <p:spTgt spid="23"/>
                                        </p:tgtEl>
                                      </p:cBhvr>
                                    </p:animEffect>
                                  </p:childTnLst>
                                </p:cTn>
                              </p:par>
                              <p:par>
                                <p:cTn id="174" presetID="10" presetClass="exit" presetSubtype="0" fill="hold" grpId="6" nodeType="withEffect">
                                  <p:stCondLst>
                                    <p:cond delay="2750"/>
                                  </p:stCondLst>
                                  <p:childTnLst>
                                    <p:animEffect transition="out" filter="fade">
                                      <p:cBhvr>
                                        <p:cTn id="175" dur="500"/>
                                        <p:tgtEl>
                                          <p:spTgt spid="23"/>
                                        </p:tgtEl>
                                      </p:cBhvr>
                                    </p:animEffect>
                                    <p:set>
                                      <p:cBhvr>
                                        <p:cTn id="176" dur="1" fill="hold">
                                          <p:stCondLst>
                                            <p:cond delay="499"/>
                                          </p:stCondLst>
                                        </p:cTn>
                                        <p:tgtEl>
                                          <p:spTgt spid="23"/>
                                        </p:tgtEl>
                                        <p:attrNameLst>
                                          <p:attrName>style.visibility</p:attrName>
                                        </p:attrNameLst>
                                      </p:cBhvr>
                                      <p:to>
                                        <p:strVal val="hidden"/>
                                      </p:to>
                                    </p:set>
                                  </p:childTnLst>
                                </p:cTn>
                              </p:par>
                              <p:par>
                                <p:cTn id="177" presetID="10" presetClass="entr" presetSubtype="0" fill="hold" grpId="7" nodeType="withEffect">
                                  <p:stCondLst>
                                    <p:cond delay="3250"/>
                                  </p:stCondLst>
                                  <p:childTnLst>
                                    <p:set>
                                      <p:cBhvr>
                                        <p:cTn id="178" dur="1" fill="hold">
                                          <p:stCondLst>
                                            <p:cond delay="0"/>
                                          </p:stCondLst>
                                        </p:cTn>
                                        <p:tgtEl>
                                          <p:spTgt spid="23"/>
                                        </p:tgtEl>
                                        <p:attrNameLst>
                                          <p:attrName>style.visibility</p:attrName>
                                        </p:attrNameLst>
                                      </p:cBhvr>
                                      <p:to>
                                        <p:strVal val="visible"/>
                                      </p:to>
                                    </p:set>
                                    <p:animEffect transition="in" filter="fade">
                                      <p:cBhvr>
                                        <p:cTn id="179" dur="500"/>
                                        <p:tgtEl>
                                          <p:spTgt spid="23"/>
                                        </p:tgtEl>
                                      </p:cBhvr>
                                    </p:animEffect>
                                  </p:childTnLst>
                                </p:cTn>
                              </p:par>
                              <p:par>
                                <p:cTn id="180" presetID="10" presetClass="exit" presetSubtype="0" fill="hold" grpId="8" nodeType="withEffect">
                                  <p:stCondLst>
                                    <p:cond delay="3750"/>
                                  </p:stCondLst>
                                  <p:childTnLst>
                                    <p:animEffect transition="out" filter="fade">
                                      <p:cBhvr>
                                        <p:cTn id="181" dur="500"/>
                                        <p:tgtEl>
                                          <p:spTgt spid="23"/>
                                        </p:tgtEl>
                                      </p:cBhvr>
                                    </p:animEffect>
                                    <p:set>
                                      <p:cBhvr>
                                        <p:cTn id="182" dur="1" fill="hold">
                                          <p:stCondLst>
                                            <p:cond delay="499"/>
                                          </p:stCondLst>
                                        </p:cTn>
                                        <p:tgtEl>
                                          <p:spTgt spid="23"/>
                                        </p:tgtEl>
                                        <p:attrNameLst>
                                          <p:attrName>style.visibility</p:attrName>
                                        </p:attrNameLst>
                                      </p:cBhvr>
                                      <p:to>
                                        <p:strVal val="hidden"/>
                                      </p:to>
                                    </p:set>
                                  </p:childTnLst>
                                </p:cTn>
                              </p:par>
                              <p:par>
                                <p:cTn id="183" presetID="10" presetClass="entr" presetSubtype="0" fill="hold" grpId="9" nodeType="withEffect">
                                  <p:stCondLst>
                                    <p:cond delay="4250"/>
                                  </p:stCondLst>
                                  <p:childTnLst>
                                    <p:set>
                                      <p:cBhvr>
                                        <p:cTn id="184" dur="1" fill="hold">
                                          <p:stCondLst>
                                            <p:cond delay="0"/>
                                          </p:stCondLst>
                                        </p:cTn>
                                        <p:tgtEl>
                                          <p:spTgt spid="23"/>
                                        </p:tgtEl>
                                        <p:attrNameLst>
                                          <p:attrName>style.visibility</p:attrName>
                                        </p:attrNameLst>
                                      </p:cBhvr>
                                      <p:to>
                                        <p:strVal val="visible"/>
                                      </p:to>
                                    </p:set>
                                    <p:animEffect transition="in" filter="fade">
                                      <p:cBhvr>
                                        <p:cTn id="185" dur="500"/>
                                        <p:tgtEl>
                                          <p:spTgt spid="23"/>
                                        </p:tgtEl>
                                      </p:cBhvr>
                                    </p:animEffect>
                                  </p:childTnLst>
                                </p:cTn>
                              </p:par>
                              <p:par>
                                <p:cTn id="186" presetID="10" presetClass="exit" presetSubtype="0" fill="hold" grpId="1" nodeType="withEffect">
                                  <p:stCondLst>
                                    <p:cond delay="4750"/>
                                  </p:stCondLst>
                                  <p:childTnLst>
                                    <p:animEffect transition="out" filter="fade">
                                      <p:cBhvr>
                                        <p:cTn id="187" dur="500"/>
                                        <p:tgtEl>
                                          <p:spTgt spid="23"/>
                                        </p:tgtEl>
                                      </p:cBhvr>
                                    </p:animEffect>
                                    <p:set>
                                      <p:cBhvr>
                                        <p:cTn id="188" dur="1" fill="hold">
                                          <p:stCondLst>
                                            <p:cond delay="499"/>
                                          </p:stCondLst>
                                        </p:cTn>
                                        <p:tgtEl>
                                          <p:spTgt spid="23"/>
                                        </p:tgtEl>
                                        <p:attrNameLst>
                                          <p:attrName>style.visibility</p:attrName>
                                        </p:attrNameLst>
                                      </p:cBhvr>
                                      <p:to>
                                        <p:strVal val="hidden"/>
                                      </p:to>
                                    </p:set>
                                  </p:childTnLst>
                                </p:cTn>
                              </p:par>
                              <p:par>
                                <p:cTn id="189" presetID="10" presetClass="entr" presetSubtype="0" fill="hold" grpId="0" nodeType="withEffect">
                                  <p:stCondLst>
                                    <p:cond delay="500"/>
                                  </p:stCondLst>
                                  <p:childTnLst>
                                    <p:set>
                                      <p:cBhvr>
                                        <p:cTn id="190" dur="1" fill="hold">
                                          <p:stCondLst>
                                            <p:cond delay="0"/>
                                          </p:stCondLst>
                                        </p:cTn>
                                        <p:tgtEl>
                                          <p:spTgt spid="27"/>
                                        </p:tgtEl>
                                        <p:attrNameLst>
                                          <p:attrName>style.visibility</p:attrName>
                                        </p:attrNameLst>
                                      </p:cBhvr>
                                      <p:to>
                                        <p:strVal val="visible"/>
                                      </p:to>
                                    </p:set>
                                    <p:animEffect transition="in" filter="fade">
                                      <p:cBhvr>
                                        <p:cTn id="191" dur="500"/>
                                        <p:tgtEl>
                                          <p:spTgt spid="27"/>
                                        </p:tgtEl>
                                      </p:cBhvr>
                                    </p:animEffect>
                                  </p:childTnLst>
                                </p:cTn>
                              </p:par>
                              <p:par>
                                <p:cTn id="192" presetID="10" presetClass="exit" presetSubtype="0" fill="hold" grpId="2" nodeType="withEffect">
                                  <p:stCondLst>
                                    <p:cond delay="1000"/>
                                  </p:stCondLst>
                                  <p:childTnLst>
                                    <p:animEffect transition="out" filter="fade">
                                      <p:cBhvr>
                                        <p:cTn id="193" dur="500"/>
                                        <p:tgtEl>
                                          <p:spTgt spid="27"/>
                                        </p:tgtEl>
                                      </p:cBhvr>
                                    </p:animEffect>
                                    <p:set>
                                      <p:cBhvr>
                                        <p:cTn id="194" dur="1" fill="hold">
                                          <p:stCondLst>
                                            <p:cond delay="499"/>
                                          </p:stCondLst>
                                        </p:cTn>
                                        <p:tgtEl>
                                          <p:spTgt spid="27"/>
                                        </p:tgtEl>
                                        <p:attrNameLst>
                                          <p:attrName>style.visibility</p:attrName>
                                        </p:attrNameLst>
                                      </p:cBhvr>
                                      <p:to>
                                        <p:strVal val="hidden"/>
                                      </p:to>
                                    </p:set>
                                  </p:childTnLst>
                                </p:cTn>
                              </p:par>
                              <p:par>
                                <p:cTn id="195" presetID="10" presetClass="entr" presetSubtype="0" fill="hold" grpId="3" nodeType="withEffect">
                                  <p:stCondLst>
                                    <p:cond delay="1500"/>
                                  </p:stCondLst>
                                  <p:childTnLst>
                                    <p:set>
                                      <p:cBhvr>
                                        <p:cTn id="196" dur="1" fill="hold">
                                          <p:stCondLst>
                                            <p:cond delay="0"/>
                                          </p:stCondLst>
                                        </p:cTn>
                                        <p:tgtEl>
                                          <p:spTgt spid="27"/>
                                        </p:tgtEl>
                                        <p:attrNameLst>
                                          <p:attrName>style.visibility</p:attrName>
                                        </p:attrNameLst>
                                      </p:cBhvr>
                                      <p:to>
                                        <p:strVal val="visible"/>
                                      </p:to>
                                    </p:set>
                                    <p:animEffect transition="in" filter="fade">
                                      <p:cBhvr>
                                        <p:cTn id="197" dur="500"/>
                                        <p:tgtEl>
                                          <p:spTgt spid="27"/>
                                        </p:tgtEl>
                                      </p:cBhvr>
                                    </p:animEffect>
                                  </p:childTnLst>
                                </p:cTn>
                              </p:par>
                              <p:par>
                                <p:cTn id="198" presetID="10" presetClass="exit" presetSubtype="0" fill="hold" grpId="4" nodeType="withEffect">
                                  <p:stCondLst>
                                    <p:cond delay="2000"/>
                                  </p:stCondLst>
                                  <p:childTnLst>
                                    <p:animEffect transition="out" filter="fade">
                                      <p:cBhvr>
                                        <p:cTn id="199" dur="500"/>
                                        <p:tgtEl>
                                          <p:spTgt spid="27"/>
                                        </p:tgtEl>
                                      </p:cBhvr>
                                    </p:animEffect>
                                    <p:set>
                                      <p:cBhvr>
                                        <p:cTn id="200" dur="1" fill="hold">
                                          <p:stCondLst>
                                            <p:cond delay="499"/>
                                          </p:stCondLst>
                                        </p:cTn>
                                        <p:tgtEl>
                                          <p:spTgt spid="27"/>
                                        </p:tgtEl>
                                        <p:attrNameLst>
                                          <p:attrName>style.visibility</p:attrName>
                                        </p:attrNameLst>
                                      </p:cBhvr>
                                      <p:to>
                                        <p:strVal val="hidden"/>
                                      </p:to>
                                    </p:set>
                                  </p:childTnLst>
                                </p:cTn>
                              </p:par>
                              <p:par>
                                <p:cTn id="201" presetID="10" presetClass="entr" presetSubtype="0" fill="hold" grpId="5" nodeType="withEffect">
                                  <p:stCondLst>
                                    <p:cond delay="2500"/>
                                  </p:stCondLst>
                                  <p:childTnLst>
                                    <p:set>
                                      <p:cBhvr>
                                        <p:cTn id="202" dur="1" fill="hold">
                                          <p:stCondLst>
                                            <p:cond delay="0"/>
                                          </p:stCondLst>
                                        </p:cTn>
                                        <p:tgtEl>
                                          <p:spTgt spid="27"/>
                                        </p:tgtEl>
                                        <p:attrNameLst>
                                          <p:attrName>style.visibility</p:attrName>
                                        </p:attrNameLst>
                                      </p:cBhvr>
                                      <p:to>
                                        <p:strVal val="visible"/>
                                      </p:to>
                                    </p:set>
                                    <p:animEffect transition="in" filter="fade">
                                      <p:cBhvr>
                                        <p:cTn id="203" dur="500"/>
                                        <p:tgtEl>
                                          <p:spTgt spid="27"/>
                                        </p:tgtEl>
                                      </p:cBhvr>
                                    </p:animEffect>
                                  </p:childTnLst>
                                </p:cTn>
                              </p:par>
                              <p:par>
                                <p:cTn id="204" presetID="10" presetClass="exit" presetSubtype="0" fill="hold" grpId="6" nodeType="withEffect">
                                  <p:stCondLst>
                                    <p:cond delay="3000"/>
                                  </p:stCondLst>
                                  <p:childTnLst>
                                    <p:animEffect transition="out" filter="fade">
                                      <p:cBhvr>
                                        <p:cTn id="205" dur="500"/>
                                        <p:tgtEl>
                                          <p:spTgt spid="27"/>
                                        </p:tgtEl>
                                      </p:cBhvr>
                                    </p:animEffect>
                                    <p:set>
                                      <p:cBhvr>
                                        <p:cTn id="206" dur="1" fill="hold">
                                          <p:stCondLst>
                                            <p:cond delay="499"/>
                                          </p:stCondLst>
                                        </p:cTn>
                                        <p:tgtEl>
                                          <p:spTgt spid="27"/>
                                        </p:tgtEl>
                                        <p:attrNameLst>
                                          <p:attrName>style.visibility</p:attrName>
                                        </p:attrNameLst>
                                      </p:cBhvr>
                                      <p:to>
                                        <p:strVal val="hidden"/>
                                      </p:to>
                                    </p:set>
                                  </p:childTnLst>
                                </p:cTn>
                              </p:par>
                              <p:par>
                                <p:cTn id="207" presetID="10" presetClass="entr" presetSubtype="0" fill="hold" grpId="7" nodeType="withEffect">
                                  <p:stCondLst>
                                    <p:cond delay="3500"/>
                                  </p:stCondLst>
                                  <p:childTnLst>
                                    <p:set>
                                      <p:cBhvr>
                                        <p:cTn id="208" dur="1" fill="hold">
                                          <p:stCondLst>
                                            <p:cond delay="0"/>
                                          </p:stCondLst>
                                        </p:cTn>
                                        <p:tgtEl>
                                          <p:spTgt spid="27"/>
                                        </p:tgtEl>
                                        <p:attrNameLst>
                                          <p:attrName>style.visibility</p:attrName>
                                        </p:attrNameLst>
                                      </p:cBhvr>
                                      <p:to>
                                        <p:strVal val="visible"/>
                                      </p:to>
                                    </p:set>
                                    <p:animEffect transition="in" filter="fade">
                                      <p:cBhvr>
                                        <p:cTn id="209" dur="500"/>
                                        <p:tgtEl>
                                          <p:spTgt spid="27"/>
                                        </p:tgtEl>
                                      </p:cBhvr>
                                    </p:animEffect>
                                  </p:childTnLst>
                                </p:cTn>
                              </p:par>
                              <p:par>
                                <p:cTn id="210" presetID="10" presetClass="exit" presetSubtype="0" fill="hold" grpId="8" nodeType="withEffect">
                                  <p:stCondLst>
                                    <p:cond delay="4000"/>
                                  </p:stCondLst>
                                  <p:childTnLst>
                                    <p:animEffect transition="out" filter="fade">
                                      <p:cBhvr>
                                        <p:cTn id="211" dur="500"/>
                                        <p:tgtEl>
                                          <p:spTgt spid="27"/>
                                        </p:tgtEl>
                                      </p:cBhvr>
                                    </p:animEffect>
                                    <p:set>
                                      <p:cBhvr>
                                        <p:cTn id="212" dur="1" fill="hold">
                                          <p:stCondLst>
                                            <p:cond delay="499"/>
                                          </p:stCondLst>
                                        </p:cTn>
                                        <p:tgtEl>
                                          <p:spTgt spid="27"/>
                                        </p:tgtEl>
                                        <p:attrNameLst>
                                          <p:attrName>style.visibility</p:attrName>
                                        </p:attrNameLst>
                                      </p:cBhvr>
                                      <p:to>
                                        <p:strVal val="hidden"/>
                                      </p:to>
                                    </p:set>
                                  </p:childTnLst>
                                </p:cTn>
                              </p:par>
                              <p:par>
                                <p:cTn id="213" presetID="10" presetClass="entr" presetSubtype="0" fill="hold" grpId="9" nodeType="withEffect">
                                  <p:stCondLst>
                                    <p:cond delay="4500"/>
                                  </p:stCondLst>
                                  <p:childTnLst>
                                    <p:set>
                                      <p:cBhvr>
                                        <p:cTn id="214" dur="1" fill="hold">
                                          <p:stCondLst>
                                            <p:cond delay="0"/>
                                          </p:stCondLst>
                                        </p:cTn>
                                        <p:tgtEl>
                                          <p:spTgt spid="27"/>
                                        </p:tgtEl>
                                        <p:attrNameLst>
                                          <p:attrName>style.visibility</p:attrName>
                                        </p:attrNameLst>
                                      </p:cBhvr>
                                      <p:to>
                                        <p:strVal val="visible"/>
                                      </p:to>
                                    </p:set>
                                    <p:animEffect transition="in" filter="fade">
                                      <p:cBhvr>
                                        <p:cTn id="215" dur="500"/>
                                        <p:tgtEl>
                                          <p:spTgt spid="27"/>
                                        </p:tgtEl>
                                      </p:cBhvr>
                                    </p:animEffect>
                                  </p:childTnLst>
                                </p:cTn>
                              </p:par>
                              <p:par>
                                <p:cTn id="216" presetID="10" presetClass="exit" presetSubtype="0" fill="hold" grpId="1" nodeType="withEffect">
                                  <p:stCondLst>
                                    <p:cond delay="5000"/>
                                  </p:stCondLst>
                                  <p:childTnLst>
                                    <p:animEffect transition="out" filter="fade">
                                      <p:cBhvr>
                                        <p:cTn id="217" dur="500"/>
                                        <p:tgtEl>
                                          <p:spTgt spid="27"/>
                                        </p:tgtEl>
                                      </p:cBhvr>
                                    </p:animEffect>
                                    <p:set>
                                      <p:cBhvr>
                                        <p:cTn id="218" dur="1" fill="hold">
                                          <p:stCondLst>
                                            <p:cond delay="499"/>
                                          </p:stCondLst>
                                        </p:cTn>
                                        <p:tgtEl>
                                          <p:spTgt spid="27"/>
                                        </p:tgtEl>
                                        <p:attrNameLst>
                                          <p:attrName>style.visibility</p:attrName>
                                        </p:attrNameLst>
                                      </p:cBhvr>
                                      <p:to>
                                        <p:strVal val="hidden"/>
                                      </p:to>
                                    </p:set>
                                  </p:childTnLst>
                                </p:cTn>
                              </p:par>
                              <p:par>
                                <p:cTn id="219" presetID="10" presetClass="entr" presetSubtype="0" fill="hold" grpId="0" nodeType="withEffect">
                                  <p:stCondLst>
                                    <p:cond delay="750"/>
                                  </p:stCondLst>
                                  <p:childTnLst>
                                    <p:set>
                                      <p:cBhvr>
                                        <p:cTn id="220" dur="1" fill="hold">
                                          <p:stCondLst>
                                            <p:cond delay="0"/>
                                          </p:stCondLst>
                                        </p:cTn>
                                        <p:tgtEl>
                                          <p:spTgt spid="22"/>
                                        </p:tgtEl>
                                        <p:attrNameLst>
                                          <p:attrName>style.visibility</p:attrName>
                                        </p:attrNameLst>
                                      </p:cBhvr>
                                      <p:to>
                                        <p:strVal val="visible"/>
                                      </p:to>
                                    </p:set>
                                    <p:animEffect transition="in" filter="fade">
                                      <p:cBhvr>
                                        <p:cTn id="221" dur="500"/>
                                        <p:tgtEl>
                                          <p:spTgt spid="22"/>
                                        </p:tgtEl>
                                      </p:cBhvr>
                                    </p:animEffect>
                                  </p:childTnLst>
                                </p:cTn>
                              </p:par>
                              <p:par>
                                <p:cTn id="222" presetID="10" presetClass="exit" presetSubtype="0" fill="hold" grpId="2" nodeType="withEffect">
                                  <p:stCondLst>
                                    <p:cond delay="1250"/>
                                  </p:stCondLst>
                                  <p:childTnLst>
                                    <p:animEffect transition="out" filter="fade">
                                      <p:cBhvr>
                                        <p:cTn id="223" dur="500"/>
                                        <p:tgtEl>
                                          <p:spTgt spid="22"/>
                                        </p:tgtEl>
                                      </p:cBhvr>
                                    </p:animEffect>
                                    <p:set>
                                      <p:cBhvr>
                                        <p:cTn id="224" dur="1" fill="hold">
                                          <p:stCondLst>
                                            <p:cond delay="499"/>
                                          </p:stCondLst>
                                        </p:cTn>
                                        <p:tgtEl>
                                          <p:spTgt spid="22"/>
                                        </p:tgtEl>
                                        <p:attrNameLst>
                                          <p:attrName>style.visibility</p:attrName>
                                        </p:attrNameLst>
                                      </p:cBhvr>
                                      <p:to>
                                        <p:strVal val="hidden"/>
                                      </p:to>
                                    </p:set>
                                  </p:childTnLst>
                                </p:cTn>
                              </p:par>
                              <p:par>
                                <p:cTn id="225" presetID="10" presetClass="entr" presetSubtype="0" fill="hold" grpId="3" nodeType="withEffect">
                                  <p:stCondLst>
                                    <p:cond delay="1750"/>
                                  </p:stCondLst>
                                  <p:childTnLst>
                                    <p:set>
                                      <p:cBhvr>
                                        <p:cTn id="226" dur="1" fill="hold">
                                          <p:stCondLst>
                                            <p:cond delay="0"/>
                                          </p:stCondLst>
                                        </p:cTn>
                                        <p:tgtEl>
                                          <p:spTgt spid="22"/>
                                        </p:tgtEl>
                                        <p:attrNameLst>
                                          <p:attrName>style.visibility</p:attrName>
                                        </p:attrNameLst>
                                      </p:cBhvr>
                                      <p:to>
                                        <p:strVal val="visible"/>
                                      </p:to>
                                    </p:set>
                                    <p:animEffect transition="in" filter="fade">
                                      <p:cBhvr>
                                        <p:cTn id="227" dur="500"/>
                                        <p:tgtEl>
                                          <p:spTgt spid="22"/>
                                        </p:tgtEl>
                                      </p:cBhvr>
                                    </p:animEffect>
                                  </p:childTnLst>
                                </p:cTn>
                              </p:par>
                              <p:par>
                                <p:cTn id="228" presetID="10" presetClass="exit" presetSubtype="0" fill="hold" grpId="4" nodeType="withEffect">
                                  <p:stCondLst>
                                    <p:cond delay="2250"/>
                                  </p:stCondLst>
                                  <p:childTnLst>
                                    <p:animEffect transition="out" filter="fade">
                                      <p:cBhvr>
                                        <p:cTn id="229" dur="500"/>
                                        <p:tgtEl>
                                          <p:spTgt spid="22"/>
                                        </p:tgtEl>
                                      </p:cBhvr>
                                    </p:animEffect>
                                    <p:set>
                                      <p:cBhvr>
                                        <p:cTn id="230" dur="1" fill="hold">
                                          <p:stCondLst>
                                            <p:cond delay="499"/>
                                          </p:stCondLst>
                                        </p:cTn>
                                        <p:tgtEl>
                                          <p:spTgt spid="22"/>
                                        </p:tgtEl>
                                        <p:attrNameLst>
                                          <p:attrName>style.visibility</p:attrName>
                                        </p:attrNameLst>
                                      </p:cBhvr>
                                      <p:to>
                                        <p:strVal val="hidden"/>
                                      </p:to>
                                    </p:set>
                                  </p:childTnLst>
                                </p:cTn>
                              </p:par>
                              <p:par>
                                <p:cTn id="231" presetID="10" presetClass="entr" presetSubtype="0" fill="hold" grpId="5" nodeType="withEffect">
                                  <p:stCondLst>
                                    <p:cond delay="2750"/>
                                  </p:stCondLst>
                                  <p:childTnLst>
                                    <p:set>
                                      <p:cBhvr>
                                        <p:cTn id="232" dur="1" fill="hold">
                                          <p:stCondLst>
                                            <p:cond delay="0"/>
                                          </p:stCondLst>
                                        </p:cTn>
                                        <p:tgtEl>
                                          <p:spTgt spid="22"/>
                                        </p:tgtEl>
                                        <p:attrNameLst>
                                          <p:attrName>style.visibility</p:attrName>
                                        </p:attrNameLst>
                                      </p:cBhvr>
                                      <p:to>
                                        <p:strVal val="visible"/>
                                      </p:to>
                                    </p:set>
                                    <p:animEffect transition="in" filter="fade">
                                      <p:cBhvr>
                                        <p:cTn id="233" dur="500"/>
                                        <p:tgtEl>
                                          <p:spTgt spid="22"/>
                                        </p:tgtEl>
                                      </p:cBhvr>
                                    </p:animEffect>
                                  </p:childTnLst>
                                </p:cTn>
                              </p:par>
                              <p:par>
                                <p:cTn id="234" presetID="10" presetClass="exit" presetSubtype="0" fill="hold" grpId="6" nodeType="withEffect">
                                  <p:stCondLst>
                                    <p:cond delay="3250"/>
                                  </p:stCondLst>
                                  <p:childTnLst>
                                    <p:animEffect transition="out" filter="fade">
                                      <p:cBhvr>
                                        <p:cTn id="235" dur="500"/>
                                        <p:tgtEl>
                                          <p:spTgt spid="22"/>
                                        </p:tgtEl>
                                      </p:cBhvr>
                                    </p:animEffect>
                                    <p:set>
                                      <p:cBhvr>
                                        <p:cTn id="236" dur="1" fill="hold">
                                          <p:stCondLst>
                                            <p:cond delay="499"/>
                                          </p:stCondLst>
                                        </p:cTn>
                                        <p:tgtEl>
                                          <p:spTgt spid="22"/>
                                        </p:tgtEl>
                                        <p:attrNameLst>
                                          <p:attrName>style.visibility</p:attrName>
                                        </p:attrNameLst>
                                      </p:cBhvr>
                                      <p:to>
                                        <p:strVal val="hidden"/>
                                      </p:to>
                                    </p:set>
                                  </p:childTnLst>
                                </p:cTn>
                              </p:par>
                              <p:par>
                                <p:cTn id="237" presetID="10" presetClass="entr" presetSubtype="0" fill="hold" grpId="7" nodeType="withEffect">
                                  <p:stCondLst>
                                    <p:cond delay="3750"/>
                                  </p:stCondLst>
                                  <p:childTnLst>
                                    <p:set>
                                      <p:cBhvr>
                                        <p:cTn id="238" dur="1" fill="hold">
                                          <p:stCondLst>
                                            <p:cond delay="0"/>
                                          </p:stCondLst>
                                        </p:cTn>
                                        <p:tgtEl>
                                          <p:spTgt spid="22"/>
                                        </p:tgtEl>
                                        <p:attrNameLst>
                                          <p:attrName>style.visibility</p:attrName>
                                        </p:attrNameLst>
                                      </p:cBhvr>
                                      <p:to>
                                        <p:strVal val="visible"/>
                                      </p:to>
                                    </p:set>
                                    <p:animEffect transition="in" filter="fade">
                                      <p:cBhvr>
                                        <p:cTn id="239" dur="500"/>
                                        <p:tgtEl>
                                          <p:spTgt spid="22"/>
                                        </p:tgtEl>
                                      </p:cBhvr>
                                    </p:animEffect>
                                  </p:childTnLst>
                                </p:cTn>
                              </p:par>
                              <p:par>
                                <p:cTn id="240" presetID="10" presetClass="exit" presetSubtype="0" fill="hold" grpId="8" nodeType="withEffect">
                                  <p:stCondLst>
                                    <p:cond delay="4250"/>
                                  </p:stCondLst>
                                  <p:childTnLst>
                                    <p:animEffect transition="out" filter="fade">
                                      <p:cBhvr>
                                        <p:cTn id="241" dur="500"/>
                                        <p:tgtEl>
                                          <p:spTgt spid="22"/>
                                        </p:tgtEl>
                                      </p:cBhvr>
                                    </p:animEffect>
                                    <p:set>
                                      <p:cBhvr>
                                        <p:cTn id="242" dur="1" fill="hold">
                                          <p:stCondLst>
                                            <p:cond delay="499"/>
                                          </p:stCondLst>
                                        </p:cTn>
                                        <p:tgtEl>
                                          <p:spTgt spid="22"/>
                                        </p:tgtEl>
                                        <p:attrNameLst>
                                          <p:attrName>style.visibility</p:attrName>
                                        </p:attrNameLst>
                                      </p:cBhvr>
                                      <p:to>
                                        <p:strVal val="hidden"/>
                                      </p:to>
                                    </p:set>
                                  </p:childTnLst>
                                </p:cTn>
                              </p:par>
                              <p:par>
                                <p:cTn id="243" presetID="10" presetClass="entr" presetSubtype="0" fill="hold" grpId="9" nodeType="withEffect">
                                  <p:stCondLst>
                                    <p:cond delay="4750"/>
                                  </p:stCondLst>
                                  <p:childTnLst>
                                    <p:set>
                                      <p:cBhvr>
                                        <p:cTn id="244" dur="1" fill="hold">
                                          <p:stCondLst>
                                            <p:cond delay="0"/>
                                          </p:stCondLst>
                                        </p:cTn>
                                        <p:tgtEl>
                                          <p:spTgt spid="22"/>
                                        </p:tgtEl>
                                        <p:attrNameLst>
                                          <p:attrName>style.visibility</p:attrName>
                                        </p:attrNameLst>
                                      </p:cBhvr>
                                      <p:to>
                                        <p:strVal val="visible"/>
                                      </p:to>
                                    </p:set>
                                    <p:animEffect transition="in" filter="fade">
                                      <p:cBhvr>
                                        <p:cTn id="245" dur="500"/>
                                        <p:tgtEl>
                                          <p:spTgt spid="22"/>
                                        </p:tgtEl>
                                      </p:cBhvr>
                                    </p:animEffect>
                                  </p:childTnLst>
                                </p:cTn>
                              </p:par>
                              <p:par>
                                <p:cTn id="246" presetID="10" presetClass="exit" presetSubtype="0" fill="hold" grpId="1" nodeType="withEffect">
                                  <p:stCondLst>
                                    <p:cond delay="5250"/>
                                  </p:stCondLst>
                                  <p:childTnLst>
                                    <p:animEffect transition="out" filter="fade">
                                      <p:cBhvr>
                                        <p:cTn id="247" dur="500"/>
                                        <p:tgtEl>
                                          <p:spTgt spid="22"/>
                                        </p:tgtEl>
                                      </p:cBhvr>
                                    </p:animEffect>
                                    <p:set>
                                      <p:cBhvr>
                                        <p:cTn id="248" dur="1" fill="hold">
                                          <p:stCondLst>
                                            <p:cond delay="499"/>
                                          </p:stCondLst>
                                        </p:cTn>
                                        <p:tgtEl>
                                          <p:spTgt spid="22"/>
                                        </p:tgtEl>
                                        <p:attrNameLst>
                                          <p:attrName>style.visibility</p:attrName>
                                        </p:attrNameLst>
                                      </p:cBhvr>
                                      <p:to>
                                        <p:strVal val="hidden"/>
                                      </p:to>
                                    </p:set>
                                  </p:childTnLst>
                                </p:cTn>
                              </p:par>
                              <p:par>
                                <p:cTn id="249" presetID="16" presetClass="exit" presetSubtype="21" fill="hold" grpId="1" nodeType="withEffect">
                                  <p:stCondLst>
                                    <p:cond delay="4250"/>
                                  </p:stCondLst>
                                  <p:childTnLst>
                                    <p:animEffect transition="out" filter="barn(inVertical)">
                                      <p:cBhvr>
                                        <p:cTn id="250" dur="1000"/>
                                        <p:tgtEl>
                                          <p:spTgt spid="11"/>
                                        </p:tgtEl>
                                      </p:cBhvr>
                                    </p:animEffect>
                                    <p:set>
                                      <p:cBhvr>
                                        <p:cTn id="251" dur="1" fill="hold">
                                          <p:stCondLst>
                                            <p:cond delay="999"/>
                                          </p:stCondLst>
                                        </p:cTn>
                                        <p:tgtEl>
                                          <p:spTgt spid="11"/>
                                        </p:tgtEl>
                                        <p:attrNameLst>
                                          <p:attrName>style.visibility</p:attrName>
                                        </p:attrNameLst>
                                      </p:cBhvr>
                                      <p:to>
                                        <p:strVal val="hidden"/>
                                      </p:to>
                                    </p:set>
                                  </p:childTnLst>
                                </p:cTn>
                              </p:par>
                            </p:childTnLst>
                          </p:cTn>
                        </p:par>
                        <p:par>
                          <p:cTn id="252" fill="hold">
                            <p:stCondLst>
                              <p:cond delay="7750"/>
                            </p:stCondLst>
                            <p:childTnLst>
                              <p:par>
                                <p:cTn id="253" presetID="16" presetClass="exit" presetSubtype="37" fill="hold" grpId="1" nodeType="afterEffect">
                                  <p:stCondLst>
                                    <p:cond delay="0"/>
                                  </p:stCondLst>
                                  <p:childTnLst>
                                    <p:animEffect transition="out" filter="barn(outVertical)">
                                      <p:cBhvr>
                                        <p:cTn id="254" dur="2000"/>
                                        <p:tgtEl>
                                          <p:spTgt spid="3"/>
                                        </p:tgtEl>
                                      </p:cBhvr>
                                    </p:animEffect>
                                    <p:set>
                                      <p:cBhvr>
                                        <p:cTn id="255" dur="1" fill="hold">
                                          <p:stCondLst>
                                            <p:cond delay="1999"/>
                                          </p:stCondLst>
                                        </p:cTn>
                                        <p:tgtEl>
                                          <p:spTgt spid="3"/>
                                        </p:tgtEl>
                                        <p:attrNameLst>
                                          <p:attrName>style.visibility</p:attrName>
                                        </p:attrNameLst>
                                      </p:cBhvr>
                                      <p:to>
                                        <p:strVal val="hidden"/>
                                      </p:to>
                                    </p:set>
                                  </p:childTnLst>
                                </p:cTn>
                              </p:par>
                              <p:par>
                                <p:cTn id="256" presetID="16" presetClass="exit" presetSubtype="37" fill="hold" grpId="1" nodeType="withEffect">
                                  <p:stCondLst>
                                    <p:cond delay="0"/>
                                  </p:stCondLst>
                                  <p:childTnLst>
                                    <p:animEffect transition="out" filter="barn(outVertical)">
                                      <p:cBhvr>
                                        <p:cTn id="257" dur="2000"/>
                                        <p:tgtEl>
                                          <p:spTgt spid="2"/>
                                        </p:tgtEl>
                                      </p:cBhvr>
                                    </p:animEffect>
                                    <p:set>
                                      <p:cBhvr>
                                        <p:cTn id="258" dur="1" fill="hold">
                                          <p:stCondLst>
                                            <p:cond delay="1999"/>
                                          </p:stCondLst>
                                        </p:cTn>
                                        <p:tgtEl>
                                          <p:spTgt spid="2"/>
                                        </p:tgtEl>
                                        <p:attrNameLst>
                                          <p:attrName>style.visibility</p:attrName>
                                        </p:attrNameLst>
                                      </p:cBhvr>
                                      <p:to>
                                        <p:strVal val="hidden"/>
                                      </p:to>
                                    </p:set>
                                  </p:childTnLst>
                                </p:cTn>
                              </p:par>
                              <p:par>
                                <p:cTn id="259" presetID="16" presetClass="exit" presetSubtype="37" fill="hold" nodeType="withEffect">
                                  <p:stCondLst>
                                    <p:cond delay="0"/>
                                  </p:stCondLst>
                                  <p:childTnLst>
                                    <p:animEffect transition="out" filter="barn(outVertical)">
                                      <p:cBhvr>
                                        <p:cTn id="260" dur="2000"/>
                                        <p:tgtEl>
                                          <p:spTgt spid="8"/>
                                        </p:tgtEl>
                                      </p:cBhvr>
                                    </p:animEffect>
                                    <p:set>
                                      <p:cBhvr>
                                        <p:cTn id="261" dur="1" fill="hold">
                                          <p:stCondLst>
                                            <p:cond delay="1999"/>
                                          </p:stCondLst>
                                        </p:cTn>
                                        <p:tgtEl>
                                          <p:spTgt spid="8"/>
                                        </p:tgtEl>
                                        <p:attrNameLst>
                                          <p:attrName>style.visibility</p:attrName>
                                        </p:attrNameLst>
                                      </p:cBhvr>
                                      <p:to>
                                        <p:strVal val="hidden"/>
                                      </p:to>
                                    </p:set>
                                  </p:childTnLst>
                                </p:cTn>
                              </p:par>
                              <p:par>
                                <p:cTn id="262" presetID="16" presetClass="exit" presetSubtype="37" fill="hold" nodeType="withEffect">
                                  <p:stCondLst>
                                    <p:cond delay="0"/>
                                  </p:stCondLst>
                                  <p:childTnLst>
                                    <p:animEffect transition="out" filter="barn(outVertical)">
                                      <p:cBhvr>
                                        <p:cTn id="263" dur="2000"/>
                                        <p:tgtEl>
                                          <p:spTgt spid="6"/>
                                        </p:tgtEl>
                                      </p:cBhvr>
                                    </p:animEffect>
                                    <p:set>
                                      <p:cBhvr>
                                        <p:cTn id="264"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27" grpId="2" animBg="1"/>
      <p:bldP spid="27" grpId="3" animBg="1"/>
      <p:bldP spid="27" grpId="4" animBg="1"/>
      <p:bldP spid="27" grpId="5" animBg="1"/>
      <p:bldP spid="27" grpId="6" animBg="1"/>
      <p:bldP spid="27" grpId="7" animBg="1"/>
      <p:bldP spid="27" grpId="8" animBg="1"/>
      <p:bldP spid="27" grpId="9" animBg="1"/>
      <p:bldP spid="25" grpId="0" animBg="1"/>
      <p:bldP spid="25" grpId="1" animBg="1"/>
      <p:bldP spid="25" grpId="2" animBg="1"/>
      <p:bldP spid="25" grpId="3" animBg="1"/>
      <p:bldP spid="25" grpId="4" animBg="1"/>
      <p:bldP spid="25" grpId="5" animBg="1"/>
      <p:bldP spid="25" grpId="6" animBg="1"/>
      <p:bldP spid="25" grpId="7" animBg="1"/>
      <p:bldP spid="25" grpId="8" animBg="1"/>
      <p:bldP spid="25" grpId="9" animBg="1"/>
      <p:bldP spid="26" grpId="0" animBg="1"/>
      <p:bldP spid="26" grpId="1" animBg="1"/>
      <p:bldP spid="26" grpId="2" animBg="1"/>
      <p:bldP spid="26" grpId="3" animBg="1"/>
      <p:bldP spid="26" grpId="4" animBg="1"/>
      <p:bldP spid="26" grpId="5" animBg="1"/>
      <p:bldP spid="26" grpId="6" animBg="1"/>
      <p:bldP spid="26" grpId="7" animBg="1"/>
      <p:bldP spid="26" grpId="8" animBg="1"/>
      <p:bldP spid="26" grpId="9" animBg="1"/>
      <p:bldP spid="24" grpId="0" animBg="1"/>
      <p:bldP spid="24" grpId="1" animBg="1"/>
      <p:bldP spid="24" grpId="2" animBg="1"/>
      <p:bldP spid="24" grpId="3" animBg="1"/>
      <p:bldP spid="24" grpId="4" animBg="1"/>
      <p:bldP spid="24" grpId="5" animBg="1"/>
      <p:bldP spid="24" grpId="6" animBg="1"/>
      <p:bldP spid="24" grpId="7" animBg="1"/>
      <p:bldP spid="24" grpId="8" animBg="1"/>
      <p:bldP spid="24" grpId="9" animBg="1"/>
      <p:bldP spid="23" grpId="0" animBg="1"/>
      <p:bldP spid="23" grpId="1" animBg="1"/>
      <p:bldP spid="23" grpId="2" animBg="1"/>
      <p:bldP spid="23" grpId="3" animBg="1"/>
      <p:bldP spid="23" grpId="4" animBg="1"/>
      <p:bldP spid="23" grpId="5" animBg="1"/>
      <p:bldP spid="23" grpId="6" animBg="1"/>
      <p:bldP spid="23" grpId="7" animBg="1"/>
      <p:bldP spid="23" grpId="8" animBg="1"/>
      <p:bldP spid="23" grpId="9" animBg="1"/>
      <p:bldP spid="22" grpId="0" animBg="1"/>
      <p:bldP spid="22" grpId="1" animBg="1"/>
      <p:bldP spid="22" grpId="2" animBg="1"/>
      <p:bldP spid="22" grpId="3" animBg="1"/>
      <p:bldP spid="22" grpId="4" animBg="1"/>
      <p:bldP spid="22" grpId="5" animBg="1"/>
      <p:bldP spid="22" grpId="6" animBg="1"/>
      <p:bldP spid="22" grpId="7" animBg="1"/>
      <p:bldP spid="22" grpId="8" animBg="1"/>
      <p:bldP spid="22" grpId="9" animBg="1"/>
      <p:bldP spid="2" grpId="0" animBg="1"/>
      <p:bldP spid="2" grpId="1" animBg="1"/>
      <p:bldP spid="3" grpId="0" animBg="1"/>
      <p:bldP spid="3" grpId="1" animBg="1"/>
      <p:bldP spid="11" grpId="0" animBg="1"/>
      <p:bldP spid="11" grpId="1" animBg="1"/>
      <p:bldP spid="16" grpId="0" build="p">
        <p:tmplLst>
          <p:tmpl lvl="1">
            <p:tnLst>
              <p:par>
                <p:cTn presetID="26" presetClass="emph" presetSubtype="0" fill="hold" nodeType="withEffect">
                  <p:stCondLst>
                    <p:cond delay="1500"/>
                  </p:stCondLst>
                  <p:iterate type="lt">
                    <p:tmPct val="10000"/>
                  </p:iterate>
                  <p:childTnLst>
                    <p:animEffect transition="out" filter="fade">
                      <p:cBhvr>
                        <p:cTn dur="500" tmFilter="0, 0; .2, .5; .8, .5; 1, 0"/>
                        <p:tgtEl>
                          <p:spTgt spid="16"/>
                        </p:tgtEl>
                      </p:cBhvr>
                    </p:animEffect>
                    <p:animScale>
                      <p:cBhvr>
                        <p:cTn dur="250" autoRev="1" fill="hold"/>
                        <p:tgtEl>
                          <p:spTgt spid="16"/>
                        </p:tgtEl>
                      </p:cBhvr>
                      <p:by x="105000" y="105000"/>
                    </p:animScale>
                  </p:childTnLst>
                </p:cTn>
              </p:par>
            </p:tnLst>
          </p:tmpl>
        </p:tmplLst>
      </p:bldP>
      <p:bldP spid="16" grpId="1" build="p">
        <p:tmplLst>
          <p:tmpl lvl="1">
            <p:tnLst>
              <p:par>
                <p:cTn presetID="26" presetClass="emph" presetSubtype="0" fill="hold" nodeType="withEffect">
                  <p:stCondLst>
                    <p:cond delay="2000"/>
                  </p:stCondLst>
                  <p:iterate type="lt">
                    <p:tmPct val="10000"/>
                  </p:iterate>
                  <p:childTnLst>
                    <p:animEffect transition="out" filter="fade">
                      <p:cBhvr>
                        <p:cTn dur="500" tmFilter="0, 0; .2, .5; .8, .5; 1, 0"/>
                        <p:tgtEl>
                          <p:spTgt spid="16"/>
                        </p:tgtEl>
                      </p:cBhvr>
                    </p:animEffect>
                    <p:animScale>
                      <p:cBhvr>
                        <p:cTn dur="250" autoRev="1" fill="hold"/>
                        <p:tgtEl>
                          <p:spTgt spid="16"/>
                        </p:tgtEl>
                      </p:cBhvr>
                      <p:by x="105000" y="105000"/>
                    </p:animScale>
                  </p:childTnLst>
                </p:cTn>
              </p:par>
            </p:tnLst>
          </p:tmpl>
        </p:tmplLst>
      </p:bldP>
      <p:bldP spid="16" grpId="2" build="p">
        <p:tmplLst>
          <p:tmpl lvl="1">
            <p:tnLst>
              <p:par>
                <p:cTn presetID="10" presetClass="entr" presetSubtype="0" fill="hold" nodeType="withEffect">
                  <p:stCondLst>
                    <p:cond delay="1000"/>
                  </p:stCondLst>
                  <p:iterate type="lt">
                    <p:tmPct val="0"/>
                  </p:iterate>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6" grpId="3" build="p">
        <p:tmplLst>
          <p:tmpl lvl="1">
            <p:tnLst>
              <p:par>
                <p:cTn presetID="26" presetClass="emph" presetSubtype="0" fill="hold" nodeType="withEffect">
                  <p:stCondLst>
                    <p:cond delay="2500"/>
                  </p:stCondLst>
                  <p:iterate type="lt">
                    <p:tmPct val="10000"/>
                  </p:iterate>
                  <p:childTnLst>
                    <p:animEffect transition="out" filter="fade">
                      <p:cBhvr>
                        <p:cTn dur="500" tmFilter="0, 0; .2, .5; .8, .5; 1, 0"/>
                        <p:tgtEl>
                          <p:spTgt spid="16"/>
                        </p:tgtEl>
                      </p:cBhvr>
                    </p:animEffect>
                    <p:animScale>
                      <p:cBhvr>
                        <p:cTn dur="250" autoRev="1" fill="hold"/>
                        <p:tgtEl>
                          <p:spTgt spid="16"/>
                        </p:tgtEl>
                      </p:cBhvr>
                      <p:by x="105000" y="105000"/>
                    </p:animScale>
                  </p:childTnLst>
                </p:cTn>
              </p:par>
            </p:tnLst>
          </p:tmpl>
        </p:tmplLst>
      </p:bldP>
      <p:bldP spid="16" grpId="4" build="p">
        <p:tmplLst>
          <p:tmpl lvl="1">
            <p:tnLst>
              <p:par>
                <p:cTn presetID="10" presetClass="exit" presetSubtype="0" fill="hold" nodeType="withEffect">
                  <p:stCondLst>
                    <p:cond delay="3750"/>
                  </p:stCondLst>
                  <p:iterate type="lt">
                    <p:tmPct val="0"/>
                  </p:iterate>
                  <p:childTnLst>
                    <p:animEffect transition="out" filter="fade">
                      <p:cBhvr>
                        <p:cTn dur="500"/>
                        <p:tgtEl>
                          <p:spTgt spid="16"/>
                        </p:tgtEl>
                      </p:cBhvr>
                    </p:animEffect>
                    <p:set>
                      <p:cBhvr>
                        <p:cTn dur="1" fill="hold">
                          <p:stCondLst>
                            <p:cond delay="499"/>
                          </p:stCondLst>
                        </p:cTn>
                        <p:tgtEl>
                          <p:spTgt spid="16"/>
                        </p:tgtEl>
                        <p:attrNameLst>
                          <p:attrName>style.visibility</p:attrName>
                        </p:attrNameLst>
                      </p:cBhvr>
                      <p:to>
                        <p:strVal val="hidden"/>
                      </p:to>
                    </p:set>
                  </p:childTnLst>
                </p:cTn>
              </p:par>
            </p:tnLst>
          </p:tmpl>
        </p:tmplLst>
      </p:bldP>
      <p:bldP spid="17" grpId="0" build="p">
        <p:tmplLst>
          <p:tmpl lvl="1">
            <p:tnLst>
              <p:par>
                <p:cTn presetID="10" presetClass="entr" presetSubtype="0" fill="hold" nodeType="withEffect">
                  <p:stCondLst>
                    <p:cond delay="1500"/>
                  </p:stCondLst>
                  <p:iterate type="lt">
                    <p:tmPct val="0"/>
                  </p:iterate>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7" grpId="1" build="p">
        <p:tmplLst>
          <p:tmpl lvl="1">
            <p:tnLst>
              <p:par>
                <p:cTn presetID="26" presetClass="emph" presetSubtype="0" fill="hold" nodeType="withEffect">
                  <p:stCondLst>
                    <p:cond delay="2000"/>
                  </p:stCondLst>
                  <p:iterate type="lt">
                    <p:tmPct val="10000"/>
                  </p:iterate>
                  <p:childTnLst>
                    <p:animEffect transition="out" filter="fade">
                      <p:cBhvr>
                        <p:cTn dur="500" tmFilter="0, 0; .2, .5; .8, .5; 1, 0"/>
                        <p:tgtEl>
                          <p:spTgt spid="17"/>
                        </p:tgtEl>
                      </p:cBhvr>
                    </p:animEffect>
                    <p:animScale>
                      <p:cBhvr>
                        <p:cTn dur="250" autoRev="1" fill="hold"/>
                        <p:tgtEl>
                          <p:spTgt spid="17"/>
                        </p:tgtEl>
                      </p:cBhvr>
                      <p:by x="105000" y="105000"/>
                    </p:animScale>
                  </p:childTnLst>
                </p:cTn>
              </p:par>
            </p:tnLst>
          </p:tmpl>
        </p:tmplLst>
      </p:bldP>
      <p:bldP spid="17" grpId="2" build="p">
        <p:tmplLst>
          <p:tmpl lvl="1">
            <p:tnLst>
              <p:par>
                <p:cTn presetID="26" presetClass="emph" presetSubtype="0" fill="hold" nodeType="withEffect">
                  <p:stCondLst>
                    <p:cond delay="2500"/>
                  </p:stCondLst>
                  <p:iterate type="lt">
                    <p:tmPct val="10000"/>
                  </p:iterate>
                  <p:childTnLst>
                    <p:animEffect transition="out" filter="fade">
                      <p:cBhvr>
                        <p:cTn dur="500" tmFilter="0, 0; .2, .5; .8, .5; 1, 0"/>
                        <p:tgtEl>
                          <p:spTgt spid="17"/>
                        </p:tgtEl>
                      </p:cBhvr>
                    </p:animEffect>
                    <p:animScale>
                      <p:cBhvr>
                        <p:cTn dur="250" autoRev="1" fill="hold"/>
                        <p:tgtEl>
                          <p:spTgt spid="17"/>
                        </p:tgtEl>
                      </p:cBhvr>
                      <p:by x="105000" y="105000"/>
                    </p:animScale>
                  </p:childTnLst>
                </p:cTn>
              </p:par>
            </p:tnLst>
          </p:tmpl>
        </p:tmplLst>
      </p:bldP>
      <p:bldP spid="17" grpId="3" build="p">
        <p:tmplLst>
          <p:tmpl lvl="1">
            <p:tnLst>
              <p:par>
                <p:cTn presetID="26" presetClass="emph" presetSubtype="0" fill="hold" nodeType="withEffect">
                  <p:stCondLst>
                    <p:cond delay="3000"/>
                  </p:stCondLst>
                  <p:iterate type="lt">
                    <p:tmPct val="10000"/>
                  </p:iterate>
                  <p:childTnLst>
                    <p:animEffect transition="out" filter="fade">
                      <p:cBhvr>
                        <p:cTn dur="500" tmFilter="0, 0; .2, .5; .8, .5; 1, 0"/>
                        <p:tgtEl>
                          <p:spTgt spid="17"/>
                        </p:tgtEl>
                      </p:cBhvr>
                    </p:animEffect>
                    <p:animScale>
                      <p:cBhvr>
                        <p:cTn dur="250" autoRev="1" fill="hold"/>
                        <p:tgtEl>
                          <p:spTgt spid="17"/>
                        </p:tgtEl>
                      </p:cBhvr>
                      <p:by x="105000" y="105000"/>
                    </p:animScale>
                  </p:childTnLst>
                </p:cTn>
              </p:par>
            </p:tnLst>
          </p:tmpl>
        </p:tmplLst>
      </p:bldP>
      <p:bldP spid="17" grpId="4" build="p">
        <p:tmplLst>
          <p:tmpl lvl="1">
            <p:tnLst>
              <p:par>
                <p:cTn presetID="10" presetClass="exit" presetSubtype="0" fill="hold" nodeType="withEffect">
                  <p:stCondLst>
                    <p:cond delay="4250"/>
                  </p:stCondLst>
                  <p:iterate type="lt">
                    <p:tmPct val="0"/>
                  </p:iterate>
                  <p:childTnLst>
                    <p:animEffect transition="out" filter="fade">
                      <p:cBhvr>
                        <p:cTn dur="500"/>
                        <p:tgtEl>
                          <p:spTgt spid="17"/>
                        </p:tgtEl>
                      </p:cBhvr>
                    </p:animEffect>
                    <p:set>
                      <p:cBhvr>
                        <p:cTn dur="1" fill="hold">
                          <p:stCondLst>
                            <p:cond delay="499"/>
                          </p:stCondLst>
                        </p:cTn>
                        <p:tgtEl>
                          <p:spTgt spid="17"/>
                        </p:tgtEl>
                        <p:attrNameLst>
                          <p:attrName>style.visibility</p:attrName>
                        </p:attrNameLst>
                      </p:cBhvr>
                      <p:to>
                        <p:strVal val="hidden"/>
                      </p:to>
                    </p:set>
                  </p:childTnLst>
                </p:cTn>
              </p:par>
            </p:tnLst>
          </p:tmpl>
        </p:tmplLst>
      </p:bldP>
      <p:bldP spid="18" grpId="0"/>
      <p:bldP spid="18" grpId="1"/>
    </p:bldLst>
  </p:timing>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813F0-7BBB-445F-A05D-1089F71F9B3B}"/>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42229616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1851308"/>
      </p:ext>
    </p:extLst>
  </p:cSld>
  <p:clrMap bg1="lt1" tx1="dk1" bg2="lt2" tx2="dk2" accent1="accent1" accent2="accent2" accent3="accent3" accent4="accent4" accent5="accent5" accent6="accent6" hlink="hlink" folHlink="folHlink"/>
  <p:sldLayoutIdLst>
    <p:sldLayoutId id="2147483656" r:id="rId1"/>
    <p:sldLayoutId id="2147483655" r:id="rId2"/>
    <p:sldLayoutId id="2147483676"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A7089A9-38B1-4074-8EBB-BC9C204F7F55}"/>
              </a:ext>
            </a:extLst>
          </p:cNvPr>
          <p:cNvSpPr>
            <a:spLocks noGrp="1"/>
          </p:cNvSpPr>
          <p:nvPr>
            <p:ph type="title"/>
          </p:nvPr>
        </p:nvSpPr>
        <p:spPr>
          <a:xfrm>
            <a:off x="4267200" y="2279518"/>
            <a:ext cx="3657600" cy="1706074"/>
          </a:xfrm>
        </p:spPr>
        <p:txBody>
          <a:bodyPr/>
          <a:lstStyle/>
          <a:p>
            <a:r>
              <a:rPr lang="en-IN" sz="3200" dirty="0"/>
              <a:t>THE RELIABLE AND ROBUST DDOS ATTACK DETECTION IN IOT USING NEURAL NETWORKS</a:t>
            </a:r>
            <a:br>
              <a:rPr lang="en-US" sz="3200" dirty="0"/>
            </a:br>
            <a:endParaRPr lang="en-US" sz="3200" dirty="0"/>
          </a:p>
        </p:txBody>
      </p:sp>
    </p:spTree>
    <p:extLst>
      <p:ext uri="{BB962C8B-B14F-4D97-AF65-F5344CB8AC3E}">
        <p14:creationId xmlns:p14="http://schemas.microsoft.com/office/powerpoint/2010/main" val="2857171549"/>
      </p:ext>
    </p:extLst>
  </p:cSld>
  <p:clrMapOvr>
    <a:masterClrMapping/>
  </p:clrMapOvr>
  <mc:AlternateContent xmlns:mc="http://schemas.openxmlformats.org/markup-compatibility/2006" xmlns:p14="http://schemas.microsoft.com/office/powerpoint/2010/main">
    <mc:Choice Requires="p14">
      <p:transition spd="slow" p14:dur="2000" advTm="2076"/>
    </mc:Choice>
    <mc:Fallback xmlns="">
      <p:transition spd="slow" advTm="207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pattFill prst="pct5">
          <a:fgClr>
            <a:schemeClr val="bg2">
              <a:lumMod val="75000"/>
            </a:schemeClr>
          </a:fgClr>
          <a:bgClr>
            <a:schemeClr val="accent6">
              <a:lumMod val="9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DD7BC-B65A-4AEC-863E-C61213991E1C}"/>
              </a:ext>
            </a:extLst>
          </p:cNvPr>
          <p:cNvSpPr>
            <a:spLocks noGrp="1"/>
          </p:cNvSpPr>
          <p:nvPr>
            <p:ph type="title"/>
          </p:nvPr>
        </p:nvSpPr>
        <p:spPr>
          <a:xfrm>
            <a:off x="178904" y="365125"/>
            <a:ext cx="11708295" cy="6373605"/>
          </a:xfrm>
          <a:noFill/>
        </p:spPr>
        <p:txBody>
          <a:bodyPr/>
          <a:lstStyle/>
          <a:p>
            <a:pPr marL="457200" rtl="0" fontAlgn="base">
              <a:spcBef>
                <a:spcPts val="0"/>
              </a:spcBef>
              <a:spcAft>
                <a:spcPts val="0"/>
              </a:spcAft>
            </a:pPr>
            <a:r>
              <a:rPr lang="en-US" dirty="0">
                <a:solidFill>
                  <a:schemeClr val="bg2">
                    <a:lumMod val="50000"/>
                  </a:schemeClr>
                </a:solidFill>
                <a:latin typeface="Arial Rounded MT Bold" panose="020F0704030504030204" pitchFamily="34" charset="0"/>
              </a:rPr>
              <a:t>EXISTING SYSTEM:</a:t>
            </a:r>
            <a:br>
              <a:rPr lang="en-US" sz="2400" dirty="0">
                <a:solidFill>
                  <a:schemeClr val="accent6">
                    <a:lumMod val="25000"/>
                  </a:schemeClr>
                </a:solidFill>
              </a:rPr>
            </a:br>
            <a:br>
              <a:rPr lang="en-US" sz="2400" dirty="0">
                <a:solidFill>
                  <a:schemeClr val="accent6">
                    <a:lumMod val="25000"/>
                  </a:schemeClr>
                </a:solidFill>
              </a:rPr>
            </a:br>
            <a:r>
              <a:rPr lang="en-US" sz="2400" dirty="0">
                <a:solidFill>
                  <a:schemeClr val="accent6">
                    <a:lumMod val="25000"/>
                  </a:schemeClr>
                </a:solidFill>
              </a:rPr>
              <a:t>✓ The existing system </a:t>
            </a:r>
            <a:r>
              <a:rPr lang="en-US" sz="2400" dirty="0">
                <a:solidFill>
                  <a:srgbClr val="FF0000"/>
                </a:solidFill>
              </a:rPr>
              <a:t>Misbehavior detection system (MDS) </a:t>
            </a:r>
            <a:r>
              <a:rPr lang="en-US" sz="2400" dirty="0">
                <a:solidFill>
                  <a:schemeClr val="accent6">
                    <a:lumMod val="25000"/>
                  </a:schemeClr>
                </a:solidFill>
              </a:rPr>
              <a:t>can be deployed to detect and prevent internal </a:t>
            </a:r>
            <a:r>
              <a:rPr lang="en-US" sz="2400" dirty="0" err="1">
                <a:solidFill>
                  <a:schemeClr val="accent6">
                    <a:lumMod val="25000"/>
                  </a:schemeClr>
                </a:solidFill>
              </a:rPr>
              <a:t>attacks.In</a:t>
            </a:r>
            <a:r>
              <a:rPr lang="en-US" sz="2400" dirty="0">
                <a:solidFill>
                  <a:schemeClr val="accent6">
                    <a:lumMod val="25000"/>
                  </a:schemeClr>
                </a:solidFill>
              </a:rPr>
              <a:t> this </a:t>
            </a:r>
            <a:r>
              <a:rPr lang="en-US" sz="2400" dirty="0" err="1">
                <a:solidFill>
                  <a:schemeClr val="accent6">
                    <a:lumMod val="25000"/>
                  </a:schemeClr>
                </a:solidFill>
              </a:rPr>
              <a:t>project,We</a:t>
            </a:r>
            <a:r>
              <a:rPr lang="en-US" sz="2400" dirty="0">
                <a:solidFill>
                  <a:schemeClr val="accent6">
                    <a:lumMod val="25000"/>
                  </a:schemeClr>
                </a:solidFill>
              </a:rPr>
              <a:t> propose a machine learning and reputation based MDS to enhance the detection accuracy.</a:t>
            </a:r>
            <a:br>
              <a:rPr lang="en-US" sz="2400" dirty="0">
                <a:solidFill>
                  <a:schemeClr val="accent6">
                    <a:lumMod val="25000"/>
                  </a:schemeClr>
                </a:solidFill>
              </a:rPr>
            </a:br>
            <a:r>
              <a:rPr lang="en-US" sz="2400" dirty="0">
                <a:solidFill>
                  <a:schemeClr val="accent6">
                    <a:lumMod val="25000"/>
                  </a:schemeClr>
                </a:solidFill>
              </a:rPr>
              <a:t>✓ Existing system MDS is trained using datasets generated through extensive simulation based on the realistic vehicular network environment. To improve the accuracy of the detection, we have employed the </a:t>
            </a:r>
            <a:r>
              <a:rPr lang="en-US" sz="2400" dirty="0" err="1">
                <a:solidFill>
                  <a:srgbClr val="FF0000"/>
                </a:solidFill>
              </a:rPr>
              <a:t>DempsterShafer</a:t>
            </a:r>
            <a:r>
              <a:rPr lang="en-US" sz="2400" dirty="0">
                <a:solidFill>
                  <a:srgbClr val="FF0000"/>
                </a:solidFill>
              </a:rPr>
              <a:t> (DS) theory</a:t>
            </a:r>
            <a:r>
              <a:rPr lang="en-US" sz="2400" dirty="0">
                <a:solidFill>
                  <a:schemeClr val="accent6">
                    <a:lumMod val="25000"/>
                  </a:schemeClr>
                </a:solidFill>
              </a:rPr>
              <a:t>-based collaborative misbehavior detection system. </a:t>
            </a:r>
            <a:br>
              <a:rPr lang="en-US" sz="2400" dirty="0">
                <a:solidFill>
                  <a:schemeClr val="accent6">
                    <a:lumMod val="25000"/>
                  </a:schemeClr>
                </a:solidFill>
              </a:rPr>
            </a:br>
            <a:r>
              <a:rPr lang="en-US" sz="2400" dirty="0">
                <a:solidFill>
                  <a:schemeClr val="accent6">
                    <a:lumMod val="25000"/>
                  </a:schemeClr>
                </a:solidFill>
              </a:rPr>
              <a:t>✓ In the existing system scheme, the reputation score of each vehicle is used as a belief value for Dempster-Shafer based feedback combination. In addition, existing system </a:t>
            </a:r>
            <a:r>
              <a:rPr lang="en-IN" sz="2400" dirty="0">
                <a:solidFill>
                  <a:schemeClr val="accent6">
                    <a:lumMod val="25000"/>
                  </a:schemeClr>
                </a:solidFill>
              </a:rPr>
              <a:t>is </a:t>
            </a:r>
            <a:r>
              <a:rPr lang="en-US" sz="2400" dirty="0">
                <a:solidFill>
                  <a:schemeClr val="accent6">
                    <a:lumMod val="25000"/>
                  </a:schemeClr>
                </a:solidFill>
              </a:rPr>
              <a:t>a beta distribution based reputation update and revocation scheme. An attacker can control some vehicles or groups of vehicles to broadcast false information. An attacker can broadcast false alerts such as emergency vehicle approaching or icy road conditions to disrupt the normal operation of the traffic. These kinds of false alerts can cause huge accidents, thus, it is very crucial to detect them.</a:t>
            </a:r>
            <a:br>
              <a:rPr lang="en-US" sz="2400" dirty="0">
                <a:solidFill>
                  <a:schemeClr val="accent6">
                    <a:lumMod val="25000"/>
                  </a:schemeClr>
                </a:solidFill>
              </a:rPr>
            </a:br>
            <a:r>
              <a:rPr lang="en-US" sz="2400" dirty="0">
                <a:solidFill>
                  <a:schemeClr val="accent6">
                    <a:lumMod val="25000"/>
                  </a:schemeClr>
                </a:solidFill>
              </a:rPr>
              <a:t> </a:t>
            </a:r>
            <a:endParaRPr lang="en-IN" sz="2400" dirty="0">
              <a:solidFill>
                <a:schemeClr val="accent6">
                  <a:lumMod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7265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pattFill prst="pct5">
          <a:fgClr>
            <a:schemeClr val="bg2">
              <a:lumMod val="75000"/>
            </a:schemeClr>
          </a:fgClr>
          <a:bgClr>
            <a:schemeClr val="accent6">
              <a:lumMod val="9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DD7BC-B65A-4AEC-863E-C61213991E1C}"/>
              </a:ext>
            </a:extLst>
          </p:cNvPr>
          <p:cNvSpPr>
            <a:spLocks noGrp="1"/>
          </p:cNvSpPr>
          <p:nvPr>
            <p:ph type="title"/>
          </p:nvPr>
        </p:nvSpPr>
        <p:spPr>
          <a:xfrm>
            <a:off x="493985" y="365125"/>
            <a:ext cx="11193517" cy="5984875"/>
          </a:xfrm>
        </p:spPr>
        <p:txBody>
          <a:bodyPr/>
          <a:lstStyle/>
          <a:p>
            <a:pPr marL="457200" rtl="0" fontAlgn="base">
              <a:spcBef>
                <a:spcPts val="0"/>
              </a:spcBef>
              <a:spcAft>
                <a:spcPts val="0"/>
              </a:spcAft>
            </a:pPr>
            <a:r>
              <a:rPr lang="en-IN" dirty="0">
                <a:solidFill>
                  <a:schemeClr val="bg2">
                    <a:lumMod val="50000"/>
                  </a:schemeClr>
                </a:solidFill>
                <a:latin typeface="Arial Rounded MT Bold" panose="020F0704030504030204" pitchFamily="34" charset="0"/>
              </a:rPr>
              <a:t>DRAWBACKS OF EXISTING SYSTEM:</a:t>
            </a:r>
            <a:br>
              <a:rPr lang="en-IN" dirty="0">
                <a:solidFill>
                  <a:schemeClr val="bg2">
                    <a:lumMod val="50000"/>
                  </a:schemeClr>
                </a:solidFill>
                <a:latin typeface="Arial Rounded MT Bold" panose="020F0704030504030204" pitchFamily="34" charset="0"/>
              </a:rPr>
            </a:br>
            <a:br>
              <a:rPr lang="en-IN" dirty="0">
                <a:solidFill>
                  <a:schemeClr val="bg2">
                    <a:lumMod val="50000"/>
                  </a:schemeClr>
                </a:solidFill>
                <a:latin typeface="Arial Rounded MT Bold" panose="020F0704030504030204" pitchFamily="34" charset="0"/>
              </a:rPr>
            </a:br>
            <a:r>
              <a:rPr lang="en-US" sz="4000" dirty="0">
                <a:solidFill>
                  <a:schemeClr val="accent6">
                    <a:lumMod val="25000"/>
                  </a:schemeClr>
                </a:solidFill>
              </a:rPr>
              <a:t>✓ It achieves low-latency in delivery with less energy consumption. </a:t>
            </a:r>
            <a:br>
              <a:rPr lang="en-US" sz="4000" dirty="0">
                <a:solidFill>
                  <a:schemeClr val="accent6">
                    <a:lumMod val="25000"/>
                  </a:schemeClr>
                </a:solidFill>
              </a:rPr>
            </a:br>
            <a:r>
              <a:rPr lang="en-US" sz="4000" dirty="0">
                <a:solidFill>
                  <a:schemeClr val="accent6">
                    <a:lumMod val="25000"/>
                  </a:schemeClr>
                </a:solidFill>
              </a:rPr>
              <a:t>✓ The detection performance is not improved.  </a:t>
            </a:r>
            <a:br>
              <a:rPr lang="en-US" sz="4000" dirty="0">
                <a:solidFill>
                  <a:schemeClr val="accent6">
                    <a:lumMod val="25000"/>
                  </a:schemeClr>
                </a:solidFill>
              </a:rPr>
            </a:br>
            <a:r>
              <a:rPr lang="en-US" sz="4000" dirty="0">
                <a:solidFill>
                  <a:schemeClr val="accent6">
                    <a:lumMod val="25000"/>
                  </a:schemeClr>
                </a:solidFill>
              </a:rPr>
              <a:t>✓ Parties need to be involved. </a:t>
            </a:r>
            <a:br>
              <a:rPr lang="en-US" sz="4000" dirty="0">
                <a:solidFill>
                  <a:schemeClr val="accent6">
                    <a:lumMod val="25000"/>
                  </a:schemeClr>
                </a:solidFill>
              </a:rPr>
            </a:br>
            <a:r>
              <a:rPr lang="en-US" sz="4000" dirty="0">
                <a:solidFill>
                  <a:schemeClr val="accent6">
                    <a:lumMod val="25000"/>
                  </a:schemeClr>
                </a:solidFill>
              </a:rPr>
              <a:t>✓ Cannot overcome inter-packet dependency.</a:t>
            </a:r>
            <a:r>
              <a:rPr lang="en-IN" sz="4000" dirty="0">
                <a:solidFill>
                  <a:schemeClr val="accent6">
                    <a:lumMod val="25000"/>
                  </a:schemeClr>
                </a:solidFill>
                <a:latin typeface="Arial Rounded MT Bold" panose="020F0704030504030204" pitchFamily="34" charset="0"/>
              </a:rPr>
              <a:t>    </a:t>
            </a:r>
            <a:endParaRPr lang="en-IN" sz="4000" dirty="0">
              <a:solidFill>
                <a:schemeClr val="accent6">
                  <a:lumMod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0453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pattFill prst="pct5">
          <a:fgClr>
            <a:schemeClr val="bg2">
              <a:lumMod val="75000"/>
            </a:schemeClr>
          </a:fgClr>
          <a:bgClr>
            <a:schemeClr val="accent6">
              <a:lumMod val="9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DD7BC-B65A-4AEC-863E-C61213991E1C}"/>
              </a:ext>
            </a:extLst>
          </p:cNvPr>
          <p:cNvSpPr>
            <a:spLocks noGrp="1"/>
          </p:cNvSpPr>
          <p:nvPr>
            <p:ph type="title"/>
          </p:nvPr>
        </p:nvSpPr>
        <p:spPr>
          <a:xfrm>
            <a:off x="119270" y="142875"/>
            <a:ext cx="12072729" cy="6715126"/>
          </a:xfrm>
        </p:spPr>
        <p:txBody>
          <a:bodyPr/>
          <a:lstStyle/>
          <a:p>
            <a:pPr marL="457200" rtl="0" fontAlgn="base">
              <a:lnSpc>
                <a:spcPct val="100000"/>
              </a:lnSpc>
              <a:spcBef>
                <a:spcPts val="0"/>
              </a:spcBef>
              <a:spcAft>
                <a:spcPts val="0"/>
              </a:spcAft>
            </a:pPr>
            <a:r>
              <a:rPr lang="en-IN" dirty="0">
                <a:solidFill>
                  <a:schemeClr val="bg2">
                    <a:lumMod val="50000"/>
                  </a:schemeClr>
                </a:solidFill>
                <a:latin typeface="Arial Rounded MT Bold" panose="020F0704030504030204" pitchFamily="34" charset="0"/>
              </a:rPr>
              <a:t>PROPOSED SYSTEM:</a:t>
            </a:r>
            <a:br>
              <a:rPr lang="en-IN" dirty="0">
                <a:solidFill>
                  <a:schemeClr val="bg2">
                    <a:lumMod val="50000"/>
                  </a:schemeClr>
                </a:solidFill>
                <a:latin typeface="Arial Rounded MT Bold" panose="020F0704030504030204" pitchFamily="34" charset="0"/>
              </a:rPr>
            </a:br>
            <a:r>
              <a:rPr lang="en-IN" sz="2400" dirty="0">
                <a:solidFill>
                  <a:schemeClr val="bg2">
                    <a:lumMod val="50000"/>
                  </a:schemeClr>
                </a:solidFill>
                <a:latin typeface="Arial Rounded MT Bold" panose="020F0704030504030204" pitchFamily="34" charset="0"/>
              </a:rPr>
              <a:t> </a:t>
            </a:r>
            <a:r>
              <a:rPr lang="en-US" sz="2400" dirty="0">
                <a:solidFill>
                  <a:schemeClr val="accent6">
                    <a:lumMod val="25000"/>
                  </a:schemeClr>
                </a:solidFill>
              </a:rPr>
              <a:t>✓ The proposed system presents a </a:t>
            </a:r>
            <a:r>
              <a:rPr lang="en-US" sz="2400" dirty="0">
                <a:solidFill>
                  <a:srgbClr val="FF0000"/>
                </a:solidFill>
              </a:rPr>
              <a:t>period-based defense mechanism </a:t>
            </a:r>
            <a:r>
              <a:rPr lang="en-US" sz="2400" dirty="0">
                <a:solidFill>
                  <a:schemeClr val="accent6">
                    <a:lumMod val="25000"/>
                  </a:schemeClr>
                </a:solidFill>
              </a:rPr>
              <a:t>.PDM scheme is based on the periods and uses a blacklist to efficiently </a:t>
            </a:r>
            <a:r>
              <a:rPr lang="en-US" sz="2400" dirty="0">
                <a:solidFill>
                  <a:srgbClr val="FF0000"/>
                </a:solidFill>
              </a:rPr>
              <a:t>prevent the data flooding attack</a:t>
            </a:r>
            <a:r>
              <a:rPr lang="en-US" sz="2400" dirty="0">
                <a:solidFill>
                  <a:schemeClr val="accent6">
                    <a:lumMod val="25000"/>
                  </a:schemeClr>
                </a:solidFill>
              </a:rPr>
              <a:t>, by checking the data packet floods at the end of each period in order to enhance the throughput of burst traffic. Therefore, it can guarantee the </a:t>
            </a:r>
            <a:r>
              <a:rPr lang="en-US" sz="2400" dirty="0">
                <a:solidFill>
                  <a:srgbClr val="FF0000"/>
                </a:solidFill>
              </a:rPr>
              <a:t>Quality of Service (QoS) of burst traffic</a:t>
            </a:r>
            <a:r>
              <a:rPr lang="en-US" sz="2400" dirty="0">
                <a:solidFill>
                  <a:schemeClr val="accent6">
                    <a:lumMod val="25000"/>
                  </a:schemeClr>
                </a:solidFill>
              </a:rPr>
              <a:t>. As a result of which many data packets are forwarded at a high rate for the whole duration. Flood attacks are launched by malicious or selfish nodes. </a:t>
            </a:r>
            <a:br>
              <a:rPr lang="en-US" sz="2400" dirty="0">
                <a:solidFill>
                  <a:schemeClr val="accent6">
                    <a:lumMod val="25000"/>
                  </a:schemeClr>
                </a:solidFill>
              </a:rPr>
            </a:br>
            <a:r>
              <a:rPr lang="en-US" sz="2400" dirty="0">
                <a:solidFill>
                  <a:schemeClr val="accent6">
                    <a:lumMod val="25000"/>
                  </a:schemeClr>
                </a:solidFill>
              </a:rPr>
              <a:t>✓ In the proposed </a:t>
            </a:r>
            <a:r>
              <a:rPr lang="en-US" sz="2400" dirty="0">
                <a:solidFill>
                  <a:srgbClr val="FF0000"/>
                </a:solidFill>
              </a:rPr>
              <a:t>Single-copy routing </a:t>
            </a:r>
            <a:r>
              <a:rPr lang="en-US" sz="2400" dirty="0">
                <a:solidFill>
                  <a:schemeClr val="accent6">
                    <a:lumMod val="25000"/>
                  </a:schemeClr>
                </a:solidFill>
              </a:rPr>
              <a:t>after sending a packet out, a node deletes its own copy of the packet. Thus, each packet only has one copy in the network. </a:t>
            </a:r>
            <a:br>
              <a:rPr lang="en-US" sz="2400" dirty="0">
                <a:solidFill>
                  <a:schemeClr val="accent6">
                    <a:lumMod val="25000"/>
                  </a:schemeClr>
                </a:solidFill>
              </a:rPr>
            </a:br>
            <a:r>
              <a:rPr lang="en-US" sz="2400" dirty="0">
                <a:solidFill>
                  <a:schemeClr val="accent6">
                    <a:lumMod val="25000"/>
                  </a:schemeClr>
                </a:solidFill>
              </a:rPr>
              <a:t>✓ In the proposed </a:t>
            </a:r>
            <a:r>
              <a:rPr lang="en-US" sz="2400" dirty="0">
                <a:solidFill>
                  <a:srgbClr val="FF0000"/>
                </a:solidFill>
              </a:rPr>
              <a:t>Multicopy routing </a:t>
            </a:r>
            <a:r>
              <a:rPr lang="en-US" sz="2400" dirty="0">
                <a:solidFill>
                  <a:schemeClr val="accent6">
                    <a:lumMod val="25000"/>
                  </a:schemeClr>
                </a:solidFill>
              </a:rPr>
              <a:t>to the source node of a packet sprays a certain number of replicas of the packet to other nodes and each copy is separately routed using the single-copy strategy. The maximum number of copies that each packet can have is set.</a:t>
            </a:r>
            <a:br>
              <a:rPr lang="en-US" sz="2400" dirty="0">
                <a:solidFill>
                  <a:schemeClr val="accent6">
                    <a:lumMod val="25000"/>
                  </a:schemeClr>
                </a:solidFill>
              </a:rPr>
            </a:br>
            <a:r>
              <a:rPr lang="en-US" sz="2400" dirty="0">
                <a:solidFill>
                  <a:schemeClr val="accent6">
                    <a:lumMod val="25000"/>
                  </a:schemeClr>
                </a:solidFill>
              </a:rPr>
              <a:t>✓ In the proposed, </a:t>
            </a:r>
            <a:r>
              <a:rPr lang="en-US" sz="2400" dirty="0">
                <a:solidFill>
                  <a:srgbClr val="FF0000"/>
                </a:solidFill>
              </a:rPr>
              <a:t>Propagation routing </a:t>
            </a:r>
            <a:r>
              <a:rPr lang="en-US" sz="2400" dirty="0">
                <a:solidFill>
                  <a:schemeClr val="accent6">
                    <a:lumMod val="25000"/>
                  </a:schemeClr>
                </a:solidFill>
              </a:rPr>
              <a:t>when a node locates it appropriate (according to the routing algorithm) to send a packet to another encountered node, it replicates that packet to the encountered node and keeps its own fake. There is no preset limit over the number of copies a packet can have. In Propagation, a node duplicates a packet to another encountered node if the latter has more regular contacts with the destination of the packet. </a:t>
            </a:r>
            <a:endParaRPr lang="en-IN" sz="2400" dirty="0">
              <a:solidFill>
                <a:schemeClr val="accent6">
                  <a:lumMod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5970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pattFill prst="pct5">
          <a:fgClr>
            <a:schemeClr val="bg2">
              <a:lumMod val="75000"/>
            </a:schemeClr>
          </a:fgClr>
          <a:bgClr>
            <a:schemeClr val="accent6">
              <a:lumMod val="9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DD7BC-B65A-4AEC-863E-C61213991E1C}"/>
              </a:ext>
            </a:extLst>
          </p:cNvPr>
          <p:cNvSpPr>
            <a:spLocks noGrp="1"/>
          </p:cNvSpPr>
          <p:nvPr>
            <p:ph type="title"/>
          </p:nvPr>
        </p:nvSpPr>
        <p:spPr>
          <a:xfrm>
            <a:off x="493985" y="365125"/>
            <a:ext cx="11193517" cy="5984875"/>
          </a:xfrm>
        </p:spPr>
        <p:txBody>
          <a:bodyPr/>
          <a:lstStyle/>
          <a:p>
            <a:pPr marL="457200" rtl="0" fontAlgn="base">
              <a:spcBef>
                <a:spcPts val="0"/>
              </a:spcBef>
              <a:spcAft>
                <a:spcPts val="0"/>
              </a:spcAft>
            </a:pPr>
            <a:br>
              <a:rPr lang="en-IN" sz="4300" dirty="0">
                <a:solidFill>
                  <a:schemeClr val="bg2">
                    <a:lumMod val="50000"/>
                  </a:schemeClr>
                </a:solidFill>
                <a:latin typeface="Arial Rounded MT Bold" panose="020F0704030504030204" pitchFamily="34" charset="0"/>
              </a:rPr>
            </a:br>
            <a:r>
              <a:rPr lang="en-IN" sz="4300" dirty="0">
                <a:solidFill>
                  <a:schemeClr val="bg2">
                    <a:lumMod val="50000"/>
                  </a:schemeClr>
                </a:solidFill>
                <a:latin typeface="Arial Rounded MT Bold" panose="020F0704030504030204" pitchFamily="34" charset="0"/>
              </a:rPr>
              <a:t>ADVANTAGES OF PROPOSED SYSTEM:</a:t>
            </a:r>
            <a:br>
              <a:rPr lang="en-IN" sz="4300" dirty="0">
                <a:solidFill>
                  <a:schemeClr val="bg2">
                    <a:lumMod val="50000"/>
                  </a:schemeClr>
                </a:solidFill>
                <a:latin typeface="Arial Rounded MT Bold" panose="020F0704030504030204" pitchFamily="34" charset="0"/>
              </a:rPr>
            </a:br>
            <a:br>
              <a:rPr lang="en-IN" dirty="0">
                <a:solidFill>
                  <a:schemeClr val="bg2">
                    <a:lumMod val="50000"/>
                  </a:schemeClr>
                </a:solidFill>
                <a:latin typeface="Arial Rounded MT Bold" panose="020F0704030504030204" pitchFamily="34" charset="0"/>
              </a:rPr>
            </a:br>
            <a:r>
              <a:rPr lang="en-US" sz="4000" dirty="0">
                <a:solidFill>
                  <a:schemeClr val="accent6">
                    <a:lumMod val="25000"/>
                  </a:schemeClr>
                </a:solidFill>
              </a:rPr>
              <a:t>✓ Reduce false alarm probability </a:t>
            </a:r>
            <a:br>
              <a:rPr lang="en-US" sz="4000" dirty="0">
                <a:solidFill>
                  <a:schemeClr val="accent6">
                    <a:lumMod val="25000"/>
                  </a:schemeClr>
                </a:solidFill>
              </a:rPr>
            </a:br>
            <a:r>
              <a:rPr lang="en-US" sz="4000" dirty="0">
                <a:solidFill>
                  <a:schemeClr val="accent6">
                    <a:lumMod val="25000"/>
                  </a:schemeClr>
                </a:solidFill>
              </a:rPr>
              <a:t>✓ Cost reduction for its users </a:t>
            </a:r>
            <a:br>
              <a:rPr lang="en-US" sz="4000" dirty="0">
                <a:solidFill>
                  <a:schemeClr val="accent6">
                    <a:lumMod val="25000"/>
                  </a:schemeClr>
                </a:solidFill>
              </a:rPr>
            </a:br>
            <a:r>
              <a:rPr lang="en-US" sz="4000" dirty="0">
                <a:solidFill>
                  <a:schemeClr val="accent6">
                    <a:lumMod val="25000"/>
                  </a:schemeClr>
                </a:solidFill>
              </a:rPr>
              <a:t>✓ Higher accuracy </a:t>
            </a:r>
            <a:br>
              <a:rPr lang="en-US" sz="4000" dirty="0">
                <a:solidFill>
                  <a:schemeClr val="accent6">
                    <a:lumMod val="25000"/>
                  </a:schemeClr>
                </a:solidFill>
              </a:rPr>
            </a:br>
            <a:r>
              <a:rPr lang="en-US" sz="4000" dirty="0">
                <a:solidFill>
                  <a:schemeClr val="accent6">
                    <a:lumMod val="25000"/>
                  </a:schemeClr>
                </a:solidFill>
              </a:rPr>
              <a:t>✓ Opaqueness since routers need not be involved. ✓ Successfully minimize the amount of traffic</a:t>
            </a:r>
            <a:endParaRPr lang="en-IN" sz="4000" dirty="0">
              <a:solidFill>
                <a:schemeClr val="accent6">
                  <a:lumMod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9901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pattFill prst="dkDnDiag">
          <a:fgClr>
            <a:schemeClr val="bg2">
              <a:lumMod val="90000"/>
            </a:schemeClr>
          </a:fgClr>
          <a:bgClr>
            <a:schemeClr val="accent6">
              <a:lumMod val="9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DA338-FA2D-40C1-B6ED-ED69E19B3D70}"/>
              </a:ext>
            </a:extLst>
          </p:cNvPr>
          <p:cNvSpPr>
            <a:spLocks noGrp="1"/>
          </p:cNvSpPr>
          <p:nvPr>
            <p:ph type="title"/>
          </p:nvPr>
        </p:nvSpPr>
        <p:spPr>
          <a:xfrm>
            <a:off x="536028" y="365125"/>
            <a:ext cx="11140965" cy="6085371"/>
          </a:xfrm>
        </p:spPr>
        <p:txBody>
          <a:bodyPr/>
          <a:lstStyle/>
          <a:p>
            <a:r>
              <a:rPr lang="en-IN" dirty="0">
                <a:solidFill>
                  <a:schemeClr val="bg2">
                    <a:lumMod val="50000"/>
                  </a:schemeClr>
                </a:solidFill>
                <a:latin typeface="Arial Rounded MT Bold" panose="020F0704030504030204" pitchFamily="34" charset="0"/>
              </a:rPr>
              <a:t>SYSTEM ARCHITECTURE:</a:t>
            </a:r>
            <a:br>
              <a:rPr lang="en-IN" dirty="0">
                <a:solidFill>
                  <a:schemeClr val="bg2">
                    <a:lumMod val="50000"/>
                  </a:schemeClr>
                </a:solidFill>
                <a:latin typeface="Arial Rounded MT Bold" panose="020F0704030504030204" pitchFamily="34" charset="0"/>
              </a:rPr>
            </a:br>
            <a:r>
              <a:rPr lang="en-IN" dirty="0">
                <a:solidFill>
                  <a:schemeClr val="bg2">
                    <a:lumMod val="50000"/>
                  </a:schemeClr>
                </a:solidFill>
                <a:latin typeface="Arial Rounded MT Bold" panose="020F0704030504030204" pitchFamily="34" charset="0"/>
              </a:rPr>
              <a:t>      </a:t>
            </a:r>
            <a:br>
              <a:rPr lang="en-IN" dirty="0">
                <a:solidFill>
                  <a:schemeClr val="bg2">
                    <a:lumMod val="50000"/>
                  </a:schemeClr>
                </a:solidFill>
                <a:latin typeface="Arial Rounded MT Bold" panose="020F0704030504030204" pitchFamily="34" charset="0"/>
              </a:rPr>
            </a:br>
            <a:endParaRPr lang="en-IN" sz="2800" dirty="0">
              <a:solidFill>
                <a:schemeClr val="bg2">
                  <a:lumMod val="25000"/>
                </a:schemeClr>
              </a:solidFill>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05B68214-3866-4375-820B-EE216E068F92}"/>
              </a:ext>
            </a:extLst>
          </p:cNvPr>
          <p:cNvPicPr>
            <a:picLocks noChangeAspect="1"/>
          </p:cNvPicPr>
          <p:nvPr/>
        </p:nvPicPr>
        <p:blipFill>
          <a:blip r:embed="rId2"/>
          <a:stretch>
            <a:fillRect/>
          </a:stretch>
        </p:blipFill>
        <p:spPr>
          <a:xfrm>
            <a:off x="957262" y="1495325"/>
            <a:ext cx="10277475" cy="453400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051163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pattFill prst="pct90">
          <a:fgClr>
            <a:schemeClr val="accent6">
              <a:lumMod val="90000"/>
            </a:schemeClr>
          </a:fgClr>
          <a:bgClr>
            <a:schemeClr val="accent6">
              <a:lumMod val="75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E128F-4173-485B-8584-EA19C6C797BC}"/>
              </a:ext>
            </a:extLst>
          </p:cNvPr>
          <p:cNvSpPr>
            <a:spLocks noGrp="1"/>
          </p:cNvSpPr>
          <p:nvPr>
            <p:ph type="title"/>
          </p:nvPr>
        </p:nvSpPr>
        <p:spPr>
          <a:xfrm>
            <a:off x="629920" y="189571"/>
            <a:ext cx="11257280" cy="6230280"/>
          </a:xfrm>
        </p:spPr>
        <p:txBody>
          <a:bodyPr/>
          <a:lstStyle/>
          <a:p>
            <a:r>
              <a:rPr lang="en-IN" dirty="0">
                <a:solidFill>
                  <a:schemeClr val="bg2">
                    <a:lumMod val="50000"/>
                  </a:schemeClr>
                </a:solidFill>
                <a:latin typeface="Arial Rounded MT Bold" panose="020F0704030504030204" pitchFamily="34" charset="0"/>
              </a:rPr>
              <a:t>System Design:</a:t>
            </a:r>
            <a:r>
              <a:rPr lang="en-IN" dirty="0">
                <a:solidFill>
                  <a:schemeClr val="bg2">
                    <a:lumMod val="10000"/>
                  </a:schemeClr>
                </a:solidFill>
                <a:latin typeface="Arial Rounded MT Bold" panose="020F0704030504030204" pitchFamily="34" charset="0"/>
              </a:rPr>
              <a:t>(ER diagram)</a:t>
            </a:r>
            <a:br>
              <a:rPr lang="en-IN" dirty="0">
                <a:solidFill>
                  <a:schemeClr val="bg2">
                    <a:lumMod val="50000"/>
                  </a:schemeClr>
                </a:solidFill>
                <a:latin typeface="Arial Rounded MT Bold" panose="020F0704030504030204" pitchFamily="34" charset="0"/>
              </a:rPr>
            </a:br>
            <a:br>
              <a:rPr lang="en-IN" dirty="0">
                <a:solidFill>
                  <a:schemeClr val="bg2">
                    <a:lumMod val="50000"/>
                  </a:schemeClr>
                </a:solidFill>
                <a:latin typeface="Arial Rounded MT Bold" panose="020F0704030504030204" pitchFamily="34" charset="0"/>
              </a:rPr>
            </a:br>
            <a:r>
              <a:rPr lang="en-IN" dirty="0">
                <a:solidFill>
                  <a:schemeClr val="bg2">
                    <a:lumMod val="50000"/>
                  </a:schemeClr>
                </a:solidFill>
                <a:latin typeface="Arial Rounded MT Bold" panose="020F0704030504030204" pitchFamily="34" charset="0"/>
              </a:rPr>
              <a:t>              </a:t>
            </a:r>
            <a:endParaRPr lang="en-IN" sz="3600" dirty="0">
              <a:solidFill>
                <a:schemeClr val="accent6">
                  <a:lumMod val="25000"/>
                </a:schemeClr>
              </a:solidFill>
              <a:latin typeface="Times New Roman" panose="02020603050405020304" pitchFamily="18" charset="0"/>
              <a:cs typeface="Times New Roman" panose="02020603050405020304" pitchFamily="18" charset="0"/>
            </a:endParaRPr>
          </a:p>
        </p:txBody>
      </p:sp>
      <p:pic>
        <p:nvPicPr>
          <p:cNvPr id="6" name="Picture 5" descr="Diagram&#10;&#10;Description automatically generated">
            <a:extLst>
              <a:ext uri="{FF2B5EF4-FFF2-40B4-BE49-F238E27FC236}">
                <a16:creationId xmlns:a16="http://schemas.microsoft.com/office/drawing/2014/main" id="{2247EB9D-1C49-40C3-B515-681826109262}"/>
              </a:ext>
            </a:extLst>
          </p:cNvPr>
          <p:cNvPicPr/>
          <p:nvPr/>
        </p:nvPicPr>
        <p:blipFill>
          <a:blip r:embed="rId2">
            <a:duotone>
              <a:prstClr val="black"/>
              <a:schemeClr val="bg1">
                <a:lumMod val="85000"/>
                <a:tint val="45000"/>
                <a:satMod val="400000"/>
              </a:schemeClr>
            </a:duotone>
          </a:blip>
          <a:stretch>
            <a:fillRect/>
          </a:stretch>
        </p:blipFill>
        <p:spPr>
          <a:xfrm>
            <a:off x="707980" y="970156"/>
            <a:ext cx="10932160" cy="5449695"/>
          </a:xfrm>
          <a:prstGeom prst="rect">
            <a:avLst/>
          </a:prstGeom>
          <a:solidFill>
            <a:schemeClr val="bg1">
              <a:lumMod val="95000"/>
            </a:schemeClr>
          </a:solidFill>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625436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pattFill prst="pct90">
          <a:fgClr>
            <a:schemeClr val="accent6">
              <a:lumMod val="90000"/>
            </a:schemeClr>
          </a:fgClr>
          <a:bgClr>
            <a:schemeClr val="accent6">
              <a:lumMod val="75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E128F-4173-485B-8584-EA19C6C797BC}"/>
              </a:ext>
            </a:extLst>
          </p:cNvPr>
          <p:cNvSpPr>
            <a:spLocks noGrp="1"/>
          </p:cNvSpPr>
          <p:nvPr>
            <p:ph type="title"/>
          </p:nvPr>
        </p:nvSpPr>
        <p:spPr>
          <a:xfrm>
            <a:off x="838200" y="657225"/>
            <a:ext cx="10515600" cy="5762625"/>
          </a:xfrm>
        </p:spPr>
        <p:txBody>
          <a:bodyPr/>
          <a:lstStyle/>
          <a:p>
            <a:r>
              <a:rPr lang="en-IN" dirty="0">
                <a:solidFill>
                  <a:schemeClr val="bg2">
                    <a:lumMod val="50000"/>
                  </a:schemeClr>
                </a:solidFill>
                <a:latin typeface="Arial Rounded MT Bold" panose="020F0704030504030204" pitchFamily="34" charset="0"/>
              </a:rPr>
              <a:t>System Design:</a:t>
            </a:r>
            <a:r>
              <a:rPr lang="en-IN" dirty="0">
                <a:solidFill>
                  <a:schemeClr val="bg2">
                    <a:lumMod val="10000"/>
                  </a:schemeClr>
                </a:solidFill>
                <a:latin typeface="Arial Rounded MT Bold" panose="020F0704030504030204" pitchFamily="34" charset="0"/>
              </a:rPr>
              <a:t>(Data Flow diagram)</a:t>
            </a:r>
            <a:br>
              <a:rPr lang="en-IN" dirty="0">
                <a:solidFill>
                  <a:schemeClr val="bg2">
                    <a:lumMod val="50000"/>
                  </a:schemeClr>
                </a:solidFill>
                <a:latin typeface="Arial Rounded MT Bold" panose="020F0704030504030204" pitchFamily="34" charset="0"/>
              </a:rPr>
            </a:br>
            <a:br>
              <a:rPr lang="en-IN" dirty="0">
                <a:solidFill>
                  <a:schemeClr val="bg2">
                    <a:lumMod val="50000"/>
                  </a:schemeClr>
                </a:solidFill>
                <a:latin typeface="Arial Rounded MT Bold" panose="020F0704030504030204" pitchFamily="34" charset="0"/>
              </a:rPr>
            </a:br>
            <a:r>
              <a:rPr lang="en-IN" dirty="0">
                <a:solidFill>
                  <a:schemeClr val="bg2">
                    <a:lumMod val="50000"/>
                  </a:schemeClr>
                </a:solidFill>
                <a:latin typeface="Arial Rounded MT Bold" panose="020F0704030504030204" pitchFamily="34" charset="0"/>
              </a:rPr>
              <a:t>              </a:t>
            </a:r>
            <a:endParaRPr lang="en-IN" sz="3600" dirty="0">
              <a:solidFill>
                <a:schemeClr val="accent6">
                  <a:lumMod val="25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53A8CEB-4B51-44EC-BF78-D4162F38BC81}"/>
              </a:ext>
            </a:extLst>
          </p:cNvPr>
          <p:cNvPicPr>
            <a:picLocks noChangeAspect="1"/>
          </p:cNvPicPr>
          <p:nvPr/>
        </p:nvPicPr>
        <p:blipFill>
          <a:blip r:embed="rId2">
            <a:duotone>
              <a:prstClr val="black"/>
              <a:schemeClr val="bg1">
                <a:lumMod val="85000"/>
                <a:tint val="45000"/>
                <a:satMod val="400000"/>
              </a:schemeClr>
            </a:duotone>
          </a:blip>
          <a:stretch>
            <a:fillRect/>
          </a:stretch>
        </p:blipFill>
        <p:spPr>
          <a:xfrm>
            <a:off x="838200" y="1463040"/>
            <a:ext cx="10515600" cy="5037513"/>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58839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pattFill prst="pct90">
          <a:fgClr>
            <a:schemeClr val="accent6">
              <a:lumMod val="90000"/>
            </a:schemeClr>
          </a:fgClr>
          <a:bgClr>
            <a:schemeClr val="accent6">
              <a:lumMod val="75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E128F-4173-485B-8584-EA19C6C797BC}"/>
              </a:ext>
            </a:extLst>
          </p:cNvPr>
          <p:cNvSpPr>
            <a:spLocks noGrp="1"/>
          </p:cNvSpPr>
          <p:nvPr>
            <p:ph type="title"/>
          </p:nvPr>
        </p:nvSpPr>
        <p:spPr>
          <a:xfrm>
            <a:off x="446049" y="323385"/>
            <a:ext cx="11430000" cy="6233532"/>
          </a:xfrm>
        </p:spPr>
        <p:txBody>
          <a:bodyPr/>
          <a:lstStyle/>
          <a:p>
            <a:r>
              <a:rPr lang="en-IN" dirty="0">
                <a:solidFill>
                  <a:schemeClr val="bg2">
                    <a:lumMod val="50000"/>
                  </a:schemeClr>
                </a:solidFill>
                <a:latin typeface="Arial Rounded MT Bold" panose="020F0704030504030204" pitchFamily="34" charset="0"/>
              </a:rPr>
              <a:t>System Design:</a:t>
            </a:r>
            <a:r>
              <a:rPr lang="en-IN" dirty="0">
                <a:solidFill>
                  <a:schemeClr val="bg2">
                    <a:lumMod val="10000"/>
                  </a:schemeClr>
                </a:solidFill>
                <a:latin typeface="Arial Rounded MT Bold" panose="020F0704030504030204" pitchFamily="34" charset="0"/>
              </a:rPr>
              <a:t>(</a:t>
            </a:r>
            <a:r>
              <a:rPr lang="en-IN" dirty="0" err="1">
                <a:solidFill>
                  <a:schemeClr val="bg2">
                    <a:lumMod val="10000"/>
                  </a:schemeClr>
                </a:solidFill>
                <a:latin typeface="Arial Rounded MT Bold" panose="020F0704030504030204" pitchFamily="34" charset="0"/>
              </a:rPr>
              <a:t>Usecase</a:t>
            </a:r>
            <a:r>
              <a:rPr lang="en-IN" dirty="0">
                <a:solidFill>
                  <a:schemeClr val="bg2">
                    <a:lumMod val="10000"/>
                  </a:schemeClr>
                </a:solidFill>
                <a:latin typeface="Arial Rounded MT Bold" panose="020F0704030504030204" pitchFamily="34" charset="0"/>
              </a:rPr>
              <a:t> diagram)</a:t>
            </a:r>
            <a:br>
              <a:rPr lang="en-IN" dirty="0">
                <a:solidFill>
                  <a:schemeClr val="bg2">
                    <a:lumMod val="50000"/>
                  </a:schemeClr>
                </a:solidFill>
                <a:latin typeface="Arial Rounded MT Bold" panose="020F0704030504030204" pitchFamily="34" charset="0"/>
              </a:rPr>
            </a:br>
            <a:br>
              <a:rPr lang="en-IN" dirty="0">
                <a:solidFill>
                  <a:schemeClr val="bg2">
                    <a:lumMod val="50000"/>
                  </a:schemeClr>
                </a:solidFill>
                <a:latin typeface="Arial Rounded MT Bold" panose="020F0704030504030204" pitchFamily="34" charset="0"/>
              </a:rPr>
            </a:br>
            <a:r>
              <a:rPr lang="en-IN" dirty="0">
                <a:solidFill>
                  <a:schemeClr val="bg2">
                    <a:lumMod val="50000"/>
                  </a:schemeClr>
                </a:solidFill>
                <a:latin typeface="Arial Rounded MT Bold" panose="020F0704030504030204" pitchFamily="34" charset="0"/>
              </a:rPr>
              <a:t>              </a:t>
            </a:r>
            <a:endParaRPr lang="en-IN" sz="3600" dirty="0">
              <a:solidFill>
                <a:schemeClr val="accent6">
                  <a:lumMod val="25000"/>
                </a:schemeClr>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48A53B8-8060-4F4E-99AE-9A034405BE1A}"/>
              </a:ext>
            </a:extLst>
          </p:cNvPr>
          <p:cNvPicPr/>
          <p:nvPr/>
        </p:nvPicPr>
        <p:blipFill>
          <a:blip r:embed="rId2">
            <a:duotone>
              <a:prstClr val="black"/>
              <a:schemeClr val="bg1">
                <a:lumMod val="85000"/>
                <a:tint val="45000"/>
                <a:satMod val="400000"/>
              </a:schemeClr>
            </a:duotone>
            <a:extLst>
              <a:ext uri="{28A0092B-C50C-407E-A947-70E740481C1C}">
                <a14:useLocalDpi xmlns:a14="http://schemas.microsoft.com/office/drawing/2010/main" val="0"/>
              </a:ext>
            </a:extLst>
          </a:blip>
          <a:stretch>
            <a:fillRect/>
          </a:stretch>
        </p:blipFill>
        <p:spPr>
          <a:xfrm>
            <a:off x="976392" y="1137423"/>
            <a:ext cx="9988659" cy="5419493"/>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0083806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pattFill prst="pct90">
          <a:fgClr>
            <a:schemeClr val="accent6">
              <a:lumMod val="90000"/>
            </a:schemeClr>
          </a:fgClr>
          <a:bgClr>
            <a:schemeClr val="accent6">
              <a:lumMod val="75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E128F-4173-485B-8584-EA19C6C797BC}"/>
              </a:ext>
            </a:extLst>
          </p:cNvPr>
          <p:cNvSpPr>
            <a:spLocks noGrp="1"/>
          </p:cNvSpPr>
          <p:nvPr>
            <p:ph type="title"/>
          </p:nvPr>
        </p:nvSpPr>
        <p:spPr>
          <a:xfrm>
            <a:off x="838200" y="200025"/>
            <a:ext cx="10515600" cy="5762625"/>
          </a:xfrm>
        </p:spPr>
        <p:txBody>
          <a:bodyPr/>
          <a:lstStyle/>
          <a:p>
            <a:r>
              <a:rPr lang="en-IN" dirty="0">
                <a:solidFill>
                  <a:schemeClr val="bg2">
                    <a:lumMod val="50000"/>
                  </a:schemeClr>
                </a:solidFill>
                <a:latin typeface="Arial Rounded MT Bold" panose="020F0704030504030204" pitchFamily="34" charset="0"/>
              </a:rPr>
              <a:t>System Design:</a:t>
            </a:r>
            <a:r>
              <a:rPr lang="en-IN" dirty="0">
                <a:solidFill>
                  <a:schemeClr val="bg2">
                    <a:lumMod val="10000"/>
                  </a:schemeClr>
                </a:solidFill>
                <a:latin typeface="Arial Rounded MT Bold" panose="020F0704030504030204" pitchFamily="34" charset="0"/>
              </a:rPr>
              <a:t>(Activity diagram)</a:t>
            </a:r>
            <a:br>
              <a:rPr lang="en-IN" dirty="0">
                <a:solidFill>
                  <a:schemeClr val="bg2">
                    <a:lumMod val="50000"/>
                  </a:schemeClr>
                </a:solidFill>
                <a:latin typeface="Arial Rounded MT Bold" panose="020F0704030504030204" pitchFamily="34" charset="0"/>
              </a:rPr>
            </a:br>
            <a:br>
              <a:rPr lang="en-IN" dirty="0">
                <a:solidFill>
                  <a:schemeClr val="bg2">
                    <a:lumMod val="50000"/>
                  </a:schemeClr>
                </a:solidFill>
                <a:latin typeface="Arial Rounded MT Bold" panose="020F0704030504030204" pitchFamily="34" charset="0"/>
              </a:rPr>
            </a:br>
            <a:r>
              <a:rPr lang="en-IN" dirty="0">
                <a:solidFill>
                  <a:schemeClr val="bg2">
                    <a:lumMod val="50000"/>
                  </a:schemeClr>
                </a:solidFill>
                <a:latin typeface="Arial Rounded MT Bold" panose="020F0704030504030204" pitchFamily="34" charset="0"/>
              </a:rPr>
              <a:t>              </a:t>
            </a:r>
            <a:endParaRPr lang="en-IN" sz="3600" dirty="0">
              <a:solidFill>
                <a:schemeClr val="accent6">
                  <a:lumMod val="25000"/>
                </a:schemeClr>
              </a:solidFill>
              <a:latin typeface="Times New Roman" panose="02020603050405020304" pitchFamily="18" charset="0"/>
              <a:cs typeface="Times New Roman" panose="02020603050405020304" pitchFamily="18" charset="0"/>
            </a:endParaRPr>
          </a:p>
        </p:txBody>
      </p:sp>
      <p:pic>
        <p:nvPicPr>
          <p:cNvPr id="3" name="Picture 2" descr="Diagram&#10;&#10;Description automatically generated">
            <a:extLst>
              <a:ext uri="{FF2B5EF4-FFF2-40B4-BE49-F238E27FC236}">
                <a16:creationId xmlns:a16="http://schemas.microsoft.com/office/drawing/2014/main" id="{1EDFBDDE-DD24-4964-A0E6-77E0B1A4F3F2}"/>
              </a:ext>
            </a:extLst>
          </p:cNvPr>
          <p:cNvPicPr/>
          <p:nvPr/>
        </p:nvPicPr>
        <p:blipFill>
          <a:blip r:embed="rId2">
            <a:duotone>
              <a:prstClr val="black"/>
              <a:schemeClr val="bg1">
                <a:lumMod val="85000"/>
                <a:tint val="45000"/>
                <a:satMod val="400000"/>
              </a:schemeClr>
            </a:duotone>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1433593" y="995681"/>
            <a:ext cx="8671302" cy="5662294"/>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8613312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pattFill prst="pct90">
          <a:fgClr>
            <a:schemeClr val="accent6">
              <a:lumMod val="90000"/>
            </a:schemeClr>
          </a:fgClr>
          <a:bgClr>
            <a:schemeClr val="accent6">
              <a:lumMod val="75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E128F-4173-485B-8584-EA19C6C797BC}"/>
              </a:ext>
            </a:extLst>
          </p:cNvPr>
          <p:cNvSpPr>
            <a:spLocks noGrp="1"/>
          </p:cNvSpPr>
          <p:nvPr>
            <p:ph type="title"/>
          </p:nvPr>
        </p:nvSpPr>
        <p:spPr>
          <a:xfrm>
            <a:off x="838200" y="657225"/>
            <a:ext cx="10515600" cy="5762625"/>
          </a:xfrm>
        </p:spPr>
        <p:txBody>
          <a:bodyPr/>
          <a:lstStyle/>
          <a:p>
            <a:r>
              <a:rPr lang="en-IN" dirty="0">
                <a:solidFill>
                  <a:schemeClr val="bg2">
                    <a:lumMod val="50000"/>
                  </a:schemeClr>
                </a:solidFill>
                <a:latin typeface="Arial Rounded MT Bold" panose="020F0704030504030204" pitchFamily="34" charset="0"/>
              </a:rPr>
              <a:t>MODULES:</a:t>
            </a:r>
            <a:br>
              <a:rPr lang="en-IN" dirty="0">
                <a:solidFill>
                  <a:schemeClr val="bg2">
                    <a:lumMod val="50000"/>
                  </a:schemeClr>
                </a:solidFill>
                <a:latin typeface="Arial Rounded MT Bold" panose="020F0704030504030204" pitchFamily="34" charset="0"/>
              </a:rPr>
            </a:br>
            <a:br>
              <a:rPr lang="en-IN" dirty="0">
                <a:solidFill>
                  <a:schemeClr val="bg2">
                    <a:lumMod val="50000"/>
                  </a:schemeClr>
                </a:solidFill>
                <a:latin typeface="Arial Rounded MT Bold" panose="020F0704030504030204" pitchFamily="34" charset="0"/>
              </a:rPr>
            </a:br>
            <a:r>
              <a:rPr lang="en-IN" dirty="0">
                <a:solidFill>
                  <a:schemeClr val="bg2">
                    <a:lumMod val="50000"/>
                  </a:schemeClr>
                </a:solidFill>
                <a:latin typeface="Arial Rounded MT Bold" panose="020F0704030504030204" pitchFamily="34" charset="0"/>
              </a:rPr>
              <a:t>              </a:t>
            </a:r>
            <a:r>
              <a:rPr lang="en-US" sz="3600" dirty="0">
                <a:solidFill>
                  <a:schemeClr val="accent6">
                    <a:lumMod val="25000"/>
                  </a:schemeClr>
                </a:solidFill>
                <a:latin typeface="Times New Roman" panose="02020603050405020304" pitchFamily="18" charset="0"/>
                <a:cs typeface="Times New Roman" panose="02020603050405020304" pitchFamily="18" charset="0"/>
              </a:rPr>
              <a:t>Module 1 : Exploratory Data Analysis</a:t>
            </a:r>
            <a:br>
              <a:rPr lang="en-US" sz="3600" dirty="0">
                <a:solidFill>
                  <a:schemeClr val="accent6">
                    <a:lumMod val="25000"/>
                  </a:schemeClr>
                </a:solidFill>
                <a:latin typeface="Times New Roman" panose="02020603050405020304" pitchFamily="18" charset="0"/>
                <a:cs typeface="Times New Roman" panose="02020603050405020304" pitchFamily="18" charset="0"/>
              </a:rPr>
            </a:br>
            <a:br>
              <a:rPr lang="en-US" sz="3600" dirty="0">
                <a:solidFill>
                  <a:schemeClr val="accent6">
                    <a:lumMod val="25000"/>
                  </a:schemeClr>
                </a:solidFill>
                <a:latin typeface="Times New Roman" panose="02020603050405020304" pitchFamily="18" charset="0"/>
                <a:cs typeface="Times New Roman" panose="02020603050405020304" pitchFamily="18" charset="0"/>
              </a:rPr>
            </a:br>
            <a:r>
              <a:rPr lang="en-US" sz="3600" dirty="0">
                <a:solidFill>
                  <a:schemeClr val="accent6">
                    <a:lumMod val="25000"/>
                  </a:schemeClr>
                </a:solidFill>
                <a:latin typeface="Times New Roman" panose="02020603050405020304" pitchFamily="18" charset="0"/>
                <a:cs typeface="Times New Roman" panose="02020603050405020304" pitchFamily="18" charset="0"/>
              </a:rPr>
              <a:t>                 Module 2 : Pre-processing</a:t>
            </a:r>
            <a:br>
              <a:rPr lang="en-US" sz="3600" dirty="0">
                <a:solidFill>
                  <a:schemeClr val="accent6">
                    <a:lumMod val="25000"/>
                  </a:schemeClr>
                </a:solidFill>
                <a:latin typeface="Times New Roman" panose="02020603050405020304" pitchFamily="18" charset="0"/>
                <a:cs typeface="Times New Roman" panose="02020603050405020304" pitchFamily="18" charset="0"/>
              </a:rPr>
            </a:br>
            <a:br>
              <a:rPr lang="en-US" sz="3600" dirty="0">
                <a:solidFill>
                  <a:schemeClr val="accent6">
                    <a:lumMod val="25000"/>
                  </a:schemeClr>
                </a:solidFill>
                <a:latin typeface="Times New Roman" panose="02020603050405020304" pitchFamily="18" charset="0"/>
                <a:cs typeface="Times New Roman" panose="02020603050405020304" pitchFamily="18" charset="0"/>
              </a:rPr>
            </a:br>
            <a:r>
              <a:rPr lang="en-US" sz="3600" dirty="0">
                <a:solidFill>
                  <a:schemeClr val="accent6">
                    <a:lumMod val="25000"/>
                  </a:schemeClr>
                </a:solidFill>
                <a:latin typeface="Times New Roman" panose="02020603050405020304" pitchFamily="18" charset="0"/>
                <a:cs typeface="Times New Roman" panose="02020603050405020304" pitchFamily="18" charset="0"/>
              </a:rPr>
              <a:t>                 Module 3 : Feature Engineering</a:t>
            </a:r>
            <a:br>
              <a:rPr lang="en-US" sz="3600" dirty="0">
                <a:solidFill>
                  <a:schemeClr val="accent6">
                    <a:lumMod val="25000"/>
                  </a:schemeClr>
                </a:solidFill>
                <a:latin typeface="Times New Roman" panose="02020603050405020304" pitchFamily="18" charset="0"/>
                <a:cs typeface="Times New Roman" panose="02020603050405020304" pitchFamily="18" charset="0"/>
              </a:rPr>
            </a:br>
            <a:br>
              <a:rPr lang="en-US" sz="3600" dirty="0">
                <a:solidFill>
                  <a:schemeClr val="accent6">
                    <a:lumMod val="25000"/>
                  </a:schemeClr>
                </a:solidFill>
                <a:latin typeface="Times New Roman" panose="02020603050405020304" pitchFamily="18" charset="0"/>
                <a:cs typeface="Times New Roman" panose="02020603050405020304" pitchFamily="18" charset="0"/>
              </a:rPr>
            </a:br>
            <a:r>
              <a:rPr lang="en-US" sz="3600" dirty="0">
                <a:solidFill>
                  <a:schemeClr val="accent6">
                    <a:lumMod val="25000"/>
                  </a:schemeClr>
                </a:solidFill>
                <a:latin typeface="Times New Roman" panose="02020603050405020304" pitchFamily="18" charset="0"/>
                <a:cs typeface="Times New Roman" panose="02020603050405020304" pitchFamily="18" charset="0"/>
              </a:rPr>
              <a:t>                 Module 4 : Prediction</a:t>
            </a:r>
            <a:br>
              <a:rPr lang="en-US" sz="3600" dirty="0">
                <a:solidFill>
                  <a:schemeClr val="accent6">
                    <a:lumMod val="25000"/>
                  </a:schemeClr>
                </a:solidFill>
                <a:latin typeface="Times New Roman" panose="02020603050405020304" pitchFamily="18" charset="0"/>
                <a:cs typeface="Times New Roman" panose="02020603050405020304" pitchFamily="18" charset="0"/>
              </a:rPr>
            </a:br>
            <a:endParaRPr lang="en-IN" sz="3600" dirty="0">
              <a:solidFill>
                <a:schemeClr val="accent6">
                  <a:lumMod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9881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bg2">
              <a:lumMod val="75000"/>
            </a:schemeClr>
          </a:fgClr>
          <a:bgClr>
            <a:schemeClr val="accent6">
              <a:lumMod val="90000"/>
            </a:schemeClr>
          </a:bgClr>
        </a:patt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6058731-1267-4D78-BE19-23FEE65ADE71}"/>
              </a:ext>
            </a:extLst>
          </p:cNvPr>
          <p:cNvSpPr>
            <a:spLocks noGrp="1"/>
          </p:cNvSpPr>
          <p:nvPr>
            <p:ph type="title"/>
          </p:nvPr>
        </p:nvSpPr>
        <p:spPr>
          <a:xfrm>
            <a:off x="3346705" y="-149087"/>
            <a:ext cx="5270522" cy="2574235"/>
          </a:xfrm>
        </p:spPr>
        <p:txBody>
          <a:bodyPr/>
          <a:lstStyle/>
          <a:p>
            <a:r>
              <a:rPr lang="en-US" dirty="0"/>
              <a:t>  </a:t>
            </a:r>
            <a:br>
              <a:rPr lang="en-US" dirty="0"/>
            </a:br>
            <a:r>
              <a:rPr lang="en-US" dirty="0"/>
              <a:t>  </a:t>
            </a:r>
            <a:r>
              <a:rPr lang="en-US" sz="6000" b="1" dirty="0"/>
              <a:t>BATCH-C11</a:t>
            </a:r>
            <a:br>
              <a:rPr lang="en-US" b="1" dirty="0"/>
            </a:br>
            <a:r>
              <a:rPr lang="en-US" b="1" dirty="0"/>
              <a:t> </a:t>
            </a:r>
            <a:r>
              <a:rPr lang="en-US" b="1" dirty="0" err="1">
                <a:latin typeface="Times New Roman" panose="02020603050405020304" pitchFamily="18" charset="0"/>
                <a:cs typeface="Times New Roman" panose="02020603050405020304" pitchFamily="18" charset="0"/>
              </a:rPr>
              <a:t>Guide:Mrs.R.Devi</a:t>
            </a:r>
            <a:endParaRPr lang="en-US" b="1" dirty="0">
              <a:latin typeface="Times New Roman" panose="02020603050405020304" pitchFamily="18" charset="0"/>
              <a:cs typeface="Times New Roman" panose="02020603050405020304" pitchFamily="18" charset="0"/>
            </a:endParaRPr>
          </a:p>
        </p:txBody>
      </p:sp>
      <p:sp>
        <p:nvSpPr>
          <p:cNvPr id="6" name="Text Placeholder 5">
            <a:extLst>
              <a:ext uri="{FF2B5EF4-FFF2-40B4-BE49-F238E27FC236}">
                <a16:creationId xmlns:a16="http://schemas.microsoft.com/office/drawing/2014/main" id="{B47460D9-574A-4524-9885-7FAC72C46DF6}"/>
              </a:ext>
            </a:extLst>
          </p:cNvPr>
          <p:cNvSpPr>
            <a:spLocks noGrp="1"/>
          </p:cNvSpPr>
          <p:nvPr>
            <p:ph type="body" sz="quarter" idx="11"/>
          </p:nvPr>
        </p:nvSpPr>
        <p:spPr>
          <a:xfrm>
            <a:off x="3415793" y="3130826"/>
            <a:ext cx="5486400" cy="476843"/>
          </a:xfrm>
        </p:spPr>
        <p:txBody>
          <a:bodyPr/>
          <a:lstStyle/>
          <a:p>
            <a:r>
              <a:rPr lang="en-US" b="1" dirty="0"/>
              <a:t>S.VARSHA</a:t>
            </a:r>
          </a:p>
          <a:p>
            <a:r>
              <a:rPr lang="en-US" sz="4000" dirty="0"/>
              <a:t>2017PECCS248</a:t>
            </a:r>
          </a:p>
        </p:txBody>
      </p:sp>
      <p:sp>
        <p:nvSpPr>
          <p:cNvPr id="7" name="Text Placeholder 6">
            <a:extLst>
              <a:ext uri="{FF2B5EF4-FFF2-40B4-BE49-F238E27FC236}">
                <a16:creationId xmlns:a16="http://schemas.microsoft.com/office/drawing/2014/main" id="{338068EC-8701-49CF-A4AC-5D0C33F6B1D8}"/>
              </a:ext>
            </a:extLst>
          </p:cNvPr>
          <p:cNvSpPr>
            <a:spLocks noGrp="1"/>
          </p:cNvSpPr>
          <p:nvPr>
            <p:ph type="body" sz="quarter" idx="12"/>
          </p:nvPr>
        </p:nvSpPr>
        <p:spPr>
          <a:xfrm>
            <a:off x="3091070" y="4581249"/>
            <a:ext cx="6317533" cy="746125"/>
          </a:xfrm>
        </p:spPr>
        <p:txBody>
          <a:bodyPr/>
          <a:lstStyle/>
          <a:p>
            <a:r>
              <a:rPr lang="en-US" b="1" dirty="0"/>
              <a:t>R.VALARMATHI</a:t>
            </a:r>
          </a:p>
          <a:p>
            <a:r>
              <a:rPr lang="en-US" sz="4000" dirty="0"/>
              <a:t>2017PECCS246</a:t>
            </a:r>
          </a:p>
        </p:txBody>
      </p:sp>
    </p:spTree>
    <p:extLst>
      <p:ext uri="{BB962C8B-B14F-4D97-AF65-F5344CB8AC3E}">
        <p14:creationId xmlns:p14="http://schemas.microsoft.com/office/powerpoint/2010/main" val="8779424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pattFill prst="dotDmnd">
          <a:fgClr>
            <a:schemeClr val="bg2"/>
          </a:fgClr>
          <a:bgClr>
            <a:schemeClr val="accent6">
              <a:lumMod val="9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00CC5-9F96-47B0-9EE2-5BED22665000}"/>
              </a:ext>
            </a:extLst>
          </p:cNvPr>
          <p:cNvSpPr>
            <a:spLocks noGrp="1"/>
          </p:cNvSpPr>
          <p:nvPr>
            <p:ph type="title"/>
          </p:nvPr>
        </p:nvSpPr>
        <p:spPr>
          <a:xfrm>
            <a:off x="638175" y="276225"/>
            <a:ext cx="10877550" cy="6181726"/>
          </a:xfrm>
        </p:spPr>
        <p:txBody>
          <a:bodyPr/>
          <a:lstStyle/>
          <a:p>
            <a:r>
              <a:rPr lang="en-US" dirty="0">
                <a:solidFill>
                  <a:schemeClr val="bg2">
                    <a:lumMod val="25000"/>
                  </a:schemeClr>
                </a:solidFill>
                <a:latin typeface="Times New Roman" panose="02020603050405020304" pitchFamily="18" charset="0"/>
                <a:cs typeface="Times New Roman" panose="02020603050405020304" pitchFamily="18" charset="0"/>
              </a:rPr>
              <a:t>Module 1 : Exploratory Data Analysis</a:t>
            </a:r>
            <a:br>
              <a:rPr lang="en-US" dirty="0">
                <a:solidFill>
                  <a:schemeClr val="bg2">
                    <a:lumMod val="25000"/>
                  </a:schemeClr>
                </a:solidFill>
                <a:latin typeface="Times New Roman" panose="02020603050405020304" pitchFamily="18" charset="0"/>
                <a:cs typeface="Times New Roman" panose="02020603050405020304" pitchFamily="18" charset="0"/>
              </a:rPr>
            </a:br>
            <a:r>
              <a:rPr lang="en-US" dirty="0">
                <a:solidFill>
                  <a:schemeClr val="bg2">
                    <a:lumMod val="25000"/>
                  </a:schemeClr>
                </a:solidFill>
                <a:latin typeface="Times New Roman" panose="02020603050405020304" pitchFamily="18" charset="0"/>
                <a:cs typeface="Times New Roman" panose="02020603050405020304" pitchFamily="18" charset="0"/>
              </a:rPr>
              <a:t>    </a:t>
            </a:r>
            <a:r>
              <a:rPr lang="en-US" sz="2400" dirty="0">
                <a:solidFill>
                  <a:schemeClr val="accent6">
                    <a:lumMod val="25000"/>
                  </a:schemeClr>
                </a:solidFill>
              </a:rPr>
              <a:t>✓</a:t>
            </a:r>
            <a:r>
              <a:rPr lang="en-US" sz="2000" dirty="0">
                <a:solidFill>
                  <a:schemeClr val="accent6">
                    <a:lumMod val="25000"/>
                  </a:schemeClr>
                </a:solidFill>
              </a:rPr>
              <a:t> </a:t>
            </a:r>
            <a:r>
              <a:rPr lang="en-US" sz="2200" dirty="0">
                <a:solidFill>
                  <a:schemeClr val="bg2">
                    <a:lumMod val="25000"/>
                  </a:schemeClr>
                </a:solidFill>
                <a:latin typeface="Times New Roman" panose="02020603050405020304" pitchFamily="18" charset="0"/>
                <a:cs typeface="Times New Roman" panose="02020603050405020304" pitchFamily="18" charset="0"/>
              </a:rPr>
              <a:t>Exploratory Data Analysis (EDA) is the first step in your </a:t>
            </a:r>
            <a:r>
              <a:rPr lang="en-US" sz="2200" dirty="0">
                <a:solidFill>
                  <a:srgbClr val="FF0000"/>
                </a:solidFill>
                <a:latin typeface="Times New Roman" panose="02020603050405020304" pitchFamily="18" charset="0"/>
                <a:cs typeface="Times New Roman" panose="02020603050405020304" pitchFamily="18" charset="0"/>
              </a:rPr>
              <a:t>data analysis process</a:t>
            </a:r>
            <a:r>
              <a:rPr lang="en-US" sz="2200" dirty="0">
                <a:solidFill>
                  <a:schemeClr val="bg2">
                    <a:lumMod val="25000"/>
                  </a:schemeClr>
                </a:solidFill>
                <a:latin typeface="Times New Roman" panose="02020603050405020304" pitchFamily="18" charset="0"/>
                <a:cs typeface="Times New Roman" panose="02020603050405020304" pitchFamily="18" charset="0"/>
              </a:rPr>
              <a:t>. Here, you make sense of the data you have and then figure out what questions you want to ask and how to frame them, as well as how best to manipulate your available data sources to get the answers you need.</a:t>
            </a:r>
            <a:br>
              <a:rPr lang="en-US" sz="2200" dirty="0">
                <a:solidFill>
                  <a:schemeClr val="bg2">
                    <a:lumMod val="25000"/>
                  </a:schemeClr>
                </a:solidFill>
                <a:latin typeface="Times New Roman" panose="02020603050405020304" pitchFamily="18" charset="0"/>
                <a:cs typeface="Times New Roman" panose="02020603050405020304" pitchFamily="18" charset="0"/>
              </a:rPr>
            </a:br>
            <a:r>
              <a:rPr lang="en-US" sz="2200" dirty="0">
                <a:solidFill>
                  <a:schemeClr val="bg2">
                    <a:lumMod val="25000"/>
                  </a:schemeClr>
                </a:solidFill>
                <a:latin typeface="Times New Roman" panose="02020603050405020304" pitchFamily="18" charset="0"/>
                <a:cs typeface="Times New Roman" panose="02020603050405020304" pitchFamily="18" charset="0"/>
              </a:rPr>
              <a:t>        </a:t>
            </a:r>
            <a:r>
              <a:rPr lang="en-US" sz="2400" dirty="0">
                <a:solidFill>
                  <a:schemeClr val="accent6">
                    <a:lumMod val="25000"/>
                  </a:schemeClr>
                </a:solidFill>
              </a:rPr>
              <a:t>✓</a:t>
            </a:r>
            <a:r>
              <a:rPr lang="en-US" sz="2200" dirty="0">
                <a:solidFill>
                  <a:schemeClr val="bg2">
                    <a:lumMod val="25000"/>
                  </a:schemeClr>
                </a:solidFill>
                <a:latin typeface="Times New Roman" panose="02020603050405020304" pitchFamily="18" charset="0"/>
                <a:cs typeface="Times New Roman" panose="02020603050405020304" pitchFamily="18" charset="0"/>
              </a:rPr>
              <a:t> Exploratory Data Analysis is valuable to data science projects since it allows to get closer to the certainty that the future results will be valid, correctly interpreted, and applicable to the desired business contexts. Such level of certainty can be achieved only after raw data is validated and checked for anomalies, </a:t>
            </a:r>
            <a:r>
              <a:rPr lang="en-US" sz="2200" dirty="0">
                <a:solidFill>
                  <a:srgbClr val="FF0000"/>
                </a:solidFill>
                <a:latin typeface="Times New Roman" panose="02020603050405020304" pitchFamily="18" charset="0"/>
                <a:cs typeface="Times New Roman" panose="02020603050405020304" pitchFamily="18" charset="0"/>
              </a:rPr>
              <a:t>ensuring that the data set was collected without errors</a:t>
            </a:r>
            <a:r>
              <a:rPr lang="en-US" sz="2200" dirty="0">
                <a:solidFill>
                  <a:schemeClr val="bg2">
                    <a:lumMod val="25000"/>
                  </a:schemeClr>
                </a:solidFill>
                <a:latin typeface="Times New Roman" panose="02020603050405020304" pitchFamily="18" charset="0"/>
                <a:cs typeface="Times New Roman" panose="02020603050405020304" pitchFamily="18" charset="0"/>
              </a:rPr>
              <a:t>. </a:t>
            </a:r>
            <a:r>
              <a:rPr lang="en-US" sz="2000" dirty="0">
                <a:solidFill>
                  <a:schemeClr val="accent6">
                    <a:lumMod val="25000"/>
                  </a:schemeClr>
                </a:solidFill>
              </a:rPr>
              <a:t>  </a:t>
            </a:r>
            <a:br>
              <a:rPr lang="en-US" sz="2000" dirty="0">
                <a:solidFill>
                  <a:schemeClr val="accent6">
                    <a:lumMod val="25000"/>
                  </a:schemeClr>
                </a:solidFill>
              </a:rPr>
            </a:br>
            <a:r>
              <a:rPr lang="en-US" sz="2000" dirty="0">
                <a:solidFill>
                  <a:schemeClr val="accent6">
                    <a:lumMod val="25000"/>
                  </a:schemeClr>
                </a:solidFill>
              </a:rPr>
              <a:t>        </a:t>
            </a:r>
            <a:r>
              <a:rPr lang="en-US" sz="2400" dirty="0">
                <a:solidFill>
                  <a:schemeClr val="accent6">
                    <a:lumMod val="25000"/>
                  </a:schemeClr>
                </a:solidFill>
              </a:rPr>
              <a:t>✓</a:t>
            </a:r>
            <a:r>
              <a:rPr lang="en-US" sz="2000" dirty="0">
                <a:solidFill>
                  <a:schemeClr val="accent6">
                    <a:lumMod val="25000"/>
                  </a:schemeClr>
                </a:solidFill>
              </a:rPr>
              <a:t> </a:t>
            </a:r>
            <a:r>
              <a:rPr lang="en-US" sz="2200" dirty="0">
                <a:solidFill>
                  <a:schemeClr val="bg2">
                    <a:lumMod val="25000"/>
                  </a:schemeClr>
                </a:solidFill>
                <a:latin typeface="Times New Roman" panose="02020603050405020304" pitchFamily="18" charset="0"/>
                <a:cs typeface="Times New Roman" panose="02020603050405020304" pitchFamily="18" charset="0"/>
              </a:rPr>
              <a:t>EDA also helps to find insights that were not evident or worth investigating to business stakeholders and data scientists but can be very informative about a particular business. </a:t>
            </a:r>
            <a:br>
              <a:rPr lang="en-US" sz="2200" dirty="0">
                <a:solidFill>
                  <a:schemeClr val="bg2">
                    <a:lumMod val="25000"/>
                  </a:schemeClr>
                </a:solidFill>
                <a:latin typeface="Times New Roman" panose="02020603050405020304" pitchFamily="18" charset="0"/>
                <a:cs typeface="Times New Roman" panose="02020603050405020304" pitchFamily="18" charset="0"/>
              </a:rPr>
            </a:br>
            <a:r>
              <a:rPr lang="en-US" sz="2200" dirty="0">
                <a:solidFill>
                  <a:schemeClr val="bg2">
                    <a:lumMod val="25000"/>
                  </a:schemeClr>
                </a:solidFill>
                <a:latin typeface="Times New Roman" panose="02020603050405020304" pitchFamily="18" charset="0"/>
                <a:cs typeface="Times New Roman" panose="02020603050405020304" pitchFamily="18" charset="0"/>
              </a:rPr>
              <a:t>        </a:t>
            </a:r>
            <a:r>
              <a:rPr lang="en-US" sz="2400" dirty="0">
                <a:solidFill>
                  <a:schemeClr val="accent6">
                    <a:lumMod val="25000"/>
                  </a:schemeClr>
                </a:solidFill>
              </a:rPr>
              <a:t>✓</a:t>
            </a:r>
            <a:r>
              <a:rPr lang="en-US" sz="2200" dirty="0">
                <a:solidFill>
                  <a:schemeClr val="bg2">
                    <a:lumMod val="25000"/>
                  </a:schemeClr>
                </a:solidFill>
                <a:latin typeface="Times New Roman" panose="02020603050405020304" pitchFamily="18" charset="0"/>
                <a:cs typeface="Times New Roman" panose="02020603050405020304" pitchFamily="18" charset="0"/>
              </a:rPr>
              <a:t>  EDA is performed in order to </a:t>
            </a:r>
            <a:r>
              <a:rPr lang="en-US" sz="2200" dirty="0">
                <a:solidFill>
                  <a:srgbClr val="FF0000"/>
                </a:solidFill>
                <a:latin typeface="Times New Roman" panose="02020603050405020304" pitchFamily="18" charset="0"/>
                <a:cs typeface="Times New Roman" panose="02020603050405020304" pitchFamily="18" charset="0"/>
              </a:rPr>
              <a:t>define and refine the selection of feature variables </a:t>
            </a:r>
            <a:r>
              <a:rPr lang="en-US" sz="2200" dirty="0">
                <a:solidFill>
                  <a:schemeClr val="bg2">
                    <a:lumMod val="25000"/>
                  </a:schemeClr>
                </a:solidFill>
                <a:latin typeface="Times New Roman" panose="02020603050405020304" pitchFamily="18" charset="0"/>
                <a:cs typeface="Times New Roman" panose="02020603050405020304" pitchFamily="18" charset="0"/>
              </a:rPr>
              <a:t>that will be used for machine learning. Once data scientists become familiar with the data set, they often have to return to feature engineering step, since the initial features may turn out not to be serving their intended purpose. Once the EDA stage is complete, data scientists get a firm feature set they need for supervised and unsupervised machine learning.</a:t>
            </a:r>
            <a:endParaRPr lang="en-IN" sz="2200" dirty="0">
              <a:solidFill>
                <a:schemeClr val="bg2">
                  <a:lumMod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77167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pattFill prst="dotDmnd">
          <a:fgClr>
            <a:schemeClr val="bg2"/>
          </a:fgClr>
          <a:bgClr>
            <a:schemeClr val="accent6">
              <a:lumMod val="9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00CC5-9F96-47B0-9EE2-5BED22665000}"/>
              </a:ext>
            </a:extLst>
          </p:cNvPr>
          <p:cNvSpPr>
            <a:spLocks noGrp="1"/>
          </p:cNvSpPr>
          <p:nvPr>
            <p:ph type="title"/>
          </p:nvPr>
        </p:nvSpPr>
        <p:spPr>
          <a:xfrm>
            <a:off x="609600" y="323850"/>
            <a:ext cx="10744200" cy="6247431"/>
          </a:xfrm>
        </p:spPr>
        <p:txBody>
          <a:bodyPr/>
          <a:lstStyle/>
          <a:p>
            <a:r>
              <a:rPr lang="en-US" sz="4400" dirty="0">
                <a:solidFill>
                  <a:schemeClr val="accent6">
                    <a:lumMod val="25000"/>
                  </a:schemeClr>
                </a:solidFill>
                <a:latin typeface="Times New Roman" panose="02020603050405020304" pitchFamily="18" charset="0"/>
                <a:cs typeface="Times New Roman" panose="02020603050405020304" pitchFamily="18" charset="0"/>
              </a:rPr>
              <a:t>Module 2 : Pre-processing</a:t>
            </a:r>
            <a:br>
              <a:rPr lang="en-US" sz="4400" dirty="0">
                <a:solidFill>
                  <a:schemeClr val="accent6">
                    <a:lumMod val="25000"/>
                  </a:schemeClr>
                </a:solidFill>
                <a:latin typeface="Times New Roman" panose="02020603050405020304" pitchFamily="18" charset="0"/>
                <a:cs typeface="Times New Roman" panose="02020603050405020304" pitchFamily="18" charset="0"/>
              </a:rPr>
            </a:br>
            <a:r>
              <a:rPr lang="en-US" sz="4400" dirty="0">
                <a:solidFill>
                  <a:schemeClr val="accent6">
                    <a:lumMod val="25000"/>
                  </a:schemeClr>
                </a:solidFill>
                <a:latin typeface="Times New Roman" panose="02020603050405020304" pitchFamily="18" charset="0"/>
                <a:cs typeface="Times New Roman" panose="02020603050405020304" pitchFamily="18" charset="0"/>
              </a:rPr>
              <a:t>     </a:t>
            </a:r>
            <a:r>
              <a:rPr lang="en-US" sz="2400" dirty="0">
                <a:solidFill>
                  <a:schemeClr val="accent6">
                    <a:lumMod val="25000"/>
                  </a:schemeClr>
                </a:solidFill>
              </a:rPr>
              <a:t>✓ </a:t>
            </a:r>
            <a:r>
              <a:rPr lang="en-US" sz="2200" dirty="0">
                <a:solidFill>
                  <a:schemeClr val="accent6">
                    <a:lumMod val="25000"/>
                  </a:schemeClr>
                </a:solidFill>
                <a:latin typeface="Times New Roman" panose="02020603050405020304" pitchFamily="18" charset="0"/>
                <a:cs typeface="Times New Roman" panose="02020603050405020304" pitchFamily="18" charset="0"/>
              </a:rPr>
              <a:t>Sometimes you may find some data are missing in the dataset. We need to be equipped to handle the problem when we come across them. Obviously you could remove the entire line of data but what if you are unknowingly removing crucial information? Of course we would not want to do that. One of the most common idea to handle the problem is to take a mean of all the values of the same column and have it to replace the missing data.</a:t>
            </a:r>
            <a:br>
              <a:rPr lang="en-US" sz="2200" dirty="0">
                <a:solidFill>
                  <a:schemeClr val="accent6">
                    <a:lumMod val="25000"/>
                  </a:schemeClr>
                </a:solidFill>
                <a:latin typeface="Times New Roman" panose="02020603050405020304" pitchFamily="18" charset="0"/>
                <a:cs typeface="Times New Roman" panose="02020603050405020304" pitchFamily="18" charset="0"/>
              </a:rPr>
            </a:br>
            <a:r>
              <a:rPr lang="en-US" sz="2200" dirty="0">
                <a:solidFill>
                  <a:schemeClr val="accent6">
                    <a:lumMod val="25000"/>
                  </a:schemeClr>
                </a:solidFill>
                <a:latin typeface="Times New Roman" panose="02020603050405020304" pitchFamily="18" charset="0"/>
                <a:cs typeface="Times New Roman" panose="02020603050405020304" pitchFamily="18" charset="0"/>
              </a:rPr>
              <a:t>         </a:t>
            </a:r>
            <a:r>
              <a:rPr lang="en-US" sz="2400" dirty="0">
                <a:solidFill>
                  <a:schemeClr val="accent6">
                    <a:lumMod val="25000"/>
                  </a:schemeClr>
                </a:solidFill>
              </a:rPr>
              <a:t>✓</a:t>
            </a:r>
            <a:r>
              <a:rPr lang="en-US" sz="2200" dirty="0">
                <a:solidFill>
                  <a:schemeClr val="accent6">
                    <a:lumMod val="25000"/>
                  </a:schemeClr>
                </a:solidFill>
                <a:latin typeface="Times New Roman" panose="02020603050405020304" pitchFamily="18" charset="0"/>
                <a:cs typeface="Times New Roman" panose="02020603050405020304" pitchFamily="18" charset="0"/>
              </a:rPr>
              <a:t> The library that we are going to use for the task is called </a:t>
            </a:r>
            <a:r>
              <a:rPr lang="en-US" sz="2200" dirty="0">
                <a:solidFill>
                  <a:srgbClr val="FF0000"/>
                </a:solidFill>
                <a:latin typeface="Times New Roman" panose="02020603050405020304" pitchFamily="18" charset="0"/>
                <a:cs typeface="Times New Roman" panose="02020603050405020304" pitchFamily="18" charset="0"/>
              </a:rPr>
              <a:t>Scikit Learn preprocessing</a:t>
            </a:r>
            <a:r>
              <a:rPr lang="en-US" sz="2200" dirty="0">
                <a:solidFill>
                  <a:schemeClr val="accent6">
                    <a:lumMod val="25000"/>
                  </a:schemeClr>
                </a:solidFill>
                <a:latin typeface="Times New Roman" panose="02020603050405020304" pitchFamily="18" charset="0"/>
                <a:cs typeface="Times New Roman" panose="02020603050405020304" pitchFamily="18" charset="0"/>
              </a:rPr>
              <a:t>. It contains a class called </a:t>
            </a:r>
            <a:r>
              <a:rPr lang="en-US" sz="2200" dirty="0">
                <a:solidFill>
                  <a:srgbClr val="FF0000"/>
                </a:solidFill>
                <a:latin typeface="Times New Roman" panose="02020603050405020304" pitchFamily="18" charset="0"/>
                <a:cs typeface="Times New Roman" panose="02020603050405020304" pitchFamily="18" charset="0"/>
              </a:rPr>
              <a:t>Imputer</a:t>
            </a:r>
            <a:r>
              <a:rPr lang="en-US" sz="2200" dirty="0">
                <a:solidFill>
                  <a:schemeClr val="accent6">
                    <a:lumMod val="25000"/>
                  </a:schemeClr>
                </a:solidFill>
                <a:latin typeface="Times New Roman" panose="02020603050405020304" pitchFamily="18" charset="0"/>
                <a:cs typeface="Times New Roman" panose="02020603050405020304" pitchFamily="18" charset="0"/>
              </a:rPr>
              <a:t> which will help us take care of the missing data. Sometimes our data is in qualitative form, that is we have texts as our data. We can find</a:t>
            </a:r>
            <a:br>
              <a:rPr lang="en-US" sz="2200" dirty="0">
                <a:solidFill>
                  <a:schemeClr val="accent6">
                    <a:lumMod val="25000"/>
                  </a:schemeClr>
                </a:solidFill>
                <a:latin typeface="Times New Roman" panose="02020603050405020304" pitchFamily="18" charset="0"/>
                <a:cs typeface="Times New Roman" panose="02020603050405020304" pitchFamily="18" charset="0"/>
              </a:rPr>
            </a:br>
            <a:r>
              <a:rPr lang="en-US" sz="2200" dirty="0">
                <a:solidFill>
                  <a:schemeClr val="accent6">
                    <a:lumMod val="25000"/>
                  </a:schemeClr>
                </a:solidFill>
                <a:latin typeface="Times New Roman" panose="02020603050405020304" pitchFamily="18" charset="0"/>
                <a:cs typeface="Times New Roman" panose="02020603050405020304" pitchFamily="18" charset="0"/>
              </a:rPr>
              <a:t>categories in text form. Now it gets complicated for machines to understand texts and process them, rather than numbers. Therefore, we have to encode the categorical data.</a:t>
            </a:r>
            <a:br>
              <a:rPr lang="en-US" sz="2200" dirty="0">
                <a:solidFill>
                  <a:schemeClr val="accent6">
                    <a:lumMod val="25000"/>
                  </a:schemeClr>
                </a:solidFill>
                <a:latin typeface="Times New Roman" panose="02020603050405020304" pitchFamily="18" charset="0"/>
                <a:cs typeface="Times New Roman" panose="02020603050405020304" pitchFamily="18" charset="0"/>
              </a:rPr>
            </a:br>
            <a:r>
              <a:rPr lang="en-US" sz="2200" dirty="0">
                <a:solidFill>
                  <a:schemeClr val="accent6">
                    <a:lumMod val="25000"/>
                  </a:schemeClr>
                </a:solidFill>
                <a:latin typeface="Times New Roman" panose="02020603050405020304" pitchFamily="18" charset="0"/>
                <a:cs typeface="Times New Roman" panose="02020603050405020304" pitchFamily="18" charset="0"/>
              </a:rPr>
              <a:t>        </a:t>
            </a:r>
            <a:r>
              <a:rPr lang="en-US" sz="2400" dirty="0">
                <a:solidFill>
                  <a:schemeClr val="accent6">
                    <a:lumMod val="25000"/>
                  </a:schemeClr>
                </a:solidFill>
              </a:rPr>
              <a:t>✓ </a:t>
            </a:r>
            <a:r>
              <a:rPr lang="en-US" sz="2200" dirty="0">
                <a:solidFill>
                  <a:schemeClr val="accent6">
                    <a:lumMod val="25000"/>
                  </a:schemeClr>
                </a:solidFill>
                <a:latin typeface="Times New Roman" panose="02020603050405020304" pitchFamily="18" charset="0"/>
                <a:cs typeface="Times New Roman" panose="02020603050405020304" pitchFamily="18" charset="0"/>
              </a:rPr>
              <a:t>Now we need to split our dataset into two sets — a Training set and a Test set. We will train our machine learning models on our training set and then we will test the models on our test set to check how accurately it can predict. </a:t>
            </a:r>
            <a:r>
              <a:rPr lang="en-US" sz="2200" dirty="0">
                <a:solidFill>
                  <a:srgbClr val="FF0000"/>
                </a:solidFill>
                <a:latin typeface="Times New Roman" panose="02020603050405020304" pitchFamily="18" charset="0"/>
                <a:cs typeface="Times New Roman" panose="02020603050405020304" pitchFamily="18" charset="0"/>
              </a:rPr>
              <a:t>A general rule of the thumb is to allocate 80% of the dataset to training set and the remaining 20% to test set</a:t>
            </a:r>
            <a:r>
              <a:rPr lang="en-US" sz="2200" dirty="0">
                <a:solidFill>
                  <a:schemeClr val="accent6">
                    <a:lumMod val="25000"/>
                  </a:schemeClr>
                </a:solidFill>
                <a:latin typeface="Times New Roman" panose="02020603050405020304" pitchFamily="18" charset="0"/>
                <a:cs typeface="Times New Roman" panose="02020603050405020304" pitchFamily="18" charset="0"/>
              </a:rPr>
              <a:t>. For this task, we will import </a:t>
            </a:r>
            <a:r>
              <a:rPr lang="en-US" sz="2200" dirty="0" err="1">
                <a:solidFill>
                  <a:schemeClr val="accent6">
                    <a:lumMod val="25000"/>
                  </a:schemeClr>
                </a:solidFill>
                <a:latin typeface="Times New Roman" panose="02020603050405020304" pitchFamily="18" charset="0"/>
                <a:cs typeface="Times New Roman" panose="02020603050405020304" pitchFamily="18" charset="0"/>
              </a:rPr>
              <a:t>test_train_split</a:t>
            </a:r>
            <a:r>
              <a:rPr lang="en-US" sz="2200" dirty="0">
                <a:solidFill>
                  <a:schemeClr val="accent6">
                    <a:lumMod val="25000"/>
                  </a:schemeClr>
                </a:solidFill>
                <a:latin typeface="Times New Roman" panose="02020603050405020304" pitchFamily="18" charset="0"/>
                <a:cs typeface="Times New Roman" panose="02020603050405020304" pitchFamily="18" charset="0"/>
              </a:rPr>
              <a:t> from </a:t>
            </a:r>
            <a:r>
              <a:rPr lang="en-US" sz="2200" dirty="0" err="1">
                <a:solidFill>
                  <a:schemeClr val="accent6">
                    <a:lumMod val="25000"/>
                  </a:schemeClr>
                </a:solidFill>
                <a:latin typeface="Times New Roman" panose="02020603050405020304" pitchFamily="18" charset="0"/>
                <a:cs typeface="Times New Roman" panose="02020603050405020304" pitchFamily="18" charset="0"/>
              </a:rPr>
              <a:t>model_selection</a:t>
            </a:r>
            <a:r>
              <a:rPr lang="en-US" sz="2200" dirty="0">
                <a:solidFill>
                  <a:schemeClr val="accent6">
                    <a:lumMod val="25000"/>
                  </a:schemeClr>
                </a:solidFill>
                <a:latin typeface="Times New Roman" panose="02020603050405020304" pitchFamily="18" charset="0"/>
                <a:cs typeface="Times New Roman" panose="02020603050405020304" pitchFamily="18" charset="0"/>
              </a:rPr>
              <a:t> library of scikit.</a:t>
            </a:r>
            <a:endParaRPr lang="en-IN" sz="2200" dirty="0"/>
          </a:p>
        </p:txBody>
      </p:sp>
    </p:spTree>
    <p:extLst>
      <p:ext uri="{BB962C8B-B14F-4D97-AF65-F5344CB8AC3E}">
        <p14:creationId xmlns:p14="http://schemas.microsoft.com/office/powerpoint/2010/main" val="16046333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pattFill prst="dotDmnd">
          <a:fgClr>
            <a:schemeClr val="bg2"/>
          </a:fgClr>
          <a:bgClr>
            <a:schemeClr val="accent6">
              <a:lumMod val="9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00CC5-9F96-47B0-9EE2-5BED22665000}"/>
              </a:ext>
            </a:extLst>
          </p:cNvPr>
          <p:cNvSpPr>
            <a:spLocks noGrp="1"/>
          </p:cNvSpPr>
          <p:nvPr>
            <p:ph type="title"/>
          </p:nvPr>
        </p:nvSpPr>
        <p:spPr>
          <a:xfrm>
            <a:off x="619124" y="247651"/>
            <a:ext cx="11058526" cy="6286500"/>
          </a:xfrm>
        </p:spPr>
        <p:txBody>
          <a:bodyPr/>
          <a:lstStyle/>
          <a:p>
            <a:r>
              <a:rPr lang="en-US" sz="4400" dirty="0">
                <a:solidFill>
                  <a:schemeClr val="accent6">
                    <a:lumMod val="25000"/>
                  </a:schemeClr>
                </a:solidFill>
                <a:latin typeface="Times New Roman" panose="02020603050405020304" pitchFamily="18" charset="0"/>
                <a:cs typeface="Times New Roman" panose="02020603050405020304" pitchFamily="18" charset="0"/>
              </a:rPr>
              <a:t>Module 3 : Feature Engineering</a:t>
            </a:r>
            <a:br>
              <a:rPr lang="en-US" sz="4400" dirty="0">
                <a:solidFill>
                  <a:schemeClr val="accent6">
                    <a:lumMod val="25000"/>
                  </a:schemeClr>
                </a:solidFill>
                <a:latin typeface="Times New Roman" panose="02020603050405020304" pitchFamily="18" charset="0"/>
                <a:cs typeface="Times New Roman" panose="02020603050405020304" pitchFamily="18" charset="0"/>
              </a:rPr>
            </a:br>
            <a:r>
              <a:rPr lang="en-US" sz="4400" dirty="0">
                <a:solidFill>
                  <a:schemeClr val="accent6">
                    <a:lumMod val="25000"/>
                  </a:schemeClr>
                </a:solidFill>
                <a:latin typeface="Times New Roman" panose="02020603050405020304" pitchFamily="18" charset="0"/>
                <a:cs typeface="Times New Roman" panose="02020603050405020304" pitchFamily="18" charset="0"/>
              </a:rPr>
              <a:t> </a:t>
            </a:r>
            <a:r>
              <a:rPr lang="en-US" sz="2400" dirty="0">
                <a:solidFill>
                  <a:schemeClr val="accent6">
                    <a:lumMod val="25000"/>
                  </a:schemeClr>
                </a:solidFill>
                <a:latin typeface="Times New Roman" panose="02020603050405020304" pitchFamily="18" charset="0"/>
                <a:cs typeface="Times New Roman" panose="02020603050405020304" pitchFamily="18" charset="0"/>
              </a:rPr>
              <a:t>          </a:t>
            </a:r>
            <a:r>
              <a:rPr lang="en-US" sz="2200" dirty="0">
                <a:solidFill>
                  <a:schemeClr val="accent6">
                    <a:lumMod val="25000"/>
                  </a:schemeClr>
                </a:solidFill>
                <a:latin typeface="Times New Roman" panose="02020603050405020304" pitchFamily="18" charset="0"/>
                <a:cs typeface="Times New Roman" panose="02020603050405020304" pitchFamily="18" charset="0"/>
              </a:rPr>
              <a:t>Filter methods are generally used as a </a:t>
            </a:r>
            <a:r>
              <a:rPr lang="en-US" sz="2200" dirty="0">
                <a:solidFill>
                  <a:srgbClr val="FF0000"/>
                </a:solidFill>
                <a:latin typeface="Times New Roman" panose="02020603050405020304" pitchFamily="18" charset="0"/>
                <a:cs typeface="Times New Roman" panose="02020603050405020304" pitchFamily="18" charset="0"/>
              </a:rPr>
              <a:t>preprocessing step</a:t>
            </a:r>
            <a:r>
              <a:rPr lang="en-US" sz="2200" dirty="0">
                <a:solidFill>
                  <a:schemeClr val="accent6">
                    <a:lumMod val="25000"/>
                  </a:schemeClr>
                </a:solidFill>
                <a:latin typeface="Times New Roman" panose="02020603050405020304" pitchFamily="18" charset="0"/>
                <a:cs typeface="Times New Roman" panose="02020603050405020304" pitchFamily="18" charset="0"/>
              </a:rPr>
              <a:t>. The selection of features is independent of any machine learning algorithms. Instead, features are selected on the basis of their scores in various statistical tests for their correlation with the outcome variable. The correlation is a subjective term here. For basic guidance, you can refer to the following table for defining </a:t>
            </a:r>
            <a:r>
              <a:rPr lang="en-US" sz="2200" dirty="0">
                <a:solidFill>
                  <a:srgbClr val="FF0000"/>
                </a:solidFill>
                <a:latin typeface="Times New Roman" panose="02020603050405020304" pitchFamily="18" charset="0"/>
                <a:cs typeface="Times New Roman" panose="02020603050405020304" pitchFamily="18" charset="0"/>
              </a:rPr>
              <a:t>correlation co-</a:t>
            </a:r>
            <a:r>
              <a:rPr lang="en-US" sz="2200" dirty="0" err="1">
                <a:solidFill>
                  <a:srgbClr val="FF0000"/>
                </a:solidFill>
                <a:latin typeface="Times New Roman" panose="02020603050405020304" pitchFamily="18" charset="0"/>
                <a:cs typeface="Times New Roman" panose="02020603050405020304" pitchFamily="18" charset="0"/>
              </a:rPr>
              <a:t>efficients</a:t>
            </a:r>
            <a:r>
              <a:rPr lang="en-US" sz="2200" dirty="0">
                <a:solidFill>
                  <a:schemeClr val="accent6">
                    <a:lumMod val="25000"/>
                  </a:schemeClr>
                </a:solidFill>
                <a:latin typeface="Times New Roman" panose="02020603050405020304" pitchFamily="18" charset="0"/>
                <a:cs typeface="Times New Roman" panose="02020603050405020304" pitchFamily="18" charset="0"/>
              </a:rPr>
              <a:t>.</a:t>
            </a:r>
            <a:br>
              <a:rPr lang="en-US" sz="2200" dirty="0">
                <a:solidFill>
                  <a:schemeClr val="accent6">
                    <a:lumMod val="25000"/>
                  </a:schemeClr>
                </a:solidFill>
                <a:latin typeface="Times New Roman" panose="02020603050405020304" pitchFamily="18" charset="0"/>
                <a:cs typeface="Times New Roman" panose="02020603050405020304" pitchFamily="18" charset="0"/>
              </a:rPr>
            </a:br>
            <a:br>
              <a:rPr lang="en-US" sz="2200" dirty="0">
                <a:solidFill>
                  <a:schemeClr val="accent6">
                    <a:lumMod val="25000"/>
                  </a:schemeClr>
                </a:solidFill>
                <a:latin typeface="Times New Roman" panose="02020603050405020304" pitchFamily="18" charset="0"/>
                <a:cs typeface="Times New Roman" panose="02020603050405020304" pitchFamily="18" charset="0"/>
              </a:rPr>
            </a:br>
            <a:r>
              <a:rPr lang="en-US" sz="2200" b="1" dirty="0">
                <a:solidFill>
                  <a:schemeClr val="accent6">
                    <a:lumMod val="25000"/>
                  </a:schemeClr>
                </a:solidFill>
                <a:latin typeface="Times New Roman" panose="02020603050405020304" pitchFamily="18" charset="0"/>
                <a:cs typeface="Times New Roman" panose="02020603050405020304" pitchFamily="18" charset="0"/>
              </a:rPr>
              <a:t>Pearson’s Correlation: </a:t>
            </a:r>
            <a:r>
              <a:rPr lang="en-US" sz="2200" dirty="0">
                <a:solidFill>
                  <a:schemeClr val="accent6">
                    <a:lumMod val="25000"/>
                  </a:schemeClr>
                </a:solidFill>
                <a:latin typeface="Times New Roman" panose="02020603050405020304" pitchFamily="18" charset="0"/>
                <a:cs typeface="Times New Roman" panose="02020603050405020304" pitchFamily="18" charset="0"/>
              </a:rPr>
              <a:t>It is used as a measure for quantifying linear dependence between two continuous variables X and Y. Its value varies from -1 to +1.</a:t>
            </a:r>
            <a:br>
              <a:rPr lang="en-US" sz="2200" dirty="0">
                <a:solidFill>
                  <a:schemeClr val="accent6">
                    <a:lumMod val="25000"/>
                  </a:schemeClr>
                </a:solidFill>
                <a:latin typeface="Times New Roman" panose="02020603050405020304" pitchFamily="18" charset="0"/>
                <a:cs typeface="Times New Roman" panose="02020603050405020304" pitchFamily="18" charset="0"/>
              </a:rPr>
            </a:br>
            <a:br>
              <a:rPr lang="en-US" sz="2200" dirty="0">
                <a:solidFill>
                  <a:schemeClr val="accent6">
                    <a:lumMod val="25000"/>
                  </a:schemeClr>
                </a:solidFill>
                <a:latin typeface="Times New Roman" panose="02020603050405020304" pitchFamily="18" charset="0"/>
                <a:cs typeface="Times New Roman" panose="02020603050405020304" pitchFamily="18" charset="0"/>
              </a:rPr>
            </a:br>
            <a:r>
              <a:rPr lang="en-US" sz="2200" b="1" dirty="0">
                <a:solidFill>
                  <a:schemeClr val="accent6">
                    <a:lumMod val="25000"/>
                  </a:schemeClr>
                </a:solidFill>
                <a:latin typeface="Times New Roman" panose="02020603050405020304" pitchFamily="18" charset="0"/>
                <a:cs typeface="Times New Roman" panose="02020603050405020304" pitchFamily="18" charset="0"/>
              </a:rPr>
              <a:t>LDA: </a:t>
            </a:r>
            <a:r>
              <a:rPr lang="en-US" sz="2200" dirty="0">
                <a:solidFill>
                  <a:schemeClr val="accent6">
                    <a:lumMod val="25000"/>
                  </a:schemeClr>
                </a:solidFill>
                <a:latin typeface="Times New Roman" panose="02020603050405020304" pitchFamily="18" charset="0"/>
                <a:cs typeface="Times New Roman" panose="02020603050405020304" pitchFamily="18" charset="0"/>
              </a:rPr>
              <a:t>Linear discriminant analysis is used to find a linear combination of features that characterizes or separates two or more classes (or levels) of a categorical variable.</a:t>
            </a:r>
            <a:br>
              <a:rPr lang="en-US" sz="2200" dirty="0">
                <a:solidFill>
                  <a:schemeClr val="accent6">
                    <a:lumMod val="25000"/>
                  </a:schemeClr>
                </a:solidFill>
                <a:latin typeface="Times New Roman" panose="02020603050405020304" pitchFamily="18" charset="0"/>
                <a:cs typeface="Times New Roman" panose="02020603050405020304" pitchFamily="18" charset="0"/>
              </a:rPr>
            </a:br>
            <a:br>
              <a:rPr lang="en-US" sz="2200" dirty="0">
                <a:solidFill>
                  <a:schemeClr val="accent6">
                    <a:lumMod val="25000"/>
                  </a:schemeClr>
                </a:solidFill>
                <a:latin typeface="Times New Roman" panose="02020603050405020304" pitchFamily="18" charset="0"/>
                <a:cs typeface="Times New Roman" panose="02020603050405020304" pitchFamily="18" charset="0"/>
              </a:rPr>
            </a:br>
            <a:r>
              <a:rPr lang="en-US" sz="2200" b="1" dirty="0">
                <a:solidFill>
                  <a:schemeClr val="accent6">
                    <a:lumMod val="25000"/>
                  </a:schemeClr>
                </a:solidFill>
                <a:latin typeface="Times New Roman" panose="02020603050405020304" pitchFamily="18" charset="0"/>
                <a:cs typeface="Times New Roman" panose="02020603050405020304" pitchFamily="18" charset="0"/>
              </a:rPr>
              <a:t>ANOVA: </a:t>
            </a:r>
            <a:r>
              <a:rPr lang="en-US" sz="2200" dirty="0">
                <a:solidFill>
                  <a:schemeClr val="accent6">
                    <a:lumMod val="25000"/>
                  </a:schemeClr>
                </a:solidFill>
                <a:latin typeface="Times New Roman" panose="02020603050405020304" pitchFamily="18" charset="0"/>
                <a:cs typeface="Times New Roman" panose="02020603050405020304" pitchFamily="18" charset="0"/>
              </a:rPr>
              <a:t>ANOVA stands for Analysis of variance. It is similar to LDA except for the fact that it is operated using one or more categorical independent features and one continuous dependent feature. It provides a statistical test of whether the means of several groups are equal or not.</a:t>
            </a:r>
            <a:br>
              <a:rPr lang="en-US" sz="2200" dirty="0">
                <a:solidFill>
                  <a:schemeClr val="accent6">
                    <a:lumMod val="25000"/>
                  </a:schemeClr>
                </a:solidFill>
                <a:latin typeface="Times New Roman" panose="02020603050405020304" pitchFamily="18" charset="0"/>
                <a:cs typeface="Times New Roman" panose="02020603050405020304" pitchFamily="18" charset="0"/>
              </a:rPr>
            </a:br>
            <a:br>
              <a:rPr lang="en-US" sz="2200" dirty="0">
                <a:solidFill>
                  <a:schemeClr val="accent6">
                    <a:lumMod val="25000"/>
                  </a:schemeClr>
                </a:solidFill>
                <a:latin typeface="Times New Roman" panose="02020603050405020304" pitchFamily="18" charset="0"/>
                <a:cs typeface="Times New Roman" panose="02020603050405020304" pitchFamily="18" charset="0"/>
              </a:rPr>
            </a:br>
            <a:r>
              <a:rPr lang="en-US" sz="2200" b="1" dirty="0">
                <a:solidFill>
                  <a:schemeClr val="accent6">
                    <a:lumMod val="25000"/>
                  </a:schemeClr>
                </a:solidFill>
                <a:latin typeface="Times New Roman" panose="02020603050405020304" pitchFamily="18" charset="0"/>
                <a:cs typeface="Times New Roman" panose="02020603050405020304" pitchFamily="18" charset="0"/>
              </a:rPr>
              <a:t>Chi-Square: </a:t>
            </a:r>
            <a:r>
              <a:rPr lang="en-US" sz="2200" dirty="0">
                <a:solidFill>
                  <a:schemeClr val="accent6">
                    <a:lumMod val="25000"/>
                  </a:schemeClr>
                </a:solidFill>
                <a:latin typeface="Times New Roman" panose="02020603050405020304" pitchFamily="18" charset="0"/>
                <a:cs typeface="Times New Roman" panose="02020603050405020304" pitchFamily="18" charset="0"/>
              </a:rPr>
              <a:t>It is a is a statistical test applied to the groups of categorical features to evaluate</a:t>
            </a:r>
            <a:br>
              <a:rPr lang="en-US" sz="2200" dirty="0">
                <a:solidFill>
                  <a:schemeClr val="accent6">
                    <a:lumMod val="25000"/>
                  </a:schemeClr>
                </a:solidFill>
                <a:latin typeface="Times New Roman" panose="02020603050405020304" pitchFamily="18" charset="0"/>
                <a:cs typeface="Times New Roman" panose="02020603050405020304" pitchFamily="18" charset="0"/>
              </a:rPr>
            </a:br>
            <a:r>
              <a:rPr lang="en-US" sz="2200" dirty="0">
                <a:solidFill>
                  <a:schemeClr val="accent6">
                    <a:lumMod val="25000"/>
                  </a:schemeClr>
                </a:solidFill>
                <a:latin typeface="Times New Roman" panose="02020603050405020304" pitchFamily="18" charset="0"/>
                <a:cs typeface="Times New Roman" panose="02020603050405020304" pitchFamily="18" charset="0"/>
              </a:rPr>
              <a:t>the likelihood of correlation or association between them using their frequency distribution</a:t>
            </a:r>
            <a:endParaRPr lang="en-IN" sz="2200" dirty="0"/>
          </a:p>
        </p:txBody>
      </p:sp>
    </p:spTree>
    <p:extLst>
      <p:ext uri="{BB962C8B-B14F-4D97-AF65-F5344CB8AC3E}">
        <p14:creationId xmlns:p14="http://schemas.microsoft.com/office/powerpoint/2010/main" val="25056780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pattFill prst="dotDmnd">
          <a:fgClr>
            <a:schemeClr val="bg2"/>
          </a:fgClr>
          <a:bgClr>
            <a:schemeClr val="accent6">
              <a:lumMod val="9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00CC5-9F96-47B0-9EE2-5BED22665000}"/>
              </a:ext>
            </a:extLst>
          </p:cNvPr>
          <p:cNvSpPr>
            <a:spLocks noGrp="1"/>
          </p:cNvSpPr>
          <p:nvPr>
            <p:ph type="title"/>
          </p:nvPr>
        </p:nvSpPr>
        <p:spPr>
          <a:xfrm>
            <a:off x="838200" y="647700"/>
            <a:ext cx="10515600" cy="5629275"/>
          </a:xfrm>
        </p:spPr>
        <p:txBody>
          <a:bodyPr/>
          <a:lstStyle/>
          <a:p>
            <a:r>
              <a:rPr lang="en-US" sz="4400" dirty="0">
                <a:solidFill>
                  <a:schemeClr val="accent6">
                    <a:lumMod val="25000"/>
                  </a:schemeClr>
                </a:solidFill>
                <a:latin typeface="Times New Roman" panose="02020603050405020304" pitchFamily="18" charset="0"/>
                <a:cs typeface="Times New Roman" panose="02020603050405020304" pitchFamily="18" charset="0"/>
              </a:rPr>
              <a:t>Module 4 : Prediction</a:t>
            </a:r>
            <a:br>
              <a:rPr lang="en-US" sz="4400" dirty="0">
                <a:solidFill>
                  <a:schemeClr val="accent6">
                    <a:lumMod val="25000"/>
                  </a:schemeClr>
                </a:solidFill>
                <a:latin typeface="Times New Roman" panose="02020603050405020304" pitchFamily="18" charset="0"/>
                <a:cs typeface="Times New Roman" panose="02020603050405020304" pitchFamily="18" charset="0"/>
              </a:rPr>
            </a:br>
            <a:r>
              <a:rPr lang="en-US" sz="4400" dirty="0">
                <a:solidFill>
                  <a:schemeClr val="accent6">
                    <a:lumMod val="25000"/>
                  </a:schemeClr>
                </a:solidFill>
                <a:latin typeface="Times New Roman" panose="02020603050405020304" pitchFamily="18" charset="0"/>
                <a:cs typeface="Times New Roman" panose="02020603050405020304" pitchFamily="18" charset="0"/>
              </a:rPr>
              <a:t>      </a:t>
            </a:r>
            <a:r>
              <a:rPr lang="en-US" sz="2400" dirty="0">
                <a:solidFill>
                  <a:schemeClr val="accent6">
                    <a:lumMod val="25000"/>
                  </a:schemeClr>
                </a:solidFill>
              </a:rPr>
              <a:t>✓</a:t>
            </a:r>
            <a:r>
              <a:rPr lang="en-US" sz="2400" dirty="0">
                <a:solidFill>
                  <a:schemeClr val="accent6">
                    <a:lumMod val="25000"/>
                  </a:schemeClr>
                </a:solidFill>
                <a:latin typeface="Times New Roman" panose="02020603050405020304" pitchFamily="18" charset="0"/>
                <a:cs typeface="Times New Roman" panose="02020603050405020304" pitchFamily="18" charset="0"/>
              </a:rPr>
              <a:t> </a:t>
            </a:r>
            <a:r>
              <a:rPr lang="en-US" sz="2200" dirty="0">
                <a:solidFill>
                  <a:schemeClr val="accent6">
                    <a:lumMod val="25000"/>
                  </a:schemeClr>
                </a:solidFill>
                <a:latin typeface="Times New Roman" panose="02020603050405020304" pitchFamily="18" charset="0"/>
                <a:cs typeface="Times New Roman" panose="02020603050405020304" pitchFamily="18" charset="0"/>
              </a:rPr>
              <a:t>Once training is complete, it’s time to see if the model is any good, using </a:t>
            </a:r>
            <a:r>
              <a:rPr lang="en-US" sz="2200" dirty="0">
                <a:solidFill>
                  <a:srgbClr val="FF0000"/>
                </a:solidFill>
                <a:latin typeface="Times New Roman" panose="02020603050405020304" pitchFamily="18" charset="0"/>
                <a:cs typeface="Times New Roman" panose="02020603050405020304" pitchFamily="18" charset="0"/>
              </a:rPr>
              <a:t>Evaluation. </a:t>
            </a:r>
            <a:r>
              <a:rPr lang="en-US" sz="2200" dirty="0">
                <a:solidFill>
                  <a:schemeClr val="accent6">
                    <a:lumMod val="25000"/>
                  </a:schemeClr>
                </a:solidFill>
                <a:latin typeface="Times New Roman" panose="02020603050405020304" pitchFamily="18" charset="0"/>
                <a:cs typeface="Times New Roman" panose="02020603050405020304" pitchFamily="18" charset="0"/>
              </a:rPr>
              <a:t>This is where that dataset that we set aside earlier comes into play. </a:t>
            </a:r>
            <a:br>
              <a:rPr lang="en-US" sz="2200" dirty="0">
                <a:solidFill>
                  <a:schemeClr val="accent6">
                    <a:lumMod val="25000"/>
                  </a:schemeClr>
                </a:solidFill>
                <a:latin typeface="Times New Roman" panose="02020603050405020304" pitchFamily="18" charset="0"/>
                <a:cs typeface="Times New Roman" panose="02020603050405020304" pitchFamily="18" charset="0"/>
              </a:rPr>
            </a:br>
            <a:r>
              <a:rPr lang="en-US" sz="2200" dirty="0">
                <a:solidFill>
                  <a:schemeClr val="accent6">
                    <a:lumMod val="25000"/>
                  </a:schemeClr>
                </a:solidFill>
                <a:latin typeface="Times New Roman" panose="02020603050405020304" pitchFamily="18" charset="0"/>
                <a:cs typeface="Times New Roman" panose="02020603050405020304" pitchFamily="18" charset="0"/>
              </a:rPr>
              <a:t>            </a:t>
            </a:r>
            <a:r>
              <a:rPr lang="en-US" sz="2400" dirty="0">
                <a:solidFill>
                  <a:schemeClr val="accent6">
                    <a:lumMod val="25000"/>
                  </a:schemeClr>
                </a:solidFill>
              </a:rPr>
              <a:t>✓</a:t>
            </a:r>
            <a:r>
              <a:rPr lang="en-US" sz="2000" dirty="0">
                <a:solidFill>
                  <a:schemeClr val="accent6">
                    <a:lumMod val="25000"/>
                  </a:schemeClr>
                </a:solidFill>
              </a:rPr>
              <a:t> </a:t>
            </a:r>
            <a:r>
              <a:rPr lang="en-US" sz="2200" dirty="0">
                <a:solidFill>
                  <a:schemeClr val="accent6">
                    <a:lumMod val="25000"/>
                  </a:schemeClr>
                </a:solidFill>
                <a:latin typeface="Times New Roman" panose="02020603050405020304" pitchFamily="18" charset="0"/>
                <a:cs typeface="Times New Roman" panose="02020603050405020304" pitchFamily="18" charset="0"/>
              </a:rPr>
              <a:t>Evaluation allows us to test our model against data that has never been used for training. This metric allows us to see how the model might perform against data that it has not yet seen. This is meant to be representative of how the model might perform in the real world.</a:t>
            </a:r>
            <a:br>
              <a:rPr lang="en-US" sz="2200" dirty="0">
                <a:solidFill>
                  <a:schemeClr val="accent6">
                    <a:lumMod val="25000"/>
                  </a:schemeClr>
                </a:solidFill>
                <a:latin typeface="Times New Roman" panose="02020603050405020304" pitchFamily="18" charset="0"/>
                <a:cs typeface="Times New Roman" panose="02020603050405020304" pitchFamily="18" charset="0"/>
              </a:rPr>
            </a:br>
            <a:r>
              <a:rPr lang="en-US" sz="2200" dirty="0">
                <a:solidFill>
                  <a:schemeClr val="accent6">
                    <a:lumMod val="25000"/>
                  </a:schemeClr>
                </a:solidFill>
                <a:latin typeface="Times New Roman" panose="02020603050405020304" pitchFamily="18" charset="0"/>
                <a:cs typeface="Times New Roman" panose="02020603050405020304" pitchFamily="18" charset="0"/>
              </a:rPr>
              <a:t>            </a:t>
            </a:r>
            <a:r>
              <a:rPr lang="en-US" sz="2400" dirty="0">
                <a:solidFill>
                  <a:schemeClr val="accent6">
                    <a:lumMod val="25000"/>
                  </a:schemeClr>
                </a:solidFill>
              </a:rPr>
              <a:t>✓ </a:t>
            </a:r>
            <a:r>
              <a:rPr lang="en-US" sz="2200" dirty="0">
                <a:solidFill>
                  <a:schemeClr val="accent6">
                    <a:lumMod val="25000"/>
                  </a:schemeClr>
                </a:solidFill>
                <a:latin typeface="Times New Roman" panose="02020603050405020304" pitchFamily="18" charset="0"/>
                <a:cs typeface="Times New Roman" panose="02020603050405020304" pitchFamily="18" charset="0"/>
              </a:rPr>
              <a:t>A good rule of thumb I use for a </a:t>
            </a:r>
            <a:r>
              <a:rPr lang="en-US" sz="2200" dirty="0">
                <a:solidFill>
                  <a:srgbClr val="FF0000"/>
                </a:solidFill>
                <a:latin typeface="Times New Roman" panose="02020603050405020304" pitchFamily="18" charset="0"/>
                <a:cs typeface="Times New Roman" panose="02020603050405020304" pitchFamily="18" charset="0"/>
              </a:rPr>
              <a:t>training-evaluation split </a:t>
            </a:r>
            <a:r>
              <a:rPr lang="en-US" sz="2200" dirty="0">
                <a:solidFill>
                  <a:schemeClr val="accent6">
                    <a:lumMod val="25000"/>
                  </a:schemeClr>
                </a:solidFill>
                <a:latin typeface="Times New Roman" panose="02020603050405020304" pitchFamily="18" charset="0"/>
                <a:cs typeface="Times New Roman" panose="02020603050405020304" pitchFamily="18" charset="0"/>
              </a:rPr>
              <a:t>somewhere on the order of 80/20 or 70/30. Much of this depends on the size of the original source dataset. If you have a lot of data, perhaps you don’t need as big of a fraction for the evaluation dataset. </a:t>
            </a:r>
            <a:br>
              <a:rPr lang="en-US" sz="2200" dirty="0">
                <a:solidFill>
                  <a:schemeClr val="accent6">
                    <a:lumMod val="25000"/>
                  </a:schemeClr>
                </a:solidFill>
                <a:latin typeface="Times New Roman" panose="02020603050405020304" pitchFamily="18" charset="0"/>
                <a:cs typeface="Times New Roman" panose="02020603050405020304" pitchFamily="18" charset="0"/>
              </a:rPr>
            </a:br>
            <a:r>
              <a:rPr lang="en-US" sz="2200" dirty="0">
                <a:solidFill>
                  <a:schemeClr val="accent6">
                    <a:lumMod val="25000"/>
                  </a:schemeClr>
                </a:solidFill>
                <a:latin typeface="Times New Roman" panose="02020603050405020304" pitchFamily="18" charset="0"/>
                <a:cs typeface="Times New Roman" panose="02020603050405020304" pitchFamily="18" charset="0"/>
              </a:rPr>
              <a:t>            </a:t>
            </a:r>
            <a:r>
              <a:rPr lang="en-US" sz="2000" dirty="0">
                <a:solidFill>
                  <a:schemeClr val="accent6">
                    <a:lumMod val="25000"/>
                  </a:schemeClr>
                </a:solidFill>
              </a:rPr>
              <a:t>✓ </a:t>
            </a:r>
            <a:r>
              <a:rPr lang="en-US" sz="2200" dirty="0">
                <a:solidFill>
                  <a:schemeClr val="accent6">
                    <a:lumMod val="25000"/>
                  </a:schemeClr>
                </a:solidFill>
                <a:latin typeface="Times New Roman" panose="02020603050405020304" pitchFamily="18" charset="0"/>
                <a:cs typeface="Times New Roman" panose="02020603050405020304" pitchFamily="18" charset="0"/>
              </a:rPr>
              <a:t>Once you’ve done evaluation, it’s possible that you want to see if you can further improve your training in any way. We can do this by tuning our parameters. There were a few parameters we implicitly assumed when we did our training, and now is a good time to go back and test those assumptions and try other values.</a:t>
            </a:r>
            <a:endParaRPr lang="en-IN" sz="2200" dirty="0"/>
          </a:p>
        </p:txBody>
      </p:sp>
    </p:spTree>
    <p:extLst>
      <p:ext uri="{BB962C8B-B14F-4D97-AF65-F5344CB8AC3E}">
        <p14:creationId xmlns:p14="http://schemas.microsoft.com/office/powerpoint/2010/main" val="22996307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pattFill prst="dkDnDiag">
          <a:fgClr>
            <a:schemeClr val="bg2">
              <a:lumMod val="90000"/>
            </a:schemeClr>
          </a:fgClr>
          <a:bgClr>
            <a:schemeClr val="accent6">
              <a:lumMod val="9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DA338-FA2D-40C1-B6ED-ED69E19B3D70}"/>
              </a:ext>
            </a:extLst>
          </p:cNvPr>
          <p:cNvSpPr>
            <a:spLocks noGrp="1"/>
          </p:cNvSpPr>
          <p:nvPr>
            <p:ph type="title"/>
          </p:nvPr>
        </p:nvSpPr>
        <p:spPr>
          <a:xfrm>
            <a:off x="536028" y="365125"/>
            <a:ext cx="11140965" cy="6337892"/>
          </a:xfrm>
        </p:spPr>
        <p:txBody>
          <a:bodyPr/>
          <a:lstStyle/>
          <a:p>
            <a:pPr>
              <a:lnSpc>
                <a:spcPct val="150000"/>
              </a:lnSpc>
              <a:spcBef>
                <a:spcPts val="1200"/>
              </a:spcBef>
              <a:spcAft>
                <a:spcPts val="1200"/>
              </a:spcAft>
            </a:pPr>
            <a:r>
              <a:rPr lang="en-IN" dirty="0">
                <a:solidFill>
                  <a:schemeClr val="bg2">
                    <a:lumMod val="50000"/>
                  </a:schemeClr>
                </a:solidFill>
                <a:latin typeface="Arial Rounded MT Bold" panose="020F0704030504030204" pitchFamily="34" charset="0"/>
              </a:rPr>
              <a:t>Performance Analysis:</a:t>
            </a:r>
            <a:br>
              <a:rPr lang="en-IN" dirty="0">
                <a:solidFill>
                  <a:schemeClr val="bg2">
                    <a:lumMod val="50000"/>
                  </a:schemeClr>
                </a:solidFill>
                <a:latin typeface="Arial Rounded MT Bold" panose="020F0704030504030204" pitchFamily="34" charset="0"/>
              </a:rPr>
            </a:br>
            <a:r>
              <a:rPr lang="en-IN" dirty="0">
                <a:solidFill>
                  <a:schemeClr val="bg2">
                    <a:lumMod val="50000"/>
                  </a:schemeClr>
                </a:solidFill>
                <a:latin typeface="Times New Roman" panose="02020603050405020304" pitchFamily="18" charset="0"/>
                <a:cs typeface="Times New Roman" panose="02020603050405020304" pitchFamily="18" charset="0"/>
              </a:rPr>
              <a:t>       </a:t>
            </a:r>
            <a:r>
              <a:rPr lang="en-US" sz="2000" dirty="0">
                <a:solidFill>
                  <a:schemeClr val="accent6">
                    <a:lumMod val="25000"/>
                  </a:schemeClr>
                </a:solidFill>
                <a:latin typeface="Times New Roman" panose="02020603050405020304" pitchFamily="18" charset="0"/>
                <a:cs typeface="Times New Roman" panose="02020603050405020304" pitchFamily="18" charset="0"/>
              </a:rPr>
              <a:t>✓ </a:t>
            </a:r>
            <a:r>
              <a:rPr lang="en-US" sz="2200" dirty="0">
                <a:solidFill>
                  <a:schemeClr val="accent6">
                    <a:lumMod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technique of comparing the performance of a specific situation in contrast to the aim and yet executed. The first step of analyzing raw data is validated  and checked for anomalies , ensuring that the data set was collected without errors and then pre-processing step splits the dataset into trained set and test set , after training the model ,it’s completely ready for evaluation . Once evaluation done , </a:t>
            </a:r>
            <a:br>
              <a:rPr lang="en-US" sz="2200" dirty="0">
                <a:solidFill>
                  <a:schemeClr val="accent6">
                    <a:lumMod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2200" dirty="0">
                <a:solidFill>
                  <a:schemeClr val="accent6">
                    <a:lumMod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solidFill>
                  <a:schemeClr val="accent6">
                    <a:lumMod val="25000"/>
                  </a:schemeClr>
                </a:solidFill>
                <a:latin typeface="Times New Roman" panose="02020603050405020304" pitchFamily="18" charset="0"/>
                <a:cs typeface="Times New Roman" panose="02020603050405020304" pitchFamily="18" charset="0"/>
              </a:rPr>
              <a:t>✓ </a:t>
            </a:r>
            <a:r>
              <a:rPr lang="en-US" sz="2200" dirty="0">
                <a:solidFill>
                  <a:schemeClr val="accent6">
                    <a:lumMod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It’s possible you can further improve the training  any way and  the prediction of attackers and non-attackers counts will be well aimed than the existing model.</a:t>
            </a:r>
            <a:br>
              <a:rPr lang="en-IN" sz="2200" dirty="0">
                <a:solidFill>
                  <a:schemeClr val="accent6">
                    <a:lumMod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2200" dirty="0">
                <a:solidFill>
                  <a:schemeClr val="accent6">
                    <a:lumMod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There were a few parameters  we implicitly assumed when we did our training and now is the good time to go back and test those assumptions and try other values.</a:t>
            </a:r>
            <a:br>
              <a:rPr lang="en-IN" sz="2200" dirty="0">
                <a:solidFill>
                  <a:schemeClr val="accent6">
                    <a:lumMod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2000" dirty="0">
                <a:solidFill>
                  <a:schemeClr val="bg2">
                    <a:lumMod val="50000"/>
                  </a:schemeClr>
                </a:solidFill>
                <a:latin typeface="Times New Roman" panose="02020603050405020304" pitchFamily="18" charset="0"/>
                <a:cs typeface="Times New Roman" panose="02020603050405020304" pitchFamily="18" charset="0"/>
              </a:rPr>
              <a:t>   </a:t>
            </a:r>
            <a:br>
              <a:rPr lang="en-IN" sz="2000" dirty="0">
                <a:solidFill>
                  <a:schemeClr val="bg2">
                    <a:lumMod val="50000"/>
                  </a:schemeClr>
                </a:solidFill>
                <a:latin typeface="Times New Roman" panose="02020603050405020304" pitchFamily="18" charset="0"/>
                <a:cs typeface="Times New Roman" panose="02020603050405020304" pitchFamily="18" charset="0"/>
              </a:rPr>
            </a:br>
            <a:endParaRPr lang="en-IN" sz="2000" dirty="0">
              <a:solidFill>
                <a:schemeClr val="bg2">
                  <a:lumMod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53445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pattFill prst="pct90">
          <a:fgClr>
            <a:schemeClr val="accent6">
              <a:lumMod val="90000"/>
            </a:schemeClr>
          </a:fgClr>
          <a:bgClr>
            <a:schemeClr val="accent6">
              <a:lumMod val="75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D24EB-CE11-4E97-9986-342A31F3B03F}"/>
              </a:ext>
            </a:extLst>
          </p:cNvPr>
          <p:cNvSpPr>
            <a:spLocks noGrp="1"/>
          </p:cNvSpPr>
          <p:nvPr>
            <p:ph type="title"/>
          </p:nvPr>
        </p:nvSpPr>
        <p:spPr>
          <a:xfrm>
            <a:off x="355600" y="411162"/>
            <a:ext cx="11419840" cy="6035675"/>
          </a:xfrm>
        </p:spPr>
        <p:txBody>
          <a:bodyPr/>
          <a:lstStyle/>
          <a:p>
            <a:pPr>
              <a:lnSpc>
                <a:spcPct val="150000"/>
              </a:lnSpc>
              <a:spcBef>
                <a:spcPts val="1200"/>
              </a:spcBef>
              <a:spcAft>
                <a:spcPts val="1200"/>
              </a:spcAft>
            </a:pPr>
            <a:r>
              <a:rPr lang="en-US" sz="4000" b="1" dirty="0">
                <a:solidFill>
                  <a:schemeClr val="accent6">
                    <a:lumMod val="50000"/>
                  </a:schemeClr>
                </a:solidFill>
                <a:latin typeface="Arial Rounded MT Bold" panose="020F0704030504030204" pitchFamily="34" charset="0"/>
                <a:ea typeface="Times New Roman" panose="02020603050405020304" pitchFamily="18" charset="0"/>
              </a:rPr>
              <a:t>Screenshots</a:t>
            </a:r>
            <a:r>
              <a:rPr lang="en-US" sz="4000" b="1" dirty="0">
                <a:solidFill>
                  <a:schemeClr val="bg2">
                    <a:lumMod val="25000"/>
                  </a:schemeClr>
                </a:solidFill>
                <a:latin typeface="Times New Roman" panose="02020603050405020304" pitchFamily="18" charset="0"/>
                <a:ea typeface="Times New Roman" panose="02020603050405020304" pitchFamily="18" charset="0"/>
                <a:cs typeface="Times New Roman" panose="02020603050405020304" pitchFamily="18" charset="0"/>
              </a:rPr>
              <a:t>(anaconda prompt)</a:t>
            </a:r>
            <a:br>
              <a:rPr lang="en-US" sz="4000" b="1" dirty="0">
                <a:solidFill>
                  <a:schemeClr val="bg2">
                    <a:lumMod val="25000"/>
                  </a:schemeClr>
                </a:solidFill>
                <a:latin typeface="Times New Roman" panose="02020603050405020304" pitchFamily="18" charset="0"/>
                <a:ea typeface="Times New Roman" panose="02020603050405020304" pitchFamily="18" charset="0"/>
                <a:cs typeface="Times New Roman" panose="02020603050405020304" pitchFamily="18" charset="0"/>
              </a:rPr>
            </a:br>
            <a:br>
              <a:rPr lang="en-IN" sz="1800" dirty="0">
                <a:solidFill>
                  <a:schemeClr val="bg2">
                    <a:lumMod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IN" sz="2200" dirty="0">
              <a:solidFill>
                <a:schemeClr val="bg2">
                  <a:lumMod val="25000"/>
                </a:schemeClr>
              </a:solidFill>
              <a:latin typeface="Times New Roman" panose="02020603050405020304" pitchFamily="18" charset="0"/>
              <a:cs typeface="Times New Roman" panose="02020603050405020304" pitchFamily="18" charset="0"/>
            </a:endParaRPr>
          </a:p>
        </p:txBody>
      </p:sp>
      <p:pic>
        <p:nvPicPr>
          <p:cNvPr id="4" name="Picture 3" descr="Text&#10;&#10;Description automatically generated">
            <a:extLst>
              <a:ext uri="{FF2B5EF4-FFF2-40B4-BE49-F238E27FC236}">
                <a16:creationId xmlns:a16="http://schemas.microsoft.com/office/drawing/2014/main" id="{386D8F18-18C5-4716-967F-0E490E321521}"/>
              </a:ext>
            </a:extLst>
          </p:cNvPr>
          <p:cNvPicPr>
            <a:picLocks noChangeAspect="1"/>
          </p:cNvPicPr>
          <p:nvPr/>
        </p:nvPicPr>
        <p:blipFill>
          <a:blip r:embed="rId2"/>
          <a:stretch>
            <a:fillRect/>
          </a:stretch>
        </p:blipFill>
        <p:spPr>
          <a:xfrm>
            <a:off x="1351280" y="1534159"/>
            <a:ext cx="9387839" cy="4643121"/>
          </a:xfrm>
          <a:prstGeom prst="rect">
            <a:avLst/>
          </a:prstGeom>
        </p:spPr>
      </p:pic>
    </p:spTree>
    <p:extLst>
      <p:ext uri="{BB962C8B-B14F-4D97-AF65-F5344CB8AC3E}">
        <p14:creationId xmlns:p14="http://schemas.microsoft.com/office/powerpoint/2010/main" val="18007080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pattFill prst="pct90">
          <a:fgClr>
            <a:schemeClr val="accent6">
              <a:lumMod val="90000"/>
            </a:schemeClr>
          </a:fgClr>
          <a:bgClr>
            <a:schemeClr val="accent6">
              <a:lumMod val="75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D24EB-CE11-4E97-9986-342A31F3B03F}"/>
              </a:ext>
            </a:extLst>
          </p:cNvPr>
          <p:cNvSpPr>
            <a:spLocks noGrp="1"/>
          </p:cNvSpPr>
          <p:nvPr>
            <p:ph type="title"/>
          </p:nvPr>
        </p:nvSpPr>
        <p:spPr>
          <a:xfrm>
            <a:off x="355600" y="411162"/>
            <a:ext cx="11419840" cy="6035675"/>
          </a:xfrm>
        </p:spPr>
        <p:txBody>
          <a:bodyPr/>
          <a:lstStyle/>
          <a:p>
            <a:pPr>
              <a:lnSpc>
                <a:spcPct val="150000"/>
              </a:lnSpc>
              <a:spcBef>
                <a:spcPts val="1200"/>
              </a:spcBef>
              <a:spcAft>
                <a:spcPts val="1200"/>
              </a:spcAft>
            </a:pPr>
            <a:r>
              <a:rPr lang="en-US" sz="4000" b="1" dirty="0">
                <a:solidFill>
                  <a:schemeClr val="accent6">
                    <a:lumMod val="50000"/>
                  </a:schemeClr>
                </a:solidFill>
                <a:latin typeface="Arial Rounded MT Bold" panose="020F0704030504030204" pitchFamily="34" charset="0"/>
                <a:ea typeface="Times New Roman" panose="02020603050405020304" pitchFamily="18" charset="0"/>
              </a:rPr>
              <a:t>Screenshots</a:t>
            </a:r>
            <a:r>
              <a:rPr lang="en-US" sz="4000" b="1" dirty="0">
                <a:solidFill>
                  <a:schemeClr val="bg2">
                    <a:lumMod val="25000"/>
                  </a:schemeClr>
                </a:solidFill>
                <a:latin typeface="Times New Roman" panose="02020603050405020304" pitchFamily="18" charset="0"/>
                <a:ea typeface="Times New Roman" panose="02020603050405020304" pitchFamily="18" charset="0"/>
                <a:cs typeface="Times New Roman" panose="02020603050405020304" pitchFamily="18" charset="0"/>
              </a:rPr>
              <a:t>(Value per class)</a:t>
            </a:r>
            <a:br>
              <a:rPr lang="en-US" sz="4000" b="1" dirty="0">
                <a:solidFill>
                  <a:schemeClr val="bg2">
                    <a:lumMod val="25000"/>
                  </a:schemeClr>
                </a:solidFill>
                <a:latin typeface="Times New Roman" panose="02020603050405020304" pitchFamily="18" charset="0"/>
                <a:ea typeface="Times New Roman" panose="02020603050405020304" pitchFamily="18" charset="0"/>
                <a:cs typeface="Times New Roman" panose="02020603050405020304" pitchFamily="18" charset="0"/>
              </a:rPr>
            </a:br>
            <a:br>
              <a:rPr lang="en-IN" sz="1800" dirty="0">
                <a:solidFill>
                  <a:schemeClr val="bg2">
                    <a:lumMod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IN" sz="2200" dirty="0">
              <a:solidFill>
                <a:schemeClr val="bg2">
                  <a:lumMod val="25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E80DEA9-92F7-494C-81FF-EB0B320FE304}"/>
              </a:ext>
            </a:extLst>
          </p:cNvPr>
          <p:cNvPicPr>
            <a:picLocks noChangeAspect="1"/>
          </p:cNvPicPr>
          <p:nvPr/>
        </p:nvPicPr>
        <p:blipFill>
          <a:blip r:embed="rId2"/>
          <a:stretch>
            <a:fillRect/>
          </a:stretch>
        </p:blipFill>
        <p:spPr>
          <a:xfrm>
            <a:off x="1016000" y="1377844"/>
            <a:ext cx="10312400" cy="4880716"/>
          </a:xfrm>
          <a:prstGeom prst="rect">
            <a:avLst/>
          </a:prstGeom>
        </p:spPr>
      </p:pic>
    </p:spTree>
    <p:extLst>
      <p:ext uri="{BB962C8B-B14F-4D97-AF65-F5344CB8AC3E}">
        <p14:creationId xmlns:p14="http://schemas.microsoft.com/office/powerpoint/2010/main" val="15524999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pattFill prst="pct90">
          <a:fgClr>
            <a:schemeClr val="accent6">
              <a:lumMod val="90000"/>
            </a:schemeClr>
          </a:fgClr>
          <a:bgClr>
            <a:schemeClr val="accent6">
              <a:lumMod val="75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D24EB-CE11-4E97-9986-342A31F3B03F}"/>
              </a:ext>
            </a:extLst>
          </p:cNvPr>
          <p:cNvSpPr>
            <a:spLocks noGrp="1"/>
          </p:cNvSpPr>
          <p:nvPr>
            <p:ph type="title"/>
          </p:nvPr>
        </p:nvSpPr>
        <p:spPr>
          <a:xfrm>
            <a:off x="355600" y="411162"/>
            <a:ext cx="11419840" cy="6035675"/>
          </a:xfrm>
        </p:spPr>
        <p:txBody>
          <a:bodyPr/>
          <a:lstStyle/>
          <a:p>
            <a:pPr>
              <a:lnSpc>
                <a:spcPct val="150000"/>
              </a:lnSpc>
              <a:spcBef>
                <a:spcPts val="1200"/>
              </a:spcBef>
              <a:spcAft>
                <a:spcPts val="1200"/>
              </a:spcAft>
            </a:pPr>
            <a:r>
              <a:rPr lang="en-US" sz="4000" b="1" dirty="0">
                <a:solidFill>
                  <a:schemeClr val="accent6">
                    <a:lumMod val="50000"/>
                  </a:schemeClr>
                </a:solidFill>
                <a:latin typeface="Arial Rounded MT Bold" panose="020F0704030504030204" pitchFamily="34" charset="0"/>
                <a:ea typeface="Times New Roman" panose="02020603050405020304" pitchFamily="18" charset="0"/>
              </a:rPr>
              <a:t>Screenshots</a:t>
            </a:r>
            <a:r>
              <a:rPr lang="en-US" sz="4000" b="1" dirty="0">
                <a:solidFill>
                  <a:schemeClr val="bg2">
                    <a:lumMod val="25000"/>
                  </a:schemeClr>
                </a:solidFill>
                <a:latin typeface="Times New Roman" panose="02020603050405020304" pitchFamily="18" charset="0"/>
                <a:ea typeface="Times New Roman" panose="02020603050405020304" pitchFamily="18" charset="0"/>
                <a:cs typeface="Times New Roman" panose="02020603050405020304" pitchFamily="18" charset="0"/>
              </a:rPr>
              <a:t>(Pie chart for normal and attack)</a:t>
            </a:r>
            <a:br>
              <a:rPr lang="en-IN" sz="1800" dirty="0">
                <a:solidFill>
                  <a:schemeClr val="bg2">
                    <a:lumMod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IN" sz="2200" dirty="0">
              <a:solidFill>
                <a:schemeClr val="bg2">
                  <a:lumMod val="25000"/>
                </a:schemeClr>
              </a:solidFill>
              <a:latin typeface="Times New Roman" panose="02020603050405020304" pitchFamily="18" charset="0"/>
              <a:cs typeface="Times New Roman" panose="02020603050405020304" pitchFamily="18" charset="0"/>
            </a:endParaRPr>
          </a:p>
        </p:txBody>
      </p:sp>
      <p:pic>
        <p:nvPicPr>
          <p:cNvPr id="4" name="Picture 3" descr="Chart, pie chart&#10;&#10;Description automatically generated">
            <a:extLst>
              <a:ext uri="{FF2B5EF4-FFF2-40B4-BE49-F238E27FC236}">
                <a16:creationId xmlns:a16="http://schemas.microsoft.com/office/drawing/2014/main" id="{87F98F4D-8DE6-4B5F-AD44-AAD9DE7181F6}"/>
              </a:ext>
            </a:extLst>
          </p:cNvPr>
          <p:cNvPicPr>
            <a:picLocks noChangeAspect="1"/>
          </p:cNvPicPr>
          <p:nvPr/>
        </p:nvPicPr>
        <p:blipFill>
          <a:blip r:embed="rId2"/>
          <a:stretch>
            <a:fillRect/>
          </a:stretch>
        </p:blipFill>
        <p:spPr>
          <a:xfrm>
            <a:off x="1544320" y="1402080"/>
            <a:ext cx="8554720" cy="5161280"/>
          </a:xfrm>
          <a:prstGeom prst="rect">
            <a:avLst/>
          </a:prstGeom>
        </p:spPr>
      </p:pic>
    </p:spTree>
    <p:extLst>
      <p:ext uri="{BB962C8B-B14F-4D97-AF65-F5344CB8AC3E}">
        <p14:creationId xmlns:p14="http://schemas.microsoft.com/office/powerpoint/2010/main" val="32260413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pattFill prst="pct90">
          <a:fgClr>
            <a:schemeClr val="accent6">
              <a:lumMod val="90000"/>
            </a:schemeClr>
          </a:fgClr>
          <a:bgClr>
            <a:schemeClr val="accent6">
              <a:lumMod val="75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D24EB-CE11-4E97-9986-342A31F3B03F}"/>
              </a:ext>
            </a:extLst>
          </p:cNvPr>
          <p:cNvSpPr>
            <a:spLocks noGrp="1"/>
          </p:cNvSpPr>
          <p:nvPr>
            <p:ph type="title"/>
          </p:nvPr>
        </p:nvSpPr>
        <p:spPr>
          <a:xfrm>
            <a:off x="355600" y="411162"/>
            <a:ext cx="11419840" cy="6035675"/>
          </a:xfrm>
        </p:spPr>
        <p:txBody>
          <a:bodyPr/>
          <a:lstStyle/>
          <a:p>
            <a:pPr>
              <a:lnSpc>
                <a:spcPct val="150000"/>
              </a:lnSpc>
              <a:spcBef>
                <a:spcPts val="1200"/>
              </a:spcBef>
              <a:spcAft>
                <a:spcPts val="1200"/>
              </a:spcAft>
            </a:pPr>
            <a:r>
              <a:rPr lang="en-US" sz="4000" b="1" dirty="0">
                <a:solidFill>
                  <a:schemeClr val="accent6">
                    <a:lumMod val="50000"/>
                  </a:schemeClr>
                </a:solidFill>
                <a:latin typeface="Arial Rounded MT Bold" panose="020F0704030504030204" pitchFamily="34" charset="0"/>
                <a:ea typeface="Times New Roman" panose="02020603050405020304" pitchFamily="18" charset="0"/>
              </a:rPr>
              <a:t>Screenshots</a:t>
            </a:r>
            <a:br>
              <a:rPr lang="en-US" sz="4000" b="1" dirty="0">
                <a:solidFill>
                  <a:schemeClr val="accent6">
                    <a:lumMod val="50000"/>
                  </a:schemeClr>
                </a:solidFill>
                <a:latin typeface="Arial Rounded MT Bold" panose="020F0704030504030204" pitchFamily="34" charset="0"/>
                <a:ea typeface="Times New Roman" panose="02020603050405020304" pitchFamily="18" charset="0"/>
              </a:rPr>
            </a:br>
            <a:br>
              <a:rPr lang="en-US" sz="4000" b="1" dirty="0">
                <a:solidFill>
                  <a:schemeClr val="accent6">
                    <a:lumMod val="50000"/>
                  </a:schemeClr>
                </a:solidFill>
                <a:latin typeface="Arial Rounded MT Bold" panose="020F0704030504030204" pitchFamily="34" charset="0"/>
                <a:ea typeface="Times New Roman" panose="02020603050405020304" pitchFamily="18" charset="0"/>
              </a:rPr>
            </a:br>
            <a:br>
              <a:rPr lang="en-IN" sz="1800" dirty="0">
                <a:effectLst/>
                <a:latin typeface="Times New Roman" panose="02020603050405020304" pitchFamily="18" charset="0"/>
                <a:ea typeface="Times New Roman" panose="02020603050405020304" pitchFamily="18" charset="0"/>
              </a:rPr>
            </a:br>
            <a:endParaRPr lang="en-IN" sz="2200" dirty="0">
              <a:solidFill>
                <a:schemeClr val="bg2">
                  <a:lumMod val="10000"/>
                </a:schemeClr>
              </a:solidFill>
            </a:endParaRPr>
          </a:p>
        </p:txBody>
      </p:sp>
      <p:pic>
        <p:nvPicPr>
          <p:cNvPr id="4" name="Picture 3">
            <a:extLst>
              <a:ext uri="{FF2B5EF4-FFF2-40B4-BE49-F238E27FC236}">
                <a16:creationId xmlns:a16="http://schemas.microsoft.com/office/drawing/2014/main" id="{DFFEA489-9ACB-434D-A2FE-C095760F69BC}"/>
              </a:ext>
            </a:extLst>
          </p:cNvPr>
          <p:cNvPicPr>
            <a:picLocks noChangeAspect="1"/>
          </p:cNvPicPr>
          <p:nvPr/>
        </p:nvPicPr>
        <p:blipFill>
          <a:blip r:embed="rId2"/>
          <a:stretch>
            <a:fillRect/>
          </a:stretch>
        </p:blipFill>
        <p:spPr>
          <a:xfrm>
            <a:off x="1361440" y="1438172"/>
            <a:ext cx="9428480" cy="4728948"/>
          </a:xfrm>
          <a:prstGeom prst="rect">
            <a:avLst/>
          </a:prstGeom>
        </p:spPr>
      </p:pic>
    </p:spTree>
    <p:extLst>
      <p:ext uri="{BB962C8B-B14F-4D97-AF65-F5344CB8AC3E}">
        <p14:creationId xmlns:p14="http://schemas.microsoft.com/office/powerpoint/2010/main" val="42135302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pattFill prst="pct90">
          <a:fgClr>
            <a:schemeClr val="accent6">
              <a:lumMod val="90000"/>
            </a:schemeClr>
          </a:fgClr>
          <a:bgClr>
            <a:schemeClr val="accent6">
              <a:lumMod val="75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D24EB-CE11-4E97-9986-342A31F3B03F}"/>
              </a:ext>
            </a:extLst>
          </p:cNvPr>
          <p:cNvSpPr>
            <a:spLocks noGrp="1"/>
          </p:cNvSpPr>
          <p:nvPr>
            <p:ph type="title"/>
          </p:nvPr>
        </p:nvSpPr>
        <p:spPr>
          <a:xfrm>
            <a:off x="355600" y="411162"/>
            <a:ext cx="11419840" cy="6035675"/>
          </a:xfrm>
        </p:spPr>
        <p:txBody>
          <a:bodyPr/>
          <a:lstStyle/>
          <a:p>
            <a:pPr>
              <a:lnSpc>
                <a:spcPct val="150000"/>
              </a:lnSpc>
              <a:spcBef>
                <a:spcPts val="1200"/>
              </a:spcBef>
              <a:spcAft>
                <a:spcPts val="1200"/>
              </a:spcAft>
            </a:pPr>
            <a:r>
              <a:rPr lang="en-US" sz="4000" b="1" dirty="0">
                <a:solidFill>
                  <a:schemeClr val="accent6">
                    <a:lumMod val="50000"/>
                  </a:schemeClr>
                </a:solidFill>
                <a:latin typeface="Arial Rounded MT Bold" panose="020F0704030504030204" pitchFamily="34" charset="0"/>
                <a:ea typeface="Times New Roman" panose="02020603050405020304" pitchFamily="18" charset="0"/>
              </a:rPr>
              <a:t>Screenshots</a:t>
            </a:r>
            <a:r>
              <a:rPr lang="en-US" sz="4000" b="1" dirty="0">
                <a:solidFill>
                  <a:schemeClr val="bg2">
                    <a:lumMod val="25000"/>
                  </a:schemeClr>
                </a:solidFill>
                <a:latin typeface="Times New Roman" panose="02020603050405020304" pitchFamily="18" charset="0"/>
                <a:ea typeface="Times New Roman" panose="02020603050405020304" pitchFamily="18" charset="0"/>
                <a:cs typeface="Times New Roman" panose="02020603050405020304" pitchFamily="18" charset="0"/>
              </a:rPr>
              <a:t>(IP </a:t>
            </a:r>
            <a:r>
              <a:rPr lang="en-IN" sz="4000" b="1" dirty="0">
                <a:solidFill>
                  <a:schemeClr val="bg2">
                    <a:lumMod val="25000"/>
                  </a:schemeClr>
                </a:solidFill>
                <a:latin typeface="Times New Roman" panose="02020603050405020304" pitchFamily="18" charset="0"/>
                <a:ea typeface="Times New Roman" panose="02020603050405020304" pitchFamily="18" charset="0"/>
                <a:cs typeface="Times New Roman" panose="02020603050405020304" pitchFamily="18" charset="0"/>
              </a:rPr>
              <a:t>Protocol)</a:t>
            </a:r>
            <a:br>
              <a:rPr lang="en-IN" sz="1800" dirty="0">
                <a:effectLst/>
                <a:latin typeface="Times New Roman" panose="02020603050405020304" pitchFamily="18" charset="0"/>
                <a:ea typeface="Times New Roman" panose="02020603050405020304" pitchFamily="18" charset="0"/>
              </a:rPr>
            </a:br>
            <a:endParaRPr lang="en-IN" sz="2200" dirty="0">
              <a:solidFill>
                <a:schemeClr val="bg2">
                  <a:lumMod val="10000"/>
                </a:schemeClr>
              </a:solidFill>
            </a:endParaRPr>
          </a:p>
        </p:txBody>
      </p:sp>
      <p:pic>
        <p:nvPicPr>
          <p:cNvPr id="4" name="Picture 3">
            <a:extLst>
              <a:ext uri="{FF2B5EF4-FFF2-40B4-BE49-F238E27FC236}">
                <a16:creationId xmlns:a16="http://schemas.microsoft.com/office/drawing/2014/main" id="{55E35595-D70E-41CA-AC84-1C2187EC1545}"/>
              </a:ext>
            </a:extLst>
          </p:cNvPr>
          <p:cNvPicPr>
            <a:picLocks noChangeAspect="1"/>
          </p:cNvPicPr>
          <p:nvPr/>
        </p:nvPicPr>
        <p:blipFill>
          <a:blip r:embed="rId2"/>
          <a:stretch>
            <a:fillRect/>
          </a:stretch>
        </p:blipFill>
        <p:spPr>
          <a:xfrm>
            <a:off x="2062480" y="1452880"/>
            <a:ext cx="7741920" cy="4734559"/>
          </a:xfrm>
          <a:prstGeom prst="rect">
            <a:avLst/>
          </a:prstGeom>
        </p:spPr>
      </p:pic>
    </p:spTree>
    <p:extLst>
      <p:ext uri="{BB962C8B-B14F-4D97-AF65-F5344CB8AC3E}">
        <p14:creationId xmlns:p14="http://schemas.microsoft.com/office/powerpoint/2010/main" val="3346544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dashDnDiag">
          <a:fgClr>
            <a:schemeClr val="bg2"/>
          </a:fgClr>
          <a:bgClr>
            <a:schemeClr val="accent6">
              <a:lumMod val="9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1EEEE-AAF0-4F72-A925-4E5E5CE9C68D}"/>
              </a:ext>
            </a:extLst>
          </p:cNvPr>
          <p:cNvSpPr>
            <a:spLocks noGrp="1"/>
          </p:cNvSpPr>
          <p:nvPr>
            <p:ph type="title"/>
          </p:nvPr>
        </p:nvSpPr>
        <p:spPr>
          <a:xfrm>
            <a:off x="303558" y="260350"/>
            <a:ext cx="11757991" cy="6045835"/>
          </a:xfrm>
        </p:spPr>
        <p:txBody>
          <a:bodyPr/>
          <a:lstStyle/>
          <a:p>
            <a:r>
              <a:rPr lang="en-IN" dirty="0">
                <a:solidFill>
                  <a:schemeClr val="bg2">
                    <a:lumMod val="50000"/>
                  </a:schemeClr>
                </a:solidFill>
                <a:latin typeface="Arial Rounded MT Bold" panose="020F0704030504030204" pitchFamily="34" charset="0"/>
              </a:rPr>
              <a:t>ABSTRACT</a:t>
            </a:r>
            <a:br>
              <a:rPr lang="en-IN" dirty="0">
                <a:solidFill>
                  <a:schemeClr val="bg2">
                    <a:lumMod val="50000"/>
                  </a:schemeClr>
                </a:solidFill>
                <a:latin typeface="Arial Rounded MT Bold" panose="020F0704030504030204" pitchFamily="34" charset="0"/>
              </a:rPr>
            </a:br>
            <a:r>
              <a:rPr lang="en-IN" dirty="0">
                <a:solidFill>
                  <a:schemeClr val="accent6">
                    <a:lumMod val="25000"/>
                  </a:schemeClr>
                </a:solidFill>
                <a:latin typeface="Arial Rounded MT Bold" panose="020F0704030504030204" pitchFamily="34" charset="0"/>
              </a:rPr>
              <a:t>         </a:t>
            </a:r>
            <a:r>
              <a:rPr lang="en-US" sz="2200" dirty="0">
                <a:solidFill>
                  <a:srgbClr val="FF0000"/>
                </a:solidFill>
                <a:latin typeface="Times New Roman" panose="02020603050405020304" pitchFamily="18" charset="0"/>
                <a:cs typeface="Times New Roman" panose="02020603050405020304" pitchFamily="18" charset="0"/>
              </a:rPr>
              <a:t>Application Layer Distributed Denial of Service (DDoS) </a:t>
            </a:r>
            <a:r>
              <a:rPr lang="en-US" sz="2200" dirty="0">
                <a:solidFill>
                  <a:schemeClr val="accent6">
                    <a:lumMod val="25000"/>
                  </a:schemeClr>
                </a:solidFill>
                <a:latin typeface="Times New Roman" panose="02020603050405020304" pitchFamily="18" charset="0"/>
                <a:cs typeface="Times New Roman" panose="02020603050405020304" pitchFamily="18" charset="0"/>
              </a:rPr>
              <a:t>attacks are very challenging to detect and mitigate. The various possible application layer attacks are </a:t>
            </a:r>
            <a:r>
              <a:rPr lang="en-US" sz="2200" dirty="0">
                <a:solidFill>
                  <a:srgbClr val="FF0000"/>
                </a:solidFill>
                <a:latin typeface="Times New Roman" panose="02020603050405020304" pitchFamily="18" charset="0"/>
                <a:cs typeface="Times New Roman" panose="02020603050405020304" pitchFamily="18" charset="0"/>
              </a:rPr>
              <a:t>HTTP flooding, XML attack, DNS attacks, etc</a:t>
            </a:r>
            <a:r>
              <a:rPr lang="en-US" sz="2200" dirty="0">
                <a:solidFill>
                  <a:schemeClr val="accent6">
                    <a:lumMod val="25000"/>
                  </a:schemeClr>
                </a:solidFill>
                <a:latin typeface="Times New Roman" panose="02020603050405020304" pitchFamily="18" charset="0"/>
                <a:cs typeface="Times New Roman" panose="02020603050405020304" pitchFamily="18" charset="0"/>
              </a:rPr>
              <a:t>. </a:t>
            </a:r>
            <a:br>
              <a:rPr lang="en-US" sz="2200" dirty="0">
                <a:solidFill>
                  <a:schemeClr val="accent6">
                    <a:lumMod val="25000"/>
                  </a:schemeClr>
                </a:solidFill>
                <a:latin typeface="Times New Roman" panose="02020603050405020304" pitchFamily="18" charset="0"/>
                <a:cs typeface="Times New Roman" panose="02020603050405020304" pitchFamily="18" charset="0"/>
              </a:rPr>
            </a:br>
            <a:r>
              <a:rPr lang="en-US" sz="2200" dirty="0">
                <a:solidFill>
                  <a:schemeClr val="accent6">
                    <a:lumMod val="25000"/>
                  </a:schemeClr>
                </a:solidFill>
                <a:latin typeface="Times New Roman" panose="02020603050405020304" pitchFamily="18" charset="0"/>
                <a:cs typeface="Times New Roman" panose="02020603050405020304" pitchFamily="18" charset="0"/>
              </a:rPr>
              <a:t>                  The most common and renowned application layer attack is </a:t>
            </a:r>
            <a:r>
              <a:rPr lang="en-US" sz="2200" dirty="0">
                <a:solidFill>
                  <a:srgbClr val="FF0000"/>
                </a:solidFill>
                <a:latin typeface="Times New Roman" panose="02020603050405020304" pitchFamily="18" charset="0"/>
                <a:cs typeface="Times New Roman" panose="02020603050405020304" pitchFamily="18" charset="0"/>
              </a:rPr>
              <a:t>HTTP </a:t>
            </a:r>
            <a:r>
              <a:rPr lang="en-US" sz="2200" dirty="0" err="1">
                <a:solidFill>
                  <a:srgbClr val="FF0000"/>
                </a:solidFill>
                <a:latin typeface="Times New Roman" panose="02020603050405020304" pitchFamily="18" charset="0"/>
                <a:cs typeface="Times New Roman" panose="02020603050405020304" pitchFamily="18" charset="0"/>
              </a:rPr>
              <a:t>flooding</a:t>
            </a:r>
            <a:r>
              <a:rPr lang="en-US" sz="2200" dirty="0" err="1">
                <a:solidFill>
                  <a:schemeClr val="accent6">
                    <a:lumMod val="25000"/>
                  </a:schemeClr>
                </a:solidFill>
                <a:latin typeface="Times New Roman" panose="02020603050405020304" pitchFamily="18" charset="0"/>
                <a:cs typeface="Times New Roman" panose="02020603050405020304" pitchFamily="18" charset="0"/>
              </a:rPr>
              <a:t>.There</a:t>
            </a:r>
            <a:r>
              <a:rPr lang="en-US" sz="2200" dirty="0">
                <a:solidFill>
                  <a:schemeClr val="accent6">
                    <a:lumMod val="25000"/>
                  </a:schemeClr>
                </a:solidFill>
                <a:latin typeface="Times New Roman" panose="02020603050405020304" pitchFamily="18" charset="0"/>
                <a:cs typeface="Times New Roman" panose="02020603050405020304" pitchFamily="18" charset="0"/>
              </a:rPr>
              <a:t> are various research solutions proposed by validating against HTTP flooding; using tools such as </a:t>
            </a:r>
            <a:r>
              <a:rPr lang="en-US" sz="2200" dirty="0">
                <a:solidFill>
                  <a:srgbClr val="FF0000"/>
                </a:solidFill>
                <a:latin typeface="Times New Roman" panose="02020603050405020304" pitchFamily="18" charset="0"/>
                <a:cs typeface="Times New Roman" panose="02020603050405020304" pitchFamily="18" charset="0"/>
              </a:rPr>
              <a:t>Golden Eye, LOIC, proprietary tools, etc</a:t>
            </a:r>
            <a:r>
              <a:rPr lang="en-US" sz="2200" dirty="0">
                <a:solidFill>
                  <a:schemeClr val="accent6">
                    <a:lumMod val="25000"/>
                  </a:schemeClr>
                </a:solidFill>
                <a:latin typeface="Times New Roman" panose="02020603050405020304" pitchFamily="18" charset="0"/>
                <a:cs typeface="Times New Roman" panose="02020603050405020304" pitchFamily="18" charset="0"/>
              </a:rPr>
              <a:t>. HTTP flooding attacks generated using any existing tools may not exhibit similar characteristics of the real time HTTP flooding attack. Various methods were used to defend these attacks based on distributed schemes with certain difficulties to count the packets or duplicates sent by a node. This is due to lack of communication infrastructure. Two limits are used to mitigate packet flood and replica flood attacks, respectively. Violation of both the limits can be easily noticed by </a:t>
            </a:r>
            <a:r>
              <a:rPr lang="en-US" sz="2200" dirty="0">
                <a:solidFill>
                  <a:srgbClr val="FF0000"/>
                </a:solidFill>
                <a:latin typeface="Times New Roman" panose="02020603050405020304" pitchFamily="18" charset="0"/>
                <a:cs typeface="Times New Roman" panose="02020603050405020304" pitchFamily="18" charset="0"/>
              </a:rPr>
              <a:t>claim-carry-and check</a:t>
            </a:r>
            <a:r>
              <a:rPr lang="en-US" sz="2200" dirty="0">
                <a:solidFill>
                  <a:schemeClr val="accent6">
                    <a:lumMod val="25000"/>
                  </a:schemeClr>
                </a:solidFill>
                <a:latin typeface="Times New Roman" panose="02020603050405020304" pitchFamily="18" charset="0"/>
                <a:cs typeface="Times New Roman" panose="02020603050405020304" pitchFamily="18" charset="0"/>
              </a:rPr>
              <a:t>. The inconsistency check against full claims is trivial. This is designed to work in a distributed system. Moreover, it allows tolerating a little amount of attackers for collision. </a:t>
            </a:r>
            <a:br>
              <a:rPr lang="en-US" sz="2200" dirty="0">
                <a:solidFill>
                  <a:schemeClr val="accent6">
                    <a:lumMod val="25000"/>
                  </a:schemeClr>
                </a:solidFill>
                <a:latin typeface="Times New Roman" panose="02020603050405020304" pitchFamily="18" charset="0"/>
                <a:cs typeface="Times New Roman" panose="02020603050405020304" pitchFamily="18" charset="0"/>
              </a:rPr>
            </a:br>
            <a:r>
              <a:rPr lang="en-US" sz="2200" dirty="0">
                <a:solidFill>
                  <a:schemeClr val="accent6">
                    <a:lumMod val="25000"/>
                  </a:schemeClr>
                </a:solidFill>
                <a:latin typeface="Times New Roman" panose="02020603050405020304" pitchFamily="18" charset="0"/>
                <a:cs typeface="Times New Roman" panose="02020603050405020304" pitchFamily="18" charset="0"/>
              </a:rPr>
              <a:t>                  A new attack, the Ad Hoc Flooding Attack, results in denial of service when used against all </a:t>
            </a:r>
            <a:r>
              <a:rPr lang="en-US" sz="2200" dirty="0" err="1">
                <a:solidFill>
                  <a:schemeClr val="accent6">
                    <a:lumMod val="25000"/>
                  </a:schemeClr>
                </a:solidFill>
                <a:latin typeface="Times New Roman" panose="02020603050405020304" pitchFamily="18" charset="0"/>
                <a:cs typeface="Times New Roman" panose="02020603050405020304" pitchFamily="18" charset="0"/>
              </a:rPr>
              <a:t>ondemand</a:t>
            </a:r>
            <a:r>
              <a:rPr lang="en-US" sz="2200" dirty="0">
                <a:solidFill>
                  <a:schemeClr val="accent6">
                    <a:lumMod val="25000"/>
                  </a:schemeClr>
                </a:solidFill>
                <a:latin typeface="Times New Roman" panose="02020603050405020304" pitchFamily="18" charset="0"/>
                <a:cs typeface="Times New Roman" panose="02020603050405020304" pitchFamily="18" charset="0"/>
              </a:rPr>
              <a:t> ad hoc networks routing protocols. In this attack, the attacker either broadcasts a lot of Route Request packets for node ID who is not in networks, or sends a lot of DATA packets to consume the bandwidth so as to congest in links.</a:t>
            </a:r>
            <a:endParaRPr lang="en-IN" sz="2200" dirty="0">
              <a:solidFill>
                <a:schemeClr val="accent6">
                  <a:lumMod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41421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pattFill prst="pct90">
          <a:fgClr>
            <a:schemeClr val="accent6">
              <a:lumMod val="90000"/>
            </a:schemeClr>
          </a:fgClr>
          <a:bgClr>
            <a:schemeClr val="accent6">
              <a:lumMod val="75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D24EB-CE11-4E97-9986-342A31F3B03F}"/>
              </a:ext>
            </a:extLst>
          </p:cNvPr>
          <p:cNvSpPr>
            <a:spLocks noGrp="1"/>
          </p:cNvSpPr>
          <p:nvPr>
            <p:ph type="title"/>
          </p:nvPr>
        </p:nvSpPr>
        <p:spPr>
          <a:xfrm>
            <a:off x="355600" y="411162"/>
            <a:ext cx="11419840" cy="6035675"/>
          </a:xfrm>
        </p:spPr>
        <p:txBody>
          <a:bodyPr/>
          <a:lstStyle/>
          <a:p>
            <a:pPr>
              <a:lnSpc>
                <a:spcPct val="150000"/>
              </a:lnSpc>
              <a:spcBef>
                <a:spcPts val="1200"/>
              </a:spcBef>
              <a:spcAft>
                <a:spcPts val="1200"/>
              </a:spcAft>
            </a:pPr>
            <a:r>
              <a:rPr lang="en-US" sz="4000" b="1" dirty="0">
                <a:solidFill>
                  <a:schemeClr val="accent6">
                    <a:lumMod val="50000"/>
                  </a:schemeClr>
                </a:solidFill>
                <a:latin typeface="Arial Rounded MT Bold" panose="020F0704030504030204" pitchFamily="34" charset="0"/>
                <a:ea typeface="Times New Roman" panose="02020603050405020304" pitchFamily="18" charset="0"/>
              </a:rPr>
              <a:t>Screenshots</a:t>
            </a:r>
            <a:r>
              <a:rPr lang="en-US" sz="4000" b="1" dirty="0">
                <a:solidFill>
                  <a:schemeClr val="bg2">
                    <a:lumMod val="25000"/>
                  </a:schemeClr>
                </a:solidFill>
                <a:latin typeface="Times New Roman" panose="02020603050405020304" pitchFamily="18" charset="0"/>
                <a:ea typeface="Times New Roman" panose="02020603050405020304" pitchFamily="18" charset="0"/>
                <a:cs typeface="Times New Roman" panose="02020603050405020304" pitchFamily="18" charset="0"/>
              </a:rPr>
              <a:t>(TCP </a:t>
            </a:r>
            <a:r>
              <a:rPr lang="en-IN" sz="4000" b="1" dirty="0">
                <a:solidFill>
                  <a:schemeClr val="bg2">
                    <a:lumMod val="25000"/>
                  </a:schemeClr>
                </a:solidFill>
                <a:latin typeface="Times New Roman" panose="02020603050405020304" pitchFamily="18" charset="0"/>
                <a:ea typeface="Times New Roman" panose="02020603050405020304" pitchFamily="18" charset="0"/>
                <a:cs typeface="Times New Roman" panose="02020603050405020304" pitchFamily="18" charset="0"/>
              </a:rPr>
              <a:t>Acknowledgment) </a:t>
            </a:r>
            <a:br>
              <a:rPr lang="en-IN" sz="1800" dirty="0">
                <a:effectLst/>
                <a:latin typeface="Times New Roman" panose="02020603050405020304" pitchFamily="18" charset="0"/>
                <a:ea typeface="Times New Roman" panose="02020603050405020304" pitchFamily="18" charset="0"/>
              </a:rPr>
            </a:br>
            <a:endParaRPr lang="en-IN" sz="2200" dirty="0">
              <a:solidFill>
                <a:schemeClr val="bg2">
                  <a:lumMod val="10000"/>
                </a:schemeClr>
              </a:solidFill>
            </a:endParaRPr>
          </a:p>
        </p:txBody>
      </p:sp>
      <p:pic>
        <p:nvPicPr>
          <p:cNvPr id="4" name="Picture 3">
            <a:extLst>
              <a:ext uri="{FF2B5EF4-FFF2-40B4-BE49-F238E27FC236}">
                <a16:creationId xmlns:a16="http://schemas.microsoft.com/office/drawing/2014/main" id="{20E6702B-4FB6-4A53-A375-E4841211A508}"/>
              </a:ext>
            </a:extLst>
          </p:cNvPr>
          <p:cNvPicPr>
            <a:picLocks noChangeAspect="1"/>
          </p:cNvPicPr>
          <p:nvPr/>
        </p:nvPicPr>
        <p:blipFill>
          <a:blip r:embed="rId2"/>
          <a:stretch>
            <a:fillRect/>
          </a:stretch>
        </p:blipFill>
        <p:spPr>
          <a:xfrm>
            <a:off x="1402080" y="1615440"/>
            <a:ext cx="9469120" cy="4267200"/>
          </a:xfrm>
          <a:prstGeom prst="rect">
            <a:avLst/>
          </a:prstGeom>
        </p:spPr>
      </p:pic>
    </p:spTree>
    <p:extLst>
      <p:ext uri="{BB962C8B-B14F-4D97-AF65-F5344CB8AC3E}">
        <p14:creationId xmlns:p14="http://schemas.microsoft.com/office/powerpoint/2010/main" val="37253170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pattFill prst="pct90">
          <a:fgClr>
            <a:schemeClr val="accent6">
              <a:lumMod val="90000"/>
            </a:schemeClr>
          </a:fgClr>
          <a:bgClr>
            <a:schemeClr val="accent6">
              <a:lumMod val="75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D24EB-CE11-4E97-9986-342A31F3B03F}"/>
              </a:ext>
            </a:extLst>
          </p:cNvPr>
          <p:cNvSpPr>
            <a:spLocks noGrp="1"/>
          </p:cNvSpPr>
          <p:nvPr>
            <p:ph type="title"/>
          </p:nvPr>
        </p:nvSpPr>
        <p:spPr>
          <a:xfrm>
            <a:off x="355600" y="411162"/>
            <a:ext cx="11419840" cy="6035675"/>
          </a:xfrm>
        </p:spPr>
        <p:txBody>
          <a:bodyPr/>
          <a:lstStyle/>
          <a:p>
            <a:pPr>
              <a:lnSpc>
                <a:spcPct val="150000"/>
              </a:lnSpc>
              <a:spcBef>
                <a:spcPts val="1200"/>
              </a:spcBef>
              <a:spcAft>
                <a:spcPts val="1200"/>
              </a:spcAft>
            </a:pPr>
            <a:r>
              <a:rPr lang="en-US" sz="4000" b="1" dirty="0">
                <a:solidFill>
                  <a:schemeClr val="accent6">
                    <a:lumMod val="50000"/>
                  </a:schemeClr>
                </a:solidFill>
                <a:latin typeface="Arial Rounded MT Bold" panose="020F0704030504030204" pitchFamily="34" charset="0"/>
                <a:ea typeface="Times New Roman" panose="02020603050405020304" pitchFamily="18" charset="0"/>
              </a:rPr>
              <a:t>Screenshots</a:t>
            </a:r>
            <a:r>
              <a:rPr lang="en-US" sz="4000" b="1" dirty="0">
                <a:solidFill>
                  <a:schemeClr val="bg2">
                    <a:lumMod val="25000"/>
                  </a:schemeClr>
                </a:solidFill>
                <a:latin typeface="Times New Roman" panose="02020603050405020304" pitchFamily="18" charset="0"/>
                <a:ea typeface="Times New Roman" panose="02020603050405020304" pitchFamily="18" charset="0"/>
                <a:cs typeface="Times New Roman" panose="02020603050405020304" pitchFamily="18" charset="0"/>
              </a:rPr>
              <a:t>(Reverse bit)</a:t>
            </a:r>
            <a:br>
              <a:rPr lang="en-IN" sz="1800" dirty="0">
                <a:solidFill>
                  <a:schemeClr val="bg2">
                    <a:lumMod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IN" sz="2200" dirty="0">
              <a:solidFill>
                <a:schemeClr val="bg2">
                  <a:lumMod val="25000"/>
                </a:schemeClr>
              </a:solidFill>
              <a:latin typeface="Times New Roman" panose="02020603050405020304" pitchFamily="18" charset="0"/>
              <a:cs typeface="Times New Roman" panose="02020603050405020304" pitchFamily="18" charset="0"/>
            </a:endParaRPr>
          </a:p>
        </p:txBody>
      </p:sp>
      <p:pic>
        <p:nvPicPr>
          <p:cNvPr id="4" name="Picture 3" descr="Chart&#10;&#10;Description automatically generated">
            <a:extLst>
              <a:ext uri="{FF2B5EF4-FFF2-40B4-BE49-F238E27FC236}">
                <a16:creationId xmlns:a16="http://schemas.microsoft.com/office/drawing/2014/main" id="{1855705B-04AA-4A56-90DB-E17E8FE616A5}"/>
              </a:ext>
            </a:extLst>
          </p:cNvPr>
          <p:cNvPicPr>
            <a:picLocks noChangeAspect="1"/>
          </p:cNvPicPr>
          <p:nvPr/>
        </p:nvPicPr>
        <p:blipFill>
          <a:blip r:embed="rId2"/>
          <a:stretch>
            <a:fillRect/>
          </a:stretch>
        </p:blipFill>
        <p:spPr>
          <a:xfrm>
            <a:off x="2509520" y="1605280"/>
            <a:ext cx="7193280" cy="4500880"/>
          </a:xfrm>
          <a:prstGeom prst="rect">
            <a:avLst/>
          </a:prstGeom>
        </p:spPr>
      </p:pic>
    </p:spTree>
    <p:extLst>
      <p:ext uri="{BB962C8B-B14F-4D97-AF65-F5344CB8AC3E}">
        <p14:creationId xmlns:p14="http://schemas.microsoft.com/office/powerpoint/2010/main" val="24919911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pattFill prst="pct90">
          <a:fgClr>
            <a:schemeClr val="accent6">
              <a:lumMod val="90000"/>
            </a:schemeClr>
          </a:fgClr>
          <a:bgClr>
            <a:schemeClr val="accent6">
              <a:lumMod val="75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D24EB-CE11-4E97-9986-342A31F3B03F}"/>
              </a:ext>
            </a:extLst>
          </p:cNvPr>
          <p:cNvSpPr>
            <a:spLocks noGrp="1"/>
          </p:cNvSpPr>
          <p:nvPr>
            <p:ph type="title"/>
          </p:nvPr>
        </p:nvSpPr>
        <p:spPr>
          <a:xfrm>
            <a:off x="355600" y="411162"/>
            <a:ext cx="11419840" cy="6035675"/>
          </a:xfrm>
        </p:spPr>
        <p:txBody>
          <a:bodyPr/>
          <a:lstStyle/>
          <a:p>
            <a:pPr>
              <a:lnSpc>
                <a:spcPct val="150000"/>
              </a:lnSpc>
              <a:spcBef>
                <a:spcPts val="1200"/>
              </a:spcBef>
              <a:spcAft>
                <a:spcPts val="1200"/>
              </a:spcAft>
            </a:pPr>
            <a:r>
              <a:rPr lang="en-US" sz="4000" b="1" dirty="0">
                <a:solidFill>
                  <a:schemeClr val="accent6">
                    <a:lumMod val="50000"/>
                  </a:schemeClr>
                </a:solidFill>
                <a:latin typeface="Arial Rounded MT Bold" panose="020F0704030504030204" pitchFamily="34" charset="0"/>
                <a:ea typeface="Times New Roman" panose="02020603050405020304" pitchFamily="18" charset="0"/>
              </a:rPr>
              <a:t>Screenshots</a:t>
            </a:r>
            <a:r>
              <a:rPr lang="en-US" sz="4000" b="1" dirty="0">
                <a:solidFill>
                  <a:schemeClr val="bg2">
                    <a:lumMod val="25000"/>
                  </a:schemeClr>
                </a:solidFill>
                <a:latin typeface="Times New Roman" panose="02020603050405020304" pitchFamily="18" charset="0"/>
                <a:ea typeface="Times New Roman" panose="02020603050405020304" pitchFamily="18" charset="0"/>
                <a:cs typeface="Times New Roman" panose="02020603050405020304" pitchFamily="18" charset="0"/>
              </a:rPr>
              <a:t>(Don’t fragment)</a:t>
            </a:r>
            <a:br>
              <a:rPr lang="en-IN" sz="1800" dirty="0">
                <a:solidFill>
                  <a:schemeClr val="bg2">
                    <a:lumMod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IN" sz="2200" dirty="0">
              <a:solidFill>
                <a:schemeClr val="bg2">
                  <a:lumMod val="25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B3ECFC2-80D5-40DC-A3D5-9685AD4D6522}"/>
              </a:ext>
            </a:extLst>
          </p:cNvPr>
          <p:cNvPicPr>
            <a:picLocks noChangeAspect="1"/>
          </p:cNvPicPr>
          <p:nvPr/>
        </p:nvPicPr>
        <p:blipFill>
          <a:blip r:embed="rId2"/>
          <a:stretch>
            <a:fillRect/>
          </a:stretch>
        </p:blipFill>
        <p:spPr>
          <a:xfrm>
            <a:off x="1696720" y="1473200"/>
            <a:ext cx="8442960" cy="4856480"/>
          </a:xfrm>
          <a:prstGeom prst="rect">
            <a:avLst/>
          </a:prstGeom>
        </p:spPr>
      </p:pic>
    </p:spTree>
    <p:extLst>
      <p:ext uri="{BB962C8B-B14F-4D97-AF65-F5344CB8AC3E}">
        <p14:creationId xmlns:p14="http://schemas.microsoft.com/office/powerpoint/2010/main" val="21382250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pattFill prst="pct90">
          <a:fgClr>
            <a:schemeClr val="accent6">
              <a:lumMod val="90000"/>
            </a:schemeClr>
          </a:fgClr>
          <a:bgClr>
            <a:schemeClr val="accent6">
              <a:lumMod val="75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D24EB-CE11-4E97-9986-342A31F3B03F}"/>
              </a:ext>
            </a:extLst>
          </p:cNvPr>
          <p:cNvSpPr>
            <a:spLocks noGrp="1"/>
          </p:cNvSpPr>
          <p:nvPr>
            <p:ph type="title"/>
          </p:nvPr>
        </p:nvSpPr>
        <p:spPr>
          <a:xfrm>
            <a:off x="355600" y="411162"/>
            <a:ext cx="11419840" cy="6035675"/>
          </a:xfrm>
        </p:spPr>
        <p:txBody>
          <a:bodyPr/>
          <a:lstStyle/>
          <a:p>
            <a:pPr>
              <a:lnSpc>
                <a:spcPct val="150000"/>
              </a:lnSpc>
              <a:spcBef>
                <a:spcPts val="1200"/>
              </a:spcBef>
              <a:spcAft>
                <a:spcPts val="1200"/>
              </a:spcAft>
            </a:pPr>
            <a:r>
              <a:rPr lang="en-US" sz="4000" b="1" dirty="0">
                <a:solidFill>
                  <a:schemeClr val="accent6">
                    <a:lumMod val="50000"/>
                  </a:schemeClr>
                </a:solidFill>
                <a:latin typeface="Arial Rounded MT Bold" panose="020F0704030504030204" pitchFamily="34" charset="0"/>
                <a:ea typeface="Times New Roman" panose="02020603050405020304" pitchFamily="18" charset="0"/>
              </a:rPr>
              <a:t>Screenshots</a:t>
            </a:r>
            <a:r>
              <a:rPr lang="en-US" sz="4000" b="1" dirty="0">
                <a:solidFill>
                  <a:schemeClr val="bg2">
                    <a:lumMod val="25000"/>
                  </a:schemeClr>
                </a:solidFill>
                <a:latin typeface="Times New Roman" panose="02020603050405020304" pitchFamily="18" charset="0"/>
                <a:ea typeface="Times New Roman" panose="02020603050405020304" pitchFamily="18" charset="0"/>
                <a:cs typeface="Times New Roman" panose="02020603050405020304" pitchFamily="18" charset="0"/>
              </a:rPr>
              <a:t>(More fragment)</a:t>
            </a:r>
            <a:br>
              <a:rPr lang="en-IN" sz="1800" dirty="0">
                <a:effectLst/>
                <a:latin typeface="Times New Roman" panose="02020603050405020304" pitchFamily="18" charset="0"/>
                <a:ea typeface="Times New Roman" panose="02020603050405020304" pitchFamily="18" charset="0"/>
              </a:rPr>
            </a:br>
            <a:endParaRPr lang="en-IN" sz="2200" dirty="0">
              <a:solidFill>
                <a:schemeClr val="bg2">
                  <a:lumMod val="10000"/>
                </a:schemeClr>
              </a:solidFill>
            </a:endParaRPr>
          </a:p>
        </p:txBody>
      </p:sp>
      <p:pic>
        <p:nvPicPr>
          <p:cNvPr id="4" name="Picture 3" descr="Chart, treemap chart&#10;&#10;Description automatically generated">
            <a:extLst>
              <a:ext uri="{FF2B5EF4-FFF2-40B4-BE49-F238E27FC236}">
                <a16:creationId xmlns:a16="http://schemas.microsoft.com/office/drawing/2014/main" id="{25820EEF-0FBB-4A13-9EF9-4AC21B6F0AEB}"/>
              </a:ext>
            </a:extLst>
          </p:cNvPr>
          <p:cNvPicPr>
            <a:picLocks noChangeAspect="1"/>
          </p:cNvPicPr>
          <p:nvPr/>
        </p:nvPicPr>
        <p:blipFill>
          <a:blip r:embed="rId2"/>
          <a:stretch>
            <a:fillRect/>
          </a:stretch>
        </p:blipFill>
        <p:spPr>
          <a:xfrm>
            <a:off x="1920240" y="1493520"/>
            <a:ext cx="8686800" cy="4734560"/>
          </a:xfrm>
          <a:prstGeom prst="rect">
            <a:avLst/>
          </a:prstGeom>
        </p:spPr>
      </p:pic>
    </p:spTree>
    <p:extLst>
      <p:ext uri="{BB962C8B-B14F-4D97-AF65-F5344CB8AC3E}">
        <p14:creationId xmlns:p14="http://schemas.microsoft.com/office/powerpoint/2010/main" val="34799264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pattFill prst="pct90">
          <a:fgClr>
            <a:schemeClr val="accent6">
              <a:lumMod val="90000"/>
            </a:schemeClr>
          </a:fgClr>
          <a:bgClr>
            <a:schemeClr val="accent6">
              <a:lumMod val="75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D24EB-CE11-4E97-9986-342A31F3B03F}"/>
              </a:ext>
            </a:extLst>
          </p:cNvPr>
          <p:cNvSpPr>
            <a:spLocks noGrp="1"/>
          </p:cNvSpPr>
          <p:nvPr>
            <p:ph type="title"/>
          </p:nvPr>
        </p:nvSpPr>
        <p:spPr>
          <a:xfrm>
            <a:off x="355600" y="411162"/>
            <a:ext cx="11419840" cy="6035675"/>
          </a:xfrm>
        </p:spPr>
        <p:txBody>
          <a:bodyPr/>
          <a:lstStyle/>
          <a:p>
            <a:pPr>
              <a:lnSpc>
                <a:spcPct val="150000"/>
              </a:lnSpc>
              <a:spcBef>
                <a:spcPts val="1200"/>
              </a:spcBef>
              <a:spcAft>
                <a:spcPts val="1200"/>
              </a:spcAft>
            </a:pPr>
            <a:r>
              <a:rPr lang="en-US" sz="4000" b="1" dirty="0">
                <a:solidFill>
                  <a:schemeClr val="accent6">
                    <a:lumMod val="50000"/>
                  </a:schemeClr>
                </a:solidFill>
                <a:latin typeface="Arial Rounded MT Bold" panose="020F0704030504030204" pitchFamily="34" charset="0"/>
                <a:ea typeface="Times New Roman" panose="02020603050405020304" pitchFamily="18" charset="0"/>
              </a:rPr>
              <a:t>Screenshots</a:t>
            </a:r>
            <a:r>
              <a:rPr lang="en-US" sz="4000" b="1" dirty="0">
                <a:solidFill>
                  <a:schemeClr val="bg2">
                    <a:lumMod val="25000"/>
                  </a:schemeClr>
                </a:solidFill>
                <a:latin typeface="Times New Roman" panose="02020603050405020304" pitchFamily="18" charset="0"/>
                <a:ea typeface="Times New Roman" panose="02020603050405020304" pitchFamily="18" charset="0"/>
                <a:cs typeface="Times New Roman" panose="02020603050405020304" pitchFamily="18" charset="0"/>
              </a:rPr>
              <a:t>(BRNN Model accuracy)</a:t>
            </a:r>
            <a:br>
              <a:rPr lang="en-IN" sz="1800" dirty="0">
                <a:effectLst/>
                <a:latin typeface="Times New Roman" panose="02020603050405020304" pitchFamily="18" charset="0"/>
                <a:ea typeface="Times New Roman" panose="02020603050405020304" pitchFamily="18" charset="0"/>
              </a:rPr>
            </a:br>
            <a:endParaRPr lang="en-IN" sz="2200" dirty="0">
              <a:solidFill>
                <a:schemeClr val="bg2">
                  <a:lumMod val="10000"/>
                </a:schemeClr>
              </a:solidFill>
            </a:endParaRPr>
          </a:p>
        </p:txBody>
      </p:sp>
      <p:pic>
        <p:nvPicPr>
          <p:cNvPr id="4" name="Picture 3">
            <a:extLst>
              <a:ext uri="{FF2B5EF4-FFF2-40B4-BE49-F238E27FC236}">
                <a16:creationId xmlns:a16="http://schemas.microsoft.com/office/drawing/2014/main" id="{B88EB747-7AAA-4DBD-9325-4EC53E81A804}"/>
              </a:ext>
            </a:extLst>
          </p:cNvPr>
          <p:cNvPicPr>
            <a:picLocks noChangeAspect="1"/>
          </p:cNvPicPr>
          <p:nvPr/>
        </p:nvPicPr>
        <p:blipFill>
          <a:blip r:embed="rId2"/>
          <a:stretch>
            <a:fillRect/>
          </a:stretch>
        </p:blipFill>
        <p:spPr>
          <a:xfrm>
            <a:off x="1656080" y="1854118"/>
            <a:ext cx="8402320" cy="4028521"/>
          </a:xfrm>
          <a:prstGeom prst="rect">
            <a:avLst/>
          </a:prstGeom>
        </p:spPr>
      </p:pic>
    </p:spTree>
    <p:extLst>
      <p:ext uri="{BB962C8B-B14F-4D97-AF65-F5344CB8AC3E}">
        <p14:creationId xmlns:p14="http://schemas.microsoft.com/office/powerpoint/2010/main" val="26735147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pattFill prst="pct90">
          <a:fgClr>
            <a:schemeClr val="accent6">
              <a:lumMod val="90000"/>
            </a:schemeClr>
          </a:fgClr>
          <a:bgClr>
            <a:schemeClr val="accent6">
              <a:lumMod val="75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D24EB-CE11-4E97-9986-342A31F3B03F}"/>
              </a:ext>
            </a:extLst>
          </p:cNvPr>
          <p:cNvSpPr>
            <a:spLocks noGrp="1"/>
          </p:cNvSpPr>
          <p:nvPr>
            <p:ph type="title"/>
          </p:nvPr>
        </p:nvSpPr>
        <p:spPr>
          <a:xfrm>
            <a:off x="355600" y="411162"/>
            <a:ext cx="11419840" cy="6035675"/>
          </a:xfrm>
        </p:spPr>
        <p:txBody>
          <a:bodyPr/>
          <a:lstStyle/>
          <a:p>
            <a:pPr>
              <a:lnSpc>
                <a:spcPct val="150000"/>
              </a:lnSpc>
              <a:spcBef>
                <a:spcPts val="1200"/>
              </a:spcBef>
              <a:spcAft>
                <a:spcPts val="1200"/>
              </a:spcAft>
            </a:pPr>
            <a:r>
              <a:rPr lang="en-US" sz="4000" b="1" dirty="0">
                <a:solidFill>
                  <a:schemeClr val="accent6">
                    <a:lumMod val="50000"/>
                  </a:schemeClr>
                </a:solidFill>
                <a:latin typeface="Arial Rounded MT Bold" panose="020F0704030504030204" pitchFamily="34" charset="0"/>
                <a:ea typeface="Times New Roman" panose="02020603050405020304" pitchFamily="18" charset="0"/>
              </a:rPr>
              <a:t>Screenshots</a:t>
            </a:r>
            <a:r>
              <a:rPr lang="en-US" sz="4000" b="1" dirty="0">
                <a:solidFill>
                  <a:schemeClr val="bg2">
                    <a:lumMod val="25000"/>
                  </a:schemeClr>
                </a:solidFill>
                <a:latin typeface="Times New Roman" panose="02020603050405020304" pitchFamily="18" charset="0"/>
                <a:ea typeface="Times New Roman" panose="02020603050405020304" pitchFamily="18" charset="0"/>
                <a:cs typeface="Times New Roman" panose="02020603050405020304" pitchFamily="18" charset="0"/>
              </a:rPr>
              <a:t>(BRNN Model loss)</a:t>
            </a:r>
            <a:br>
              <a:rPr lang="en-IN" sz="1800" dirty="0">
                <a:solidFill>
                  <a:schemeClr val="bg2">
                    <a:lumMod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IN" sz="2200" dirty="0">
              <a:solidFill>
                <a:schemeClr val="bg2">
                  <a:lumMod val="25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B3D51A2-228E-4892-BA04-77802B5501A4}"/>
              </a:ext>
            </a:extLst>
          </p:cNvPr>
          <p:cNvPicPr>
            <a:picLocks noChangeAspect="1"/>
          </p:cNvPicPr>
          <p:nvPr/>
        </p:nvPicPr>
        <p:blipFill>
          <a:blip r:embed="rId2"/>
          <a:stretch>
            <a:fillRect/>
          </a:stretch>
        </p:blipFill>
        <p:spPr>
          <a:xfrm>
            <a:off x="1371600" y="1574800"/>
            <a:ext cx="8694549" cy="4541520"/>
          </a:xfrm>
          <a:prstGeom prst="rect">
            <a:avLst/>
          </a:prstGeom>
        </p:spPr>
      </p:pic>
    </p:spTree>
    <p:extLst>
      <p:ext uri="{BB962C8B-B14F-4D97-AF65-F5344CB8AC3E}">
        <p14:creationId xmlns:p14="http://schemas.microsoft.com/office/powerpoint/2010/main" val="804052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pattFill prst="pct90">
          <a:fgClr>
            <a:schemeClr val="accent6">
              <a:lumMod val="90000"/>
            </a:schemeClr>
          </a:fgClr>
          <a:bgClr>
            <a:schemeClr val="accent6">
              <a:lumMod val="75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D24EB-CE11-4E97-9986-342A31F3B03F}"/>
              </a:ext>
            </a:extLst>
          </p:cNvPr>
          <p:cNvSpPr>
            <a:spLocks noGrp="1"/>
          </p:cNvSpPr>
          <p:nvPr>
            <p:ph type="title"/>
          </p:nvPr>
        </p:nvSpPr>
        <p:spPr>
          <a:xfrm>
            <a:off x="355600" y="411162"/>
            <a:ext cx="11419840" cy="6035675"/>
          </a:xfrm>
        </p:spPr>
        <p:txBody>
          <a:bodyPr/>
          <a:lstStyle/>
          <a:p>
            <a:pPr>
              <a:lnSpc>
                <a:spcPct val="150000"/>
              </a:lnSpc>
              <a:spcBef>
                <a:spcPts val="1200"/>
              </a:spcBef>
              <a:spcAft>
                <a:spcPts val="1200"/>
              </a:spcAft>
            </a:pPr>
            <a:r>
              <a:rPr lang="en-US" sz="4000" b="1" dirty="0">
                <a:solidFill>
                  <a:schemeClr val="accent6">
                    <a:lumMod val="50000"/>
                  </a:schemeClr>
                </a:solidFill>
                <a:latin typeface="Arial Rounded MT Bold" panose="020F0704030504030204" pitchFamily="34" charset="0"/>
                <a:ea typeface="Times New Roman" panose="02020603050405020304" pitchFamily="18" charset="0"/>
              </a:rPr>
              <a:t>Screenshots</a:t>
            </a:r>
            <a:r>
              <a:rPr lang="en-US" sz="4000" b="1" dirty="0">
                <a:solidFill>
                  <a:schemeClr val="bg2">
                    <a:lumMod val="25000"/>
                  </a:schemeClr>
                </a:solidFill>
                <a:latin typeface="Times New Roman" panose="02020603050405020304" pitchFamily="18" charset="0"/>
                <a:ea typeface="Times New Roman" panose="02020603050405020304" pitchFamily="18" charset="0"/>
                <a:cs typeface="Times New Roman" panose="02020603050405020304" pitchFamily="18" charset="0"/>
              </a:rPr>
              <a:t>(output)</a:t>
            </a:r>
            <a:br>
              <a:rPr lang="en-IN" sz="1800" dirty="0">
                <a:solidFill>
                  <a:schemeClr val="bg2">
                    <a:lumMod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IN" sz="2200" dirty="0">
              <a:solidFill>
                <a:schemeClr val="bg2">
                  <a:lumMod val="25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6011BB4-257E-47F1-8EBA-6CC9EBF5E185}"/>
              </a:ext>
            </a:extLst>
          </p:cNvPr>
          <p:cNvPicPr>
            <a:picLocks noChangeAspect="1"/>
          </p:cNvPicPr>
          <p:nvPr/>
        </p:nvPicPr>
        <p:blipFill>
          <a:blip r:embed="rId2"/>
          <a:stretch>
            <a:fillRect/>
          </a:stretch>
        </p:blipFill>
        <p:spPr>
          <a:xfrm>
            <a:off x="2560320" y="1483360"/>
            <a:ext cx="7213600" cy="4511039"/>
          </a:xfrm>
          <a:prstGeom prst="rect">
            <a:avLst/>
          </a:prstGeom>
        </p:spPr>
      </p:pic>
    </p:spTree>
    <p:extLst>
      <p:ext uri="{BB962C8B-B14F-4D97-AF65-F5344CB8AC3E}">
        <p14:creationId xmlns:p14="http://schemas.microsoft.com/office/powerpoint/2010/main" val="5438777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pattFill prst="pct90">
          <a:fgClr>
            <a:schemeClr val="accent6">
              <a:lumMod val="90000"/>
            </a:schemeClr>
          </a:fgClr>
          <a:bgClr>
            <a:schemeClr val="accent6">
              <a:lumMod val="75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D24EB-CE11-4E97-9986-342A31F3B03F}"/>
              </a:ext>
            </a:extLst>
          </p:cNvPr>
          <p:cNvSpPr>
            <a:spLocks noGrp="1"/>
          </p:cNvSpPr>
          <p:nvPr>
            <p:ph type="title"/>
          </p:nvPr>
        </p:nvSpPr>
        <p:spPr>
          <a:xfrm>
            <a:off x="355600" y="365125"/>
            <a:ext cx="11419840" cy="6035675"/>
          </a:xfrm>
        </p:spPr>
        <p:txBody>
          <a:bodyPr/>
          <a:lstStyle/>
          <a:p>
            <a:pPr>
              <a:lnSpc>
                <a:spcPct val="150000"/>
              </a:lnSpc>
              <a:spcBef>
                <a:spcPts val="1200"/>
              </a:spcBef>
              <a:spcAft>
                <a:spcPts val="1200"/>
              </a:spcAft>
            </a:pPr>
            <a:r>
              <a:rPr lang="en-US" b="1" dirty="0">
                <a:solidFill>
                  <a:schemeClr val="accent6">
                    <a:lumMod val="50000"/>
                  </a:schemeClr>
                </a:solidFill>
                <a:effectLst/>
                <a:latin typeface="Arial Rounded MT Bold" panose="020F0704030504030204" pitchFamily="34" charset="0"/>
                <a:ea typeface="Times New Roman" panose="02020603050405020304" pitchFamily="18" charset="0"/>
              </a:rPr>
              <a:t>CONCLUSION</a:t>
            </a:r>
            <a:br>
              <a:rPr lang="en-IN" sz="1800" dirty="0">
                <a:effectLst/>
                <a:latin typeface="Times New Roman" panose="02020603050405020304" pitchFamily="18" charset="0"/>
                <a:ea typeface="Times New Roman" panose="02020603050405020304" pitchFamily="18" charset="0"/>
              </a:rPr>
            </a:br>
            <a:r>
              <a:rPr lang="en-US" sz="2200" dirty="0">
                <a:solidFill>
                  <a:schemeClr val="bg2">
                    <a:lumMod val="10000"/>
                  </a:schemeClr>
                </a:solidFill>
                <a:effectLst/>
                <a:latin typeface="Times New Roman" panose="02020603050405020304" pitchFamily="18" charset="0"/>
                <a:ea typeface="Times New Roman" panose="02020603050405020304" pitchFamily="18" charset="0"/>
              </a:rPr>
              <a:t>Reduce the attacks by employing rate limitations and </a:t>
            </a:r>
            <a:r>
              <a:rPr lang="en-US" sz="2200" dirty="0" err="1">
                <a:solidFill>
                  <a:schemeClr val="bg2">
                    <a:lumMod val="10000"/>
                  </a:schemeClr>
                </a:solidFill>
                <a:effectLst/>
                <a:latin typeface="Times New Roman" panose="02020603050405020304" pitchFamily="18" charset="0"/>
                <a:ea typeface="Times New Roman" panose="02020603050405020304" pitchFamily="18" charset="0"/>
              </a:rPr>
              <a:t>probablistically</a:t>
            </a:r>
            <a:r>
              <a:rPr lang="en-US" sz="2200" dirty="0">
                <a:solidFill>
                  <a:schemeClr val="bg2">
                    <a:lumMod val="10000"/>
                  </a:schemeClr>
                </a:solidFill>
                <a:effectLst/>
                <a:latin typeface="Times New Roman" panose="02020603050405020304" pitchFamily="18" charset="0"/>
                <a:ea typeface="Times New Roman" panose="02020603050405020304" pitchFamily="18" charset="0"/>
              </a:rPr>
              <a:t> detect the  number of packets and the Long-short term memory algorithm is used to detect the approximate counting of packets which are violating the rate limits . This works are implemented in distributed </a:t>
            </a:r>
            <a:r>
              <a:rPr lang="en-US" sz="2200" dirty="0" err="1">
                <a:solidFill>
                  <a:schemeClr val="bg2">
                    <a:lumMod val="10000"/>
                  </a:schemeClr>
                </a:solidFill>
                <a:effectLst/>
                <a:latin typeface="Times New Roman" panose="02020603050405020304" pitchFamily="18" charset="0"/>
                <a:ea typeface="Times New Roman" panose="02020603050405020304" pitchFamily="18" charset="0"/>
              </a:rPr>
              <a:t>manner.They</a:t>
            </a:r>
            <a:r>
              <a:rPr lang="en-US" sz="2200" dirty="0">
                <a:solidFill>
                  <a:schemeClr val="bg2">
                    <a:lumMod val="10000"/>
                  </a:schemeClr>
                </a:solidFill>
                <a:effectLst/>
                <a:latin typeface="Times New Roman" panose="02020603050405020304" pitchFamily="18" charset="0"/>
                <a:ea typeface="Times New Roman" panose="02020603050405020304" pitchFamily="18" charset="0"/>
              </a:rPr>
              <a:t> easily reduce the throughput of burst traffic by comparing with the simple threshold .This is achieved by using proposed scheme and more over it is better than old scheme.</a:t>
            </a:r>
            <a:br>
              <a:rPr lang="en-IN" sz="2200" dirty="0">
                <a:solidFill>
                  <a:schemeClr val="bg2">
                    <a:lumMod val="10000"/>
                  </a:schemeClr>
                </a:solidFill>
                <a:effectLst/>
                <a:latin typeface="Times New Roman" panose="02020603050405020304" pitchFamily="18" charset="0"/>
                <a:ea typeface="Times New Roman" panose="02020603050405020304" pitchFamily="18" charset="0"/>
              </a:rPr>
            </a:br>
            <a:r>
              <a:rPr lang="en-US" b="1" dirty="0">
                <a:solidFill>
                  <a:schemeClr val="accent6">
                    <a:lumMod val="50000"/>
                  </a:schemeClr>
                </a:solidFill>
                <a:effectLst/>
                <a:latin typeface="Arial Rounded MT Bold" panose="020F0704030504030204" pitchFamily="34" charset="0"/>
                <a:ea typeface="Times New Roman" panose="02020603050405020304" pitchFamily="18" charset="0"/>
              </a:rPr>
              <a:t>FUTURE ENHANCEMENTS</a:t>
            </a:r>
            <a:br>
              <a:rPr lang="en-IN" sz="1800" dirty="0">
                <a:effectLst/>
                <a:latin typeface="Times New Roman" panose="02020603050405020304" pitchFamily="18" charset="0"/>
                <a:ea typeface="Times New Roman" panose="02020603050405020304" pitchFamily="18" charset="0"/>
              </a:rPr>
            </a:br>
            <a:r>
              <a:rPr lang="en-US" sz="2200" dirty="0">
                <a:solidFill>
                  <a:schemeClr val="bg2">
                    <a:lumMod val="10000"/>
                  </a:schemeClr>
                </a:solidFill>
                <a:effectLst/>
                <a:latin typeface="Times New Roman" panose="02020603050405020304" pitchFamily="18" charset="0"/>
                <a:ea typeface="Times New Roman" panose="02020603050405020304" pitchFamily="18" charset="0"/>
              </a:rPr>
              <a:t>In future, the model can be implemented on other attacks like Application Layer Attack, Protocol Attack, Volumetric Attack with large dataset using ANN.</a:t>
            </a:r>
            <a:br>
              <a:rPr lang="en-IN" sz="2200" dirty="0">
                <a:solidFill>
                  <a:schemeClr val="bg2">
                    <a:lumMod val="10000"/>
                  </a:schemeClr>
                </a:solidFill>
                <a:effectLst/>
                <a:latin typeface="Times New Roman" panose="02020603050405020304" pitchFamily="18" charset="0"/>
                <a:ea typeface="Times New Roman" panose="02020603050405020304" pitchFamily="18" charset="0"/>
              </a:rPr>
            </a:br>
            <a:endParaRPr lang="en-IN" sz="2200" dirty="0">
              <a:solidFill>
                <a:schemeClr val="bg2">
                  <a:lumMod val="10000"/>
                </a:schemeClr>
              </a:solidFill>
            </a:endParaRPr>
          </a:p>
        </p:txBody>
      </p:sp>
    </p:spTree>
    <p:extLst>
      <p:ext uri="{BB962C8B-B14F-4D97-AF65-F5344CB8AC3E}">
        <p14:creationId xmlns:p14="http://schemas.microsoft.com/office/powerpoint/2010/main" val="5114613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pattFill prst="pct90">
          <a:fgClr>
            <a:schemeClr val="accent6">
              <a:lumMod val="90000"/>
            </a:schemeClr>
          </a:fgClr>
          <a:bgClr>
            <a:schemeClr val="accent6">
              <a:lumMod val="75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D24EB-CE11-4E97-9986-342A31F3B03F}"/>
              </a:ext>
            </a:extLst>
          </p:cNvPr>
          <p:cNvSpPr>
            <a:spLocks noGrp="1"/>
          </p:cNvSpPr>
          <p:nvPr>
            <p:ph type="title"/>
          </p:nvPr>
        </p:nvSpPr>
        <p:spPr>
          <a:xfrm>
            <a:off x="355600" y="411162"/>
            <a:ext cx="11419840" cy="6035675"/>
          </a:xfrm>
        </p:spPr>
        <p:txBody>
          <a:bodyPr/>
          <a:lstStyle/>
          <a:p>
            <a:pPr>
              <a:lnSpc>
                <a:spcPct val="150000"/>
              </a:lnSpc>
              <a:spcBef>
                <a:spcPts val="1200"/>
              </a:spcBef>
              <a:spcAft>
                <a:spcPts val="1200"/>
              </a:spcAft>
            </a:pPr>
            <a:r>
              <a:rPr lang="en-US" b="1" dirty="0">
                <a:solidFill>
                  <a:schemeClr val="accent6">
                    <a:lumMod val="50000"/>
                  </a:schemeClr>
                </a:solidFill>
                <a:effectLst/>
                <a:latin typeface="Arial Rounded MT Bold" panose="020F0704030504030204" pitchFamily="34" charset="0"/>
                <a:ea typeface="Times New Roman" panose="02020603050405020304" pitchFamily="18" charset="0"/>
              </a:rPr>
              <a:t>REFERENCES</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[1]</a:t>
            </a:r>
            <a:r>
              <a:rPr lang="en-US" sz="2200" dirty="0" err="1">
                <a:solidFill>
                  <a:schemeClr val="bg2">
                    <a:lumMod val="10000"/>
                  </a:schemeClr>
                </a:solidFill>
                <a:effectLst/>
                <a:latin typeface="Times New Roman" panose="02020603050405020304" pitchFamily="18" charset="0"/>
                <a:ea typeface="Webdings" panose="05030102010509060703" pitchFamily="18" charset="2"/>
                <a:cs typeface="Webdings" panose="05030102010509060703" pitchFamily="18" charset="2"/>
              </a:rPr>
              <a:t>Compagno</a:t>
            </a:r>
            <a:r>
              <a:rPr lang="en-US" sz="2200" dirty="0">
                <a:solidFill>
                  <a:schemeClr val="bg2">
                    <a:lumMod val="10000"/>
                  </a:schemeClr>
                </a:solidFill>
                <a:effectLst/>
                <a:latin typeface="Times New Roman" panose="02020603050405020304" pitchFamily="18" charset="0"/>
                <a:ea typeface="Webdings" panose="05030102010509060703" pitchFamily="18" charset="2"/>
                <a:cs typeface="Webdings" panose="05030102010509060703" pitchFamily="18" charset="2"/>
              </a:rPr>
              <a:t>, &amp; al., “Poseidon: Mitigating interest flooding </a:t>
            </a:r>
            <a:r>
              <a:rPr lang="en-US" sz="2200" dirty="0" err="1">
                <a:solidFill>
                  <a:schemeClr val="bg2">
                    <a:lumMod val="10000"/>
                  </a:schemeClr>
                </a:solidFill>
                <a:effectLst/>
                <a:latin typeface="Times New Roman" panose="02020603050405020304" pitchFamily="18" charset="0"/>
                <a:ea typeface="Webdings" panose="05030102010509060703" pitchFamily="18" charset="2"/>
                <a:cs typeface="Webdings" panose="05030102010509060703" pitchFamily="18" charset="2"/>
              </a:rPr>
              <a:t>ddos</a:t>
            </a:r>
            <a:r>
              <a:rPr lang="en-US" sz="2200" dirty="0">
                <a:solidFill>
                  <a:schemeClr val="bg2">
                    <a:lumMod val="10000"/>
                  </a:schemeClr>
                </a:solidFill>
                <a:effectLst/>
                <a:latin typeface="Times New Roman" panose="02020603050405020304" pitchFamily="18" charset="0"/>
                <a:ea typeface="Webdings" panose="05030102010509060703" pitchFamily="18" charset="2"/>
                <a:cs typeface="Webdings" panose="05030102010509060703" pitchFamily="18" charset="2"/>
              </a:rPr>
              <a:t> attacks in named data networking,” in Local Computer Networks (LCN), Intl’ Conf. on. IEEE, 2013, pp. 630– 638.</a:t>
            </a:r>
            <a:br>
              <a:rPr lang="en-IN" sz="2200" dirty="0">
                <a:solidFill>
                  <a:schemeClr val="bg2">
                    <a:lumMod val="10000"/>
                  </a:schemeClr>
                </a:solidFill>
                <a:effectLst/>
                <a:latin typeface="Times New Roman" panose="02020603050405020304" pitchFamily="18" charset="0"/>
                <a:ea typeface="Webdings" panose="05030102010509060703" pitchFamily="18" charset="2"/>
                <a:cs typeface="Webdings" panose="05030102010509060703" pitchFamily="18" charset="2"/>
              </a:rPr>
            </a:br>
            <a:r>
              <a:rPr lang="en-IN" sz="2200" dirty="0">
                <a:solidFill>
                  <a:schemeClr val="bg2">
                    <a:lumMod val="10000"/>
                  </a:schemeClr>
                </a:solidFill>
                <a:effectLst/>
                <a:latin typeface="Times New Roman" panose="02020603050405020304" pitchFamily="18" charset="0"/>
                <a:ea typeface="Webdings" panose="05030102010509060703" pitchFamily="18" charset="2"/>
                <a:cs typeface="Webdings" panose="05030102010509060703" pitchFamily="18" charset="2"/>
              </a:rPr>
              <a:t>[2]</a:t>
            </a:r>
            <a:r>
              <a:rPr lang="en-US" sz="2200" dirty="0" err="1">
                <a:solidFill>
                  <a:schemeClr val="bg2">
                    <a:lumMod val="10000"/>
                  </a:schemeClr>
                </a:solidFill>
                <a:effectLst/>
                <a:latin typeface="Times New Roman" panose="02020603050405020304" pitchFamily="18" charset="0"/>
                <a:ea typeface="Webdings" panose="05030102010509060703" pitchFamily="18" charset="2"/>
                <a:cs typeface="Webdings" panose="05030102010509060703" pitchFamily="18" charset="2"/>
              </a:rPr>
              <a:t>Afanasyev</a:t>
            </a:r>
            <a:r>
              <a:rPr lang="en-US" sz="2200" dirty="0">
                <a:solidFill>
                  <a:schemeClr val="bg2">
                    <a:lumMod val="10000"/>
                  </a:schemeClr>
                </a:solidFill>
                <a:effectLst/>
                <a:latin typeface="Times New Roman" panose="02020603050405020304" pitchFamily="18" charset="0"/>
                <a:ea typeface="Webdings" panose="05030102010509060703" pitchFamily="18" charset="2"/>
                <a:cs typeface="Webdings" panose="05030102010509060703" pitchFamily="18" charset="2"/>
              </a:rPr>
              <a:t>, &amp; al., “Interest flooding attack and countermeasures in named data networking,” in IFIP Networking Conference. IEEE, 2013, pp.</a:t>
            </a:r>
            <a:r>
              <a:rPr lang="en-US" sz="2200" spc="-30" dirty="0">
                <a:solidFill>
                  <a:schemeClr val="bg2">
                    <a:lumMod val="10000"/>
                  </a:schemeClr>
                </a:solidFill>
                <a:effectLst/>
                <a:latin typeface="Times New Roman" panose="02020603050405020304" pitchFamily="18" charset="0"/>
                <a:ea typeface="Webdings" panose="05030102010509060703" pitchFamily="18" charset="2"/>
                <a:cs typeface="Webdings" panose="05030102010509060703" pitchFamily="18" charset="2"/>
              </a:rPr>
              <a:t> </a:t>
            </a:r>
            <a:r>
              <a:rPr lang="en-US" sz="2200" dirty="0">
                <a:solidFill>
                  <a:schemeClr val="bg2">
                    <a:lumMod val="10000"/>
                  </a:schemeClr>
                </a:solidFill>
                <a:effectLst/>
                <a:latin typeface="Times New Roman" panose="02020603050405020304" pitchFamily="18" charset="0"/>
                <a:ea typeface="Webdings" panose="05030102010509060703" pitchFamily="18" charset="2"/>
                <a:cs typeface="Webdings" panose="05030102010509060703" pitchFamily="18" charset="2"/>
              </a:rPr>
              <a:t>1–9.</a:t>
            </a:r>
            <a:br>
              <a:rPr lang="en-IN" sz="2200" dirty="0">
                <a:solidFill>
                  <a:schemeClr val="bg2">
                    <a:lumMod val="10000"/>
                  </a:schemeClr>
                </a:solidFill>
                <a:effectLst/>
                <a:latin typeface="Times New Roman" panose="02020603050405020304" pitchFamily="18" charset="0"/>
                <a:ea typeface="Webdings" panose="05030102010509060703" pitchFamily="18" charset="2"/>
                <a:cs typeface="Webdings" panose="05030102010509060703" pitchFamily="18" charset="2"/>
              </a:rPr>
            </a:br>
            <a:r>
              <a:rPr lang="en-IN" sz="2200" dirty="0">
                <a:solidFill>
                  <a:schemeClr val="bg2">
                    <a:lumMod val="10000"/>
                  </a:schemeClr>
                </a:solidFill>
                <a:effectLst/>
                <a:latin typeface="Times New Roman" panose="02020603050405020304" pitchFamily="18" charset="0"/>
                <a:ea typeface="Webdings" panose="05030102010509060703" pitchFamily="18" charset="2"/>
                <a:cs typeface="Webdings" panose="05030102010509060703" pitchFamily="18" charset="2"/>
              </a:rPr>
              <a:t>[3]</a:t>
            </a:r>
            <a:r>
              <a:rPr lang="en-US" sz="2200" dirty="0" err="1">
                <a:solidFill>
                  <a:schemeClr val="bg2">
                    <a:lumMod val="10000"/>
                  </a:schemeClr>
                </a:solidFill>
                <a:effectLst/>
                <a:latin typeface="Times New Roman" panose="02020603050405020304" pitchFamily="18" charset="0"/>
                <a:ea typeface="Webdings" panose="05030102010509060703" pitchFamily="18" charset="2"/>
                <a:cs typeface="Webdings" panose="05030102010509060703" pitchFamily="18" charset="2"/>
              </a:rPr>
              <a:t>Ghali</a:t>
            </a:r>
            <a:r>
              <a:rPr lang="en-US" sz="2200" dirty="0">
                <a:solidFill>
                  <a:schemeClr val="bg2">
                    <a:lumMod val="10000"/>
                  </a:schemeClr>
                </a:solidFill>
                <a:effectLst/>
                <a:latin typeface="Times New Roman" panose="02020603050405020304" pitchFamily="18" charset="0"/>
                <a:ea typeface="Webdings" panose="05030102010509060703" pitchFamily="18" charset="2"/>
                <a:cs typeface="Webdings" panose="05030102010509060703" pitchFamily="18" charset="2"/>
              </a:rPr>
              <a:t>, &amp; al., “Closing the floodgate with stateless content-centric networking,” in 2017 26th International Conference on Computer Communication and Networks (ICCCN), July 2017, pp.</a:t>
            </a:r>
            <a:r>
              <a:rPr lang="en-US" sz="2200" spc="-10" dirty="0">
                <a:solidFill>
                  <a:schemeClr val="bg2">
                    <a:lumMod val="10000"/>
                  </a:schemeClr>
                </a:solidFill>
                <a:effectLst/>
                <a:latin typeface="Times New Roman" panose="02020603050405020304" pitchFamily="18" charset="0"/>
                <a:ea typeface="Webdings" panose="05030102010509060703" pitchFamily="18" charset="2"/>
                <a:cs typeface="Webdings" panose="05030102010509060703" pitchFamily="18" charset="2"/>
              </a:rPr>
              <a:t> </a:t>
            </a:r>
            <a:r>
              <a:rPr lang="en-US" sz="2200" dirty="0">
                <a:solidFill>
                  <a:schemeClr val="bg2">
                    <a:lumMod val="10000"/>
                  </a:schemeClr>
                </a:solidFill>
                <a:effectLst/>
                <a:latin typeface="Times New Roman" panose="02020603050405020304" pitchFamily="18" charset="0"/>
                <a:ea typeface="Webdings" panose="05030102010509060703" pitchFamily="18" charset="2"/>
                <a:cs typeface="Webdings" panose="05030102010509060703" pitchFamily="18" charset="2"/>
              </a:rPr>
              <a:t>1–10.</a:t>
            </a:r>
            <a:br>
              <a:rPr lang="en-IN" sz="2200" dirty="0">
                <a:solidFill>
                  <a:schemeClr val="bg2">
                    <a:lumMod val="10000"/>
                  </a:schemeClr>
                </a:solidFill>
                <a:effectLst/>
                <a:latin typeface="Times New Roman" panose="02020603050405020304" pitchFamily="18" charset="0"/>
                <a:ea typeface="Webdings" panose="05030102010509060703" pitchFamily="18" charset="2"/>
                <a:cs typeface="Webdings" panose="05030102010509060703" pitchFamily="18" charset="2"/>
              </a:rPr>
            </a:br>
            <a:r>
              <a:rPr lang="en-IN" sz="2200" dirty="0">
                <a:solidFill>
                  <a:schemeClr val="bg2">
                    <a:lumMod val="10000"/>
                  </a:schemeClr>
                </a:solidFill>
                <a:effectLst/>
                <a:latin typeface="Times New Roman" panose="02020603050405020304" pitchFamily="18" charset="0"/>
                <a:ea typeface="Webdings" panose="05030102010509060703" pitchFamily="18" charset="2"/>
                <a:cs typeface="Webdings" panose="05030102010509060703" pitchFamily="18" charset="2"/>
              </a:rPr>
              <a:t>[4]</a:t>
            </a:r>
            <a:r>
              <a:rPr lang="en-US" sz="2200" dirty="0">
                <a:solidFill>
                  <a:schemeClr val="bg2">
                    <a:lumMod val="10000"/>
                  </a:schemeClr>
                </a:solidFill>
                <a:effectLst/>
                <a:latin typeface="Times New Roman" panose="02020603050405020304" pitchFamily="18" charset="0"/>
                <a:ea typeface="Webdings" panose="05030102010509060703" pitchFamily="18" charset="2"/>
                <a:cs typeface="Webdings" panose="05030102010509060703" pitchFamily="18" charset="2"/>
              </a:rPr>
              <a:t>T. </a:t>
            </a:r>
            <a:r>
              <a:rPr lang="en-US" sz="2200" dirty="0" err="1">
                <a:solidFill>
                  <a:schemeClr val="bg2">
                    <a:lumMod val="10000"/>
                  </a:schemeClr>
                </a:solidFill>
                <a:effectLst/>
                <a:latin typeface="Times New Roman" panose="02020603050405020304" pitchFamily="18" charset="0"/>
                <a:ea typeface="Webdings" panose="05030102010509060703" pitchFamily="18" charset="2"/>
                <a:cs typeface="Webdings" panose="05030102010509060703" pitchFamily="18" charset="2"/>
              </a:rPr>
              <a:t>Zhi</a:t>
            </a:r>
            <a:r>
              <a:rPr lang="en-US" sz="2200" dirty="0">
                <a:solidFill>
                  <a:schemeClr val="bg2">
                    <a:lumMod val="10000"/>
                  </a:schemeClr>
                </a:solidFill>
                <a:effectLst/>
                <a:latin typeface="Times New Roman" panose="02020603050405020304" pitchFamily="18" charset="0"/>
                <a:ea typeface="Webdings" panose="05030102010509060703" pitchFamily="18" charset="2"/>
                <a:cs typeface="Webdings" panose="05030102010509060703" pitchFamily="18" charset="2"/>
              </a:rPr>
              <a:t>, H. Luo, and Y. Liu, “A </a:t>
            </a:r>
            <a:r>
              <a:rPr lang="en-US" sz="2200" dirty="0" err="1">
                <a:solidFill>
                  <a:schemeClr val="bg2">
                    <a:lumMod val="10000"/>
                  </a:schemeClr>
                </a:solidFill>
                <a:effectLst/>
                <a:latin typeface="Times New Roman" panose="02020603050405020304" pitchFamily="18" charset="0"/>
                <a:ea typeface="Webdings" panose="05030102010509060703" pitchFamily="18" charset="2"/>
                <a:cs typeface="Webdings" panose="05030102010509060703" pitchFamily="18" charset="2"/>
              </a:rPr>
              <a:t>gini</a:t>
            </a:r>
            <a:r>
              <a:rPr lang="en-US" sz="2200" dirty="0">
                <a:solidFill>
                  <a:schemeClr val="bg2">
                    <a:lumMod val="10000"/>
                  </a:schemeClr>
                </a:solidFill>
                <a:effectLst/>
                <a:latin typeface="Times New Roman" panose="02020603050405020304" pitchFamily="18" charset="0"/>
                <a:ea typeface="Webdings" panose="05030102010509060703" pitchFamily="18" charset="2"/>
                <a:cs typeface="Webdings" panose="05030102010509060703" pitchFamily="18" charset="2"/>
              </a:rPr>
              <a:t> impurity-based interest flooding attack </a:t>
            </a:r>
            <a:r>
              <a:rPr lang="en-US" sz="2200" dirty="0" err="1">
                <a:solidFill>
                  <a:schemeClr val="bg2">
                    <a:lumMod val="10000"/>
                  </a:schemeClr>
                </a:solidFill>
                <a:effectLst/>
                <a:latin typeface="Times New Roman" panose="02020603050405020304" pitchFamily="18" charset="0"/>
                <a:ea typeface="Webdings" panose="05030102010509060703" pitchFamily="18" charset="2"/>
                <a:cs typeface="Webdings" panose="05030102010509060703" pitchFamily="18" charset="2"/>
              </a:rPr>
              <a:t>defence</a:t>
            </a:r>
            <a:r>
              <a:rPr lang="en-US" sz="2200" dirty="0">
                <a:solidFill>
                  <a:schemeClr val="bg2">
                    <a:lumMod val="10000"/>
                  </a:schemeClr>
                </a:solidFill>
                <a:effectLst/>
                <a:latin typeface="Times New Roman" panose="02020603050405020304" pitchFamily="18" charset="0"/>
                <a:ea typeface="Webdings" panose="05030102010509060703" pitchFamily="18" charset="2"/>
                <a:cs typeface="Webdings" panose="05030102010509060703" pitchFamily="18" charset="2"/>
              </a:rPr>
              <a:t> mechanism</a:t>
            </a:r>
            <a:r>
              <a:rPr lang="en-US" sz="2200" spc="-45" dirty="0">
                <a:solidFill>
                  <a:schemeClr val="bg2">
                    <a:lumMod val="10000"/>
                  </a:schemeClr>
                </a:solidFill>
                <a:effectLst/>
                <a:latin typeface="Times New Roman" panose="02020603050405020304" pitchFamily="18" charset="0"/>
                <a:ea typeface="Webdings" panose="05030102010509060703" pitchFamily="18" charset="2"/>
                <a:cs typeface="Webdings" panose="05030102010509060703" pitchFamily="18" charset="2"/>
              </a:rPr>
              <a:t> </a:t>
            </a:r>
            <a:r>
              <a:rPr lang="en-US" sz="2200" dirty="0">
                <a:solidFill>
                  <a:schemeClr val="bg2">
                    <a:lumMod val="10000"/>
                  </a:schemeClr>
                </a:solidFill>
                <a:effectLst/>
                <a:latin typeface="Times New Roman" panose="02020603050405020304" pitchFamily="18" charset="0"/>
                <a:ea typeface="Webdings" panose="05030102010509060703" pitchFamily="18" charset="2"/>
                <a:cs typeface="Webdings" panose="05030102010509060703" pitchFamily="18" charset="2"/>
              </a:rPr>
              <a:t>in</a:t>
            </a:r>
            <a:r>
              <a:rPr lang="en-US" sz="2200" spc="-50" dirty="0">
                <a:solidFill>
                  <a:schemeClr val="bg2">
                    <a:lumMod val="10000"/>
                  </a:schemeClr>
                </a:solidFill>
                <a:effectLst/>
                <a:latin typeface="Times New Roman" panose="02020603050405020304" pitchFamily="18" charset="0"/>
                <a:ea typeface="Webdings" panose="05030102010509060703" pitchFamily="18" charset="2"/>
                <a:cs typeface="Webdings" panose="05030102010509060703" pitchFamily="18" charset="2"/>
              </a:rPr>
              <a:t> </a:t>
            </a:r>
            <a:r>
              <a:rPr lang="en-US" sz="2200" dirty="0" err="1">
                <a:solidFill>
                  <a:schemeClr val="bg2">
                    <a:lumMod val="10000"/>
                  </a:schemeClr>
                </a:solidFill>
                <a:effectLst/>
                <a:latin typeface="Times New Roman" panose="02020603050405020304" pitchFamily="18" charset="0"/>
                <a:ea typeface="Webdings" panose="05030102010509060703" pitchFamily="18" charset="2"/>
                <a:cs typeface="Webdings" panose="05030102010509060703" pitchFamily="18" charset="2"/>
              </a:rPr>
              <a:t>ndn</a:t>
            </a:r>
            <a:r>
              <a:rPr lang="en-US" sz="2200" dirty="0">
                <a:solidFill>
                  <a:schemeClr val="bg2">
                    <a:lumMod val="10000"/>
                  </a:schemeClr>
                </a:solidFill>
                <a:effectLst/>
                <a:latin typeface="Times New Roman" panose="02020603050405020304" pitchFamily="18" charset="0"/>
                <a:ea typeface="Webdings" panose="05030102010509060703" pitchFamily="18" charset="2"/>
                <a:cs typeface="Webdings" panose="05030102010509060703" pitchFamily="18" charset="2"/>
              </a:rPr>
              <a:t>,”</a:t>
            </a:r>
            <a:r>
              <a:rPr lang="en-US" sz="2200" spc="-45" dirty="0">
                <a:solidFill>
                  <a:schemeClr val="bg2">
                    <a:lumMod val="10000"/>
                  </a:schemeClr>
                </a:solidFill>
                <a:effectLst/>
                <a:latin typeface="Times New Roman" panose="02020603050405020304" pitchFamily="18" charset="0"/>
                <a:ea typeface="Webdings" panose="05030102010509060703" pitchFamily="18" charset="2"/>
                <a:cs typeface="Webdings" panose="05030102010509060703" pitchFamily="18" charset="2"/>
              </a:rPr>
              <a:t> </a:t>
            </a:r>
            <a:r>
              <a:rPr lang="en-US" sz="2200" dirty="0">
                <a:solidFill>
                  <a:schemeClr val="bg2">
                    <a:lumMod val="10000"/>
                  </a:schemeClr>
                </a:solidFill>
                <a:effectLst/>
                <a:latin typeface="Times New Roman" panose="02020603050405020304" pitchFamily="18" charset="0"/>
                <a:ea typeface="Webdings" panose="05030102010509060703" pitchFamily="18" charset="2"/>
                <a:cs typeface="Webdings" panose="05030102010509060703" pitchFamily="18" charset="2"/>
              </a:rPr>
              <a:t>IEEE</a:t>
            </a:r>
            <a:r>
              <a:rPr lang="en-US" sz="2200" spc="-40" dirty="0">
                <a:solidFill>
                  <a:schemeClr val="bg2">
                    <a:lumMod val="10000"/>
                  </a:schemeClr>
                </a:solidFill>
                <a:effectLst/>
                <a:latin typeface="Times New Roman" panose="02020603050405020304" pitchFamily="18" charset="0"/>
                <a:ea typeface="Webdings" panose="05030102010509060703" pitchFamily="18" charset="2"/>
                <a:cs typeface="Webdings" panose="05030102010509060703" pitchFamily="18" charset="2"/>
              </a:rPr>
              <a:t> </a:t>
            </a:r>
            <a:r>
              <a:rPr lang="en-US" sz="2200" dirty="0">
                <a:solidFill>
                  <a:schemeClr val="bg2">
                    <a:lumMod val="10000"/>
                  </a:schemeClr>
                </a:solidFill>
                <a:effectLst/>
                <a:latin typeface="Times New Roman" panose="02020603050405020304" pitchFamily="18" charset="0"/>
                <a:ea typeface="Webdings" panose="05030102010509060703" pitchFamily="18" charset="2"/>
                <a:cs typeface="Webdings" panose="05030102010509060703" pitchFamily="18" charset="2"/>
              </a:rPr>
              <a:t>Communications</a:t>
            </a:r>
            <a:r>
              <a:rPr lang="en-US" sz="2200" spc="-50" dirty="0">
                <a:solidFill>
                  <a:schemeClr val="bg2">
                    <a:lumMod val="10000"/>
                  </a:schemeClr>
                </a:solidFill>
                <a:effectLst/>
                <a:latin typeface="Times New Roman" panose="02020603050405020304" pitchFamily="18" charset="0"/>
                <a:ea typeface="Webdings" panose="05030102010509060703" pitchFamily="18" charset="2"/>
                <a:cs typeface="Webdings" panose="05030102010509060703" pitchFamily="18" charset="2"/>
              </a:rPr>
              <a:t> </a:t>
            </a:r>
            <a:r>
              <a:rPr lang="en-US" sz="2200" dirty="0">
                <a:solidFill>
                  <a:schemeClr val="bg2">
                    <a:lumMod val="10000"/>
                  </a:schemeClr>
                </a:solidFill>
                <a:effectLst/>
                <a:latin typeface="Times New Roman" panose="02020603050405020304" pitchFamily="18" charset="0"/>
                <a:ea typeface="Webdings" panose="05030102010509060703" pitchFamily="18" charset="2"/>
                <a:cs typeface="Webdings" panose="05030102010509060703" pitchFamily="18" charset="2"/>
              </a:rPr>
              <a:t>Letters,</a:t>
            </a:r>
            <a:r>
              <a:rPr lang="en-US" sz="2200" spc="-40" dirty="0">
                <a:solidFill>
                  <a:schemeClr val="bg2">
                    <a:lumMod val="10000"/>
                  </a:schemeClr>
                </a:solidFill>
                <a:effectLst/>
                <a:latin typeface="Times New Roman" panose="02020603050405020304" pitchFamily="18" charset="0"/>
                <a:ea typeface="Webdings" panose="05030102010509060703" pitchFamily="18" charset="2"/>
                <a:cs typeface="Webdings" panose="05030102010509060703" pitchFamily="18" charset="2"/>
              </a:rPr>
              <a:t> </a:t>
            </a:r>
            <a:r>
              <a:rPr lang="en-US" sz="2200" dirty="0">
                <a:solidFill>
                  <a:schemeClr val="bg2">
                    <a:lumMod val="10000"/>
                  </a:schemeClr>
                </a:solidFill>
                <a:effectLst/>
                <a:latin typeface="Times New Roman" panose="02020603050405020304" pitchFamily="18" charset="0"/>
                <a:ea typeface="Webdings" panose="05030102010509060703" pitchFamily="18" charset="2"/>
                <a:cs typeface="Webdings" panose="05030102010509060703" pitchFamily="18" charset="2"/>
              </a:rPr>
              <a:t>vol.</a:t>
            </a:r>
            <a:r>
              <a:rPr lang="en-US" sz="2200" spc="-40" dirty="0">
                <a:solidFill>
                  <a:schemeClr val="bg2">
                    <a:lumMod val="10000"/>
                  </a:schemeClr>
                </a:solidFill>
                <a:effectLst/>
                <a:latin typeface="Times New Roman" panose="02020603050405020304" pitchFamily="18" charset="0"/>
                <a:ea typeface="Webdings" panose="05030102010509060703" pitchFamily="18" charset="2"/>
                <a:cs typeface="Webdings" panose="05030102010509060703" pitchFamily="18" charset="2"/>
              </a:rPr>
              <a:t> </a:t>
            </a:r>
            <a:r>
              <a:rPr lang="en-US" sz="2200" dirty="0">
                <a:solidFill>
                  <a:schemeClr val="bg2">
                    <a:lumMod val="10000"/>
                  </a:schemeClr>
                </a:solidFill>
                <a:effectLst/>
                <a:latin typeface="Times New Roman" panose="02020603050405020304" pitchFamily="18" charset="0"/>
                <a:ea typeface="Webdings" panose="05030102010509060703" pitchFamily="18" charset="2"/>
                <a:cs typeface="Webdings" panose="05030102010509060703" pitchFamily="18" charset="2"/>
              </a:rPr>
              <a:t>22,</a:t>
            </a:r>
            <a:r>
              <a:rPr lang="en-US" sz="2200" spc="-40" dirty="0">
                <a:solidFill>
                  <a:schemeClr val="bg2">
                    <a:lumMod val="10000"/>
                  </a:schemeClr>
                </a:solidFill>
                <a:effectLst/>
                <a:latin typeface="Times New Roman" panose="02020603050405020304" pitchFamily="18" charset="0"/>
                <a:ea typeface="Webdings" panose="05030102010509060703" pitchFamily="18" charset="2"/>
                <a:cs typeface="Webdings" panose="05030102010509060703" pitchFamily="18" charset="2"/>
              </a:rPr>
              <a:t> </a:t>
            </a:r>
            <a:r>
              <a:rPr lang="en-US" sz="2200" dirty="0">
                <a:solidFill>
                  <a:schemeClr val="bg2">
                    <a:lumMod val="10000"/>
                  </a:schemeClr>
                </a:solidFill>
                <a:effectLst/>
                <a:latin typeface="Times New Roman" panose="02020603050405020304" pitchFamily="18" charset="0"/>
                <a:ea typeface="Webdings" panose="05030102010509060703" pitchFamily="18" charset="2"/>
                <a:cs typeface="Webdings" panose="05030102010509060703" pitchFamily="18" charset="2"/>
              </a:rPr>
              <a:t>no.</a:t>
            </a:r>
            <a:r>
              <a:rPr lang="en-US" sz="2200" spc="-40" dirty="0">
                <a:solidFill>
                  <a:schemeClr val="bg2">
                    <a:lumMod val="10000"/>
                  </a:schemeClr>
                </a:solidFill>
                <a:effectLst/>
                <a:latin typeface="Times New Roman" panose="02020603050405020304" pitchFamily="18" charset="0"/>
                <a:ea typeface="Webdings" panose="05030102010509060703" pitchFamily="18" charset="2"/>
                <a:cs typeface="Webdings" panose="05030102010509060703" pitchFamily="18" charset="2"/>
              </a:rPr>
              <a:t> </a:t>
            </a:r>
            <a:r>
              <a:rPr lang="en-US" sz="2200" dirty="0">
                <a:solidFill>
                  <a:schemeClr val="bg2">
                    <a:lumMod val="10000"/>
                  </a:schemeClr>
                </a:solidFill>
                <a:effectLst/>
                <a:latin typeface="Times New Roman" panose="02020603050405020304" pitchFamily="18" charset="0"/>
                <a:ea typeface="Webdings" panose="05030102010509060703" pitchFamily="18" charset="2"/>
                <a:cs typeface="Webdings" panose="05030102010509060703" pitchFamily="18" charset="2"/>
              </a:rPr>
              <a:t>3,</a:t>
            </a:r>
            <a:r>
              <a:rPr lang="en-US" sz="2200" spc="-45" dirty="0">
                <a:solidFill>
                  <a:schemeClr val="bg2">
                    <a:lumMod val="10000"/>
                  </a:schemeClr>
                </a:solidFill>
                <a:effectLst/>
                <a:latin typeface="Times New Roman" panose="02020603050405020304" pitchFamily="18" charset="0"/>
                <a:ea typeface="Webdings" panose="05030102010509060703" pitchFamily="18" charset="2"/>
                <a:cs typeface="Webdings" panose="05030102010509060703" pitchFamily="18" charset="2"/>
              </a:rPr>
              <a:t> </a:t>
            </a:r>
            <a:r>
              <a:rPr lang="en-US" sz="2200" dirty="0">
                <a:solidFill>
                  <a:schemeClr val="bg2">
                    <a:lumMod val="10000"/>
                  </a:schemeClr>
                </a:solidFill>
                <a:effectLst/>
                <a:latin typeface="Times New Roman" panose="02020603050405020304" pitchFamily="18" charset="0"/>
                <a:ea typeface="Webdings" panose="05030102010509060703" pitchFamily="18" charset="2"/>
                <a:cs typeface="Webdings" panose="05030102010509060703" pitchFamily="18" charset="2"/>
              </a:rPr>
              <a:t>pp.</a:t>
            </a:r>
            <a:r>
              <a:rPr lang="en-US" sz="2200" spc="-35" dirty="0">
                <a:solidFill>
                  <a:schemeClr val="bg2">
                    <a:lumMod val="10000"/>
                  </a:schemeClr>
                </a:solidFill>
                <a:effectLst/>
                <a:latin typeface="Times New Roman" panose="02020603050405020304" pitchFamily="18" charset="0"/>
                <a:ea typeface="Webdings" panose="05030102010509060703" pitchFamily="18" charset="2"/>
                <a:cs typeface="Webdings" panose="05030102010509060703" pitchFamily="18" charset="2"/>
              </a:rPr>
              <a:t> </a:t>
            </a:r>
            <a:r>
              <a:rPr lang="en-US" sz="2200" dirty="0">
                <a:solidFill>
                  <a:schemeClr val="bg2">
                    <a:lumMod val="10000"/>
                  </a:schemeClr>
                </a:solidFill>
                <a:effectLst/>
                <a:latin typeface="Times New Roman" panose="02020603050405020304" pitchFamily="18" charset="0"/>
                <a:ea typeface="Webdings" panose="05030102010509060703" pitchFamily="18" charset="2"/>
                <a:cs typeface="Webdings" panose="05030102010509060703" pitchFamily="18" charset="2"/>
              </a:rPr>
              <a:t>538–541,</a:t>
            </a:r>
            <a:r>
              <a:rPr lang="en-US" sz="2200" spc="-45" dirty="0">
                <a:solidFill>
                  <a:schemeClr val="bg2">
                    <a:lumMod val="10000"/>
                  </a:schemeClr>
                </a:solidFill>
                <a:effectLst/>
                <a:latin typeface="Times New Roman" panose="02020603050405020304" pitchFamily="18" charset="0"/>
                <a:ea typeface="Webdings" panose="05030102010509060703" pitchFamily="18" charset="2"/>
                <a:cs typeface="Webdings" panose="05030102010509060703" pitchFamily="18" charset="2"/>
              </a:rPr>
              <a:t> </a:t>
            </a:r>
            <a:r>
              <a:rPr lang="en-US" sz="2200" dirty="0">
                <a:solidFill>
                  <a:schemeClr val="bg2">
                    <a:lumMod val="10000"/>
                  </a:schemeClr>
                </a:solidFill>
                <a:effectLst/>
                <a:latin typeface="Times New Roman" panose="02020603050405020304" pitchFamily="18" charset="0"/>
                <a:ea typeface="Webdings" panose="05030102010509060703" pitchFamily="18" charset="2"/>
                <a:cs typeface="Webdings" panose="05030102010509060703" pitchFamily="18" charset="2"/>
              </a:rPr>
              <a:t>March 201</a:t>
            </a:r>
            <a:r>
              <a:rPr lang="en-US" sz="2200" dirty="0">
                <a:effectLst/>
                <a:latin typeface="Times New Roman" panose="02020603050405020304" pitchFamily="18" charset="0"/>
                <a:ea typeface="Webdings" panose="05030102010509060703" pitchFamily="18" charset="2"/>
                <a:cs typeface="Webdings" panose="05030102010509060703" pitchFamily="18" charset="2"/>
              </a:rPr>
              <a:t>8.</a:t>
            </a:r>
            <a:br>
              <a:rPr lang="en-IN" sz="2200" dirty="0">
                <a:effectLst/>
                <a:latin typeface="Times New Roman" panose="02020603050405020304" pitchFamily="18" charset="0"/>
                <a:ea typeface="Webdings" panose="05030102010509060703" pitchFamily="18" charset="2"/>
                <a:cs typeface="Webdings" panose="05030102010509060703" pitchFamily="18" charset="2"/>
              </a:rPr>
            </a:br>
            <a:endParaRPr lang="en-IN" sz="2200" dirty="0">
              <a:solidFill>
                <a:schemeClr val="bg2">
                  <a:lumMod val="10000"/>
                </a:schemeClr>
              </a:solidFill>
            </a:endParaRPr>
          </a:p>
        </p:txBody>
      </p:sp>
    </p:spTree>
    <p:extLst>
      <p:ext uri="{BB962C8B-B14F-4D97-AF65-F5344CB8AC3E}">
        <p14:creationId xmlns:p14="http://schemas.microsoft.com/office/powerpoint/2010/main" val="22132416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pattFill prst="pct90">
          <a:fgClr>
            <a:schemeClr val="accent6">
              <a:lumMod val="90000"/>
            </a:schemeClr>
          </a:fgClr>
          <a:bgClr>
            <a:schemeClr val="accent6">
              <a:lumMod val="75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D24EB-CE11-4E97-9986-342A31F3B03F}"/>
              </a:ext>
            </a:extLst>
          </p:cNvPr>
          <p:cNvSpPr>
            <a:spLocks noGrp="1"/>
          </p:cNvSpPr>
          <p:nvPr>
            <p:ph type="title"/>
          </p:nvPr>
        </p:nvSpPr>
        <p:spPr>
          <a:xfrm>
            <a:off x="355600" y="467360"/>
            <a:ext cx="11419840" cy="5979477"/>
          </a:xfrm>
        </p:spPr>
        <p:txBody>
          <a:bodyPr/>
          <a:lstStyle/>
          <a:p>
            <a:pPr marR="99695" lvl="0">
              <a:lnSpc>
                <a:spcPct val="150000"/>
              </a:lnSpc>
              <a:spcBef>
                <a:spcPts val="745"/>
              </a:spcBef>
              <a:spcAft>
                <a:spcPts val="0"/>
              </a:spcAft>
              <a:buSzPts val="1100"/>
              <a:tabLst>
                <a:tab pos="534035" algn="l"/>
              </a:tabLst>
            </a:pPr>
            <a:r>
              <a:rPr lang="en-US" b="1" dirty="0">
                <a:solidFill>
                  <a:schemeClr val="accent6">
                    <a:lumMod val="50000"/>
                  </a:schemeClr>
                </a:solidFill>
                <a:effectLst/>
                <a:latin typeface="Arial Rounded MT Bold" panose="020F0704030504030204" pitchFamily="34" charset="0"/>
                <a:ea typeface="Times New Roman" panose="02020603050405020304" pitchFamily="18" charset="0"/>
              </a:rPr>
              <a:t>REFERENCES</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[5]</a:t>
            </a:r>
            <a:r>
              <a:rPr lang="en-US" sz="2200" dirty="0">
                <a:effectLst/>
                <a:latin typeface="Times New Roman" panose="02020603050405020304" pitchFamily="18" charset="0"/>
                <a:ea typeface="Webdings" panose="05030102010509060703" pitchFamily="18" charset="2"/>
                <a:cs typeface="Webdings" panose="05030102010509060703" pitchFamily="18" charset="2"/>
              </a:rPr>
              <a:t>Y.</a:t>
            </a:r>
            <a:r>
              <a:rPr lang="en-US" sz="2200" spc="-35" dirty="0">
                <a:effectLst/>
                <a:latin typeface="Times New Roman" panose="02020603050405020304" pitchFamily="18" charset="0"/>
                <a:ea typeface="Webdings" panose="05030102010509060703" pitchFamily="18" charset="2"/>
                <a:cs typeface="Webdings" panose="05030102010509060703" pitchFamily="18" charset="2"/>
              </a:rPr>
              <a:t> </a:t>
            </a:r>
            <a:r>
              <a:rPr lang="en-US" sz="2200" dirty="0">
                <a:effectLst/>
                <a:latin typeface="Times New Roman" panose="02020603050405020304" pitchFamily="18" charset="0"/>
                <a:ea typeface="Webdings" panose="05030102010509060703" pitchFamily="18" charset="2"/>
                <a:cs typeface="Webdings" panose="05030102010509060703" pitchFamily="18" charset="2"/>
              </a:rPr>
              <a:t>Xin,</a:t>
            </a:r>
            <a:r>
              <a:rPr lang="en-US" sz="2200" spc="-50" dirty="0">
                <a:effectLst/>
                <a:latin typeface="Times New Roman" panose="02020603050405020304" pitchFamily="18" charset="0"/>
                <a:ea typeface="Webdings" panose="05030102010509060703" pitchFamily="18" charset="2"/>
                <a:cs typeface="Webdings" panose="05030102010509060703" pitchFamily="18" charset="2"/>
              </a:rPr>
              <a:t> </a:t>
            </a:r>
            <a:r>
              <a:rPr lang="en-US" sz="2200" dirty="0">
                <a:effectLst/>
                <a:latin typeface="Times New Roman" panose="02020603050405020304" pitchFamily="18" charset="0"/>
                <a:ea typeface="Webdings" panose="05030102010509060703" pitchFamily="18" charset="2"/>
                <a:cs typeface="Webdings" panose="05030102010509060703" pitchFamily="18" charset="2"/>
              </a:rPr>
              <a:t>&amp;</a:t>
            </a:r>
            <a:r>
              <a:rPr lang="en-US" sz="2200" spc="-50" dirty="0">
                <a:effectLst/>
                <a:latin typeface="Times New Roman" panose="02020603050405020304" pitchFamily="18" charset="0"/>
                <a:ea typeface="Webdings" panose="05030102010509060703" pitchFamily="18" charset="2"/>
                <a:cs typeface="Webdings" panose="05030102010509060703" pitchFamily="18" charset="2"/>
              </a:rPr>
              <a:t> </a:t>
            </a:r>
            <a:r>
              <a:rPr lang="en-US" sz="2200" dirty="0">
                <a:effectLst/>
                <a:latin typeface="Times New Roman" panose="02020603050405020304" pitchFamily="18" charset="0"/>
                <a:ea typeface="Webdings" panose="05030102010509060703" pitchFamily="18" charset="2"/>
                <a:cs typeface="Webdings" panose="05030102010509060703" pitchFamily="18" charset="2"/>
              </a:rPr>
              <a:t>al.,</a:t>
            </a:r>
            <a:r>
              <a:rPr lang="en-US" sz="2200" spc="-60" dirty="0">
                <a:effectLst/>
                <a:latin typeface="Times New Roman" panose="02020603050405020304" pitchFamily="18" charset="0"/>
                <a:ea typeface="Webdings" panose="05030102010509060703" pitchFamily="18" charset="2"/>
                <a:cs typeface="Webdings" panose="05030102010509060703" pitchFamily="18" charset="2"/>
              </a:rPr>
              <a:t> </a:t>
            </a:r>
            <a:r>
              <a:rPr lang="en-US" sz="2200" dirty="0">
                <a:effectLst/>
                <a:latin typeface="Times New Roman" panose="02020603050405020304" pitchFamily="18" charset="0"/>
                <a:ea typeface="Webdings" panose="05030102010509060703" pitchFamily="18" charset="2"/>
                <a:cs typeface="Webdings" panose="05030102010509060703" pitchFamily="18" charset="2"/>
              </a:rPr>
              <a:t>“Detection</a:t>
            </a:r>
            <a:r>
              <a:rPr lang="en-US" sz="2200" spc="-40" dirty="0">
                <a:effectLst/>
                <a:latin typeface="Times New Roman" panose="02020603050405020304" pitchFamily="18" charset="0"/>
                <a:ea typeface="Webdings" panose="05030102010509060703" pitchFamily="18" charset="2"/>
                <a:cs typeface="Webdings" panose="05030102010509060703" pitchFamily="18" charset="2"/>
              </a:rPr>
              <a:t> </a:t>
            </a:r>
            <a:r>
              <a:rPr lang="en-US" sz="2200" dirty="0">
                <a:effectLst/>
                <a:latin typeface="Times New Roman" panose="02020603050405020304" pitchFamily="18" charset="0"/>
                <a:ea typeface="Webdings" panose="05030102010509060703" pitchFamily="18" charset="2"/>
                <a:cs typeface="Webdings" panose="05030102010509060703" pitchFamily="18" charset="2"/>
              </a:rPr>
              <a:t>of</a:t>
            </a:r>
            <a:r>
              <a:rPr lang="en-US" sz="2200" spc="-35" dirty="0">
                <a:effectLst/>
                <a:latin typeface="Times New Roman" panose="02020603050405020304" pitchFamily="18" charset="0"/>
                <a:ea typeface="Webdings" panose="05030102010509060703" pitchFamily="18" charset="2"/>
                <a:cs typeface="Webdings" panose="05030102010509060703" pitchFamily="18" charset="2"/>
              </a:rPr>
              <a:t> </a:t>
            </a:r>
            <a:r>
              <a:rPr lang="en-US" sz="2200" dirty="0">
                <a:effectLst/>
                <a:latin typeface="Times New Roman" panose="02020603050405020304" pitchFamily="18" charset="0"/>
                <a:ea typeface="Webdings" panose="05030102010509060703" pitchFamily="18" charset="2"/>
                <a:cs typeface="Webdings" panose="05030102010509060703" pitchFamily="18" charset="2"/>
              </a:rPr>
              <a:t>collusive</a:t>
            </a:r>
            <a:r>
              <a:rPr lang="en-US" sz="2200" spc="-40" dirty="0">
                <a:effectLst/>
                <a:latin typeface="Times New Roman" panose="02020603050405020304" pitchFamily="18" charset="0"/>
                <a:ea typeface="Webdings" panose="05030102010509060703" pitchFamily="18" charset="2"/>
                <a:cs typeface="Webdings" panose="05030102010509060703" pitchFamily="18" charset="2"/>
              </a:rPr>
              <a:t> </a:t>
            </a:r>
            <a:r>
              <a:rPr lang="en-US" sz="2200" dirty="0">
                <a:effectLst/>
                <a:latin typeface="Times New Roman" panose="02020603050405020304" pitchFamily="18" charset="0"/>
                <a:ea typeface="Webdings" panose="05030102010509060703" pitchFamily="18" charset="2"/>
                <a:cs typeface="Webdings" panose="05030102010509060703" pitchFamily="18" charset="2"/>
              </a:rPr>
              <a:t>interest</a:t>
            </a:r>
            <a:r>
              <a:rPr lang="en-US" sz="2200" spc="-40" dirty="0">
                <a:effectLst/>
                <a:latin typeface="Times New Roman" panose="02020603050405020304" pitchFamily="18" charset="0"/>
                <a:ea typeface="Webdings" panose="05030102010509060703" pitchFamily="18" charset="2"/>
                <a:cs typeface="Webdings" panose="05030102010509060703" pitchFamily="18" charset="2"/>
              </a:rPr>
              <a:t> </a:t>
            </a:r>
            <a:r>
              <a:rPr lang="en-US" sz="2200" dirty="0">
                <a:effectLst/>
                <a:latin typeface="Times New Roman" panose="02020603050405020304" pitchFamily="18" charset="0"/>
                <a:ea typeface="Webdings" panose="05030102010509060703" pitchFamily="18" charset="2"/>
                <a:cs typeface="Webdings" panose="05030102010509060703" pitchFamily="18" charset="2"/>
              </a:rPr>
              <a:t>flooding</a:t>
            </a:r>
            <a:r>
              <a:rPr lang="en-US" sz="2200" spc="-40" dirty="0">
                <a:effectLst/>
                <a:latin typeface="Times New Roman" panose="02020603050405020304" pitchFamily="18" charset="0"/>
                <a:ea typeface="Webdings" panose="05030102010509060703" pitchFamily="18" charset="2"/>
                <a:cs typeface="Webdings" panose="05030102010509060703" pitchFamily="18" charset="2"/>
              </a:rPr>
              <a:t> </a:t>
            </a:r>
            <a:r>
              <a:rPr lang="en-US" sz="2200" dirty="0">
                <a:effectLst/>
                <a:latin typeface="Times New Roman" panose="02020603050405020304" pitchFamily="18" charset="0"/>
                <a:ea typeface="Webdings" panose="05030102010509060703" pitchFamily="18" charset="2"/>
                <a:cs typeface="Webdings" panose="05030102010509060703" pitchFamily="18" charset="2"/>
              </a:rPr>
              <a:t>attacks</a:t>
            </a:r>
            <a:r>
              <a:rPr lang="en-US" sz="2200" spc="-55" dirty="0">
                <a:effectLst/>
                <a:latin typeface="Times New Roman" panose="02020603050405020304" pitchFamily="18" charset="0"/>
                <a:ea typeface="Webdings" panose="05030102010509060703" pitchFamily="18" charset="2"/>
                <a:cs typeface="Webdings" panose="05030102010509060703" pitchFamily="18" charset="2"/>
              </a:rPr>
              <a:t> </a:t>
            </a:r>
            <a:r>
              <a:rPr lang="en-US" sz="2200" dirty="0">
                <a:effectLst/>
                <a:latin typeface="Times New Roman" panose="02020603050405020304" pitchFamily="18" charset="0"/>
                <a:ea typeface="Webdings" panose="05030102010509060703" pitchFamily="18" charset="2"/>
                <a:cs typeface="Webdings" panose="05030102010509060703" pitchFamily="18" charset="2"/>
              </a:rPr>
              <a:t>in</a:t>
            </a:r>
            <a:r>
              <a:rPr lang="en-US" sz="2200" spc="-50" dirty="0">
                <a:effectLst/>
                <a:latin typeface="Times New Roman" panose="02020603050405020304" pitchFamily="18" charset="0"/>
                <a:ea typeface="Webdings" panose="05030102010509060703" pitchFamily="18" charset="2"/>
                <a:cs typeface="Webdings" panose="05030102010509060703" pitchFamily="18" charset="2"/>
              </a:rPr>
              <a:t> </a:t>
            </a:r>
            <a:r>
              <a:rPr lang="en-US" sz="2200" dirty="0">
                <a:effectLst/>
                <a:latin typeface="Times New Roman" panose="02020603050405020304" pitchFamily="18" charset="0"/>
                <a:ea typeface="Webdings" panose="05030102010509060703" pitchFamily="18" charset="2"/>
                <a:cs typeface="Webdings" panose="05030102010509060703" pitchFamily="18" charset="2"/>
              </a:rPr>
              <a:t>named</a:t>
            </a:r>
            <a:r>
              <a:rPr lang="en-US" sz="2200" spc="-55" dirty="0">
                <a:effectLst/>
                <a:latin typeface="Times New Roman" panose="02020603050405020304" pitchFamily="18" charset="0"/>
                <a:ea typeface="Webdings" panose="05030102010509060703" pitchFamily="18" charset="2"/>
                <a:cs typeface="Webdings" panose="05030102010509060703" pitchFamily="18" charset="2"/>
              </a:rPr>
              <a:t> </a:t>
            </a:r>
            <a:r>
              <a:rPr lang="en-US" sz="2200" dirty="0">
                <a:effectLst/>
                <a:latin typeface="Times New Roman" panose="02020603050405020304" pitchFamily="18" charset="0"/>
                <a:ea typeface="Webdings" panose="05030102010509060703" pitchFamily="18" charset="2"/>
                <a:cs typeface="Webdings" panose="05030102010509060703" pitchFamily="18" charset="2"/>
              </a:rPr>
              <a:t>data</a:t>
            </a:r>
            <a:r>
              <a:rPr lang="en-US" sz="2200" spc="-50" dirty="0">
                <a:effectLst/>
                <a:latin typeface="Times New Roman" panose="02020603050405020304" pitchFamily="18" charset="0"/>
                <a:ea typeface="Webdings" panose="05030102010509060703" pitchFamily="18" charset="2"/>
                <a:cs typeface="Webdings" panose="05030102010509060703" pitchFamily="18" charset="2"/>
              </a:rPr>
              <a:t> </a:t>
            </a:r>
            <a:r>
              <a:rPr lang="en-US" sz="2200" dirty="0">
                <a:effectLst/>
                <a:latin typeface="Times New Roman" panose="02020603050405020304" pitchFamily="18" charset="0"/>
                <a:ea typeface="Webdings" panose="05030102010509060703" pitchFamily="18" charset="2"/>
                <a:cs typeface="Webdings" panose="05030102010509060703" pitchFamily="18" charset="2"/>
              </a:rPr>
              <a:t>networking using</a:t>
            </a:r>
            <a:r>
              <a:rPr lang="en-US" sz="2200" spc="-30" dirty="0">
                <a:effectLst/>
                <a:latin typeface="Times New Roman" panose="02020603050405020304" pitchFamily="18" charset="0"/>
                <a:ea typeface="Webdings" panose="05030102010509060703" pitchFamily="18" charset="2"/>
                <a:cs typeface="Webdings" panose="05030102010509060703" pitchFamily="18" charset="2"/>
              </a:rPr>
              <a:t> </a:t>
            </a:r>
            <a:r>
              <a:rPr lang="en-US" sz="2200" dirty="0">
                <a:effectLst/>
                <a:latin typeface="Times New Roman" panose="02020603050405020304" pitchFamily="18" charset="0"/>
                <a:ea typeface="Webdings" panose="05030102010509060703" pitchFamily="18" charset="2"/>
                <a:cs typeface="Webdings" panose="05030102010509060703" pitchFamily="18" charset="2"/>
              </a:rPr>
              <a:t>wavelet</a:t>
            </a:r>
            <a:r>
              <a:rPr lang="en-US" sz="2200" spc="-25" dirty="0">
                <a:effectLst/>
                <a:latin typeface="Times New Roman" panose="02020603050405020304" pitchFamily="18" charset="0"/>
                <a:ea typeface="Webdings" panose="05030102010509060703" pitchFamily="18" charset="2"/>
                <a:cs typeface="Webdings" panose="05030102010509060703" pitchFamily="18" charset="2"/>
              </a:rPr>
              <a:t> </a:t>
            </a:r>
            <a:r>
              <a:rPr lang="en-US" sz="2200" dirty="0">
                <a:effectLst/>
                <a:latin typeface="Times New Roman" panose="02020603050405020304" pitchFamily="18" charset="0"/>
                <a:ea typeface="Webdings" panose="05030102010509060703" pitchFamily="18" charset="2"/>
                <a:cs typeface="Webdings" panose="05030102010509060703" pitchFamily="18" charset="2"/>
              </a:rPr>
              <a:t>analysis,”</a:t>
            </a:r>
            <a:r>
              <a:rPr lang="en-US" sz="2200" spc="-25" dirty="0">
                <a:effectLst/>
                <a:latin typeface="Times New Roman" panose="02020603050405020304" pitchFamily="18" charset="0"/>
                <a:ea typeface="Webdings" panose="05030102010509060703" pitchFamily="18" charset="2"/>
                <a:cs typeface="Webdings" panose="05030102010509060703" pitchFamily="18" charset="2"/>
              </a:rPr>
              <a:t> </a:t>
            </a:r>
            <a:r>
              <a:rPr lang="en-US" sz="2200" dirty="0">
                <a:effectLst/>
                <a:latin typeface="Times New Roman" panose="02020603050405020304" pitchFamily="18" charset="0"/>
                <a:ea typeface="Webdings" panose="05030102010509060703" pitchFamily="18" charset="2"/>
                <a:cs typeface="Webdings" panose="05030102010509060703" pitchFamily="18" charset="2"/>
              </a:rPr>
              <a:t>in</a:t>
            </a:r>
            <a:r>
              <a:rPr lang="en-US" sz="2200" spc="-25" dirty="0">
                <a:effectLst/>
                <a:latin typeface="Times New Roman" panose="02020603050405020304" pitchFamily="18" charset="0"/>
                <a:ea typeface="Webdings" panose="05030102010509060703" pitchFamily="18" charset="2"/>
                <a:cs typeface="Webdings" panose="05030102010509060703" pitchFamily="18" charset="2"/>
              </a:rPr>
              <a:t> </a:t>
            </a:r>
            <a:r>
              <a:rPr lang="en-US" sz="2200" dirty="0">
                <a:effectLst/>
                <a:latin typeface="Times New Roman" panose="02020603050405020304" pitchFamily="18" charset="0"/>
                <a:ea typeface="Webdings" panose="05030102010509060703" pitchFamily="18" charset="2"/>
                <a:cs typeface="Webdings" panose="05030102010509060703" pitchFamily="18" charset="2"/>
              </a:rPr>
              <a:t>IEEE</a:t>
            </a:r>
            <a:r>
              <a:rPr lang="en-US" sz="2200" spc="-40" dirty="0">
                <a:effectLst/>
                <a:latin typeface="Times New Roman" panose="02020603050405020304" pitchFamily="18" charset="0"/>
                <a:ea typeface="Webdings" panose="05030102010509060703" pitchFamily="18" charset="2"/>
                <a:cs typeface="Webdings" panose="05030102010509060703" pitchFamily="18" charset="2"/>
              </a:rPr>
              <a:t> </a:t>
            </a:r>
            <a:r>
              <a:rPr lang="en-US" sz="2200" dirty="0">
                <a:effectLst/>
                <a:latin typeface="Times New Roman" panose="02020603050405020304" pitchFamily="18" charset="0"/>
                <a:ea typeface="Webdings" panose="05030102010509060703" pitchFamily="18" charset="2"/>
                <a:cs typeface="Webdings" panose="05030102010509060703" pitchFamily="18" charset="2"/>
              </a:rPr>
              <a:t>Military</a:t>
            </a:r>
            <a:r>
              <a:rPr lang="en-US" sz="2200" spc="-25" dirty="0">
                <a:effectLst/>
                <a:latin typeface="Times New Roman" panose="02020603050405020304" pitchFamily="18" charset="0"/>
                <a:ea typeface="Webdings" panose="05030102010509060703" pitchFamily="18" charset="2"/>
                <a:cs typeface="Webdings" panose="05030102010509060703" pitchFamily="18" charset="2"/>
              </a:rPr>
              <a:t> </a:t>
            </a:r>
            <a:r>
              <a:rPr lang="en-US" sz="2200" dirty="0">
                <a:effectLst/>
                <a:latin typeface="Times New Roman" panose="02020603050405020304" pitchFamily="18" charset="0"/>
                <a:ea typeface="Webdings" panose="05030102010509060703" pitchFamily="18" charset="2"/>
                <a:cs typeface="Webdings" panose="05030102010509060703" pitchFamily="18" charset="2"/>
              </a:rPr>
              <a:t>Communications</a:t>
            </a:r>
            <a:r>
              <a:rPr lang="en-US" sz="2200" spc="-30" dirty="0">
                <a:effectLst/>
                <a:latin typeface="Times New Roman" panose="02020603050405020304" pitchFamily="18" charset="0"/>
                <a:ea typeface="Webdings" panose="05030102010509060703" pitchFamily="18" charset="2"/>
                <a:cs typeface="Webdings" panose="05030102010509060703" pitchFamily="18" charset="2"/>
              </a:rPr>
              <a:t> </a:t>
            </a:r>
            <a:r>
              <a:rPr lang="en-US" sz="2200" dirty="0">
                <a:effectLst/>
                <a:latin typeface="Times New Roman" panose="02020603050405020304" pitchFamily="18" charset="0"/>
                <a:ea typeface="Webdings" panose="05030102010509060703" pitchFamily="18" charset="2"/>
                <a:cs typeface="Webdings" panose="05030102010509060703" pitchFamily="18" charset="2"/>
              </a:rPr>
              <a:t>Conference</a:t>
            </a:r>
            <a:r>
              <a:rPr lang="en-US" sz="2200" spc="-35" dirty="0">
                <a:effectLst/>
                <a:latin typeface="Times New Roman" panose="02020603050405020304" pitchFamily="18" charset="0"/>
                <a:ea typeface="Webdings" panose="05030102010509060703" pitchFamily="18" charset="2"/>
                <a:cs typeface="Webdings" panose="05030102010509060703" pitchFamily="18" charset="2"/>
              </a:rPr>
              <a:t> </a:t>
            </a:r>
            <a:r>
              <a:rPr lang="en-US" sz="2200" dirty="0">
                <a:effectLst/>
                <a:latin typeface="Times New Roman" panose="02020603050405020304" pitchFamily="18" charset="0"/>
                <a:ea typeface="Webdings" panose="05030102010509060703" pitchFamily="18" charset="2"/>
                <a:cs typeface="Webdings" panose="05030102010509060703" pitchFamily="18" charset="2"/>
              </a:rPr>
              <a:t>(MILCOM),</a:t>
            </a:r>
            <a:r>
              <a:rPr lang="en-US" sz="2200" spc="-35" dirty="0">
                <a:effectLst/>
                <a:latin typeface="Times New Roman" panose="02020603050405020304" pitchFamily="18" charset="0"/>
                <a:ea typeface="Webdings" panose="05030102010509060703" pitchFamily="18" charset="2"/>
                <a:cs typeface="Webdings" panose="05030102010509060703" pitchFamily="18" charset="2"/>
              </a:rPr>
              <a:t> </a:t>
            </a:r>
            <a:r>
              <a:rPr lang="en-US" sz="2200" dirty="0">
                <a:effectLst/>
                <a:latin typeface="Times New Roman" panose="02020603050405020304" pitchFamily="18" charset="0"/>
                <a:ea typeface="Webdings" panose="05030102010509060703" pitchFamily="18" charset="2"/>
                <a:cs typeface="Webdings" panose="05030102010509060703" pitchFamily="18" charset="2"/>
              </a:rPr>
              <a:t>Oct 2017, pp.</a:t>
            </a:r>
            <a:r>
              <a:rPr lang="en-US" sz="2200" spc="15" dirty="0">
                <a:effectLst/>
                <a:latin typeface="Times New Roman" panose="02020603050405020304" pitchFamily="18" charset="0"/>
                <a:ea typeface="Webdings" panose="05030102010509060703" pitchFamily="18" charset="2"/>
                <a:cs typeface="Webdings" panose="05030102010509060703" pitchFamily="18" charset="2"/>
              </a:rPr>
              <a:t> </a:t>
            </a:r>
            <a:r>
              <a:rPr lang="en-US" sz="2200" dirty="0">
                <a:effectLst/>
                <a:latin typeface="Times New Roman" panose="02020603050405020304" pitchFamily="18" charset="0"/>
                <a:ea typeface="Webdings" panose="05030102010509060703" pitchFamily="18" charset="2"/>
                <a:cs typeface="Webdings" panose="05030102010509060703" pitchFamily="18" charset="2"/>
              </a:rPr>
              <a:t>557–562.</a:t>
            </a:r>
            <a:br>
              <a:rPr lang="en-IN" sz="2200" dirty="0">
                <a:effectLst/>
                <a:latin typeface="Times New Roman" panose="02020603050405020304" pitchFamily="18" charset="0"/>
                <a:ea typeface="Webdings" panose="05030102010509060703" pitchFamily="18" charset="2"/>
                <a:cs typeface="Webdings" panose="05030102010509060703" pitchFamily="18" charset="2"/>
              </a:rPr>
            </a:br>
            <a:r>
              <a:rPr lang="en-IN" sz="2200" dirty="0">
                <a:effectLst/>
                <a:latin typeface="Times New Roman" panose="02020603050405020304" pitchFamily="18" charset="0"/>
                <a:ea typeface="Webdings" panose="05030102010509060703" pitchFamily="18" charset="2"/>
                <a:cs typeface="Webdings" panose="05030102010509060703" pitchFamily="18" charset="2"/>
              </a:rPr>
              <a:t>[</a:t>
            </a:r>
            <a:r>
              <a:rPr lang="en-IN" sz="2200" dirty="0">
                <a:latin typeface="Times New Roman" panose="02020603050405020304" pitchFamily="18" charset="0"/>
                <a:ea typeface="Webdings" panose="05030102010509060703" pitchFamily="18" charset="2"/>
                <a:cs typeface="Webdings" panose="05030102010509060703" pitchFamily="18" charset="2"/>
              </a:rPr>
              <a:t>6</a:t>
            </a:r>
            <a:r>
              <a:rPr lang="en-IN" sz="2200" dirty="0">
                <a:effectLst/>
                <a:latin typeface="Times New Roman" panose="02020603050405020304" pitchFamily="18" charset="0"/>
                <a:ea typeface="Webdings" panose="05030102010509060703" pitchFamily="18" charset="2"/>
                <a:cs typeface="Webdings" panose="05030102010509060703" pitchFamily="18" charset="2"/>
              </a:rPr>
              <a:t>]</a:t>
            </a:r>
            <a:r>
              <a:rPr lang="en-US" sz="2200" dirty="0">
                <a:effectLst/>
                <a:latin typeface="Times New Roman" panose="02020603050405020304" pitchFamily="18" charset="0"/>
                <a:ea typeface="Webdings" panose="05030102010509060703" pitchFamily="18" charset="2"/>
                <a:cs typeface="Webdings" panose="05030102010509060703" pitchFamily="18" charset="2"/>
              </a:rPr>
              <a:t>K. Wang, &amp; al., “On the urgency of implementing Interest NACK into CCN: from the perspective of countering advanced interest flooding attacks” in IET Networks, vol. 7, no. 3, pp. 136–140,</a:t>
            </a:r>
            <a:r>
              <a:rPr lang="en-US" sz="2200" spc="35" dirty="0">
                <a:effectLst/>
                <a:latin typeface="Times New Roman" panose="02020603050405020304" pitchFamily="18" charset="0"/>
                <a:ea typeface="Webdings" panose="05030102010509060703" pitchFamily="18" charset="2"/>
                <a:cs typeface="Webdings" panose="05030102010509060703" pitchFamily="18" charset="2"/>
              </a:rPr>
              <a:t> </a:t>
            </a:r>
            <a:r>
              <a:rPr lang="en-US" sz="2200" dirty="0">
                <a:effectLst/>
                <a:latin typeface="Times New Roman" panose="02020603050405020304" pitchFamily="18" charset="0"/>
                <a:ea typeface="Webdings" panose="05030102010509060703" pitchFamily="18" charset="2"/>
                <a:cs typeface="Webdings" panose="05030102010509060703" pitchFamily="18" charset="2"/>
              </a:rPr>
              <a:t>2018.</a:t>
            </a:r>
            <a:br>
              <a:rPr lang="en-IN" sz="2200" dirty="0">
                <a:effectLst/>
                <a:latin typeface="Times New Roman" panose="02020603050405020304" pitchFamily="18" charset="0"/>
                <a:ea typeface="Webdings" panose="05030102010509060703" pitchFamily="18" charset="2"/>
                <a:cs typeface="Webdings" panose="05030102010509060703" pitchFamily="18" charset="2"/>
              </a:rPr>
            </a:br>
            <a:r>
              <a:rPr lang="en-IN" sz="2200" dirty="0">
                <a:effectLst/>
                <a:latin typeface="Times New Roman" panose="02020603050405020304" pitchFamily="18" charset="0"/>
                <a:ea typeface="Webdings" panose="05030102010509060703" pitchFamily="18" charset="2"/>
                <a:cs typeface="Webdings" panose="05030102010509060703" pitchFamily="18" charset="2"/>
              </a:rPr>
              <a:t>[7]</a:t>
            </a:r>
            <a:r>
              <a:rPr lang="en-US" sz="2200" dirty="0">
                <a:effectLst/>
                <a:latin typeface="Times New Roman" panose="02020603050405020304" pitchFamily="18" charset="0"/>
                <a:ea typeface="Webdings" panose="05030102010509060703" pitchFamily="18" charset="2"/>
                <a:cs typeface="Webdings" panose="05030102010509060703" pitchFamily="18" charset="2"/>
              </a:rPr>
              <a:t>S. DiBenedetto and C. Papadopoulos, “Mitigating poisoned content with forwarding strategy,” in 2016 IEEE Conference on Computer Communications Workshops (INFOCOM WKSHPS), April 2016, pp. 164–16</a:t>
            </a:r>
            <a:br>
              <a:rPr lang="en-IN" sz="2200" dirty="0">
                <a:effectLst/>
                <a:latin typeface="Times New Roman" panose="02020603050405020304" pitchFamily="18" charset="0"/>
                <a:ea typeface="Webdings" panose="05030102010509060703" pitchFamily="18" charset="2"/>
                <a:cs typeface="Webdings" panose="05030102010509060703" pitchFamily="18" charset="2"/>
              </a:rPr>
            </a:br>
            <a:endParaRPr lang="en-IN" sz="2200" dirty="0">
              <a:solidFill>
                <a:schemeClr val="bg2">
                  <a:lumMod val="10000"/>
                </a:schemeClr>
              </a:solidFill>
            </a:endParaRPr>
          </a:p>
        </p:txBody>
      </p:sp>
    </p:spTree>
    <p:extLst>
      <p:ext uri="{BB962C8B-B14F-4D97-AF65-F5344CB8AC3E}">
        <p14:creationId xmlns:p14="http://schemas.microsoft.com/office/powerpoint/2010/main" val="2063734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pct80">
          <a:fgClr>
            <a:schemeClr val="accent6">
              <a:lumMod val="90000"/>
            </a:schemeClr>
          </a:fgClr>
          <a:bgClr>
            <a:schemeClr val="accent6">
              <a:lumMod val="75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FA88D-02C8-48D6-A18F-7F8E45D1B04C}"/>
              </a:ext>
            </a:extLst>
          </p:cNvPr>
          <p:cNvSpPr>
            <a:spLocks noGrp="1"/>
          </p:cNvSpPr>
          <p:nvPr>
            <p:ph type="title"/>
          </p:nvPr>
        </p:nvSpPr>
        <p:spPr>
          <a:xfrm>
            <a:off x="0" y="266700"/>
            <a:ext cx="12268200" cy="6524625"/>
          </a:xfrm>
        </p:spPr>
        <p:txBody>
          <a:bodyPr/>
          <a:lstStyle/>
          <a:p>
            <a:r>
              <a:rPr lang="en-IN" sz="4000" dirty="0">
                <a:solidFill>
                  <a:schemeClr val="bg2">
                    <a:lumMod val="50000"/>
                  </a:schemeClr>
                </a:solidFill>
                <a:latin typeface="Arial Rounded MT Bold" panose="020F0704030504030204" pitchFamily="34" charset="0"/>
              </a:rPr>
              <a:t>  LITERATURE SURVEY :</a:t>
            </a:r>
          </a:p>
        </p:txBody>
      </p:sp>
      <p:graphicFrame>
        <p:nvGraphicFramePr>
          <p:cNvPr id="3" name="Table 3">
            <a:extLst>
              <a:ext uri="{FF2B5EF4-FFF2-40B4-BE49-F238E27FC236}">
                <a16:creationId xmlns:a16="http://schemas.microsoft.com/office/drawing/2014/main" id="{5D02FB1B-D459-45EB-85EE-AFF653223D6E}"/>
              </a:ext>
            </a:extLst>
          </p:cNvPr>
          <p:cNvGraphicFramePr>
            <a:graphicFrameLocks noGrp="1"/>
          </p:cNvGraphicFramePr>
          <p:nvPr>
            <p:extLst>
              <p:ext uri="{D42A27DB-BD31-4B8C-83A1-F6EECF244321}">
                <p14:modId xmlns:p14="http://schemas.microsoft.com/office/powerpoint/2010/main" val="1338086042"/>
              </p:ext>
            </p:extLst>
          </p:nvPr>
        </p:nvGraphicFramePr>
        <p:xfrm>
          <a:off x="323850" y="1066800"/>
          <a:ext cx="11544300" cy="5391151"/>
        </p:xfrm>
        <a:graphic>
          <a:graphicData uri="http://schemas.openxmlformats.org/drawingml/2006/table">
            <a:tbl>
              <a:tblPr firstRow="1" bandRow="1">
                <a:tableStyleId>{5940675A-B579-460E-94D1-54222C63F5DA}</a:tableStyleId>
              </a:tblPr>
              <a:tblGrid>
                <a:gridCol w="1771650">
                  <a:extLst>
                    <a:ext uri="{9D8B030D-6E8A-4147-A177-3AD203B41FA5}">
                      <a16:colId xmlns:a16="http://schemas.microsoft.com/office/drawing/2014/main" val="3371192091"/>
                    </a:ext>
                  </a:extLst>
                </a:gridCol>
                <a:gridCol w="9772650">
                  <a:extLst>
                    <a:ext uri="{9D8B030D-6E8A-4147-A177-3AD203B41FA5}">
                      <a16:colId xmlns:a16="http://schemas.microsoft.com/office/drawing/2014/main" val="1879922028"/>
                    </a:ext>
                  </a:extLst>
                </a:gridCol>
              </a:tblGrid>
              <a:tr h="399345">
                <a:tc>
                  <a:txBody>
                    <a:bodyPr/>
                    <a:lstStyle/>
                    <a:p>
                      <a:r>
                        <a:rPr lang="en-IN" b="1" dirty="0">
                          <a:solidFill>
                            <a:schemeClr val="accent6">
                              <a:lumMod val="25000"/>
                            </a:schemeClr>
                          </a:solidFill>
                          <a:latin typeface="Times New Roman" panose="02020603050405020304" pitchFamily="18" charset="0"/>
                          <a:cs typeface="Times New Roman" panose="02020603050405020304" pitchFamily="18" charset="0"/>
                        </a:rPr>
                        <a:t>Title</a:t>
                      </a:r>
                    </a:p>
                  </a:txBody>
                  <a:tcPr/>
                </a:tc>
                <a:tc>
                  <a:txBody>
                    <a:bodyPr/>
                    <a:lstStyle/>
                    <a:p>
                      <a:r>
                        <a:rPr lang="en-US" dirty="0">
                          <a:solidFill>
                            <a:schemeClr val="accent6">
                              <a:lumMod val="25000"/>
                            </a:schemeClr>
                          </a:solidFill>
                          <a:latin typeface="Times New Roman" panose="02020603050405020304" pitchFamily="18" charset="0"/>
                          <a:cs typeface="Times New Roman" panose="02020603050405020304" pitchFamily="18" charset="0"/>
                        </a:rPr>
                        <a:t>SDN-Assisted Slow HTTP DDoS Attack Defense Method</a:t>
                      </a:r>
                      <a:endParaRPr lang="en-IN" dirty="0">
                        <a:solidFill>
                          <a:schemeClr val="accent6">
                            <a:lumMod val="2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38408245"/>
                  </a:ext>
                </a:extLst>
              </a:tr>
              <a:tr h="399345">
                <a:tc>
                  <a:txBody>
                    <a:bodyPr/>
                    <a:lstStyle/>
                    <a:p>
                      <a:r>
                        <a:rPr lang="en-IN" b="1" dirty="0">
                          <a:solidFill>
                            <a:schemeClr val="accent6">
                              <a:lumMod val="25000"/>
                            </a:schemeClr>
                          </a:solidFill>
                          <a:latin typeface="Times New Roman" panose="02020603050405020304" pitchFamily="18" charset="0"/>
                          <a:cs typeface="Times New Roman" panose="02020603050405020304" pitchFamily="18" charset="0"/>
                        </a:rPr>
                        <a:t>Authors</a:t>
                      </a:r>
                    </a:p>
                  </a:txBody>
                  <a:tcPr/>
                </a:tc>
                <a:tc>
                  <a:txBody>
                    <a:bodyPr/>
                    <a:lstStyle/>
                    <a:p>
                      <a:r>
                        <a:rPr lang="en-IN" dirty="0" err="1">
                          <a:solidFill>
                            <a:schemeClr val="accent6">
                              <a:lumMod val="25000"/>
                            </a:schemeClr>
                          </a:solidFill>
                          <a:latin typeface="Times New Roman" panose="02020603050405020304" pitchFamily="18" charset="0"/>
                          <a:cs typeface="Times New Roman" panose="02020603050405020304" pitchFamily="18" charset="0"/>
                        </a:rPr>
                        <a:t>Kiwon</a:t>
                      </a:r>
                      <a:r>
                        <a:rPr lang="en-IN" dirty="0">
                          <a:solidFill>
                            <a:schemeClr val="accent6">
                              <a:lumMod val="25000"/>
                            </a:schemeClr>
                          </a:solidFill>
                          <a:latin typeface="Times New Roman" panose="02020603050405020304" pitchFamily="18" charset="0"/>
                          <a:cs typeface="Times New Roman" panose="02020603050405020304" pitchFamily="18" charset="0"/>
                        </a:rPr>
                        <a:t> Hong, </a:t>
                      </a:r>
                      <a:r>
                        <a:rPr lang="en-IN" dirty="0" err="1">
                          <a:solidFill>
                            <a:schemeClr val="accent6">
                              <a:lumMod val="25000"/>
                            </a:schemeClr>
                          </a:solidFill>
                          <a:latin typeface="Times New Roman" panose="02020603050405020304" pitchFamily="18" charset="0"/>
                          <a:cs typeface="Times New Roman" panose="02020603050405020304" pitchFamily="18" charset="0"/>
                        </a:rPr>
                        <a:t>Younjun</a:t>
                      </a:r>
                      <a:r>
                        <a:rPr lang="en-IN" dirty="0">
                          <a:solidFill>
                            <a:schemeClr val="accent6">
                              <a:lumMod val="25000"/>
                            </a:schemeClr>
                          </a:solidFill>
                          <a:latin typeface="Times New Roman" panose="02020603050405020304" pitchFamily="18" charset="0"/>
                          <a:cs typeface="Times New Roman" panose="02020603050405020304" pitchFamily="18" charset="0"/>
                        </a:rPr>
                        <a:t> Kim, </a:t>
                      </a:r>
                      <a:r>
                        <a:rPr lang="en-IN" dirty="0" err="1">
                          <a:solidFill>
                            <a:schemeClr val="accent6">
                              <a:lumMod val="25000"/>
                            </a:schemeClr>
                          </a:solidFill>
                          <a:latin typeface="Times New Roman" panose="02020603050405020304" pitchFamily="18" charset="0"/>
                          <a:cs typeface="Times New Roman" panose="02020603050405020304" pitchFamily="18" charset="0"/>
                        </a:rPr>
                        <a:t>Hyungoo</a:t>
                      </a:r>
                      <a:r>
                        <a:rPr lang="en-IN" dirty="0">
                          <a:solidFill>
                            <a:schemeClr val="accent6">
                              <a:lumMod val="25000"/>
                            </a:schemeClr>
                          </a:solidFill>
                          <a:latin typeface="Times New Roman" panose="02020603050405020304" pitchFamily="18" charset="0"/>
                          <a:cs typeface="Times New Roman" panose="02020603050405020304" pitchFamily="18" charset="0"/>
                        </a:rPr>
                        <a:t> Choi, and </a:t>
                      </a:r>
                      <a:r>
                        <a:rPr lang="en-IN" dirty="0" err="1">
                          <a:solidFill>
                            <a:schemeClr val="accent6">
                              <a:lumMod val="25000"/>
                            </a:schemeClr>
                          </a:solidFill>
                          <a:latin typeface="Times New Roman" panose="02020603050405020304" pitchFamily="18" charset="0"/>
                          <a:cs typeface="Times New Roman" panose="02020603050405020304" pitchFamily="18" charset="0"/>
                        </a:rPr>
                        <a:t>Jinwoo</a:t>
                      </a:r>
                      <a:r>
                        <a:rPr lang="en-IN" dirty="0">
                          <a:solidFill>
                            <a:schemeClr val="accent6">
                              <a:lumMod val="25000"/>
                            </a:schemeClr>
                          </a:solidFill>
                          <a:latin typeface="Times New Roman" panose="02020603050405020304" pitchFamily="18" charset="0"/>
                          <a:cs typeface="Times New Roman" panose="02020603050405020304" pitchFamily="18" charset="0"/>
                        </a:rPr>
                        <a:t> Park</a:t>
                      </a:r>
                    </a:p>
                  </a:txBody>
                  <a:tcPr/>
                </a:tc>
                <a:extLst>
                  <a:ext uri="{0D108BD9-81ED-4DB2-BD59-A6C34878D82A}">
                    <a16:rowId xmlns:a16="http://schemas.microsoft.com/office/drawing/2014/main" val="2559620359"/>
                  </a:ext>
                </a:extLst>
              </a:tr>
              <a:tr h="399345">
                <a:tc>
                  <a:txBody>
                    <a:bodyPr/>
                    <a:lstStyle/>
                    <a:p>
                      <a:r>
                        <a:rPr lang="en-IN" b="1" dirty="0">
                          <a:solidFill>
                            <a:schemeClr val="accent6">
                              <a:lumMod val="25000"/>
                            </a:schemeClr>
                          </a:solidFill>
                          <a:latin typeface="Times New Roman" panose="02020603050405020304" pitchFamily="18" charset="0"/>
                          <a:cs typeface="Times New Roman" panose="02020603050405020304" pitchFamily="18" charset="0"/>
                        </a:rPr>
                        <a:t>Published Year</a:t>
                      </a:r>
                    </a:p>
                  </a:txBody>
                  <a:tcPr/>
                </a:tc>
                <a:tc>
                  <a:txBody>
                    <a:bodyPr/>
                    <a:lstStyle/>
                    <a:p>
                      <a:r>
                        <a:rPr lang="en-IN" dirty="0">
                          <a:solidFill>
                            <a:schemeClr val="accent6">
                              <a:lumMod val="25000"/>
                            </a:schemeClr>
                          </a:solidFill>
                          <a:latin typeface="Times New Roman" panose="02020603050405020304" pitchFamily="18" charset="0"/>
                          <a:cs typeface="Times New Roman" panose="02020603050405020304" pitchFamily="18" charset="0"/>
                        </a:rPr>
                        <a:t>2017</a:t>
                      </a:r>
                    </a:p>
                  </a:txBody>
                  <a:tcPr/>
                </a:tc>
                <a:extLst>
                  <a:ext uri="{0D108BD9-81ED-4DB2-BD59-A6C34878D82A}">
                    <a16:rowId xmlns:a16="http://schemas.microsoft.com/office/drawing/2014/main" val="4249843623"/>
                  </a:ext>
                </a:extLst>
              </a:tr>
              <a:tr h="998361">
                <a:tc>
                  <a:txBody>
                    <a:bodyPr/>
                    <a:lstStyle/>
                    <a:p>
                      <a:r>
                        <a:rPr lang="en-IN" b="1" dirty="0">
                          <a:solidFill>
                            <a:schemeClr val="accent6">
                              <a:lumMod val="25000"/>
                            </a:schemeClr>
                          </a:solidFill>
                          <a:latin typeface="Times New Roman" panose="02020603050405020304" pitchFamily="18" charset="0"/>
                          <a:cs typeface="Times New Roman" panose="02020603050405020304" pitchFamily="18" charset="0"/>
                        </a:rPr>
                        <a:t>Efficiency</a:t>
                      </a:r>
                    </a:p>
                  </a:txBody>
                  <a:tcPr/>
                </a:tc>
                <a:tc>
                  <a:txBody>
                    <a:bodyPr/>
                    <a:lstStyle/>
                    <a:p>
                      <a:pPr marL="285750" indent="-285750">
                        <a:buFont typeface="Arial" panose="020B0604020202020204" pitchFamily="34" charset="0"/>
                        <a:buChar char="•"/>
                      </a:pPr>
                      <a:r>
                        <a:rPr lang="en-US" dirty="0">
                          <a:solidFill>
                            <a:schemeClr val="accent6">
                              <a:lumMod val="25000"/>
                            </a:schemeClr>
                          </a:solidFill>
                          <a:latin typeface="Times New Roman" panose="02020603050405020304" pitchFamily="18" charset="0"/>
                          <a:cs typeface="Times New Roman" panose="02020603050405020304" pitchFamily="18" charset="0"/>
                        </a:rPr>
                        <a:t>Defeat application-level DDoS attacks</a:t>
                      </a:r>
                    </a:p>
                    <a:p>
                      <a:pPr marL="285750" indent="-285750">
                        <a:buFont typeface="Arial" panose="020B0604020202020204" pitchFamily="34" charset="0"/>
                        <a:buChar char="•"/>
                      </a:pPr>
                      <a:r>
                        <a:rPr lang="en-US" dirty="0">
                          <a:solidFill>
                            <a:schemeClr val="accent6">
                              <a:lumMod val="25000"/>
                            </a:schemeClr>
                          </a:solidFill>
                          <a:latin typeface="Times New Roman" panose="02020603050405020304" pitchFamily="18" charset="0"/>
                          <a:cs typeface="Times New Roman" panose="02020603050405020304" pitchFamily="18" charset="0"/>
                        </a:rPr>
                        <a:t>Use cross-layer traffic analysis</a:t>
                      </a:r>
                    </a:p>
                    <a:p>
                      <a:pPr marL="285750" indent="-285750">
                        <a:buFont typeface="Arial" panose="020B0604020202020204" pitchFamily="34" charset="0"/>
                        <a:buChar char="•"/>
                      </a:pPr>
                      <a:r>
                        <a:rPr lang="en-US" dirty="0">
                          <a:solidFill>
                            <a:schemeClr val="accent6">
                              <a:lumMod val="25000"/>
                            </a:schemeClr>
                          </a:solidFill>
                          <a:latin typeface="Times New Roman" panose="02020603050405020304" pitchFamily="18" charset="0"/>
                          <a:cs typeface="Times New Roman" panose="02020603050405020304" pitchFamily="18" charset="0"/>
                        </a:rPr>
                        <a:t>Bound to a variety of transport protocols</a:t>
                      </a:r>
                      <a:endParaRPr lang="en-IN" dirty="0">
                        <a:solidFill>
                          <a:schemeClr val="accent6">
                            <a:lumMod val="2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1362823"/>
                  </a:ext>
                </a:extLst>
              </a:tr>
              <a:tr h="998361">
                <a:tc>
                  <a:txBody>
                    <a:bodyPr/>
                    <a:lstStyle/>
                    <a:p>
                      <a:r>
                        <a:rPr lang="en-IN" b="1" dirty="0">
                          <a:solidFill>
                            <a:schemeClr val="accent6">
                              <a:lumMod val="25000"/>
                            </a:schemeClr>
                          </a:solidFill>
                          <a:latin typeface="Times New Roman" panose="02020603050405020304" pitchFamily="18" charset="0"/>
                          <a:cs typeface="Times New Roman" panose="02020603050405020304" pitchFamily="18" charset="0"/>
                        </a:rPr>
                        <a:t>Drawbacks</a:t>
                      </a:r>
                    </a:p>
                  </a:txBody>
                  <a:tcPr/>
                </a:tc>
                <a:tc>
                  <a:txBody>
                    <a:bodyPr/>
                    <a:lstStyle/>
                    <a:p>
                      <a:pPr marL="285750" indent="-285750">
                        <a:buFont typeface="Arial" panose="020B0604020202020204" pitchFamily="34" charset="0"/>
                        <a:buChar char="•"/>
                      </a:pPr>
                      <a:r>
                        <a:rPr lang="en-US" dirty="0">
                          <a:solidFill>
                            <a:schemeClr val="accent6">
                              <a:lumMod val="25000"/>
                            </a:schemeClr>
                          </a:solidFill>
                          <a:latin typeface="Times New Roman" panose="02020603050405020304" pitchFamily="18" charset="0"/>
                          <a:cs typeface="Times New Roman" panose="02020603050405020304" pitchFamily="18" charset="0"/>
                        </a:rPr>
                        <a:t>Various DDoS has not been well addressed in this paper</a:t>
                      </a:r>
                    </a:p>
                    <a:p>
                      <a:pPr marL="285750" indent="-285750">
                        <a:buFont typeface="Arial" panose="020B0604020202020204" pitchFamily="34" charset="0"/>
                        <a:buChar char="•"/>
                      </a:pPr>
                      <a:r>
                        <a:rPr lang="en-US" dirty="0">
                          <a:solidFill>
                            <a:schemeClr val="accent6">
                              <a:lumMod val="25000"/>
                            </a:schemeClr>
                          </a:solidFill>
                          <a:latin typeface="Times New Roman" panose="02020603050405020304" pitchFamily="18" charset="0"/>
                          <a:cs typeface="Times New Roman" panose="02020603050405020304" pitchFamily="18" charset="0"/>
                        </a:rPr>
                        <a:t>Computational cost in training the model is high</a:t>
                      </a:r>
                    </a:p>
                    <a:p>
                      <a:pPr marL="285750" indent="-285750">
                        <a:buFont typeface="Arial" panose="020B0604020202020204" pitchFamily="34" charset="0"/>
                        <a:buChar char="•"/>
                      </a:pPr>
                      <a:r>
                        <a:rPr lang="en-US" dirty="0">
                          <a:solidFill>
                            <a:schemeClr val="accent6">
                              <a:lumMod val="25000"/>
                            </a:schemeClr>
                          </a:solidFill>
                          <a:latin typeface="Times New Roman" panose="02020603050405020304" pitchFamily="18" charset="0"/>
                          <a:cs typeface="Times New Roman" panose="02020603050405020304" pitchFamily="18" charset="0"/>
                        </a:rPr>
                        <a:t>Very calculation intensive while training the model</a:t>
                      </a:r>
                      <a:endParaRPr lang="en-IN" dirty="0">
                        <a:solidFill>
                          <a:schemeClr val="accent6">
                            <a:lumMod val="2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23785299"/>
                  </a:ext>
                </a:extLst>
              </a:tr>
              <a:tr h="2196394">
                <a:tc>
                  <a:txBody>
                    <a:bodyPr/>
                    <a:lstStyle/>
                    <a:p>
                      <a:r>
                        <a:rPr lang="en-IN" b="1" dirty="0">
                          <a:solidFill>
                            <a:schemeClr val="accent6">
                              <a:lumMod val="25000"/>
                            </a:schemeClr>
                          </a:solidFill>
                          <a:latin typeface="Times New Roman" panose="02020603050405020304" pitchFamily="18" charset="0"/>
                          <a:cs typeface="Times New Roman" panose="02020603050405020304" pitchFamily="18" charset="0"/>
                        </a:rPr>
                        <a:t>Description</a:t>
                      </a:r>
                    </a:p>
                  </a:txBody>
                  <a:tcPr/>
                </a:tc>
                <a:tc>
                  <a:txBody>
                    <a:bodyPr/>
                    <a:lstStyle/>
                    <a:p>
                      <a:r>
                        <a:rPr lang="en-US" dirty="0">
                          <a:solidFill>
                            <a:schemeClr val="accent6">
                              <a:lumMod val="25000"/>
                            </a:schemeClr>
                          </a:solidFill>
                          <a:latin typeface="Times New Roman" panose="02020603050405020304" pitchFamily="18" charset="0"/>
                          <a:cs typeface="Times New Roman" panose="02020603050405020304" pitchFamily="18" charset="0"/>
                        </a:rPr>
                        <a:t>A Slow HTTP Distributed Denial of Service (DDoS) attack causes a web server to be unavailable, but it is difficult to detect in a network because its traffic patterns are similar to those of legitimate clients. In this paper, we propose a network-based Slow HTTP DDoS attack defense method which is assisted by a Software-Defined Network (SDN) that can detect and mitigate Slow HTTP DDoS attacks in the network. Simulation results show that the proposed Slow HTTP DDoS attack defense method successfully protects web servers</a:t>
                      </a:r>
                    </a:p>
                    <a:p>
                      <a:r>
                        <a:rPr lang="en-US" dirty="0">
                          <a:solidFill>
                            <a:schemeClr val="accent6">
                              <a:lumMod val="25000"/>
                            </a:schemeClr>
                          </a:solidFill>
                          <a:latin typeface="Times New Roman" panose="02020603050405020304" pitchFamily="18" charset="0"/>
                          <a:cs typeface="Times New Roman" panose="02020603050405020304" pitchFamily="18" charset="0"/>
                        </a:rPr>
                        <a:t>against Slow HTTP DDoS attacks.</a:t>
                      </a:r>
                      <a:endParaRPr lang="en-IN" dirty="0">
                        <a:solidFill>
                          <a:schemeClr val="accent6">
                            <a:lumMod val="2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02672813"/>
                  </a:ext>
                </a:extLst>
              </a:tr>
            </a:tbl>
          </a:graphicData>
        </a:graphic>
      </p:graphicFrame>
    </p:spTree>
    <p:extLst>
      <p:ext uri="{BB962C8B-B14F-4D97-AF65-F5344CB8AC3E}">
        <p14:creationId xmlns:p14="http://schemas.microsoft.com/office/powerpoint/2010/main" val="15393007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pattFill prst="pct90">
          <a:fgClr>
            <a:schemeClr val="accent6">
              <a:lumMod val="90000"/>
            </a:schemeClr>
          </a:fgClr>
          <a:bgClr>
            <a:schemeClr val="accent6">
              <a:lumMod val="75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D24EB-CE11-4E97-9986-342A31F3B03F}"/>
              </a:ext>
            </a:extLst>
          </p:cNvPr>
          <p:cNvSpPr>
            <a:spLocks noGrp="1"/>
          </p:cNvSpPr>
          <p:nvPr>
            <p:ph type="title"/>
          </p:nvPr>
        </p:nvSpPr>
        <p:spPr>
          <a:xfrm>
            <a:off x="355600" y="411162"/>
            <a:ext cx="11419840" cy="6035675"/>
          </a:xfrm>
        </p:spPr>
        <p:txBody>
          <a:bodyPr/>
          <a:lstStyle/>
          <a:p>
            <a:pPr marR="97155" lvl="0">
              <a:lnSpc>
                <a:spcPct val="150000"/>
              </a:lnSpc>
              <a:spcBef>
                <a:spcPts val="745"/>
              </a:spcBef>
              <a:spcAft>
                <a:spcPts val="0"/>
              </a:spcAft>
              <a:buSzPts val="1100"/>
              <a:tabLst>
                <a:tab pos="534035" algn="l"/>
              </a:tabLst>
            </a:pPr>
            <a:r>
              <a:rPr lang="en-US" b="1" dirty="0">
                <a:solidFill>
                  <a:schemeClr val="accent6">
                    <a:lumMod val="50000"/>
                  </a:schemeClr>
                </a:solidFill>
                <a:effectLst/>
                <a:latin typeface="Arial Rounded MT Bold" panose="020F0704030504030204" pitchFamily="34" charset="0"/>
                <a:ea typeface="Times New Roman" panose="02020603050405020304" pitchFamily="18" charset="0"/>
              </a:rPr>
              <a:t>REFERENCES</a:t>
            </a:r>
            <a:br>
              <a:rPr lang="en-US" b="1" dirty="0">
                <a:solidFill>
                  <a:schemeClr val="accent6">
                    <a:lumMod val="50000"/>
                  </a:schemeClr>
                </a:solidFill>
                <a:effectLst/>
                <a:latin typeface="Arial Rounded MT Bold" panose="020F0704030504030204" pitchFamily="34" charset="0"/>
                <a:ea typeface="Times New Roman" panose="02020603050405020304" pitchFamily="18" charset="0"/>
              </a:rPr>
            </a:br>
            <a:r>
              <a:rPr lang="en-IN" sz="2200" dirty="0">
                <a:effectLst/>
                <a:latin typeface="Times New Roman" panose="02020603050405020304" pitchFamily="18" charset="0"/>
                <a:ea typeface="Webdings" panose="05030102010509060703" pitchFamily="18" charset="2"/>
                <a:cs typeface="Webdings" panose="05030102010509060703" pitchFamily="18" charset="2"/>
              </a:rPr>
              <a:t>[8]</a:t>
            </a:r>
            <a:r>
              <a:rPr lang="en-US" sz="2200" dirty="0">
                <a:effectLst/>
                <a:latin typeface="Times New Roman" panose="02020603050405020304" pitchFamily="18" charset="0"/>
                <a:ea typeface="Webdings" panose="05030102010509060703" pitchFamily="18" charset="2"/>
                <a:cs typeface="Webdings" panose="05030102010509060703" pitchFamily="18" charset="2"/>
              </a:rPr>
              <a:t>Yi, &amp; al., “A case for stateful forwarding plane,” Computer Communications, vol. 36, no. 7, pp. 779–791,</a:t>
            </a:r>
            <a:r>
              <a:rPr lang="en-US" sz="2200" spc="35" dirty="0">
                <a:effectLst/>
                <a:latin typeface="Times New Roman" panose="02020603050405020304" pitchFamily="18" charset="0"/>
                <a:ea typeface="Webdings" panose="05030102010509060703" pitchFamily="18" charset="2"/>
                <a:cs typeface="Webdings" panose="05030102010509060703" pitchFamily="18" charset="2"/>
              </a:rPr>
              <a:t> </a:t>
            </a:r>
            <a:r>
              <a:rPr lang="en-US" sz="2200" dirty="0">
                <a:effectLst/>
                <a:latin typeface="Times New Roman" panose="02020603050405020304" pitchFamily="18" charset="0"/>
                <a:ea typeface="Webdings" panose="05030102010509060703" pitchFamily="18" charset="2"/>
                <a:cs typeface="Webdings" panose="05030102010509060703" pitchFamily="18" charset="2"/>
              </a:rPr>
              <a:t>2013.</a:t>
            </a:r>
            <a:br>
              <a:rPr lang="en-IN" sz="2200" dirty="0">
                <a:effectLst/>
                <a:latin typeface="Times New Roman" panose="02020603050405020304" pitchFamily="18" charset="0"/>
                <a:ea typeface="Webdings" panose="05030102010509060703" pitchFamily="18" charset="2"/>
                <a:cs typeface="Webdings" panose="05030102010509060703" pitchFamily="18" charset="2"/>
              </a:rPr>
            </a:br>
            <a:r>
              <a:rPr lang="en-IN" sz="2200" dirty="0">
                <a:latin typeface="Times New Roman" panose="02020603050405020304" pitchFamily="18" charset="0"/>
                <a:ea typeface="Webdings" panose="05030102010509060703" pitchFamily="18" charset="2"/>
                <a:cs typeface="Webdings" panose="05030102010509060703" pitchFamily="18" charset="2"/>
              </a:rPr>
              <a:t>[9]</a:t>
            </a:r>
            <a:r>
              <a:rPr lang="en-US" sz="2200" dirty="0">
                <a:effectLst/>
                <a:latin typeface="Times New Roman" panose="02020603050405020304" pitchFamily="18" charset="0"/>
                <a:ea typeface="Webdings" panose="05030102010509060703" pitchFamily="18" charset="2"/>
                <a:cs typeface="Webdings" panose="05030102010509060703" pitchFamily="18" charset="2"/>
              </a:rPr>
              <a:t>Amandeep Verma Manpreet Singh </a:t>
            </a:r>
            <a:r>
              <a:rPr lang="en-US" sz="2200" dirty="0" err="1">
                <a:effectLst/>
                <a:latin typeface="Times New Roman" panose="02020603050405020304" pitchFamily="18" charset="0"/>
                <a:ea typeface="Webdings" panose="05030102010509060703" pitchFamily="18" charset="2"/>
                <a:cs typeface="Webdings" panose="05030102010509060703" pitchFamily="18" charset="2"/>
              </a:rPr>
              <a:t>Gujral</a:t>
            </a:r>
            <a:r>
              <a:rPr lang="en-US" sz="2200" dirty="0">
                <a:effectLst/>
                <a:latin typeface="Times New Roman" panose="02020603050405020304" pitchFamily="18" charset="0"/>
                <a:ea typeface="Webdings" panose="05030102010509060703" pitchFamily="18" charset="2"/>
                <a:cs typeface="Webdings" panose="05030102010509060703" pitchFamily="18" charset="2"/>
              </a:rPr>
              <a:t> “A Comprehensive Appraisal of Ad hoc Networks” International Journal of Computer Applications (0975– 8887) Volume 49– No.22, July</a:t>
            </a:r>
            <a:r>
              <a:rPr lang="en-US" sz="2200" spc="-5" dirty="0">
                <a:effectLst/>
                <a:latin typeface="Times New Roman" panose="02020603050405020304" pitchFamily="18" charset="0"/>
                <a:ea typeface="Webdings" panose="05030102010509060703" pitchFamily="18" charset="2"/>
                <a:cs typeface="Webdings" panose="05030102010509060703" pitchFamily="18" charset="2"/>
              </a:rPr>
              <a:t> </a:t>
            </a:r>
            <a:r>
              <a:rPr lang="en-US" sz="2200" dirty="0">
                <a:effectLst/>
                <a:latin typeface="Times New Roman" panose="02020603050405020304" pitchFamily="18" charset="0"/>
                <a:ea typeface="Webdings" panose="05030102010509060703" pitchFamily="18" charset="2"/>
                <a:cs typeface="Webdings" panose="05030102010509060703" pitchFamily="18" charset="2"/>
              </a:rPr>
              <a:t>2012.</a:t>
            </a:r>
            <a:br>
              <a:rPr lang="en-IN" sz="2200" dirty="0">
                <a:effectLst/>
                <a:latin typeface="Times New Roman" panose="02020603050405020304" pitchFamily="18" charset="0"/>
                <a:ea typeface="Webdings" panose="05030102010509060703" pitchFamily="18" charset="2"/>
                <a:cs typeface="Webdings" panose="05030102010509060703" pitchFamily="18" charset="2"/>
              </a:rPr>
            </a:br>
            <a:r>
              <a:rPr lang="en-IN" sz="2200" dirty="0">
                <a:effectLst/>
                <a:latin typeface="Times New Roman" panose="02020603050405020304" pitchFamily="18" charset="0"/>
                <a:ea typeface="Webdings" panose="05030102010509060703" pitchFamily="18" charset="2"/>
                <a:cs typeface="Webdings" panose="05030102010509060703" pitchFamily="18" charset="2"/>
              </a:rPr>
              <a:t>[10]</a:t>
            </a:r>
            <a:r>
              <a:rPr lang="en-US" sz="2200" dirty="0" err="1">
                <a:effectLst/>
                <a:latin typeface="Times New Roman" panose="02020603050405020304" pitchFamily="18" charset="0"/>
                <a:ea typeface="Webdings" panose="05030102010509060703" pitchFamily="18" charset="2"/>
                <a:cs typeface="Webdings" panose="05030102010509060703" pitchFamily="18" charset="2"/>
              </a:rPr>
              <a:t>Shahanaz</a:t>
            </a:r>
            <a:r>
              <a:rPr lang="en-US" sz="2200" dirty="0">
                <a:effectLst/>
                <a:latin typeface="Times New Roman" panose="02020603050405020304" pitchFamily="18" charset="0"/>
                <a:ea typeface="Webdings" panose="05030102010509060703" pitchFamily="18" charset="2"/>
                <a:cs typeface="Webdings" panose="05030102010509060703" pitchFamily="18" charset="2"/>
              </a:rPr>
              <a:t> Begum I, </a:t>
            </a:r>
            <a:r>
              <a:rPr lang="en-US" sz="2200" dirty="0" err="1">
                <a:effectLst/>
                <a:latin typeface="Times New Roman" panose="02020603050405020304" pitchFamily="18" charset="0"/>
                <a:ea typeface="Webdings" panose="05030102010509060703" pitchFamily="18" charset="2"/>
                <a:cs typeface="Webdings" panose="05030102010509060703" pitchFamily="18" charset="2"/>
              </a:rPr>
              <a:t>Geetharamani</a:t>
            </a:r>
            <a:r>
              <a:rPr lang="en-US" sz="2200" dirty="0">
                <a:effectLst/>
                <a:latin typeface="Times New Roman" panose="02020603050405020304" pitchFamily="18" charset="0"/>
                <a:ea typeface="Webdings" panose="05030102010509060703" pitchFamily="18" charset="2"/>
                <a:cs typeface="Webdings" panose="05030102010509060703" pitchFamily="18" charset="2"/>
              </a:rPr>
              <a:t> G, “DDoS Attack detection and Prevention in Private Cloud Environment “,International Journal of Innovations in Engineering and Technology (IJIET), Vol.7 Issue.3, Oct 2016, pp. 527-</a:t>
            </a:r>
            <a:r>
              <a:rPr lang="en-US" sz="2200" spc="-10" dirty="0">
                <a:effectLst/>
                <a:latin typeface="Times New Roman" panose="02020603050405020304" pitchFamily="18" charset="0"/>
                <a:ea typeface="Webdings" panose="05030102010509060703" pitchFamily="18" charset="2"/>
                <a:cs typeface="Webdings" panose="05030102010509060703" pitchFamily="18" charset="2"/>
              </a:rPr>
              <a:t> </a:t>
            </a:r>
            <a:r>
              <a:rPr lang="en-US" sz="2200" dirty="0">
                <a:effectLst/>
                <a:latin typeface="Times New Roman" panose="02020603050405020304" pitchFamily="18" charset="0"/>
                <a:ea typeface="Webdings" panose="05030102010509060703" pitchFamily="18" charset="2"/>
                <a:cs typeface="Webdings" panose="05030102010509060703" pitchFamily="18" charset="2"/>
              </a:rPr>
              <a:t>531</a:t>
            </a:r>
            <a:br>
              <a:rPr lang="en-IN" sz="2200" dirty="0">
                <a:effectLst/>
                <a:latin typeface="Times New Roman" panose="02020603050405020304" pitchFamily="18" charset="0"/>
                <a:ea typeface="Webdings" panose="05030102010509060703" pitchFamily="18" charset="2"/>
                <a:cs typeface="Webdings" panose="05030102010509060703" pitchFamily="18" charset="2"/>
              </a:rPr>
            </a:br>
            <a:r>
              <a:rPr lang="en-IN" sz="2200" dirty="0">
                <a:effectLst/>
                <a:latin typeface="Times New Roman" panose="02020603050405020304" pitchFamily="18" charset="0"/>
                <a:ea typeface="Webdings" panose="05030102010509060703" pitchFamily="18" charset="2"/>
                <a:cs typeface="Webdings" panose="05030102010509060703" pitchFamily="18" charset="2"/>
              </a:rPr>
              <a:t>[11]</a:t>
            </a:r>
            <a:r>
              <a:rPr lang="en-US" sz="2200" dirty="0">
                <a:effectLst/>
                <a:latin typeface="Times New Roman" panose="02020603050405020304" pitchFamily="18" charset="0"/>
                <a:ea typeface="Webdings" panose="05030102010509060703" pitchFamily="18" charset="2"/>
                <a:cs typeface="Webdings" panose="05030102010509060703" pitchFamily="18" charset="2"/>
              </a:rPr>
              <a:t>S. </a:t>
            </a:r>
            <a:r>
              <a:rPr lang="en-US" sz="2200" dirty="0" err="1">
                <a:effectLst/>
                <a:latin typeface="Times New Roman" panose="02020603050405020304" pitchFamily="18" charset="0"/>
                <a:ea typeface="Webdings" panose="05030102010509060703" pitchFamily="18" charset="2"/>
                <a:cs typeface="Webdings" panose="05030102010509060703" pitchFamily="18" charset="2"/>
              </a:rPr>
              <a:t>Umarani</a:t>
            </a:r>
            <a:r>
              <a:rPr lang="en-US" sz="2200" dirty="0">
                <a:effectLst/>
                <a:latin typeface="Times New Roman" panose="02020603050405020304" pitchFamily="18" charset="0"/>
                <a:ea typeface="Webdings" panose="05030102010509060703" pitchFamily="18" charset="2"/>
                <a:cs typeface="Webdings" panose="05030102010509060703" pitchFamily="18" charset="2"/>
              </a:rPr>
              <a:t>, D. Sharmila, ‘‘Predicting Application Layer DDoS Attacks Using Machine Learning Algorithms”, International Journal of Computer, Electrical, Automation, Control and Information Engineering Vol.8, No.10, 2014, pp.</a:t>
            </a:r>
            <a:r>
              <a:rPr lang="en-US" sz="2200" spc="-25" dirty="0">
                <a:effectLst/>
                <a:latin typeface="Times New Roman" panose="02020603050405020304" pitchFamily="18" charset="0"/>
                <a:ea typeface="Webdings" panose="05030102010509060703" pitchFamily="18" charset="2"/>
                <a:cs typeface="Webdings" panose="05030102010509060703" pitchFamily="18" charset="2"/>
              </a:rPr>
              <a:t> </a:t>
            </a:r>
            <a:r>
              <a:rPr lang="en-US" sz="2200" dirty="0">
                <a:effectLst/>
                <a:latin typeface="Times New Roman" panose="02020603050405020304" pitchFamily="18" charset="0"/>
                <a:ea typeface="Webdings" panose="05030102010509060703" pitchFamily="18" charset="2"/>
                <a:cs typeface="Webdings" panose="05030102010509060703" pitchFamily="18" charset="2"/>
              </a:rPr>
              <a:t>1912-1917</a:t>
            </a:r>
            <a:br>
              <a:rPr lang="en-IN" sz="1800" dirty="0">
                <a:effectLst/>
                <a:latin typeface="Times New Roman" panose="02020603050405020304" pitchFamily="18" charset="0"/>
                <a:ea typeface="Webdings" panose="05030102010509060703" pitchFamily="18" charset="2"/>
                <a:cs typeface="Webdings" panose="05030102010509060703" pitchFamily="18" charset="2"/>
              </a:rPr>
            </a:br>
            <a:endParaRPr lang="en-IN" sz="2200" dirty="0">
              <a:solidFill>
                <a:schemeClr val="bg2">
                  <a:lumMod val="10000"/>
                </a:schemeClr>
              </a:solidFill>
            </a:endParaRPr>
          </a:p>
        </p:txBody>
      </p:sp>
    </p:spTree>
    <p:extLst>
      <p:ext uri="{BB962C8B-B14F-4D97-AF65-F5344CB8AC3E}">
        <p14:creationId xmlns:p14="http://schemas.microsoft.com/office/powerpoint/2010/main" val="20694404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A7089A9-38B1-4074-8EBB-BC9C204F7F55}"/>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323288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pct80">
          <a:fgClr>
            <a:schemeClr val="accent6">
              <a:lumMod val="90000"/>
            </a:schemeClr>
          </a:fgClr>
          <a:bgClr>
            <a:schemeClr val="accent6">
              <a:lumMod val="75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FA88D-02C8-48D6-A18F-7F8E45D1B04C}"/>
              </a:ext>
            </a:extLst>
          </p:cNvPr>
          <p:cNvSpPr>
            <a:spLocks noGrp="1"/>
          </p:cNvSpPr>
          <p:nvPr>
            <p:ph type="title"/>
          </p:nvPr>
        </p:nvSpPr>
        <p:spPr>
          <a:xfrm>
            <a:off x="0" y="180975"/>
            <a:ext cx="12268200" cy="6610350"/>
          </a:xfrm>
        </p:spPr>
        <p:txBody>
          <a:bodyPr/>
          <a:lstStyle/>
          <a:p>
            <a:r>
              <a:rPr lang="en-IN" sz="4000" dirty="0">
                <a:solidFill>
                  <a:schemeClr val="bg2">
                    <a:lumMod val="50000"/>
                  </a:schemeClr>
                </a:solidFill>
                <a:latin typeface="Arial Rounded MT Bold" panose="020F0704030504030204" pitchFamily="34" charset="0"/>
              </a:rPr>
              <a:t>  LITERATURE SURVEY :</a:t>
            </a:r>
          </a:p>
        </p:txBody>
      </p:sp>
      <p:graphicFrame>
        <p:nvGraphicFramePr>
          <p:cNvPr id="3" name="Table 3">
            <a:extLst>
              <a:ext uri="{FF2B5EF4-FFF2-40B4-BE49-F238E27FC236}">
                <a16:creationId xmlns:a16="http://schemas.microsoft.com/office/drawing/2014/main" id="{5D02FB1B-D459-45EB-85EE-AFF653223D6E}"/>
              </a:ext>
            </a:extLst>
          </p:cNvPr>
          <p:cNvGraphicFramePr>
            <a:graphicFrameLocks noGrp="1"/>
          </p:cNvGraphicFramePr>
          <p:nvPr>
            <p:extLst>
              <p:ext uri="{D42A27DB-BD31-4B8C-83A1-F6EECF244321}">
                <p14:modId xmlns:p14="http://schemas.microsoft.com/office/powerpoint/2010/main" val="2863170732"/>
              </p:ext>
            </p:extLst>
          </p:nvPr>
        </p:nvGraphicFramePr>
        <p:xfrm>
          <a:off x="323850" y="1008932"/>
          <a:ext cx="11630025" cy="5602188"/>
        </p:xfrm>
        <a:graphic>
          <a:graphicData uri="http://schemas.openxmlformats.org/drawingml/2006/table">
            <a:tbl>
              <a:tblPr firstRow="1" bandRow="1">
                <a:tableStyleId>{5940675A-B579-460E-94D1-54222C63F5DA}</a:tableStyleId>
              </a:tblPr>
              <a:tblGrid>
                <a:gridCol w="1695450">
                  <a:extLst>
                    <a:ext uri="{9D8B030D-6E8A-4147-A177-3AD203B41FA5}">
                      <a16:colId xmlns:a16="http://schemas.microsoft.com/office/drawing/2014/main" val="3371192091"/>
                    </a:ext>
                  </a:extLst>
                </a:gridCol>
                <a:gridCol w="9934575">
                  <a:extLst>
                    <a:ext uri="{9D8B030D-6E8A-4147-A177-3AD203B41FA5}">
                      <a16:colId xmlns:a16="http://schemas.microsoft.com/office/drawing/2014/main" val="1879922028"/>
                    </a:ext>
                  </a:extLst>
                </a:gridCol>
              </a:tblGrid>
              <a:tr h="627533">
                <a:tc>
                  <a:txBody>
                    <a:bodyPr/>
                    <a:lstStyle/>
                    <a:p>
                      <a:r>
                        <a:rPr lang="en-IN" b="1" dirty="0">
                          <a:solidFill>
                            <a:schemeClr val="accent6">
                              <a:lumMod val="25000"/>
                            </a:schemeClr>
                          </a:solidFill>
                          <a:latin typeface="Times New Roman" panose="02020603050405020304" pitchFamily="18" charset="0"/>
                          <a:cs typeface="Times New Roman" panose="02020603050405020304" pitchFamily="18" charset="0"/>
                        </a:rPr>
                        <a:t>Title</a:t>
                      </a:r>
                    </a:p>
                  </a:txBody>
                  <a:tcPr/>
                </a:tc>
                <a:tc>
                  <a:txBody>
                    <a:bodyPr/>
                    <a:lstStyle/>
                    <a:p>
                      <a:r>
                        <a:rPr lang="en-US" dirty="0">
                          <a:solidFill>
                            <a:schemeClr val="accent6">
                              <a:lumMod val="25000"/>
                            </a:schemeClr>
                          </a:solidFill>
                          <a:latin typeface="Times New Roman" panose="02020603050405020304" pitchFamily="18" charset="0"/>
                          <a:cs typeface="Times New Roman" panose="02020603050405020304" pitchFamily="18" charset="0"/>
                        </a:rPr>
                        <a:t>Software-Defined Networking (SDN) and Distributed Denial of Service (DDoS) Attacks in Cloud Computing Environments: A Survey, Some Research Issues, and Challenges</a:t>
                      </a:r>
                      <a:endParaRPr lang="en-IN" dirty="0">
                        <a:solidFill>
                          <a:schemeClr val="accent6">
                            <a:lumMod val="2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38408245"/>
                  </a:ext>
                </a:extLst>
              </a:tr>
              <a:tr h="366207">
                <a:tc>
                  <a:txBody>
                    <a:bodyPr/>
                    <a:lstStyle/>
                    <a:p>
                      <a:r>
                        <a:rPr lang="en-IN" b="1" dirty="0">
                          <a:solidFill>
                            <a:schemeClr val="accent6">
                              <a:lumMod val="25000"/>
                            </a:schemeClr>
                          </a:solidFill>
                          <a:latin typeface="Times New Roman" panose="02020603050405020304" pitchFamily="18" charset="0"/>
                          <a:cs typeface="Times New Roman" panose="02020603050405020304" pitchFamily="18" charset="0"/>
                        </a:rPr>
                        <a:t>Authors</a:t>
                      </a:r>
                    </a:p>
                  </a:txBody>
                  <a:tcPr/>
                </a:tc>
                <a:tc>
                  <a:txBody>
                    <a:bodyPr/>
                    <a:lstStyle/>
                    <a:p>
                      <a:r>
                        <a:rPr lang="en-IN" dirty="0" err="1">
                          <a:solidFill>
                            <a:schemeClr val="accent6">
                              <a:lumMod val="25000"/>
                            </a:schemeClr>
                          </a:solidFill>
                          <a:latin typeface="Times New Roman" panose="02020603050405020304" pitchFamily="18" charset="0"/>
                          <a:cs typeface="Times New Roman" panose="02020603050405020304" pitchFamily="18" charset="0"/>
                        </a:rPr>
                        <a:t>Qiao</a:t>
                      </a:r>
                      <a:r>
                        <a:rPr lang="en-IN" dirty="0">
                          <a:solidFill>
                            <a:schemeClr val="accent6">
                              <a:lumMod val="25000"/>
                            </a:schemeClr>
                          </a:solidFill>
                          <a:latin typeface="Times New Roman" panose="02020603050405020304" pitchFamily="18" charset="0"/>
                          <a:cs typeface="Times New Roman" panose="02020603050405020304" pitchFamily="18" charset="0"/>
                        </a:rPr>
                        <a:t> Yan, F. Richard Yu </a:t>
                      </a:r>
                      <a:r>
                        <a:rPr lang="en-IN" dirty="0" err="1">
                          <a:solidFill>
                            <a:schemeClr val="accent6">
                              <a:lumMod val="25000"/>
                            </a:schemeClr>
                          </a:solidFill>
                          <a:latin typeface="Times New Roman" panose="02020603050405020304" pitchFamily="18" charset="0"/>
                          <a:cs typeface="Times New Roman" panose="02020603050405020304" pitchFamily="18" charset="0"/>
                        </a:rPr>
                        <a:t>Qingxiang</a:t>
                      </a:r>
                      <a:r>
                        <a:rPr lang="en-IN" dirty="0">
                          <a:solidFill>
                            <a:schemeClr val="accent6">
                              <a:lumMod val="25000"/>
                            </a:schemeClr>
                          </a:solidFill>
                          <a:latin typeface="Times New Roman" panose="02020603050405020304" pitchFamily="18" charset="0"/>
                          <a:cs typeface="Times New Roman" panose="02020603050405020304" pitchFamily="18" charset="0"/>
                        </a:rPr>
                        <a:t> Gong, and </a:t>
                      </a:r>
                      <a:r>
                        <a:rPr lang="en-IN" dirty="0" err="1">
                          <a:solidFill>
                            <a:schemeClr val="accent6">
                              <a:lumMod val="25000"/>
                            </a:schemeClr>
                          </a:solidFill>
                          <a:latin typeface="Times New Roman" panose="02020603050405020304" pitchFamily="18" charset="0"/>
                          <a:cs typeface="Times New Roman" panose="02020603050405020304" pitchFamily="18" charset="0"/>
                        </a:rPr>
                        <a:t>Jianqiang</a:t>
                      </a:r>
                      <a:r>
                        <a:rPr lang="en-IN" dirty="0">
                          <a:solidFill>
                            <a:schemeClr val="accent6">
                              <a:lumMod val="25000"/>
                            </a:schemeClr>
                          </a:solidFill>
                          <a:latin typeface="Times New Roman" panose="02020603050405020304" pitchFamily="18" charset="0"/>
                          <a:cs typeface="Times New Roman" panose="02020603050405020304" pitchFamily="18" charset="0"/>
                        </a:rPr>
                        <a:t> Li</a:t>
                      </a:r>
                    </a:p>
                  </a:txBody>
                  <a:tcPr/>
                </a:tc>
                <a:extLst>
                  <a:ext uri="{0D108BD9-81ED-4DB2-BD59-A6C34878D82A}">
                    <a16:rowId xmlns:a16="http://schemas.microsoft.com/office/drawing/2014/main" val="2559620359"/>
                  </a:ext>
                </a:extLst>
              </a:tr>
              <a:tr h="366207">
                <a:tc>
                  <a:txBody>
                    <a:bodyPr/>
                    <a:lstStyle/>
                    <a:p>
                      <a:r>
                        <a:rPr lang="en-IN" b="1" dirty="0">
                          <a:solidFill>
                            <a:schemeClr val="accent6">
                              <a:lumMod val="25000"/>
                            </a:schemeClr>
                          </a:solidFill>
                          <a:latin typeface="Times New Roman" panose="02020603050405020304" pitchFamily="18" charset="0"/>
                          <a:cs typeface="Times New Roman" panose="02020603050405020304" pitchFamily="18" charset="0"/>
                        </a:rPr>
                        <a:t>Published Year</a:t>
                      </a:r>
                    </a:p>
                  </a:txBody>
                  <a:tcPr/>
                </a:tc>
                <a:tc>
                  <a:txBody>
                    <a:bodyPr/>
                    <a:lstStyle/>
                    <a:p>
                      <a:r>
                        <a:rPr lang="en-IN" dirty="0">
                          <a:solidFill>
                            <a:schemeClr val="accent6">
                              <a:lumMod val="25000"/>
                            </a:schemeClr>
                          </a:solidFill>
                          <a:latin typeface="Times New Roman" panose="02020603050405020304" pitchFamily="18" charset="0"/>
                          <a:cs typeface="Times New Roman" panose="02020603050405020304" pitchFamily="18" charset="0"/>
                        </a:rPr>
                        <a:t>2015</a:t>
                      </a:r>
                    </a:p>
                  </a:txBody>
                  <a:tcPr/>
                </a:tc>
                <a:extLst>
                  <a:ext uri="{0D108BD9-81ED-4DB2-BD59-A6C34878D82A}">
                    <a16:rowId xmlns:a16="http://schemas.microsoft.com/office/drawing/2014/main" val="4249843623"/>
                  </a:ext>
                </a:extLst>
              </a:tr>
              <a:tr h="896476">
                <a:tc>
                  <a:txBody>
                    <a:bodyPr/>
                    <a:lstStyle/>
                    <a:p>
                      <a:r>
                        <a:rPr lang="en-IN" b="1" dirty="0">
                          <a:solidFill>
                            <a:schemeClr val="accent6">
                              <a:lumMod val="25000"/>
                            </a:schemeClr>
                          </a:solidFill>
                          <a:latin typeface="Times New Roman" panose="02020603050405020304" pitchFamily="18" charset="0"/>
                          <a:cs typeface="Times New Roman" panose="02020603050405020304" pitchFamily="18" charset="0"/>
                        </a:rPr>
                        <a:t>Efficiency</a:t>
                      </a:r>
                    </a:p>
                  </a:txBody>
                  <a:tcPr/>
                </a:tc>
                <a:tc>
                  <a:txBody>
                    <a:bodyPr/>
                    <a:lstStyle/>
                    <a:p>
                      <a:pPr marL="285750" indent="-285750">
                        <a:buFont typeface="Arial" panose="020B0604020202020204" pitchFamily="34" charset="0"/>
                        <a:buChar char="•"/>
                      </a:pPr>
                      <a:r>
                        <a:rPr lang="en-US" dirty="0">
                          <a:solidFill>
                            <a:schemeClr val="accent6">
                              <a:lumMod val="25000"/>
                            </a:schemeClr>
                          </a:solidFill>
                          <a:latin typeface="Times New Roman" panose="02020603050405020304" pitchFamily="18" charset="0"/>
                          <a:cs typeface="Times New Roman" panose="02020603050405020304" pitchFamily="18" charset="0"/>
                        </a:rPr>
                        <a:t>It is cost effective, by allowing reuse of information extracted during detection.</a:t>
                      </a:r>
                    </a:p>
                    <a:p>
                      <a:pPr marL="285750" indent="-285750">
                        <a:buFont typeface="Arial" panose="020B0604020202020204" pitchFamily="34" charset="0"/>
                        <a:buChar char="•"/>
                      </a:pPr>
                      <a:r>
                        <a:rPr lang="en-US" dirty="0">
                          <a:solidFill>
                            <a:schemeClr val="accent6">
                              <a:lumMod val="25000"/>
                            </a:schemeClr>
                          </a:solidFill>
                          <a:latin typeface="Times New Roman" panose="02020603050405020304" pitchFamily="18" charset="0"/>
                          <a:cs typeface="Times New Roman" panose="02020603050405020304" pitchFamily="18" charset="0"/>
                        </a:rPr>
                        <a:t>It makes no compromise of QoS</a:t>
                      </a:r>
                    </a:p>
                    <a:p>
                      <a:pPr marL="285750" indent="-285750">
                        <a:buFont typeface="Arial" panose="020B0604020202020204" pitchFamily="34" charset="0"/>
                        <a:buChar char="•"/>
                      </a:pPr>
                      <a:r>
                        <a:rPr lang="en-US" dirty="0">
                          <a:solidFill>
                            <a:schemeClr val="accent6">
                              <a:lumMod val="25000"/>
                            </a:schemeClr>
                          </a:solidFill>
                          <a:latin typeface="Times New Roman" panose="02020603050405020304" pitchFamily="18" charset="0"/>
                          <a:cs typeface="Times New Roman" panose="02020603050405020304" pitchFamily="18" charset="0"/>
                        </a:rPr>
                        <a:t>Reduces the consumption of hardware resources</a:t>
                      </a:r>
                      <a:endParaRPr lang="en-IN" dirty="0">
                        <a:solidFill>
                          <a:schemeClr val="accent6">
                            <a:lumMod val="2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1362823"/>
                  </a:ext>
                </a:extLst>
              </a:tr>
              <a:tr h="896476">
                <a:tc>
                  <a:txBody>
                    <a:bodyPr/>
                    <a:lstStyle/>
                    <a:p>
                      <a:r>
                        <a:rPr lang="en-IN" b="1" dirty="0">
                          <a:solidFill>
                            <a:schemeClr val="accent6">
                              <a:lumMod val="25000"/>
                            </a:schemeClr>
                          </a:solidFill>
                          <a:latin typeface="Times New Roman" panose="02020603050405020304" pitchFamily="18" charset="0"/>
                          <a:cs typeface="Times New Roman" panose="02020603050405020304" pitchFamily="18" charset="0"/>
                        </a:rPr>
                        <a:t>Drawbacks</a:t>
                      </a:r>
                    </a:p>
                  </a:txBody>
                  <a:tcPr/>
                </a:tc>
                <a:tc>
                  <a:txBody>
                    <a:bodyPr/>
                    <a:lstStyle/>
                    <a:p>
                      <a:pPr marL="285750" indent="-285750">
                        <a:buFont typeface="Arial" panose="020B0604020202020204" pitchFamily="34" charset="0"/>
                        <a:buChar char="•"/>
                      </a:pPr>
                      <a:r>
                        <a:rPr lang="en-US" dirty="0">
                          <a:solidFill>
                            <a:schemeClr val="accent6">
                              <a:lumMod val="25000"/>
                            </a:schemeClr>
                          </a:solidFill>
                          <a:latin typeface="Times New Roman" panose="02020603050405020304" pitchFamily="18" charset="0"/>
                          <a:cs typeface="Times New Roman" panose="02020603050405020304" pitchFamily="18" charset="0"/>
                        </a:rPr>
                        <a:t>Several important issues and research challenges which are open and yet to be addressed</a:t>
                      </a:r>
                    </a:p>
                    <a:p>
                      <a:pPr marL="285750" indent="-285750">
                        <a:buFont typeface="Arial" panose="020B0604020202020204" pitchFamily="34" charset="0"/>
                        <a:buChar char="•"/>
                      </a:pPr>
                      <a:r>
                        <a:rPr lang="en-US" dirty="0">
                          <a:solidFill>
                            <a:schemeClr val="accent6">
                              <a:lumMod val="25000"/>
                            </a:schemeClr>
                          </a:solidFill>
                          <a:latin typeface="Times New Roman" panose="02020603050405020304" pitchFamily="18" charset="0"/>
                          <a:cs typeface="Times New Roman" panose="02020603050405020304" pitchFamily="18" charset="0"/>
                        </a:rPr>
                        <a:t>It is not appropriate when the dataset available is large</a:t>
                      </a:r>
                    </a:p>
                    <a:p>
                      <a:pPr marL="285750" indent="-285750">
                        <a:buFont typeface="Arial" panose="020B0604020202020204" pitchFamily="34" charset="0"/>
                        <a:buChar char="•"/>
                      </a:pPr>
                      <a:r>
                        <a:rPr lang="en-US" dirty="0">
                          <a:solidFill>
                            <a:schemeClr val="accent6">
                              <a:lumMod val="25000"/>
                            </a:schemeClr>
                          </a:solidFill>
                          <a:latin typeface="Times New Roman" panose="02020603050405020304" pitchFamily="18" charset="0"/>
                          <a:cs typeface="Times New Roman" panose="02020603050405020304" pitchFamily="18" charset="0"/>
                        </a:rPr>
                        <a:t>Lead to the generation of bad candidate proposals</a:t>
                      </a:r>
                      <a:endParaRPr lang="en-IN" dirty="0">
                        <a:solidFill>
                          <a:schemeClr val="accent6">
                            <a:lumMod val="2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23785299"/>
                  </a:ext>
                </a:extLst>
              </a:tr>
              <a:tr h="2400894">
                <a:tc>
                  <a:txBody>
                    <a:bodyPr/>
                    <a:lstStyle/>
                    <a:p>
                      <a:r>
                        <a:rPr lang="en-IN" b="1" dirty="0">
                          <a:solidFill>
                            <a:schemeClr val="accent6">
                              <a:lumMod val="25000"/>
                            </a:schemeClr>
                          </a:solidFill>
                          <a:latin typeface="Times New Roman" panose="02020603050405020304" pitchFamily="18" charset="0"/>
                          <a:cs typeface="Times New Roman" panose="02020603050405020304" pitchFamily="18" charset="0"/>
                        </a:rPr>
                        <a:t>Description</a:t>
                      </a:r>
                    </a:p>
                  </a:txBody>
                  <a:tcPr/>
                </a:tc>
                <a:tc>
                  <a:txBody>
                    <a:bodyPr/>
                    <a:lstStyle/>
                    <a:p>
                      <a:r>
                        <a:rPr lang="en-US" dirty="0">
                          <a:solidFill>
                            <a:schemeClr val="accent6">
                              <a:lumMod val="25000"/>
                            </a:schemeClr>
                          </a:solidFill>
                          <a:latin typeface="Times New Roman" panose="02020603050405020304" pitchFamily="18" charset="0"/>
                          <a:cs typeface="Times New Roman" panose="02020603050405020304" pitchFamily="18" charset="0"/>
                        </a:rPr>
                        <a:t>In this paper, we discuss the new trends and characteristics of DDoS attacks in cloud computing, and provide a comprehensive survey of defense mechanisms against DDoS attacks using SDN. In addition, we review the studies about launching DDoS attacks on SDN, as well as the methods against DDoS attacks in SDN. To the best of our knowledge, the contradictory relationship between SDN and DDoS attacks has not been well addressed in previous works. This work can help to understand how to make full use of SDN’s advantages to defeat DDoS attacks in cloud computing environments and how to prevent SDN itself from becoming a victim of DDoS attacks, which are important for the smooth evolution of SDN-based cloud without the distraction of DDoS attacks.</a:t>
                      </a:r>
                      <a:endParaRPr lang="en-IN" dirty="0">
                        <a:solidFill>
                          <a:schemeClr val="accent6">
                            <a:lumMod val="2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02672813"/>
                  </a:ext>
                </a:extLst>
              </a:tr>
            </a:tbl>
          </a:graphicData>
        </a:graphic>
      </p:graphicFrame>
    </p:spTree>
    <p:extLst>
      <p:ext uri="{BB962C8B-B14F-4D97-AF65-F5344CB8AC3E}">
        <p14:creationId xmlns:p14="http://schemas.microsoft.com/office/powerpoint/2010/main" val="1333650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pct80">
          <a:fgClr>
            <a:schemeClr val="accent6">
              <a:lumMod val="90000"/>
            </a:schemeClr>
          </a:fgClr>
          <a:bgClr>
            <a:schemeClr val="accent6">
              <a:lumMod val="75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FA88D-02C8-48D6-A18F-7F8E45D1B04C}"/>
              </a:ext>
            </a:extLst>
          </p:cNvPr>
          <p:cNvSpPr>
            <a:spLocks noGrp="1"/>
          </p:cNvSpPr>
          <p:nvPr>
            <p:ph type="title"/>
          </p:nvPr>
        </p:nvSpPr>
        <p:spPr>
          <a:xfrm>
            <a:off x="0" y="314325"/>
            <a:ext cx="12268200" cy="6477000"/>
          </a:xfrm>
        </p:spPr>
        <p:txBody>
          <a:bodyPr/>
          <a:lstStyle/>
          <a:p>
            <a:r>
              <a:rPr lang="en-IN" sz="4000" dirty="0">
                <a:solidFill>
                  <a:schemeClr val="bg2">
                    <a:lumMod val="50000"/>
                  </a:schemeClr>
                </a:solidFill>
                <a:latin typeface="Arial Rounded MT Bold" panose="020F0704030504030204" pitchFamily="34" charset="0"/>
              </a:rPr>
              <a:t>  LITERATURE SURVEY :</a:t>
            </a:r>
          </a:p>
        </p:txBody>
      </p:sp>
      <p:graphicFrame>
        <p:nvGraphicFramePr>
          <p:cNvPr id="3" name="Table 3">
            <a:extLst>
              <a:ext uri="{FF2B5EF4-FFF2-40B4-BE49-F238E27FC236}">
                <a16:creationId xmlns:a16="http://schemas.microsoft.com/office/drawing/2014/main" id="{5D02FB1B-D459-45EB-85EE-AFF653223D6E}"/>
              </a:ext>
            </a:extLst>
          </p:cNvPr>
          <p:cNvGraphicFramePr>
            <a:graphicFrameLocks noGrp="1"/>
          </p:cNvGraphicFramePr>
          <p:nvPr>
            <p:extLst>
              <p:ext uri="{D42A27DB-BD31-4B8C-83A1-F6EECF244321}">
                <p14:modId xmlns:p14="http://schemas.microsoft.com/office/powerpoint/2010/main" val="1160667349"/>
              </p:ext>
            </p:extLst>
          </p:nvPr>
        </p:nvGraphicFramePr>
        <p:xfrm>
          <a:off x="323850" y="1264919"/>
          <a:ext cx="11639550" cy="5212080"/>
        </p:xfrm>
        <a:graphic>
          <a:graphicData uri="http://schemas.openxmlformats.org/drawingml/2006/table">
            <a:tbl>
              <a:tblPr firstRow="1" bandRow="1">
                <a:tableStyleId>{5940675A-B579-460E-94D1-54222C63F5DA}</a:tableStyleId>
              </a:tblPr>
              <a:tblGrid>
                <a:gridCol w="1676400">
                  <a:extLst>
                    <a:ext uri="{9D8B030D-6E8A-4147-A177-3AD203B41FA5}">
                      <a16:colId xmlns:a16="http://schemas.microsoft.com/office/drawing/2014/main" val="3371192091"/>
                    </a:ext>
                  </a:extLst>
                </a:gridCol>
                <a:gridCol w="9963150">
                  <a:extLst>
                    <a:ext uri="{9D8B030D-6E8A-4147-A177-3AD203B41FA5}">
                      <a16:colId xmlns:a16="http://schemas.microsoft.com/office/drawing/2014/main" val="1879922028"/>
                    </a:ext>
                  </a:extLst>
                </a:gridCol>
              </a:tblGrid>
              <a:tr h="331537">
                <a:tc>
                  <a:txBody>
                    <a:bodyPr/>
                    <a:lstStyle/>
                    <a:p>
                      <a:r>
                        <a:rPr lang="en-IN" b="1" dirty="0">
                          <a:solidFill>
                            <a:schemeClr val="accent6">
                              <a:lumMod val="25000"/>
                            </a:schemeClr>
                          </a:solidFill>
                          <a:latin typeface="Times New Roman" panose="02020603050405020304" pitchFamily="18" charset="0"/>
                          <a:cs typeface="Times New Roman" panose="02020603050405020304" pitchFamily="18" charset="0"/>
                        </a:rPr>
                        <a:t>Title</a:t>
                      </a:r>
                    </a:p>
                  </a:txBody>
                  <a:tcPr/>
                </a:tc>
                <a:tc>
                  <a:txBody>
                    <a:bodyPr/>
                    <a:lstStyle/>
                    <a:p>
                      <a:r>
                        <a:rPr lang="en-US" dirty="0">
                          <a:solidFill>
                            <a:schemeClr val="accent6">
                              <a:lumMod val="25000"/>
                            </a:schemeClr>
                          </a:solidFill>
                          <a:latin typeface="Times New Roman" panose="02020603050405020304" pitchFamily="18" charset="0"/>
                          <a:cs typeface="Times New Roman" panose="02020603050405020304" pitchFamily="18" charset="0"/>
                        </a:rPr>
                        <a:t>Botnet in DDoS Attacks: Trends and Challenges</a:t>
                      </a:r>
                      <a:endParaRPr lang="en-IN" dirty="0">
                        <a:solidFill>
                          <a:schemeClr val="accent6">
                            <a:lumMod val="2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38408245"/>
                  </a:ext>
                </a:extLst>
              </a:tr>
              <a:tr h="331537">
                <a:tc>
                  <a:txBody>
                    <a:bodyPr/>
                    <a:lstStyle/>
                    <a:p>
                      <a:r>
                        <a:rPr lang="en-IN" b="1" dirty="0">
                          <a:solidFill>
                            <a:schemeClr val="accent6">
                              <a:lumMod val="25000"/>
                            </a:schemeClr>
                          </a:solidFill>
                          <a:latin typeface="Times New Roman" panose="02020603050405020304" pitchFamily="18" charset="0"/>
                          <a:cs typeface="Times New Roman" panose="02020603050405020304" pitchFamily="18" charset="0"/>
                        </a:rPr>
                        <a:t>Authors</a:t>
                      </a:r>
                    </a:p>
                  </a:txBody>
                  <a:tcPr/>
                </a:tc>
                <a:tc>
                  <a:txBody>
                    <a:bodyPr/>
                    <a:lstStyle/>
                    <a:p>
                      <a:r>
                        <a:rPr lang="en-IN" dirty="0">
                          <a:solidFill>
                            <a:schemeClr val="accent6">
                              <a:lumMod val="25000"/>
                            </a:schemeClr>
                          </a:solidFill>
                          <a:latin typeface="Times New Roman" panose="02020603050405020304" pitchFamily="18" charset="0"/>
                          <a:cs typeface="Times New Roman" panose="02020603050405020304" pitchFamily="18" charset="0"/>
                        </a:rPr>
                        <a:t>Nazrul Hoque, </a:t>
                      </a:r>
                      <a:r>
                        <a:rPr lang="en-IN" dirty="0" err="1">
                          <a:solidFill>
                            <a:schemeClr val="accent6">
                              <a:lumMod val="25000"/>
                            </a:schemeClr>
                          </a:solidFill>
                          <a:latin typeface="Times New Roman" panose="02020603050405020304" pitchFamily="18" charset="0"/>
                          <a:cs typeface="Times New Roman" panose="02020603050405020304" pitchFamily="18" charset="0"/>
                        </a:rPr>
                        <a:t>Dhruba</a:t>
                      </a:r>
                      <a:r>
                        <a:rPr lang="en-IN" dirty="0">
                          <a:solidFill>
                            <a:schemeClr val="accent6">
                              <a:lumMod val="25000"/>
                            </a:schemeClr>
                          </a:solidFill>
                          <a:latin typeface="Times New Roman" panose="02020603050405020304" pitchFamily="18" charset="0"/>
                          <a:cs typeface="Times New Roman" panose="02020603050405020304" pitchFamily="18" charset="0"/>
                        </a:rPr>
                        <a:t> K Bhattacharyya and Jugal K </a:t>
                      </a:r>
                      <a:r>
                        <a:rPr lang="en-IN" dirty="0" err="1">
                          <a:solidFill>
                            <a:schemeClr val="accent6">
                              <a:lumMod val="25000"/>
                            </a:schemeClr>
                          </a:solidFill>
                          <a:latin typeface="Times New Roman" panose="02020603050405020304" pitchFamily="18" charset="0"/>
                          <a:cs typeface="Times New Roman" panose="02020603050405020304" pitchFamily="18" charset="0"/>
                        </a:rPr>
                        <a:t>Kalita</a:t>
                      </a:r>
                      <a:endParaRPr lang="en-IN" dirty="0">
                        <a:solidFill>
                          <a:schemeClr val="accent6">
                            <a:lumMod val="2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59620359"/>
                  </a:ext>
                </a:extLst>
              </a:tr>
              <a:tr h="331537">
                <a:tc>
                  <a:txBody>
                    <a:bodyPr/>
                    <a:lstStyle/>
                    <a:p>
                      <a:r>
                        <a:rPr lang="en-IN" b="1" dirty="0">
                          <a:solidFill>
                            <a:schemeClr val="accent6">
                              <a:lumMod val="25000"/>
                            </a:schemeClr>
                          </a:solidFill>
                          <a:latin typeface="Times New Roman" panose="02020603050405020304" pitchFamily="18" charset="0"/>
                          <a:cs typeface="Times New Roman" panose="02020603050405020304" pitchFamily="18" charset="0"/>
                        </a:rPr>
                        <a:t>Published Year</a:t>
                      </a:r>
                    </a:p>
                  </a:txBody>
                  <a:tcPr/>
                </a:tc>
                <a:tc>
                  <a:txBody>
                    <a:bodyPr/>
                    <a:lstStyle/>
                    <a:p>
                      <a:r>
                        <a:rPr lang="en-IN" dirty="0">
                          <a:solidFill>
                            <a:schemeClr val="accent6">
                              <a:lumMod val="25000"/>
                            </a:schemeClr>
                          </a:solidFill>
                          <a:latin typeface="Times New Roman" panose="02020603050405020304" pitchFamily="18" charset="0"/>
                          <a:cs typeface="Times New Roman" panose="02020603050405020304" pitchFamily="18" charset="0"/>
                        </a:rPr>
                        <a:t>2015</a:t>
                      </a:r>
                    </a:p>
                  </a:txBody>
                  <a:tcPr/>
                </a:tc>
                <a:extLst>
                  <a:ext uri="{0D108BD9-81ED-4DB2-BD59-A6C34878D82A}">
                    <a16:rowId xmlns:a16="http://schemas.microsoft.com/office/drawing/2014/main" val="4249843623"/>
                  </a:ext>
                </a:extLst>
              </a:tr>
              <a:tr h="828842">
                <a:tc>
                  <a:txBody>
                    <a:bodyPr/>
                    <a:lstStyle/>
                    <a:p>
                      <a:r>
                        <a:rPr lang="en-IN" b="1" dirty="0">
                          <a:solidFill>
                            <a:schemeClr val="accent6">
                              <a:lumMod val="25000"/>
                            </a:schemeClr>
                          </a:solidFill>
                          <a:latin typeface="Times New Roman" panose="02020603050405020304" pitchFamily="18" charset="0"/>
                          <a:cs typeface="Times New Roman" panose="02020603050405020304" pitchFamily="18" charset="0"/>
                        </a:rPr>
                        <a:t>Efficiency</a:t>
                      </a:r>
                    </a:p>
                  </a:txBody>
                  <a:tcPr/>
                </a:tc>
                <a:tc>
                  <a:txBody>
                    <a:bodyPr/>
                    <a:lstStyle/>
                    <a:p>
                      <a:pPr marL="285750" indent="-285750">
                        <a:buFont typeface="Arial" panose="020B0604020202020204" pitchFamily="34" charset="0"/>
                        <a:buChar char="•"/>
                      </a:pPr>
                      <a:r>
                        <a:rPr lang="en-US" dirty="0">
                          <a:solidFill>
                            <a:schemeClr val="accent6">
                              <a:lumMod val="25000"/>
                            </a:schemeClr>
                          </a:solidFill>
                          <a:latin typeface="Times New Roman" panose="02020603050405020304" pitchFamily="18" charset="0"/>
                          <a:cs typeface="Times New Roman" panose="02020603050405020304" pitchFamily="18" charset="0"/>
                        </a:rPr>
                        <a:t>Integrates multiple traceback mechanism with customization support</a:t>
                      </a:r>
                    </a:p>
                    <a:p>
                      <a:pPr marL="285750" indent="-285750">
                        <a:buFont typeface="Arial" panose="020B0604020202020204" pitchFamily="34" charset="0"/>
                        <a:buChar char="•"/>
                      </a:pPr>
                      <a:r>
                        <a:rPr lang="en-US" dirty="0">
                          <a:solidFill>
                            <a:schemeClr val="accent6">
                              <a:lumMod val="25000"/>
                            </a:schemeClr>
                          </a:solidFill>
                          <a:latin typeface="Times New Roman" panose="02020603050405020304" pitchFamily="18" charset="0"/>
                          <a:cs typeface="Times New Roman" panose="02020603050405020304" pitchFamily="18" charset="0"/>
                        </a:rPr>
                        <a:t>Effectively block Slow HTTP DDoS attacks, allowing a web server to sustain its normal operation</a:t>
                      </a:r>
                    </a:p>
                    <a:p>
                      <a:pPr marL="285750" indent="-285750">
                        <a:buFont typeface="Arial" panose="020B0604020202020204" pitchFamily="34" charset="0"/>
                        <a:buChar char="•"/>
                      </a:pPr>
                      <a:r>
                        <a:rPr lang="en-US" dirty="0">
                          <a:solidFill>
                            <a:schemeClr val="accent6">
                              <a:lumMod val="25000"/>
                            </a:schemeClr>
                          </a:solidFill>
                          <a:latin typeface="Times New Roman" panose="02020603050405020304" pitchFamily="18" charset="0"/>
                          <a:cs typeface="Times New Roman" panose="02020603050405020304" pitchFamily="18" charset="0"/>
                        </a:rPr>
                        <a:t>Supports distributed architecture</a:t>
                      </a:r>
                      <a:endParaRPr lang="en-IN" dirty="0">
                        <a:solidFill>
                          <a:schemeClr val="accent6">
                            <a:lumMod val="2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1362823"/>
                  </a:ext>
                </a:extLst>
              </a:tr>
              <a:tr h="828842">
                <a:tc>
                  <a:txBody>
                    <a:bodyPr/>
                    <a:lstStyle/>
                    <a:p>
                      <a:r>
                        <a:rPr lang="en-IN" b="1" dirty="0">
                          <a:solidFill>
                            <a:schemeClr val="accent6">
                              <a:lumMod val="25000"/>
                            </a:schemeClr>
                          </a:solidFill>
                          <a:latin typeface="Times New Roman" panose="02020603050405020304" pitchFamily="18" charset="0"/>
                          <a:cs typeface="Times New Roman" panose="02020603050405020304" pitchFamily="18" charset="0"/>
                        </a:rPr>
                        <a:t>Drawbacks</a:t>
                      </a:r>
                    </a:p>
                  </a:txBody>
                  <a:tcPr/>
                </a:tc>
                <a:tc>
                  <a:txBody>
                    <a:bodyPr/>
                    <a:lstStyle/>
                    <a:p>
                      <a:pPr marL="285750" indent="-285750">
                        <a:buFont typeface="Arial" panose="020B0604020202020204" pitchFamily="34" charset="0"/>
                        <a:buChar char="•"/>
                      </a:pPr>
                      <a:r>
                        <a:rPr lang="en-US" dirty="0">
                          <a:solidFill>
                            <a:schemeClr val="accent6">
                              <a:lumMod val="25000"/>
                            </a:schemeClr>
                          </a:solidFill>
                          <a:latin typeface="Times New Roman" panose="02020603050405020304" pitchFamily="18" charset="0"/>
                          <a:cs typeface="Times New Roman" panose="02020603050405020304" pitchFamily="18" charset="0"/>
                        </a:rPr>
                        <a:t>Does not provide a generic solution</a:t>
                      </a:r>
                    </a:p>
                    <a:p>
                      <a:pPr marL="285750" indent="-285750">
                        <a:buFont typeface="Arial" panose="020B0604020202020204" pitchFamily="34" charset="0"/>
                        <a:buChar char="•"/>
                      </a:pPr>
                      <a:r>
                        <a:rPr lang="en-US" dirty="0">
                          <a:solidFill>
                            <a:schemeClr val="accent6">
                              <a:lumMod val="25000"/>
                            </a:schemeClr>
                          </a:solidFill>
                          <a:latin typeface="Times New Roman" panose="02020603050405020304" pitchFamily="18" charset="0"/>
                          <a:cs typeface="Times New Roman" panose="02020603050405020304" pitchFamily="18" charset="0"/>
                        </a:rPr>
                        <a:t>Still elusive to find a prevention mechanism that can protect network resources from unknown attacks</a:t>
                      </a:r>
                    </a:p>
                    <a:p>
                      <a:pPr marL="285750" indent="-285750">
                        <a:buFont typeface="Arial" panose="020B0604020202020204" pitchFamily="34" charset="0"/>
                        <a:buChar char="•"/>
                      </a:pPr>
                      <a:r>
                        <a:rPr lang="en-US" dirty="0">
                          <a:solidFill>
                            <a:schemeClr val="accent6">
                              <a:lumMod val="25000"/>
                            </a:schemeClr>
                          </a:solidFill>
                          <a:latin typeface="Times New Roman" panose="02020603050405020304" pitchFamily="18" charset="0"/>
                          <a:cs typeface="Times New Roman" panose="02020603050405020304" pitchFamily="18" charset="0"/>
                        </a:rPr>
                        <a:t>Leads to a biased outcome of predictions in terms of misclassification error and accuracy rates.</a:t>
                      </a:r>
                      <a:endParaRPr lang="en-IN" dirty="0">
                        <a:solidFill>
                          <a:schemeClr val="accent6">
                            <a:lumMod val="2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23785299"/>
                  </a:ext>
                </a:extLst>
              </a:tr>
              <a:tr h="2072105">
                <a:tc>
                  <a:txBody>
                    <a:bodyPr/>
                    <a:lstStyle/>
                    <a:p>
                      <a:r>
                        <a:rPr lang="en-IN" b="1" dirty="0">
                          <a:solidFill>
                            <a:schemeClr val="accent6">
                              <a:lumMod val="25000"/>
                            </a:schemeClr>
                          </a:solidFill>
                          <a:latin typeface="Times New Roman" panose="02020603050405020304" pitchFamily="18" charset="0"/>
                          <a:cs typeface="Times New Roman" panose="02020603050405020304" pitchFamily="18" charset="0"/>
                        </a:rPr>
                        <a:t>Description</a:t>
                      </a:r>
                    </a:p>
                  </a:txBody>
                  <a:tcPr/>
                </a:tc>
                <a:tc>
                  <a:txBody>
                    <a:bodyPr/>
                    <a:lstStyle/>
                    <a:p>
                      <a:r>
                        <a:rPr lang="en-US" dirty="0">
                          <a:solidFill>
                            <a:schemeClr val="accent6">
                              <a:lumMod val="25000"/>
                            </a:schemeClr>
                          </a:solidFill>
                          <a:latin typeface="Times New Roman" panose="02020603050405020304" pitchFamily="18" charset="0"/>
                          <a:cs typeface="Times New Roman" panose="02020603050405020304" pitchFamily="18" charset="0"/>
                        </a:rPr>
                        <a:t>Botnets pose a major threat to network security as they are widely used for many Internet crimes such as DDoS attacks, identity theft, email spamming and click fraud. Botnet based DDoS attacks are catastrophic to the victim network as they can exhaust both network</a:t>
                      </a:r>
                    </a:p>
                    <a:p>
                      <a:r>
                        <a:rPr lang="en-US" dirty="0">
                          <a:solidFill>
                            <a:schemeClr val="accent6">
                              <a:lumMod val="25000"/>
                            </a:schemeClr>
                          </a:solidFill>
                          <a:latin typeface="Times New Roman" panose="02020603050405020304" pitchFamily="18" charset="0"/>
                          <a:cs typeface="Times New Roman" panose="02020603050405020304" pitchFamily="18" charset="0"/>
                        </a:rPr>
                        <a:t>bandwidth and resources of the victim machine. This paper presents a comprehensive overview of DDoS attacks, their causes, types with a taxonomy and technical details of various attack launching tools. A detailed discussion of several botnet architectures, tools</a:t>
                      </a:r>
                    </a:p>
                    <a:p>
                      <a:r>
                        <a:rPr lang="en-US" dirty="0">
                          <a:solidFill>
                            <a:schemeClr val="accent6">
                              <a:lumMod val="25000"/>
                            </a:schemeClr>
                          </a:solidFill>
                          <a:latin typeface="Times New Roman" panose="02020603050405020304" pitchFamily="18" charset="0"/>
                          <a:cs typeface="Times New Roman" panose="02020603050405020304" pitchFamily="18" charset="0"/>
                        </a:rPr>
                        <a:t>developed using botnet architectures and pros and cons analysis are also included. Furthermore, a list of important issues and research challenges is also reported in the paper.</a:t>
                      </a:r>
                      <a:endParaRPr lang="en-IN" dirty="0">
                        <a:solidFill>
                          <a:schemeClr val="accent6">
                            <a:lumMod val="2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02672813"/>
                  </a:ext>
                </a:extLst>
              </a:tr>
            </a:tbl>
          </a:graphicData>
        </a:graphic>
      </p:graphicFrame>
    </p:spTree>
    <p:extLst>
      <p:ext uri="{BB962C8B-B14F-4D97-AF65-F5344CB8AC3E}">
        <p14:creationId xmlns:p14="http://schemas.microsoft.com/office/powerpoint/2010/main" val="1292445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pattFill prst="pct80">
          <a:fgClr>
            <a:schemeClr val="accent6">
              <a:lumMod val="90000"/>
            </a:schemeClr>
          </a:fgClr>
          <a:bgClr>
            <a:schemeClr val="accent6">
              <a:lumMod val="75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FA88D-02C8-48D6-A18F-7F8E45D1B04C}"/>
              </a:ext>
            </a:extLst>
          </p:cNvPr>
          <p:cNvSpPr>
            <a:spLocks noGrp="1"/>
          </p:cNvSpPr>
          <p:nvPr>
            <p:ph type="title"/>
          </p:nvPr>
        </p:nvSpPr>
        <p:spPr>
          <a:xfrm>
            <a:off x="0" y="152400"/>
            <a:ext cx="12268200" cy="6638925"/>
          </a:xfrm>
        </p:spPr>
        <p:txBody>
          <a:bodyPr/>
          <a:lstStyle/>
          <a:p>
            <a:r>
              <a:rPr lang="en-IN" sz="4000" dirty="0">
                <a:solidFill>
                  <a:schemeClr val="bg2">
                    <a:lumMod val="50000"/>
                  </a:schemeClr>
                </a:solidFill>
                <a:latin typeface="Arial Rounded MT Bold" panose="020F0704030504030204" pitchFamily="34" charset="0"/>
              </a:rPr>
              <a:t>  LITERATURE SURVEY :</a:t>
            </a:r>
          </a:p>
        </p:txBody>
      </p:sp>
      <p:graphicFrame>
        <p:nvGraphicFramePr>
          <p:cNvPr id="3" name="Table 3">
            <a:extLst>
              <a:ext uri="{FF2B5EF4-FFF2-40B4-BE49-F238E27FC236}">
                <a16:creationId xmlns:a16="http://schemas.microsoft.com/office/drawing/2014/main" id="{5D02FB1B-D459-45EB-85EE-AFF653223D6E}"/>
              </a:ext>
            </a:extLst>
          </p:cNvPr>
          <p:cNvGraphicFramePr>
            <a:graphicFrameLocks noGrp="1"/>
          </p:cNvGraphicFramePr>
          <p:nvPr>
            <p:extLst>
              <p:ext uri="{D42A27DB-BD31-4B8C-83A1-F6EECF244321}">
                <p14:modId xmlns:p14="http://schemas.microsoft.com/office/powerpoint/2010/main" val="988738595"/>
              </p:ext>
            </p:extLst>
          </p:nvPr>
        </p:nvGraphicFramePr>
        <p:xfrm>
          <a:off x="323850" y="978535"/>
          <a:ext cx="11544300" cy="5603240"/>
        </p:xfrm>
        <a:graphic>
          <a:graphicData uri="http://schemas.openxmlformats.org/drawingml/2006/table">
            <a:tbl>
              <a:tblPr firstRow="1" bandRow="1">
                <a:tableStyleId>{5940675A-B579-460E-94D1-54222C63F5DA}</a:tableStyleId>
              </a:tblPr>
              <a:tblGrid>
                <a:gridCol w="1771650">
                  <a:extLst>
                    <a:ext uri="{9D8B030D-6E8A-4147-A177-3AD203B41FA5}">
                      <a16:colId xmlns:a16="http://schemas.microsoft.com/office/drawing/2014/main" val="3371192091"/>
                    </a:ext>
                  </a:extLst>
                </a:gridCol>
                <a:gridCol w="9772650">
                  <a:extLst>
                    <a:ext uri="{9D8B030D-6E8A-4147-A177-3AD203B41FA5}">
                      <a16:colId xmlns:a16="http://schemas.microsoft.com/office/drawing/2014/main" val="1879922028"/>
                    </a:ext>
                  </a:extLst>
                </a:gridCol>
              </a:tblGrid>
              <a:tr h="392349">
                <a:tc>
                  <a:txBody>
                    <a:bodyPr/>
                    <a:lstStyle/>
                    <a:p>
                      <a:r>
                        <a:rPr lang="en-IN" b="1" dirty="0">
                          <a:solidFill>
                            <a:schemeClr val="accent6">
                              <a:lumMod val="25000"/>
                            </a:schemeClr>
                          </a:solidFill>
                          <a:latin typeface="Times New Roman" panose="02020603050405020304" pitchFamily="18" charset="0"/>
                          <a:cs typeface="Times New Roman" panose="02020603050405020304" pitchFamily="18" charset="0"/>
                        </a:rPr>
                        <a:t>Title</a:t>
                      </a:r>
                    </a:p>
                  </a:txBody>
                  <a:tcPr/>
                </a:tc>
                <a:tc>
                  <a:txBody>
                    <a:bodyPr/>
                    <a:lstStyle/>
                    <a:p>
                      <a:r>
                        <a:rPr lang="en-US" dirty="0">
                          <a:solidFill>
                            <a:schemeClr val="accent6">
                              <a:lumMod val="25000"/>
                            </a:schemeClr>
                          </a:solidFill>
                          <a:latin typeface="Times New Roman" panose="02020603050405020304" pitchFamily="18" charset="0"/>
                          <a:cs typeface="Times New Roman" panose="02020603050405020304" pitchFamily="18" charset="0"/>
                        </a:rPr>
                        <a:t>DDoS Tools: Classification, Analysis and Comparison</a:t>
                      </a:r>
                      <a:endParaRPr lang="en-IN" dirty="0">
                        <a:solidFill>
                          <a:schemeClr val="accent6">
                            <a:lumMod val="2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38408245"/>
                  </a:ext>
                </a:extLst>
              </a:tr>
              <a:tr h="392349">
                <a:tc>
                  <a:txBody>
                    <a:bodyPr/>
                    <a:lstStyle/>
                    <a:p>
                      <a:r>
                        <a:rPr lang="en-IN" b="1" dirty="0">
                          <a:solidFill>
                            <a:schemeClr val="accent6">
                              <a:lumMod val="25000"/>
                            </a:schemeClr>
                          </a:solidFill>
                          <a:latin typeface="Times New Roman" panose="02020603050405020304" pitchFamily="18" charset="0"/>
                          <a:cs typeface="Times New Roman" panose="02020603050405020304" pitchFamily="18" charset="0"/>
                        </a:rPr>
                        <a:t>Authors</a:t>
                      </a:r>
                    </a:p>
                  </a:txBody>
                  <a:tcPr/>
                </a:tc>
                <a:tc>
                  <a:txBody>
                    <a:bodyPr/>
                    <a:lstStyle/>
                    <a:p>
                      <a:r>
                        <a:rPr lang="en-IN" dirty="0">
                          <a:solidFill>
                            <a:schemeClr val="accent6">
                              <a:lumMod val="25000"/>
                            </a:schemeClr>
                          </a:solidFill>
                          <a:latin typeface="Times New Roman" panose="02020603050405020304" pitchFamily="18" charset="0"/>
                          <a:cs typeface="Times New Roman" panose="02020603050405020304" pitchFamily="18" charset="0"/>
                        </a:rPr>
                        <a:t>Bharti Nagpal, Pratima Sharma, Naresh Chauhan, Angel Panesar</a:t>
                      </a:r>
                    </a:p>
                  </a:txBody>
                  <a:tcPr/>
                </a:tc>
                <a:extLst>
                  <a:ext uri="{0D108BD9-81ED-4DB2-BD59-A6C34878D82A}">
                    <a16:rowId xmlns:a16="http://schemas.microsoft.com/office/drawing/2014/main" val="2559620359"/>
                  </a:ext>
                </a:extLst>
              </a:tr>
              <a:tr h="404610">
                <a:tc>
                  <a:txBody>
                    <a:bodyPr/>
                    <a:lstStyle/>
                    <a:p>
                      <a:r>
                        <a:rPr lang="en-IN" b="1" dirty="0">
                          <a:solidFill>
                            <a:schemeClr val="accent6">
                              <a:lumMod val="25000"/>
                            </a:schemeClr>
                          </a:solidFill>
                          <a:latin typeface="Times New Roman" panose="02020603050405020304" pitchFamily="18" charset="0"/>
                          <a:cs typeface="Times New Roman" panose="02020603050405020304" pitchFamily="18" charset="0"/>
                        </a:rPr>
                        <a:t>Published Year</a:t>
                      </a:r>
                    </a:p>
                  </a:txBody>
                  <a:tcPr/>
                </a:tc>
                <a:tc>
                  <a:txBody>
                    <a:bodyPr/>
                    <a:lstStyle/>
                    <a:p>
                      <a:r>
                        <a:rPr lang="en-IN" dirty="0">
                          <a:solidFill>
                            <a:schemeClr val="accent6">
                              <a:lumMod val="25000"/>
                            </a:schemeClr>
                          </a:solidFill>
                          <a:latin typeface="Times New Roman" panose="02020603050405020304" pitchFamily="18" charset="0"/>
                          <a:cs typeface="Times New Roman" panose="02020603050405020304" pitchFamily="18" charset="0"/>
                        </a:rPr>
                        <a:t>2015</a:t>
                      </a:r>
                    </a:p>
                  </a:txBody>
                  <a:tcPr/>
                </a:tc>
                <a:extLst>
                  <a:ext uri="{0D108BD9-81ED-4DB2-BD59-A6C34878D82A}">
                    <a16:rowId xmlns:a16="http://schemas.microsoft.com/office/drawing/2014/main" val="4249843623"/>
                  </a:ext>
                </a:extLst>
              </a:tr>
              <a:tr h="1275136">
                <a:tc>
                  <a:txBody>
                    <a:bodyPr/>
                    <a:lstStyle/>
                    <a:p>
                      <a:r>
                        <a:rPr lang="en-IN" b="1" dirty="0">
                          <a:solidFill>
                            <a:schemeClr val="accent6">
                              <a:lumMod val="25000"/>
                            </a:schemeClr>
                          </a:solidFill>
                          <a:latin typeface="Times New Roman" panose="02020603050405020304" pitchFamily="18" charset="0"/>
                          <a:cs typeface="Times New Roman" panose="02020603050405020304" pitchFamily="18" charset="0"/>
                        </a:rPr>
                        <a:t>Efficiency</a:t>
                      </a:r>
                    </a:p>
                  </a:txBody>
                  <a:tcPr/>
                </a:tc>
                <a:tc>
                  <a:txBody>
                    <a:bodyPr/>
                    <a:lstStyle/>
                    <a:p>
                      <a:pPr marL="285750" indent="-285750">
                        <a:buFont typeface="Arial" panose="020B0604020202020204" pitchFamily="34" charset="0"/>
                        <a:buChar char="•"/>
                      </a:pPr>
                      <a:r>
                        <a:rPr lang="en-US" dirty="0">
                          <a:solidFill>
                            <a:schemeClr val="accent6">
                              <a:lumMod val="25000"/>
                            </a:schemeClr>
                          </a:solidFill>
                          <a:latin typeface="Times New Roman" panose="02020603050405020304" pitchFamily="18" charset="0"/>
                          <a:cs typeface="Times New Roman" panose="02020603050405020304" pitchFamily="18" charset="0"/>
                        </a:rPr>
                        <a:t>Detecting either low-rate or high-rate DDoS attacks</a:t>
                      </a:r>
                    </a:p>
                    <a:p>
                      <a:pPr marL="285750" indent="-285750">
                        <a:buFont typeface="Arial" panose="020B0604020202020204" pitchFamily="34" charset="0"/>
                        <a:buChar char="•"/>
                      </a:pPr>
                      <a:r>
                        <a:rPr lang="en-US" dirty="0">
                          <a:solidFill>
                            <a:schemeClr val="accent6">
                              <a:lumMod val="25000"/>
                            </a:schemeClr>
                          </a:solidFill>
                          <a:latin typeface="Times New Roman" panose="02020603050405020304" pitchFamily="18" charset="0"/>
                          <a:cs typeface="Times New Roman" panose="02020603050405020304" pitchFamily="18" charset="0"/>
                        </a:rPr>
                        <a:t>can leverage network-wide knowledge of its own network to detect DDoS attacks through techniques such as </a:t>
                      </a:r>
                      <a:r>
                        <a:rPr lang="en-US" dirty="0" err="1">
                          <a:solidFill>
                            <a:schemeClr val="accent6">
                              <a:lumMod val="25000"/>
                            </a:schemeClr>
                          </a:solidFill>
                          <a:latin typeface="Times New Roman" panose="02020603050405020304" pitchFamily="18" charset="0"/>
                          <a:cs typeface="Times New Roman" panose="02020603050405020304" pitchFamily="18" charset="0"/>
                        </a:rPr>
                        <a:t>trafficpattern</a:t>
                      </a:r>
                      <a:r>
                        <a:rPr lang="en-US" dirty="0">
                          <a:solidFill>
                            <a:schemeClr val="accent6">
                              <a:lumMod val="25000"/>
                            </a:schemeClr>
                          </a:solidFill>
                          <a:latin typeface="Times New Roman" panose="02020603050405020304" pitchFamily="18" charset="0"/>
                          <a:cs typeface="Times New Roman" panose="02020603050405020304" pitchFamily="18" charset="0"/>
                        </a:rPr>
                        <a:t> analysis, or machine learning</a:t>
                      </a:r>
                    </a:p>
                    <a:p>
                      <a:pPr marL="285750" indent="-285750">
                        <a:buFont typeface="Arial" panose="020B0604020202020204" pitchFamily="34" charset="0"/>
                        <a:buChar char="•"/>
                      </a:pPr>
                      <a:r>
                        <a:rPr lang="en-US" dirty="0">
                          <a:solidFill>
                            <a:schemeClr val="accent6">
                              <a:lumMod val="25000"/>
                            </a:schemeClr>
                          </a:solidFill>
                          <a:latin typeface="Times New Roman" panose="02020603050405020304" pitchFamily="18" charset="0"/>
                          <a:cs typeface="Times New Roman" panose="02020603050405020304" pitchFamily="18" charset="0"/>
                        </a:rPr>
                        <a:t>Achieved competitive performance on various datasets</a:t>
                      </a:r>
                      <a:endParaRPr lang="en-IN" dirty="0">
                        <a:solidFill>
                          <a:schemeClr val="accent6">
                            <a:lumMod val="2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1362823"/>
                  </a:ext>
                </a:extLst>
              </a:tr>
              <a:tr h="980874">
                <a:tc>
                  <a:txBody>
                    <a:bodyPr/>
                    <a:lstStyle/>
                    <a:p>
                      <a:r>
                        <a:rPr lang="en-IN" b="1" dirty="0">
                          <a:solidFill>
                            <a:schemeClr val="accent6">
                              <a:lumMod val="25000"/>
                            </a:schemeClr>
                          </a:solidFill>
                          <a:latin typeface="Times New Roman" panose="02020603050405020304" pitchFamily="18" charset="0"/>
                          <a:cs typeface="Times New Roman" panose="02020603050405020304" pitchFamily="18" charset="0"/>
                        </a:rPr>
                        <a:t>Drawbacks</a:t>
                      </a:r>
                    </a:p>
                  </a:txBody>
                  <a:tcPr/>
                </a:tc>
                <a:tc>
                  <a:txBody>
                    <a:bodyPr/>
                    <a:lstStyle/>
                    <a:p>
                      <a:pPr marL="285750" indent="-285750">
                        <a:buFont typeface="Arial" panose="020B0604020202020204" pitchFamily="34" charset="0"/>
                        <a:buChar char="•"/>
                      </a:pPr>
                      <a:r>
                        <a:rPr lang="en-US" dirty="0">
                          <a:solidFill>
                            <a:schemeClr val="accent6">
                              <a:lumMod val="25000"/>
                            </a:schemeClr>
                          </a:solidFill>
                          <a:latin typeface="Times New Roman" panose="02020603050405020304" pitchFamily="18" charset="0"/>
                          <a:cs typeface="Times New Roman" panose="02020603050405020304" pitchFamily="18" charset="0"/>
                        </a:rPr>
                        <a:t>Performance is also highly influenced by multiple user parameters.</a:t>
                      </a:r>
                    </a:p>
                    <a:p>
                      <a:pPr marL="285750" indent="-285750">
                        <a:buFont typeface="Arial" panose="020B0604020202020204" pitchFamily="34" charset="0"/>
                        <a:buChar char="•"/>
                      </a:pPr>
                      <a:r>
                        <a:rPr lang="en-US" dirty="0">
                          <a:solidFill>
                            <a:schemeClr val="accent6">
                              <a:lumMod val="25000"/>
                            </a:schemeClr>
                          </a:solidFill>
                          <a:latin typeface="Times New Roman" panose="02020603050405020304" pitchFamily="18" charset="0"/>
                          <a:cs typeface="Times New Roman" panose="02020603050405020304" pitchFamily="18" charset="0"/>
                        </a:rPr>
                        <a:t>Lack of unbiased evaluation frameworks, including benchmark datasets</a:t>
                      </a:r>
                    </a:p>
                    <a:p>
                      <a:pPr marL="285750" indent="-285750">
                        <a:buFont typeface="Arial" panose="020B0604020202020204" pitchFamily="34" charset="0"/>
                        <a:buChar char="•"/>
                      </a:pPr>
                      <a:r>
                        <a:rPr lang="en-US" dirty="0">
                          <a:solidFill>
                            <a:schemeClr val="accent6">
                              <a:lumMod val="25000"/>
                            </a:schemeClr>
                          </a:solidFill>
                          <a:latin typeface="Times New Roman" panose="02020603050405020304" pitchFamily="18" charset="0"/>
                          <a:cs typeface="Times New Roman" panose="02020603050405020304" pitchFamily="18" charset="0"/>
                        </a:rPr>
                        <a:t>Rely on the observation of abnormal traffic patterns found in network</a:t>
                      </a:r>
                      <a:endParaRPr lang="en-IN" dirty="0">
                        <a:solidFill>
                          <a:schemeClr val="accent6">
                            <a:lumMod val="2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23785299"/>
                  </a:ext>
                </a:extLst>
              </a:tr>
              <a:tr h="2157922">
                <a:tc>
                  <a:txBody>
                    <a:bodyPr/>
                    <a:lstStyle/>
                    <a:p>
                      <a:r>
                        <a:rPr lang="en-IN" b="1" dirty="0">
                          <a:solidFill>
                            <a:schemeClr val="accent6">
                              <a:lumMod val="25000"/>
                            </a:schemeClr>
                          </a:solidFill>
                          <a:latin typeface="Times New Roman" panose="02020603050405020304" pitchFamily="18" charset="0"/>
                          <a:cs typeface="Times New Roman" panose="02020603050405020304" pitchFamily="18" charset="0"/>
                        </a:rPr>
                        <a:t>Description</a:t>
                      </a:r>
                    </a:p>
                  </a:txBody>
                  <a:tcPr/>
                </a:tc>
                <a:tc>
                  <a:txBody>
                    <a:bodyPr/>
                    <a:lstStyle/>
                    <a:p>
                      <a:r>
                        <a:rPr lang="en-US" dirty="0">
                          <a:solidFill>
                            <a:schemeClr val="accent6">
                              <a:lumMod val="25000"/>
                            </a:schemeClr>
                          </a:solidFill>
                          <a:latin typeface="Times New Roman" panose="02020603050405020304" pitchFamily="18" charset="0"/>
                          <a:cs typeface="Times New Roman" panose="02020603050405020304" pitchFamily="18" charset="0"/>
                        </a:rPr>
                        <a:t>In the last few years, it is </a:t>
                      </a:r>
                      <a:r>
                        <a:rPr lang="en-US" dirty="0" err="1">
                          <a:solidFill>
                            <a:schemeClr val="accent6">
                              <a:lumMod val="25000"/>
                            </a:schemeClr>
                          </a:solidFill>
                          <a:latin typeface="Times New Roman" panose="02020603050405020304" pitchFamily="18" charset="0"/>
                          <a:cs typeface="Times New Roman" panose="02020603050405020304" pitchFamily="18" charset="0"/>
                        </a:rPr>
                        <a:t>recognised</a:t>
                      </a:r>
                      <a:r>
                        <a:rPr lang="en-US" dirty="0">
                          <a:solidFill>
                            <a:schemeClr val="accent6">
                              <a:lumMod val="25000"/>
                            </a:schemeClr>
                          </a:solidFill>
                          <a:latin typeface="Times New Roman" panose="02020603050405020304" pitchFamily="18" charset="0"/>
                          <a:cs typeface="Times New Roman" panose="02020603050405020304" pitchFamily="18" charset="0"/>
                        </a:rPr>
                        <a:t> that DDoS attack tools and techniques are emerging as effective, refined, and complex to indicate the actual attackers. Due to the seriousness of the problem many detection and prevention methods have been recommended to deal with these types of attacks. This paper aims to provide a better understanding of the existing tools, methods and attack mechanism. In this paper, we commenced a detailed study of various DDoS tools. This paper can be useful for researchers and readers to provide the better understanding of DDoS tools in present times.</a:t>
                      </a:r>
                      <a:endParaRPr lang="en-IN" dirty="0">
                        <a:solidFill>
                          <a:schemeClr val="accent6">
                            <a:lumMod val="2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02672813"/>
                  </a:ext>
                </a:extLst>
              </a:tr>
            </a:tbl>
          </a:graphicData>
        </a:graphic>
      </p:graphicFrame>
    </p:spTree>
    <p:extLst>
      <p:ext uri="{BB962C8B-B14F-4D97-AF65-F5344CB8AC3E}">
        <p14:creationId xmlns:p14="http://schemas.microsoft.com/office/powerpoint/2010/main" val="2000230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wdDnDiag">
          <a:fgClr>
            <a:schemeClr val="bg2">
              <a:lumMod val="90000"/>
            </a:schemeClr>
          </a:fgClr>
          <a:bgClr>
            <a:schemeClr val="accent6">
              <a:lumMod val="9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C89C5-EC8F-46AF-8041-E818A7404D8D}"/>
              </a:ext>
            </a:extLst>
          </p:cNvPr>
          <p:cNvSpPr>
            <a:spLocks noGrp="1"/>
          </p:cNvSpPr>
          <p:nvPr>
            <p:ph type="title"/>
          </p:nvPr>
        </p:nvSpPr>
        <p:spPr>
          <a:xfrm>
            <a:off x="589280" y="380682"/>
            <a:ext cx="10857286" cy="6096635"/>
          </a:xfrm>
        </p:spPr>
        <p:txBody>
          <a:bodyPr/>
          <a:lstStyle/>
          <a:p>
            <a:pPr>
              <a:lnSpc>
                <a:spcPct val="100000"/>
              </a:lnSpc>
              <a:spcAft>
                <a:spcPts val="800"/>
              </a:spcAft>
            </a:pPr>
            <a:r>
              <a:rPr lang="en-IN" dirty="0">
                <a:solidFill>
                  <a:schemeClr val="accent6">
                    <a:lumMod val="50000"/>
                  </a:schemeClr>
                </a:solidFill>
                <a:latin typeface="Arial Rounded MT Bold" panose="020F0704030504030204" pitchFamily="34" charset="0"/>
              </a:rPr>
              <a:t>TECHNOLOGY STACK</a:t>
            </a:r>
            <a:br>
              <a:rPr lang="en-IN" dirty="0">
                <a:solidFill>
                  <a:schemeClr val="accent6">
                    <a:lumMod val="50000"/>
                  </a:schemeClr>
                </a:solidFill>
                <a:latin typeface="Arial Rounded MT Bold" panose="020F0704030504030204" pitchFamily="34" charset="0"/>
              </a:rPr>
            </a:br>
            <a:br>
              <a:rPr lang="en-IN" dirty="0">
                <a:solidFill>
                  <a:schemeClr val="accent6">
                    <a:lumMod val="50000"/>
                  </a:schemeClr>
                </a:solidFill>
                <a:latin typeface="Arial Rounded MT Bold" panose="020F0704030504030204" pitchFamily="34" charset="0"/>
              </a:rPr>
            </a:br>
            <a:r>
              <a:rPr lang="en-IN" dirty="0">
                <a:solidFill>
                  <a:schemeClr val="accent6">
                    <a:lumMod val="25000"/>
                  </a:schemeClr>
                </a:solidFill>
                <a:latin typeface="Arial Rounded MT Bold" panose="020F0704030504030204" pitchFamily="34" charset="0"/>
              </a:rPr>
              <a:t>Hardware requirement</a:t>
            </a:r>
            <a:br>
              <a:rPr lang="en-IN" sz="2800" dirty="0">
                <a:effectLst/>
                <a:latin typeface="Times New Roman" panose="02020603050405020304" pitchFamily="18" charset="0"/>
                <a:ea typeface="Calibri" panose="020F0502020204030204" pitchFamily="34" charset="0"/>
                <a:cs typeface="Times New Roman" panose="02020603050405020304" pitchFamily="18" charset="0"/>
              </a:rPr>
            </a:br>
            <a:br>
              <a:rPr lang="en-IN" sz="2800" dirty="0">
                <a:effectLst/>
                <a:latin typeface="Times New Roman" panose="02020603050405020304" pitchFamily="18" charset="0"/>
                <a:ea typeface="Calibri" panose="020F0502020204030204" pitchFamily="34" charset="0"/>
                <a:cs typeface="Times New Roman" panose="02020603050405020304" pitchFamily="18" charset="0"/>
              </a:rPr>
            </a:br>
            <a:r>
              <a:rPr lang="en-IN" sz="2800" dirty="0">
                <a:solidFill>
                  <a:schemeClr val="bg2">
                    <a:lumMod val="25000"/>
                  </a:schemeClr>
                </a:solidFill>
                <a:effectLst/>
                <a:latin typeface="Times New Roman" panose="02020603050405020304" pitchFamily="18" charset="0"/>
                <a:ea typeface="Calibri" panose="020F0502020204030204" pitchFamily="34" charset="0"/>
                <a:cs typeface="Times New Roman" panose="02020603050405020304" pitchFamily="18" charset="0"/>
              </a:rPr>
              <a:t>Hardware	Minimum Requirement</a:t>
            </a:r>
            <a:br>
              <a:rPr lang="en-IN" sz="2800" dirty="0">
                <a:solidFill>
                  <a:schemeClr val="bg2">
                    <a:lumMod val="25000"/>
                  </a:schemeClr>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2800" dirty="0">
                <a:solidFill>
                  <a:schemeClr val="bg2">
                    <a:lumMod val="25000"/>
                  </a:schemeClr>
                </a:solidFill>
                <a:effectLst/>
                <a:latin typeface="Times New Roman" panose="02020603050405020304" pitchFamily="18" charset="0"/>
                <a:ea typeface="Calibri" panose="020F0502020204030204" pitchFamily="34" charset="0"/>
                <a:cs typeface="Times New Roman" panose="02020603050405020304" pitchFamily="18" charset="0"/>
              </a:rPr>
              <a:t>Disk Space	32 GB or more,10 GB or more for Foundation Edition</a:t>
            </a:r>
            <a:br>
              <a:rPr lang="en-IN" sz="2800" dirty="0">
                <a:solidFill>
                  <a:schemeClr val="bg2">
                    <a:lumMod val="25000"/>
                  </a:schemeClr>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2800" dirty="0">
                <a:solidFill>
                  <a:schemeClr val="bg2">
                    <a:lumMod val="25000"/>
                  </a:schemeClr>
                </a:solidFill>
                <a:effectLst/>
                <a:latin typeface="Times New Roman" panose="02020603050405020304" pitchFamily="18" charset="0"/>
                <a:ea typeface="Calibri" panose="020F0502020204030204" pitchFamily="34" charset="0"/>
                <a:cs typeface="Times New Roman" panose="02020603050405020304" pitchFamily="18" charset="0"/>
              </a:rPr>
              <a:t>Processor	1.4 GHz 64 bit</a:t>
            </a:r>
            <a:br>
              <a:rPr lang="en-IN" sz="2800" dirty="0">
                <a:solidFill>
                  <a:schemeClr val="bg2">
                    <a:lumMod val="25000"/>
                  </a:schemeClr>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2800" dirty="0">
                <a:solidFill>
                  <a:schemeClr val="bg2">
                    <a:lumMod val="25000"/>
                  </a:schemeClr>
                </a:solidFill>
                <a:effectLst/>
                <a:latin typeface="Times New Roman" panose="02020603050405020304" pitchFamily="18" charset="0"/>
                <a:ea typeface="Calibri" panose="020F0502020204030204" pitchFamily="34" charset="0"/>
                <a:cs typeface="Times New Roman" panose="02020603050405020304" pitchFamily="18" charset="0"/>
              </a:rPr>
              <a:t>Memory	512 MB</a:t>
            </a:r>
            <a:br>
              <a:rPr lang="en-IN" sz="28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rPr>
            </a:br>
            <a:r>
              <a:rPr lang="en-IN" sz="2800" dirty="0">
                <a:solidFill>
                  <a:schemeClr val="bg2">
                    <a:lumMod val="25000"/>
                  </a:schemeClr>
                </a:solidFill>
                <a:effectLst/>
                <a:latin typeface="Times New Roman" panose="02020603050405020304" pitchFamily="18" charset="0"/>
                <a:ea typeface="Calibri" panose="020F0502020204030204" pitchFamily="34" charset="0"/>
                <a:cs typeface="Times New Roman" panose="02020603050405020304" pitchFamily="18" charset="0"/>
              </a:rPr>
              <a:t>Display	(800 × 600) Capable video adapter and monitor</a:t>
            </a:r>
            <a:br>
              <a:rPr lang="en-IN" sz="18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rPr>
            </a:br>
            <a:endParaRPr lang="en-IN" sz="2800" dirty="0">
              <a:solidFill>
                <a:schemeClr val="bg2">
                  <a:lumMod val="25000"/>
                </a:schemeClr>
              </a:solidFill>
              <a:latin typeface="Arial Rounded MT Bold" panose="020F0704030504030204" pitchFamily="34" charset="0"/>
            </a:endParaRPr>
          </a:p>
        </p:txBody>
      </p:sp>
    </p:spTree>
    <p:extLst>
      <p:ext uri="{BB962C8B-B14F-4D97-AF65-F5344CB8AC3E}">
        <p14:creationId xmlns:p14="http://schemas.microsoft.com/office/powerpoint/2010/main" val="1414642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wdDnDiag">
          <a:fgClr>
            <a:schemeClr val="bg2">
              <a:lumMod val="90000"/>
            </a:schemeClr>
          </a:fgClr>
          <a:bgClr>
            <a:schemeClr val="accent6">
              <a:lumMod val="9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C89C5-EC8F-46AF-8041-E818A7404D8D}"/>
              </a:ext>
            </a:extLst>
          </p:cNvPr>
          <p:cNvSpPr>
            <a:spLocks noGrp="1"/>
          </p:cNvSpPr>
          <p:nvPr>
            <p:ph type="title"/>
          </p:nvPr>
        </p:nvSpPr>
        <p:spPr>
          <a:xfrm>
            <a:off x="701040" y="380682"/>
            <a:ext cx="10745526" cy="6096635"/>
          </a:xfrm>
        </p:spPr>
        <p:txBody>
          <a:bodyPr/>
          <a:lstStyle/>
          <a:p>
            <a:pPr rtl="0">
              <a:lnSpc>
                <a:spcPct val="100000"/>
              </a:lnSpc>
              <a:spcBef>
                <a:spcPts val="0"/>
              </a:spcBef>
              <a:spcAft>
                <a:spcPts val="1000"/>
              </a:spcAft>
            </a:pPr>
            <a:r>
              <a:rPr lang="en-IN" dirty="0">
                <a:solidFill>
                  <a:schemeClr val="accent6">
                    <a:lumMod val="50000"/>
                  </a:schemeClr>
                </a:solidFill>
                <a:latin typeface="Arial Rounded MT Bold" panose="020F0704030504030204" pitchFamily="34" charset="0"/>
              </a:rPr>
              <a:t>TECHNOLOGY STACK</a:t>
            </a:r>
            <a:br>
              <a:rPr lang="en-IN" dirty="0">
                <a:solidFill>
                  <a:schemeClr val="accent6">
                    <a:lumMod val="50000"/>
                  </a:schemeClr>
                </a:solidFill>
                <a:latin typeface="Arial Rounded MT Bold" panose="020F0704030504030204" pitchFamily="34" charset="0"/>
              </a:rPr>
            </a:br>
            <a:r>
              <a:rPr lang="en-IN" dirty="0">
                <a:solidFill>
                  <a:schemeClr val="accent6">
                    <a:lumMod val="25000"/>
                  </a:schemeClr>
                </a:solidFill>
                <a:latin typeface="Arial Rounded MT Bold" panose="020F0704030504030204" pitchFamily="34" charset="0"/>
              </a:rPr>
              <a:t>S</a:t>
            </a:r>
            <a:r>
              <a:rPr lang="en-IN" dirty="0">
                <a:solidFill>
                  <a:schemeClr val="accent6">
                    <a:lumMod val="25000"/>
                  </a:schemeClr>
                </a:solidFill>
                <a:latin typeface="Arial Rounded MT Bold" panose="020F0704030504030204" pitchFamily="34" charset="0"/>
                <a:cs typeface="Times New Roman" panose="02020603050405020304" pitchFamily="18" charset="0"/>
              </a:rPr>
              <a:t>oftware requirement</a:t>
            </a:r>
            <a:br>
              <a:rPr lang="en-IN" dirty="0">
                <a:solidFill>
                  <a:schemeClr val="accent6">
                    <a:lumMod val="50000"/>
                  </a:schemeClr>
                </a:solidFill>
                <a:latin typeface="Arial Rounded MT Bold" panose="020F0704030504030204" pitchFamily="34" charset="0"/>
              </a:rPr>
            </a:br>
            <a:r>
              <a:rPr lang="en-IN" sz="3600" dirty="0">
                <a:solidFill>
                  <a:schemeClr val="accent4">
                    <a:lumMod val="75000"/>
                  </a:schemeClr>
                </a:solidFill>
              </a:rPr>
              <a:t>Backend Technologies </a:t>
            </a:r>
            <a:br>
              <a:rPr lang="en-IN" sz="2800" dirty="0"/>
            </a:br>
            <a:r>
              <a:rPr lang="en-IN" sz="2800" dirty="0">
                <a:solidFill>
                  <a:schemeClr val="accent6">
                    <a:lumMod val="25000"/>
                  </a:schemeClr>
                </a:solidFill>
                <a:latin typeface="Times New Roman" panose="02020603050405020304" pitchFamily="18" charset="0"/>
                <a:cs typeface="Times New Roman" panose="02020603050405020304" pitchFamily="18" charset="0"/>
              </a:rPr>
              <a:t>✓ Python -Anaconda</a:t>
            </a:r>
            <a:br>
              <a:rPr lang="en-IN" sz="2800" dirty="0">
                <a:solidFill>
                  <a:schemeClr val="accent6">
                    <a:lumMod val="25000"/>
                  </a:schemeClr>
                </a:solidFill>
                <a:latin typeface="Times New Roman" panose="02020603050405020304" pitchFamily="18" charset="0"/>
                <a:cs typeface="Times New Roman" panose="02020603050405020304" pitchFamily="18" charset="0"/>
              </a:rPr>
            </a:br>
            <a:r>
              <a:rPr lang="en-IN" sz="2800" dirty="0">
                <a:solidFill>
                  <a:schemeClr val="accent6">
                    <a:lumMod val="25000"/>
                  </a:schemeClr>
                </a:solidFill>
                <a:latin typeface="Times New Roman" panose="02020603050405020304" pitchFamily="18" charset="0"/>
                <a:cs typeface="Times New Roman" panose="02020603050405020304" pitchFamily="18" charset="0"/>
              </a:rPr>
              <a:t>✓ </a:t>
            </a:r>
            <a:r>
              <a:rPr lang="en-IN" sz="2800" dirty="0" err="1">
                <a:solidFill>
                  <a:schemeClr val="bg2">
                    <a:lumMod val="25000"/>
                  </a:schemeClr>
                </a:solidFill>
                <a:latin typeface="Times New Roman" panose="02020603050405020304" pitchFamily="18" charset="0"/>
                <a:cs typeface="Times New Roman" panose="02020603050405020304" pitchFamily="18" charset="0"/>
              </a:rPr>
              <a:t>Numpy</a:t>
            </a:r>
            <a:r>
              <a:rPr lang="en-IN" sz="2800" dirty="0">
                <a:solidFill>
                  <a:schemeClr val="accent6">
                    <a:lumMod val="25000"/>
                  </a:schemeClr>
                </a:solidFill>
                <a:latin typeface="Times New Roman" panose="02020603050405020304" pitchFamily="18" charset="0"/>
                <a:cs typeface="Times New Roman" panose="02020603050405020304" pitchFamily="18" charset="0"/>
              </a:rPr>
              <a:t> </a:t>
            </a:r>
            <a:br>
              <a:rPr lang="en-IN" sz="2800" dirty="0">
                <a:solidFill>
                  <a:schemeClr val="accent6">
                    <a:lumMod val="25000"/>
                  </a:schemeClr>
                </a:solidFill>
                <a:latin typeface="Times New Roman" panose="02020603050405020304" pitchFamily="18" charset="0"/>
                <a:cs typeface="Times New Roman" panose="02020603050405020304" pitchFamily="18" charset="0"/>
              </a:rPr>
            </a:br>
            <a:r>
              <a:rPr lang="en-IN" sz="2800" dirty="0">
                <a:solidFill>
                  <a:schemeClr val="accent6">
                    <a:lumMod val="25000"/>
                  </a:schemeClr>
                </a:solidFill>
                <a:latin typeface="Times New Roman" panose="02020603050405020304" pitchFamily="18" charset="0"/>
                <a:cs typeface="Times New Roman" panose="02020603050405020304" pitchFamily="18" charset="0"/>
              </a:rPr>
              <a:t>✓ Sci-learn </a:t>
            </a:r>
            <a:br>
              <a:rPr lang="en-IN" sz="2800" dirty="0">
                <a:solidFill>
                  <a:schemeClr val="accent6">
                    <a:lumMod val="25000"/>
                  </a:schemeClr>
                </a:solidFill>
                <a:latin typeface="Times New Roman" panose="02020603050405020304" pitchFamily="18" charset="0"/>
                <a:cs typeface="Times New Roman" panose="02020603050405020304" pitchFamily="18" charset="0"/>
              </a:rPr>
            </a:br>
            <a:r>
              <a:rPr lang="en-IN" sz="2800" dirty="0">
                <a:solidFill>
                  <a:schemeClr val="accent6">
                    <a:lumMod val="25000"/>
                  </a:schemeClr>
                </a:solidFill>
                <a:latin typeface="Times New Roman" panose="02020603050405020304" pitchFamily="18" charset="0"/>
                <a:cs typeface="Times New Roman" panose="02020603050405020304" pitchFamily="18" charset="0"/>
              </a:rPr>
              <a:t>✓ </a:t>
            </a:r>
            <a:r>
              <a:rPr lang="en-IN" sz="2800" dirty="0" err="1">
                <a:solidFill>
                  <a:schemeClr val="accent6">
                    <a:lumMod val="25000"/>
                  </a:schemeClr>
                </a:solidFill>
                <a:latin typeface="Times New Roman" panose="02020603050405020304" pitchFamily="18" charset="0"/>
                <a:cs typeface="Times New Roman" panose="02020603050405020304" pitchFamily="18" charset="0"/>
              </a:rPr>
              <a:t>Jupyter</a:t>
            </a:r>
            <a:r>
              <a:rPr lang="en-IN" sz="2800" dirty="0">
                <a:solidFill>
                  <a:schemeClr val="accent6">
                    <a:lumMod val="25000"/>
                  </a:schemeClr>
                </a:solidFill>
                <a:latin typeface="Times New Roman" panose="02020603050405020304" pitchFamily="18" charset="0"/>
                <a:cs typeface="Times New Roman" panose="02020603050405020304" pitchFamily="18" charset="0"/>
              </a:rPr>
              <a:t> Notebook </a:t>
            </a:r>
            <a:br>
              <a:rPr lang="en-IN" sz="2800" dirty="0"/>
            </a:br>
            <a:br>
              <a:rPr lang="en-IN" sz="2800" dirty="0"/>
            </a:br>
            <a:r>
              <a:rPr lang="en-IN" sz="3600" dirty="0">
                <a:solidFill>
                  <a:schemeClr val="accent4">
                    <a:lumMod val="75000"/>
                  </a:schemeClr>
                </a:solidFill>
              </a:rPr>
              <a:t>Frontend Technologies </a:t>
            </a:r>
            <a:br>
              <a:rPr lang="en-IN" sz="2800" dirty="0"/>
            </a:br>
            <a:r>
              <a:rPr lang="en-IN" sz="2800" dirty="0">
                <a:solidFill>
                  <a:schemeClr val="accent6">
                    <a:lumMod val="25000"/>
                  </a:schemeClr>
                </a:solidFill>
                <a:latin typeface="Times New Roman" panose="02020603050405020304" pitchFamily="18" charset="0"/>
                <a:cs typeface="Times New Roman" panose="02020603050405020304" pitchFamily="18" charset="0"/>
              </a:rPr>
              <a:t>✓ Web Technologies </a:t>
            </a:r>
            <a:br>
              <a:rPr lang="en-IN" sz="2800" dirty="0">
                <a:solidFill>
                  <a:schemeClr val="accent6">
                    <a:lumMod val="25000"/>
                  </a:schemeClr>
                </a:solidFill>
                <a:latin typeface="Times New Roman" panose="02020603050405020304" pitchFamily="18" charset="0"/>
                <a:cs typeface="Times New Roman" panose="02020603050405020304" pitchFamily="18" charset="0"/>
              </a:rPr>
            </a:br>
            <a:r>
              <a:rPr lang="en-IN" sz="2800" dirty="0">
                <a:solidFill>
                  <a:schemeClr val="accent6">
                    <a:lumMod val="25000"/>
                  </a:schemeClr>
                </a:solidFill>
                <a:latin typeface="Times New Roman" panose="02020603050405020304" pitchFamily="18" charset="0"/>
                <a:cs typeface="Times New Roman" panose="02020603050405020304" pitchFamily="18" charset="0"/>
              </a:rPr>
              <a:t>✓ Bootstrap </a:t>
            </a:r>
            <a:br>
              <a:rPr lang="en-US" sz="2800" b="0" i="0" u="none" strike="noStrike" dirty="0">
                <a:solidFill>
                  <a:srgbClr val="000000"/>
                </a:solidFill>
                <a:effectLst/>
                <a:latin typeface="Noto Sans Symbols"/>
              </a:rPr>
            </a:br>
            <a:endParaRPr lang="en-IN" sz="2800" dirty="0">
              <a:solidFill>
                <a:schemeClr val="accent6">
                  <a:lumMod val="50000"/>
                </a:schemeClr>
              </a:solidFill>
              <a:latin typeface="Arial Rounded MT Bold" panose="020F0704030504030204" pitchFamily="34" charset="0"/>
            </a:endParaRPr>
          </a:p>
        </p:txBody>
      </p:sp>
    </p:spTree>
    <p:extLst>
      <p:ext uri="{BB962C8B-B14F-4D97-AF65-F5344CB8AC3E}">
        <p14:creationId xmlns:p14="http://schemas.microsoft.com/office/powerpoint/2010/main" val="591264208"/>
      </p:ext>
    </p:extLst>
  </p:cSld>
  <p:clrMapOvr>
    <a:masterClrMapping/>
  </p:clrMapOvr>
</p:sld>
</file>

<file path=ppt/theme/theme1.xml><?xml version="1.0" encoding="utf-8"?>
<a:theme xmlns:a="http://schemas.openxmlformats.org/drawingml/2006/main" name="Office Theme">
  <a:themeElements>
    <a:clrScheme name="Custom 7">
      <a:dk1>
        <a:srgbClr val="000000"/>
      </a:dk1>
      <a:lt1>
        <a:srgbClr val="FFFFFF"/>
      </a:lt1>
      <a:dk2>
        <a:srgbClr val="000000"/>
      </a:dk2>
      <a:lt2>
        <a:srgbClr val="FDF0E2"/>
      </a:lt2>
      <a:accent1>
        <a:srgbClr val="580201"/>
      </a:accent1>
      <a:accent2>
        <a:srgbClr val="AB0068"/>
      </a:accent2>
      <a:accent3>
        <a:srgbClr val="E00702"/>
      </a:accent3>
      <a:accent4>
        <a:srgbClr val="FF6C02"/>
      </a:accent4>
      <a:accent5>
        <a:srgbClr val="FEC106"/>
      </a:accent5>
      <a:accent6>
        <a:srgbClr val="FAE1C3"/>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303059_Animated title geometric_RVA_v3.potx" id="{AB4D8168-0428-471B-A713-F20AC5F149C7}" vid="{D3D5D6AA-BA54-451E-9A0D-E9B33A1FE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7CF8A95-3CB5-4414-9E47-BCAD644B9139}">
  <ds:schemaRefs>
    <ds:schemaRef ds:uri="http://purl.org/dc/dcmitype/"/>
    <ds:schemaRef ds:uri="http://purl.org/dc/elements/1.1/"/>
    <ds:schemaRef ds:uri="http://purl.org/dc/terms/"/>
    <ds:schemaRef ds:uri="http://schemas.microsoft.com/office/infopath/2007/PartnerControls"/>
    <ds:schemaRef ds:uri="71af3243-3dd4-4a8d-8c0d-dd76da1f02a5"/>
    <ds:schemaRef ds:uri="http://schemas.microsoft.com/office/2006/documentManagement/types"/>
    <ds:schemaRef ds:uri="http://schemas.openxmlformats.org/package/2006/metadata/core-properties"/>
    <ds:schemaRef ds:uri="16c05727-aa75-4e4a-9b5f-8a80a1165891"/>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3D9ED6C1-7E6A-4D0E-B5CF-22292FFAA9B2}">
  <ds:schemaRefs>
    <ds:schemaRef ds:uri="http://schemas.microsoft.com/sharepoint/v3/contenttype/forms"/>
  </ds:schemaRefs>
</ds:datastoreItem>
</file>

<file path=customXml/itemProps3.xml><?xml version="1.0" encoding="utf-8"?>
<ds:datastoreItem xmlns:ds="http://schemas.openxmlformats.org/officeDocument/2006/customXml" ds:itemID="{544A7383-C7DE-4926-B9FA-5D80BD1C4B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TM04033929[[fn=Slate]]</Template>
  <TotalTime>9682</TotalTime>
  <Words>3623</Words>
  <Application>Microsoft Office PowerPoint</Application>
  <PresentationFormat>Widescreen</PresentationFormat>
  <Paragraphs>112</Paragraphs>
  <Slides>41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Arial</vt:lpstr>
      <vt:lpstr>Arial Rounded MT Bold</vt:lpstr>
      <vt:lpstr>Calibri</vt:lpstr>
      <vt:lpstr>Noto Sans Symbols</vt:lpstr>
      <vt:lpstr>Rockwell</vt:lpstr>
      <vt:lpstr>Times New Roman</vt:lpstr>
      <vt:lpstr>Tw Cen MT</vt:lpstr>
      <vt:lpstr>Office Theme</vt:lpstr>
      <vt:lpstr>THE RELIABLE AND ROBUST DDOS ATTACK DETECTION IN IOT USING NEURAL NETWORKS </vt:lpstr>
      <vt:lpstr>     BATCH-C11  Guide:Mrs.R.Devi</vt:lpstr>
      <vt:lpstr>ABSTRACT          Application Layer Distributed Denial of Service (DDoS) attacks are very challenging to detect and mitigate. The various possible application layer attacks are HTTP flooding, XML attack, DNS attacks, etc.                    The most common and renowned application layer attack is HTTP flooding.There are various research solutions proposed by validating against HTTP flooding; using tools such as Golden Eye, LOIC, proprietary tools, etc. HTTP flooding attacks generated using any existing tools may not exhibit similar characteristics of the real time HTTP flooding attack. Various methods were used to defend these attacks based on distributed schemes with certain difficulties to count the packets or duplicates sent by a node. This is due to lack of communication infrastructure. Two limits are used to mitigate packet flood and replica flood attacks, respectively. Violation of both the limits can be easily noticed by claim-carry-and check. The inconsistency check against full claims is trivial. This is designed to work in a distributed system. Moreover, it allows tolerating a little amount of attackers for collision.                    A new attack, the Ad Hoc Flooding Attack, results in denial of service when used against all ondemand ad hoc networks routing protocols. In this attack, the attacker either broadcasts a lot of Route Request packets for node ID who is not in networks, or sends a lot of DATA packets to consume the bandwidth so as to congest in links.</vt:lpstr>
      <vt:lpstr>  LITERATURE SURVEY :</vt:lpstr>
      <vt:lpstr>  LITERATURE SURVEY :</vt:lpstr>
      <vt:lpstr>  LITERATURE SURVEY :</vt:lpstr>
      <vt:lpstr>  LITERATURE SURVEY :</vt:lpstr>
      <vt:lpstr>TECHNOLOGY STACK  Hardware requirement  Hardware Minimum Requirement Disk Space 32 GB or more,10 GB or more for Foundation Edition Processor 1.4 GHz 64 bit Memory 512 MB Display (800 × 600) Capable video adapter and monitor </vt:lpstr>
      <vt:lpstr>TECHNOLOGY STACK Software requirement Backend Technologies  ✓ Python -Anaconda ✓ Numpy  ✓ Sci-learn  ✓ Jupyter Notebook   Frontend Technologies  ✓ Web Technologies  ✓ Bootstrap  </vt:lpstr>
      <vt:lpstr>EXISTING SYSTEM:  ✓ The existing system Misbehavior detection system (MDS) can be deployed to detect and prevent internal attacks.In this project,We propose a machine learning and reputation based MDS to enhance the detection accuracy. ✓ Existing system MDS is trained using datasets generated through extensive simulation based on the realistic vehicular network environment. To improve the accuracy of the detection, we have employed the DempsterShafer (DS) theory-based collaborative misbehavior detection system.  ✓ In the existing system scheme, the reputation score of each vehicle is used as a belief value for Dempster-Shafer based feedback combination. In addition, existing system is a beta distribution based reputation update and revocation scheme. An attacker can control some vehicles or groups of vehicles to broadcast false information. An attacker can broadcast false alerts such as emergency vehicle approaching or icy road conditions to disrupt the normal operation of the traffic. These kinds of false alerts can cause huge accidents, thus, it is very crucial to detect them.  </vt:lpstr>
      <vt:lpstr>DRAWBACKS OF EXISTING SYSTEM:  ✓ It achieves low-latency in delivery with less energy consumption.  ✓ The detection performance is not improved.   ✓ Parties need to be involved.  ✓ Cannot overcome inter-packet dependency.    </vt:lpstr>
      <vt:lpstr>PROPOSED SYSTEM:  ✓ The proposed system presents a period-based defense mechanism .PDM scheme is based on the periods and uses a blacklist to efficiently prevent the data flooding attack, by checking the data packet floods at the end of each period in order to enhance the throughput of burst traffic. Therefore, it can guarantee the Quality of Service (QoS) of burst traffic. As a result of which many data packets are forwarded at a high rate for the whole duration. Flood attacks are launched by malicious or selfish nodes.  ✓ In the proposed Single-copy routing after sending a packet out, a node deletes its own copy of the packet. Thus, each packet only has one copy in the network.  ✓ In the proposed Multicopy routing to the source node of a packet sprays a certain number of replicas of the packet to other nodes and each copy is separately routed using the single-copy strategy. The maximum number of copies that each packet can have is set. ✓ In the proposed, Propagation routing when a node locates it appropriate (according to the routing algorithm) to send a packet to another encountered node, it replicates that packet to the encountered node and keeps its own fake. There is no preset limit over the number of copies a packet can have. In Propagation, a node duplicates a packet to another encountered node if the latter has more regular contacts with the destination of the packet. </vt:lpstr>
      <vt:lpstr> ADVANTAGES OF PROPOSED SYSTEM:  ✓ Reduce false alarm probability  ✓ Cost reduction for its users  ✓ Higher accuracy  ✓ Opaqueness since routers need not be involved. ✓ Successfully minimize the amount of traffic</vt:lpstr>
      <vt:lpstr>SYSTEM ARCHITECTURE:        </vt:lpstr>
      <vt:lpstr>System Design:(ER diagram)                </vt:lpstr>
      <vt:lpstr>System Design:(Data Flow diagram)                </vt:lpstr>
      <vt:lpstr>System Design:(Usecase diagram)                </vt:lpstr>
      <vt:lpstr>System Design:(Activity diagram)                </vt:lpstr>
      <vt:lpstr>MODULES:                Module 1 : Exploratory Data Analysis                   Module 2 : Pre-processing                   Module 3 : Feature Engineering                   Module 4 : Prediction </vt:lpstr>
      <vt:lpstr>Module 1 : Exploratory Data Analysis     ✓ Exploratory Data Analysis (EDA) is the first step in your data analysis process. Here, you make sense of the data you have and then figure out what questions you want to ask and how to frame them, as well as how best to manipulate your available data sources to get the answers you need.         ✓ Exploratory Data Analysis is valuable to data science projects since it allows to get closer to the certainty that the future results will be valid, correctly interpreted, and applicable to the desired business contexts. Such level of certainty can be achieved only after raw data is validated and checked for anomalies, ensuring that the data set was collected without errors.            ✓ EDA also helps to find insights that were not evident or worth investigating to business stakeholders and data scientists but can be very informative about a particular business.          ✓  EDA is performed in order to define and refine the selection of feature variables that will be used for machine learning. Once data scientists become familiar with the data set, they often have to return to feature engineering step, since the initial features may turn out not to be serving their intended purpose. Once the EDA stage is complete, data scientists get a firm feature set they need for supervised and unsupervised machine learning.</vt:lpstr>
      <vt:lpstr>Module 2 : Pre-processing      ✓ Sometimes you may find some data are missing in the dataset. We need to be equipped to handle the problem when we come across them. Obviously you could remove the entire line of data but what if you are unknowingly removing crucial information? Of course we would not want to do that. One of the most common idea to handle the problem is to take a mean of all the values of the same column and have it to replace the missing data.          ✓ The library that we are going to use for the task is called Scikit Learn preprocessing. It contains a class called Imputer which will help us take care of the missing data. Sometimes our data is in qualitative form, that is we have texts as our data. We can find categories in text form. Now it gets complicated for machines to understand texts and process them, rather than numbers. Therefore, we have to encode the categorical data.         ✓ Now we need to split our dataset into two sets — a Training set and a Test set. We will train our machine learning models on our training set and then we will test the models on our test set to check how accurately it can predict. A general rule of the thumb is to allocate 80% of the dataset to training set and the remaining 20% to test set. For this task, we will import test_train_split from model_selection library of scikit.</vt:lpstr>
      <vt:lpstr>Module 3 : Feature Engineering            Filter methods are generally used as a preprocessing step. The selection of features is independent of any machine learning algorithms. Instead, features are selected on the basis of their scores in various statistical tests for their correlation with the outcome variable. The correlation is a subjective term here. For basic guidance, you can refer to the following table for defining correlation co-efficients.  Pearson’s Correlation: It is used as a measure for quantifying linear dependence between two continuous variables X and Y. Its value varies from -1 to +1.  LDA: Linear discriminant analysis is used to find a linear combination of features that characterizes or separates two or more classes (or levels) of a categorical variable.  ANOVA: ANOVA stands for Analysis of variance. It is similar to LDA except for the fact that it is operated using one or more categorical independent features and one continuous dependent feature. It provides a statistical test of whether the means of several groups are equal or not.  Chi-Square: It is a is a statistical test applied to the groups of categorical features to evaluate the likelihood of correlation or association between them using their frequency distribution</vt:lpstr>
      <vt:lpstr>Module 4 : Prediction       ✓ Once training is complete, it’s time to see if the model is any good, using Evaluation. This is where that dataset that we set aside earlier comes into play.              ✓ Evaluation allows us to test our model against data that has never been used for training. This metric allows us to see how the model might perform against data that it has not yet seen. This is meant to be representative of how the model might perform in the real world.             ✓ A good rule of thumb I use for a training-evaluation split somewhere on the order of 80/20 or 70/30. Much of this depends on the size of the original source dataset. If you have a lot of data, perhaps you don’t need as big of a fraction for the evaluation dataset.              ✓ Once you’ve done evaluation, it’s possible that you want to see if you can further improve your training in any way. We can do this by tuning our parameters. There were a few parameters we implicitly assumed when we did our training, and now is a good time to go back and test those assumptions and try other values.</vt:lpstr>
      <vt:lpstr>Performance Analysis:        ✓ The technique of comparing the performance of a specific situation in contrast to the aim and yet executed. The first step of analyzing raw data is validated  and checked for anomalies , ensuring that the data set was collected without errors and then pre-processing step splits the dataset into trained set and test set , after training the model ,it’s completely ready for evaluation . Once evaluation done ,              ✓ It’s possible you can further improve the training  any way and  the prediction of attackers and non-attackers counts will be well aimed than the existing model. There were a few parameters  we implicitly assumed when we did our training and now is the good time to go back and test those assumptions and try other values.     </vt:lpstr>
      <vt:lpstr>Screenshots(anaconda prompt)  </vt:lpstr>
      <vt:lpstr>Screenshots(Value per class)  </vt:lpstr>
      <vt:lpstr>Screenshots(Pie chart for normal and attack) </vt:lpstr>
      <vt:lpstr>Screenshots   </vt:lpstr>
      <vt:lpstr>Screenshots(IP Protocol) </vt:lpstr>
      <vt:lpstr>Screenshots(TCP Acknowledgment)  </vt:lpstr>
      <vt:lpstr>Screenshots(Reverse bit) </vt:lpstr>
      <vt:lpstr>Screenshots(Don’t fragment) </vt:lpstr>
      <vt:lpstr>Screenshots(More fragment) </vt:lpstr>
      <vt:lpstr>Screenshots(BRNN Model accuracy) </vt:lpstr>
      <vt:lpstr>Screenshots(BRNN Model loss) </vt:lpstr>
      <vt:lpstr>Screenshots(output) </vt:lpstr>
      <vt:lpstr>CONCLUSION Reduce the attacks by employing rate limitations and probablistically detect the  number of packets and the Long-short term memory algorithm is used to detect the approximate counting of packets which are violating the rate limits . This works are implemented in distributed manner.They easily reduce the throughput of burst traffic by comparing with the simple threshold .This is achieved by using proposed scheme and more over it is better than old scheme. FUTURE ENHANCEMENTS In future, the model can be implemented on other attacks like Application Layer Attack, Protocol Attack, Volumetric Attack with large dataset using ANN. </vt:lpstr>
      <vt:lpstr>REFERENCES [1]Compagno, &amp; al., “Poseidon: Mitigating interest flooding ddos attacks in named data networking,” in Local Computer Networks (LCN), Intl’ Conf. on. IEEE, 2013, pp. 630– 638. [2]Afanasyev, &amp; al., “Interest flooding attack and countermeasures in named data networking,” in IFIP Networking Conference. IEEE, 2013, pp. 1–9. [3]Ghali, &amp; al., “Closing the floodgate with stateless content-centric networking,” in 2017 26th International Conference on Computer Communication and Networks (ICCCN), July 2017, pp. 1–10. [4]T. Zhi, H. Luo, and Y. Liu, “A gini impurity-based interest flooding attack defence mechanism in ndn,” IEEE Communications Letters, vol. 22, no. 3, pp. 538–541, March 2018. </vt:lpstr>
      <vt:lpstr>REFERENCES [5]Y. Xin, &amp; al., “Detection of collusive interest flooding attacks in named data networking using wavelet analysis,” in IEEE Military Communications Conference (MILCOM), Oct 2017, pp. 557–562. [6]K. Wang, &amp; al., “On the urgency of implementing Interest NACK into CCN: from the perspective of countering advanced interest flooding attacks” in IET Networks, vol. 7, no. 3, pp. 136–140, 2018. [7]S. DiBenedetto and C. Papadopoulos, “Mitigating poisoned content with forwarding strategy,” in 2016 IEEE Conference on Computer Communications Workshops (INFOCOM WKSHPS), April 2016, pp. 164–16 </vt:lpstr>
      <vt:lpstr>REFERENCES [8]Yi, &amp; al., “A case for stateful forwarding plane,” Computer Communications, vol. 36, no. 7, pp. 779–791, 2013. [9]Amandeep Verma Manpreet Singh Gujral “A Comprehensive Appraisal of Ad hoc Networks” International Journal of Computer Applications (0975– 8887) Volume 49– No.22, July 2012. [10]Shahanaz Begum I, Geetharamani G, “DDoS Attack detection and Prevention in Private Cloud Environment “,International Journal of Innovations in Engineering and Technology (IJIET), Vol.7 Issue.3, Oct 2016, pp. 527- 531 [11]S. Umarani, D. Sharmila, ‘‘Predicting Application Layer DDoS Attacks Using Machine Learning Algorithms”, International Journal of Computer, Electrical, Automation, Control and Information Engineering Vol.8, No.10, 2014, pp. 1912-1917 </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 a Slide Title - 1</dc:title>
  <dc:subject/>
  <dc:creator>Varsha Senthilraju</dc:creator>
  <cp:keywords/>
  <dc:description/>
  <cp:lastModifiedBy>Varsha Senthilraju</cp:lastModifiedBy>
  <cp:revision>70</cp:revision>
  <dcterms:created xsi:type="dcterms:W3CDTF">2020-11-23T03:52:09Z</dcterms:created>
  <dcterms:modified xsi:type="dcterms:W3CDTF">2021-06-13T02:07:00Z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