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308" r:id="rId5"/>
    <p:sldId id="260" r:id="rId6"/>
    <p:sldId id="267" r:id="rId7"/>
    <p:sldId id="285" r:id="rId8"/>
    <p:sldId id="286" r:id="rId9"/>
    <p:sldId id="287" r:id="rId10"/>
    <p:sldId id="262" r:id="rId11"/>
    <p:sldId id="290" r:id="rId12"/>
    <p:sldId id="261" r:id="rId13"/>
    <p:sldId id="265" r:id="rId14"/>
    <p:sldId id="264" r:id="rId15"/>
    <p:sldId id="266" r:id="rId16"/>
    <p:sldId id="259" r:id="rId17"/>
    <p:sldId id="310" r:id="rId18"/>
    <p:sldId id="311" r:id="rId19"/>
    <p:sldId id="312" r:id="rId20"/>
    <p:sldId id="313" r:id="rId21"/>
    <p:sldId id="307" r:id="rId22"/>
    <p:sldId id="279" r:id="rId23"/>
    <p:sldId id="284" r:id="rId24"/>
    <p:sldId id="289" r:id="rId25"/>
    <p:sldId id="288" r:id="rId26"/>
    <p:sldId id="314" r:id="rId27"/>
    <p:sldId id="295" r:id="rId28"/>
    <p:sldId id="296" r:id="rId29"/>
    <p:sldId id="297" r:id="rId30"/>
    <p:sldId id="298" r:id="rId31"/>
    <p:sldId id="300" r:id="rId32"/>
    <p:sldId id="305" r:id="rId33"/>
    <p:sldId id="304" r:id="rId34"/>
    <p:sldId id="299" r:id="rId35"/>
    <p:sldId id="303" r:id="rId36"/>
    <p:sldId id="291" r:id="rId37"/>
    <p:sldId id="292" r:id="rId38"/>
    <p:sldId id="293" r:id="rId39"/>
    <p:sldId id="294"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Senthilraju" initials="VS" lastIdx="1" clrIdx="0">
    <p:extLst>
      <p:ext uri="{19B8F6BF-5375-455C-9EA6-DF929625EA0E}">
        <p15:presenceInfo xmlns:p15="http://schemas.microsoft.com/office/powerpoint/2012/main" userId="f6f37bee7de2ee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902"/>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89" autoAdjust="0"/>
  </p:normalViewPr>
  <p:slideViewPr>
    <p:cSldViewPr snapToGrid="0" snapToObjects="1">
      <p:cViewPr varScale="1">
        <p:scale>
          <a:sx n="78" d="100"/>
          <a:sy n="78" d="100"/>
        </p:scale>
        <p:origin x="220"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F18275-5EDC-4598-9D47-F68ADE58B7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81198CC-0CA5-4305-A175-78A63F379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CEF67E-234E-4A3A-8CB5-376FECEBF293}" type="datetimeFigureOut">
              <a:rPr lang="en-US" smtClean="0"/>
              <a:t>8/5/2021</a:t>
            </a:fld>
            <a:endParaRPr lang="en-US" dirty="0"/>
          </a:p>
        </p:txBody>
      </p:sp>
      <p:sp>
        <p:nvSpPr>
          <p:cNvPr id="4" name="Footer Placeholder 3">
            <a:extLst>
              <a:ext uri="{FF2B5EF4-FFF2-40B4-BE49-F238E27FC236}">
                <a16:creationId xmlns:a16="http://schemas.microsoft.com/office/drawing/2014/main" id="{987CE072-FA8A-4871-9241-8B58F5E7F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57661-B7EA-4C03-9F0A-0B7D53B7B9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163CB-F003-44EB-8C78-70D240820F6F}" type="slidenum">
              <a:rPr lang="en-US" smtClean="0"/>
              <a:t>‹#›</a:t>
            </a:fld>
            <a:endParaRPr lang="en-US" dirty="0"/>
          </a:p>
        </p:txBody>
      </p:sp>
    </p:spTree>
    <p:extLst>
      <p:ext uri="{BB962C8B-B14F-4D97-AF65-F5344CB8AC3E}">
        <p14:creationId xmlns:p14="http://schemas.microsoft.com/office/powerpoint/2010/main" val="8531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3FBB-E204-4EE9-A01E-224664099C93}" type="datetimeFigureOut">
              <a:rPr lang="en-US" smtClean="0"/>
              <a:t>8/5/2021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A40E-6170-4873-86F7-EF21F356E5FA}" type="slidenum">
              <a:rPr lang="en-US" smtClean="0"/>
              <a:t>‹#›</a:t>
            </a:fld>
            <a:endParaRPr lang="en-US" dirty="0"/>
          </a:p>
        </p:txBody>
      </p:sp>
    </p:spTree>
    <p:extLst>
      <p:ext uri="{BB962C8B-B14F-4D97-AF65-F5344CB8AC3E}">
        <p14:creationId xmlns:p14="http://schemas.microsoft.com/office/powerpoint/2010/main" val="41183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anchor="ctr"/>
          <a:lstStyle>
            <a:lvl1pPr algn="ctr">
              <a:defRPr sz="5400">
                <a:solidFill>
                  <a:schemeClr val="bg2"/>
                </a:solidFill>
              </a:defRPr>
            </a:lvl1pPr>
          </a:lstStyle>
          <a:p>
            <a:r>
              <a:rPr lang="en-US" dirty="0"/>
              <a:t>Add a Slide Title - 1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27" name="Diamond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681" y="1701643"/>
            <a:ext cx="12524564" cy="3322844"/>
          </a:xfrm>
          <a:prstGeom prst="rect">
            <a:avLst/>
          </a:prstGeom>
        </p:spPr>
      </p:pic>
      <p:pic>
        <p:nvPicPr>
          <p:cNvPr id="8" name="Graphic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9681" y="1701643"/>
            <a:ext cx="12524564" cy="3351244"/>
          </a:xfrm>
          <a:prstGeom prst="rect">
            <a:avLst/>
          </a:prstGeom>
        </p:spPr>
      </p:pic>
      <p:sp>
        <p:nvSpPr>
          <p:cNvPr id="2" name="Graphic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endParaRPr lang="en-US" dirty="0"/>
          </a:p>
        </p:txBody>
      </p:sp>
      <p:sp>
        <p:nvSpPr>
          <p:cNvPr id="3" name="Graphic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endParaRPr lang="en-US" dirty="0"/>
          </a:p>
        </p:txBody>
      </p:sp>
      <p:sp>
        <p:nvSpPr>
          <p:cNvPr id="11" name="Grow Diamond">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7" name="Text Placeholder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8" name="Title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anchor="ctr"/>
          <a:lstStyle>
            <a:lvl1pPr algn="ctr">
              <a:defRPr sz="4800">
                <a:solidFill>
                  <a:schemeClr val="accent2"/>
                </a:solidFill>
              </a:defRPr>
            </a:lvl1pPr>
          </a:lstStyle>
          <a:p>
            <a:r>
              <a:rPr lang="en-US" dirty="0"/>
              <a:t>Add a Slide Title - 1</a:t>
            </a:r>
          </a:p>
        </p:txBody>
      </p:sp>
      <p:cxnSp>
        <p:nvCxnSpPr>
          <p:cNvPr id="20" name="Straight Connector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0"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1"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2"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3"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4"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5"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6"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7"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9"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8"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1"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2"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3"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4"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5"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6"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7"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8"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9"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1"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2"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3"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4"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5"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6"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7"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8"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9"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1"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2"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3"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4"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5"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6"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7"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8"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9"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1"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2"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3"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4"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5"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6"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7"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8"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9"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1"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2"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3"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4"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5"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6"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7"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8"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9"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1"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2" grpId="0" animBg="1"/>
      <p:bldP spid="22" grpId="1" animBg="1"/>
      <p:bldP spid="22" grpId="2" animBg="1"/>
      <p:bldP spid="22" grpId="3" animBg="1"/>
      <p:bldP spid="22" grpId="4" animBg="1"/>
      <p:bldP spid="22" grpId="5" animBg="1"/>
      <p:bldP spid="22" grpId="6" animBg="1"/>
      <p:bldP spid="22" grpId="7" animBg="1"/>
      <p:bldP spid="22" grpId="8" animBg="1"/>
      <p:bldP spid="22" grpId="9"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0"/>
      <p:bldP spid="18" grpId="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3F0-7BBB-445F-A05D-1089F71F9B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2229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C0CF-6BBC-4FB8-A046-5214A7F209E3}"/>
              </a:ext>
            </a:extLst>
          </p:cNvPr>
          <p:cNvSpPr>
            <a:spLocks noGrp="1"/>
          </p:cNvSpPr>
          <p:nvPr>
            <p:ph type="title"/>
          </p:nvPr>
        </p:nvSpPr>
        <p:spPr>
          <a:xfrm>
            <a:off x="838200" y="873760"/>
            <a:ext cx="10266680" cy="5181600"/>
          </a:xfrm>
        </p:spPr>
        <p:txBody>
          <a:bodyPr/>
          <a:lstStyle/>
          <a:p>
            <a:pPr algn="ctr"/>
            <a:r>
              <a:rPr lang="en-IN" sz="4400" dirty="0">
                <a:solidFill>
                  <a:schemeClr val="accent6">
                    <a:lumMod val="25000"/>
                  </a:schemeClr>
                </a:solidFill>
                <a:latin typeface="Arial Rounded MT Bold" panose="020F0704030504030204" pitchFamily="34" charset="0"/>
              </a:rPr>
              <a:t>THE RELIABLE AND ROBUST DDOS  ATTACK DETECTION IN IOT USING NEURAL NETWORKS</a:t>
            </a:r>
            <a:br>
              <a:rPr lang="en-IN" sz="4400" dirty="0">
                <a:solidFill>
                  <a:schemeClr val="accent6">
                    <a:lumMod val="25000"/>
                  </a:schemeClr>
                </a:solidFill>
                <a:latin typeface="Arial Rounded MT Bold" panose="020F0704030504030204" pitchFamily="34" charset="0"/>
              </a:rPr>
            </a:br>
            <a:r>
              <a:rPr lang="en-IN" sz="4400" dirty="0">
                <a:solidFill>
                  <a:schemeClr val="accent6">
                    <a:lumMod val="25000"/>
                  </a:schemeClr>
                </a:solidFill>
                <a:latin typeface="Arial Rounded MT Bold" panose="020F0704030504030204" pitchFamily="34" charset="0"/>
              </a:rPr>
              <a:t>                                          </a:t>
            </a:r>
            <a:br>
              <a:rPr lang="en-IN" sz="4400" dirty="0">
                <a:solidFill>
                  <a:schemeClr val="accent6">
                    <a:lumMod val="25000"/>
                  </a:schemeClr>
                </a:solidFill>
                <a:latin typeface="Arial Rounded MT Bold" panose="020F0704030504030204" pitchFamily="34" charset="0"/>
              </a:rPr>
            </a:br>
            <a:r>
              <a:rPr lang="en-IN" sz="4400" dirty="0">
                <a:solidFill>
                  <a:schemeClr val="bg2">
                    <a:lumMod val="50000"/>
                  </a:schemeClr>
                </a:solidFill>
                <a:latin typeface="Arial Rounded MT Bold" panose="020F0704030504030204" pitchFamily="34" charset="0"/>
              </a:rPr>
              <a:t>        </a:t>
            </a:r>
            <a:r>
              <a:rPr lang="en-US" sz="3600" b="1" dirty="0">
                <a:solidFill>
                  <a:schemeClr val="bg2">
                    <a:lumMod val="50000"/>
                  </a:schemeClr>
                </a:solidFill>
                <a:latin typeface="Times New Roman" panose="02020603050405020304" pitchFamily="18" charset="0"/>
                <a:cs typeface="Times New Roman" panose="02020603050405020304" pitchFamily="18" charset="0"/>
              </a:rPr>
              <a:t>BATCH</a:t>
            </a:r>
            <a:r>
              <a:rPr lang="en-US" sz="3600" dirty="0">
                <a:solidFill>
                  <a:schemeClr val="bg2">
                    <a:lumMod val="50000"/>
                  </a:schemeClr>
                </a:solidFill>
                <a:latin typeface="Times New Roman" panose="02020603050405020304" pitchFamily="18" charset="0"/>
                <a:cs typeface="Times New Roman" panose="02020603050405020304" pitchFamily="18" charset="0"/>
              </a:rPr>
              <a:t> :  C11</a:t>
            </a:r>
            <a:br>
              <a:rPr lang="en-US" sz="3600" dirty="0">
                <a:solidFill>
                  <a:schemeClr val="bg2">
                    <a:lumMod val="50000"/>
                  </a:schemeClr>
                </a:solidFill>
                <a:latin typeface="Times New Roman" panose="02020603050405020304" pitchFamily="18" charset="0"/>
                <a:cs typeface="Times New Roman" panose="02020603050405020304" pitchFamily="18" charset="0"/>
              </a:rPr>
            </a:br>
            <a:r>
              <a:rPr lang="en-US" sz="3600" dirty="0">
                <a:solidFill>
                  <a:schemeClr val="bg2">
                    <a:lumMod val="50000"/>
                  </a:schemeClr>
                </a:solidFill>
                <a:latin typeface="Times New Roman" panose="02020603050405020304" pitchFamily="18" charset="0"/>
                <a:cs typeface="Times New Roman" panose="02020603050405020304" pitchFamily="18" charset="0"/>
              </a:rPr>
              <a:t>                           </a:t>
            </a:r>
            <a:r>
              <a:rPr lang="en-US" sz="3600" b="1" dirty="0">
                <a:solidFill>
                  <a:schemeClr val="bg2">
                    <a:lumMod val="50000"/>
                  </a:schemeClr>
                </a:solidFill>
                <a:latin typeface="Times New Roman" panose="02020603050405020304" pitchFamily="18" charset="0"/>
                <a:cs typeface="Times New Roman" panose="02020603050405020304" pitchFamily="18" charset="0"/>
              </a:rPr>
              <a:t>GUIDE  :</a:t>
            </a:r>
            <a:r>
              <a:rPr lang="en-US" sz="3600" dirty="0">
                <a:solidFill>
                  <a:schemeClr val="bg2">
                    <a:lumMod val="50000"/>
                  </a:schemeClr>
                </a:solidFill>
                <a:latin typeface="Times New Roman" panose="02020603050405020304" pitchFamily="18" charset="0"/>
                <a:cs typeface="Times New Roman" panose="02020603050405020304" pitchFamily="18" charset="0"/>
              </a:rPr>
              <a:t>  MRs .R. DEVI</a:t>
            </a:r>
            <a:br>
              <a:rPr lang="en-US" sz="3600" dirty="0">
                <a:solidFill>
                  <a:schemeClr val="bg2">
                    <a:lumMod val="50000"/>
                  </a:schemeClr>
                </a:solidFill>
                <a:latin typeface="Times New Roman" panose="02020603050405020304" pitchFamily="18" charset="0"/>
                <a:cs typeface="Times New Roman" panose="02020603050405020304" pitchFamily="18" charset="0"/>
              </a:rPr>
            </a:br>
            <a:r>
              <a:rPr lang="en-US" sz="3600" b="1" dirty="0">
                <a:solidFill>
                  <a:schemeClr val="bg2">
                    <a:lumMod val="50000"/>
                  </a:schemeClr>
                </a:solidFill>
                <a:latin typeface="Times New Roman" panose="02020603050405020304" pitchFamily="18" charset="0"/>
                <a:cs typeface="Times New Roman" panose="02020603050405020304" pitchFamily="18" charset="0"/>
              </a:rPr>
              <a:t>                    TEAM MEMBERS :</a:t>
            </a:r>
            <a:br>
              <a:rPr lang="en-US" sz="3600" b="1" dirty="0">
                <a:solidFill>
                  <a:schemeClr val="bg2">
                    <a:lumMod val="50000"/>
                  </a:schemeClr>
                </a:solidFill>
                <a:latin typeface="Times New Roman" panose="02020603050405020304" pitchFamily="18" charset="0"/>
                <a:cs typeface="Times New Roman" panose="02020603050405020304" pitchFamily="18" charset="0"/>
              </a:rPr>
            </a:br>
            <a:r>
              <a:rPr lang="en-US" sz="3600" b="1" dirty="0">
                <a:solidFill>
                  <a:schemeClr val="bg2">
                    <a:lumMod val="50000"/>
                  </a:schemeClr>
                </a:solidFill>
                <a:latin typeface="Times New Roman" panose="02020603050405020304" pitchFamily="18" charset="0"/>
                <a:cs typeface="Times New Roman" panose="02020603050405020304" pitchFamily="18" charset="0"/>
              </a:rPr>
              <a:t>                           </a:t>
            </a:r>
            <a:r>
              <a:rPr lang="en-US" sz="3200" dirty="0">
                <a:solidFill>
                  <a:schemeClr val="bg2">
                    <a:lumMod val="50000"/>
                  </a:schemeClr>
                </a:solidFill>
                <a:latin typeface="Times New Roman" panose="02020603050405020304" pitchFamily="18" charset="0"/>
                <a:cs typeface="Times New Roman" panose="02020603050405020304" pitchFamily="18" charset="0"/>
              </a:rPr>
              <a:t>VARSHA S (2017PECCS248)</a:t>
            </a:r>
            <a:br>
              <a:rPr lang="en-US" sz="3200" dirty="0">
                <a:solidFill>
                  <a:schemeClr val="bg2">
                    <a:lumMod val="50000"/>
                  </a:schemeClr>
                </a:solidFill>
                <a:latin typeface="Times New Roman" panose="02020603050405020304" pitchFamily="18" charset="0"/>
                <a:cs typeface="Times New Roman" panose="02020603050405020304" pitchFamily="18" charset="0"/>
              </a:rPr>
            </a:br>
            <a:r>
              <a:rPr lang="en-US" sz="3200" dirty="0">
                <a:solidFill>
                  <a:schemeClr val="bg2">
                    <a:lumMod val="50000"/>
                  </a:schemeClr>
                </a:solidFill>
                <a:latin typeface="Times New Roman" panose="02020603050405020304" pitchFamily="18" charset="0"/>
                <a:cs typeface="Times New Roman" panose="02020603050405020304" pitchFamily="18" charset="0"/>
              </a:rPr>
              <a:t>                                        VALARMATHI R(2017PECCS246)</a:t>
            </a:r>
            <a:br>
              <a:rPr lang="en-US" sz="3200" dirty="0">
                <a:solidFill>
                  <a:schemeClr val="bg2">
                    <a:lumMod val="50000"/>
                  </a:schemeClr>
                </a:solidFill>
                <a:latin typeface="Times New Roman" panose="02020603050405020304" pitchFamily="18" charset="0"/>
                <a:cs typeface="Times New Roman" panose="02020603050405020304" pitchFamily="18" charset="0"/>
              </a:rPr>
            </a:br>
            <a:br>
              <a:rPr lang="en-US" sz="3200" dirty="0">
                <a:solidFill>
                  <a:schemeClr val="accent6">
                    <a:lumMod val="50000"/>
                  </a:schemeClr>
                </a:solidFill>
              </a:rPr>
            </a:br>
            <a:endParaRPr lang="en-IN" sz="3200" dirty="0">
              <a:solidFill>
                <a:schemeClr val="accent6">
                  <a:lumMod val="50000"/>
                </a:schemeClr>
              </a:solidFill>
            </a:endParaRPr>
          </a:p>
        </p:txBody>
      </p:sp>
    </p:spTree>
    <p:extLst>
      <p:ext uri="{BB962C8B-B14F-4D97-AF65-F5344CB8AC3E}">
        <p14:creationId xmlns:p14="http://schemas.microsoft.com/office/powerpoint/2010/main" val="109126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493985" y="843280"/>
            <a:ext cx="11193517" cy="5506720"/>
          </a:xfrm>
        </p:spPr>
        <p:txBody>
          <a:bodyPr/>
          <a:lstStyle/>
          <a:p>
            <a:pPr marL="457200" rtl="0" fontAlgn="base">
              <a:spcBef>
                <a:spcPts val="0"/>
              </a:spcBef>
              <a:spcAft>
                <a:spcPts val="0"/>
              </a:spcAft>
            </a:pPr>
            <a:r>
              <a:rPr lang="en-IN" dirty="0">
                <a:solidFill>
                  <a:schemeClr val="accent6">
                    <a:lumMod val="50000"/>
                  </a:schemeClr>
                </a:solidFill>
                <a:latin typeface="Arial Rounded MT Bold" panose="020F0704030504030204" pitchFamily="34" charset="0"/>
              </a:rPr>
              <a:t>DRAWBACKS OF EXISTING SYSTEM:</a:t>
            </a:r>
            <a:br>
              <a:rPr lang="en-IN" dirty="0">
                <a:solidFill>
                  <a:schemeClr val="accent6">
                    <a:lumMod val="50000"/>
                  </a:schemeClr>
                </a:solidFill>
                <a:latin typeface="Arial Rounded MT Bold" panose="020F0704030504030204" pitchFamily="34" charset="0"/>
              </a:rPr>
            </a:br>
            <a:br>
              <a:rPr lang="en-IN" dirty="0">
                <a:solidFill>
                  <a:schemeClr val="accent6">
                    <a:lumMod val="50000"/>
                  </a:schemeClr>
                </a:solidFill>
                <a:latin typeface="Arial Rounded MT Bold" panose="020F0704030504030204" pitchFamily="34" charset="0"/>
              </a:rPr>
            </a:br>
            <a:r>
              <a:rPr lang="en-US" sz="4000" dirty="0">
                <a:solidFill>
                  <a:schemeClr val="bg2">
                    <a:lumMod val="25000"/>
                  </a:schemeClr>
                </a:solidFill>
              </a:rPr>
              <a:t>✓ It achieves low-latency in delivery with less energy consumption. </a:t>
            </a:r>
            <a:br>
              <a:rPr lang="en-US" sz="4000" dirty="0">
                <a:solidFill>
                  <a:schemeClr val="bg2">
                    <a:lumMod val="25000"/>
                  </a:schemeClr>
                </a:solidFill>
              </a:rPr>
            </a:br>
            <a:r>
              <a:rPr lang="en-US" sz="4000" dirty="0">
                <a:solidFill>
                  <a:schemeClr val="bg2">
                    <a:lumMod val="25000"/>
                  </a:schemeClr>
                </a:solidFill>
              </a:rPr>
              <a:t>✓ The detection performance is not improved.  </a:t>
            </a:r>
            <a:br>
              <a:rPr lang="en-US" sz="4000" dirty="0">
                <a:solidFill>
                  <a:schemeClr val="bg2">
                    <a:lumMod val="25000"/>
                  </a:schemeClr>
                </a:solidFill>
              </a:rPr>
            </a:br>
            <a:r>
              <a:rPr lang="en-US" sz="4000" dirty="0">
                <a:solidFill>
                  <a:schemeClr val="bg2">
                    <a:lumMod val="25000"/>
                  </a:schemeClr>
                </a:solidFill>
              </a:rPr>
              <a:t>✓ Parties need to be involved. </a:t>
            </a:r>
            <a:br>
              <a:rPr lang="en-US" sz="4000" dirty="0">
                <a:solidFill>
                  <a:schemeClr val="bg2">
                    <a:lumMod val="25000"/>
                  </a:schemeClr>
                </a:solidFill>
              </a:rPr>
            </a:br>
            <a:r>
              <a:rPr lang="en-US" sz="4000" dirty="0">
                <a:solidFill>
                  <a:schemeClr val="bg2">
                    <a:lumMod val="25000"/>
                  </a:schemeClr>
                </a:solidFill>
              </a:rPr>
              <a:t>✓ Cannot overcome inter-packet dependency.</a:t>
            </a:r>
            <a:r>
              <a:rPr lang="en-IN" sz="4000" dirty="0">
                <a:solidFill>
                  <a:schemeClr val="bg2">
                    <a:lumMod val="25000"/>
                  </a:schemeClr>
                </a:solidFill>
                <a:latin typeface="Arial Rounded MT Bold" panose="020F0704030504030204" pitchFamily="34" charset="0"/>
              </a:rPr>
              <a:t>    </a:t>
            </a:r>
            <a:endParaRPr lang="en-IN" sz="40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45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119271" y="213360"/>
            <a:ext cx="11747609" cy="6461760"/>
          </a:xfrm>
        </p:spPr>
        <p:txBody>
          <a:bodyPr/>
          <a:lstStyle/>
          <a:p>
            <a:pPr marL="457200" rtl="0" fontAlgn="base">
              <a:spcBef>
                <a:spcPts val="0"/>
              </a:spcBef>
              <a:spcAft>
                <a:spcPts val="0"/>
              </a:spcAft>
            </a:pPr>
            <a:r>
              <a:rPr lang="en-IN" dirty="0">
                <a:solidFill>
                  <a:schemeClr val="accent6">
                    <a:lumMod val="50000"/>
                  </a:schemeClr>
                </a:solidFill>
                <a:latin typeface="Arial Rounded MT Bold" panose="020F0704030504030204" pitchFamily="34" charset="0"/>
              </a:rPr>
              <a:t>PROPOSED SYSTEM:</a:t>
            </a:r>
            <a:br>
              <a:rPr lang="en-IN" dirty="0">
                <a:solidFill>
                  <a:schemeClr val="accent6">
                    <a:lumMod val="50000"/>
                  </a:schemeClr>
                </a:solidFill>
                <a:latin typeface="Arial Rounded MT Bold" panose="020F0704030504030204" pitchFamily="34" charset="0"/>
              </a:rPr>
            </a:br>
            <a:r>
              <a:rPr lang="en-IN" sz="2400" dirty="0">
                <a:solidFill>
                  <a:schemeClr val="bg2">
                    <a:lumMod val="50000"/>
                  </a:schemeClr>
                </a:solidFill>
                <a:latin typeface="Arial Rounded MT Bold" panose="020F0704030504030204" pitchFamily="34" charset="0"/>
              </a:rPr>
              <a:t>          </a:t>
            </a:r>
            <a:br>
              <a:rPr lang="en-IN" sz="2400" dirty="0">
                <a:solidFill>
                  <a:schemeClr val="bg2">
                    <a:lumMod val="50000"/>
                  </a:schemeClr>
                </a:solidFill>
                <a:latin typeface="Arial Rounded MT Bold" panose="020F0704030504030204" pitchFamily="34" charset="0"/>
              </a:rPr>
            </a:br>
            <a:r>
              <a:rPr lang="en-IN" sz="2400" dirty="0">
                <a:solidFill>
                  <a:schemeClr val="bg2">
                    <a:lumMod val="50000"/>
                  </a:schemeClr>
                </a:solidFill>
                <a:latin typeface="Arial Rounded MT Bold" panose="020F0704030504030204" pitchFamily="34" charset="0"/>
              </a:rPr>
              <a:t>        </a:t>
            </a:r>
            <a:r>
              <a:rPr lang="en-IN"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The proposed system presents a </a:t>
            </a:r>
            <a:r>
              <a:rPr lang="en-US" sz="2400" dirty="0">
                <a:solidFill>
                  <a:srgbClr val="FF0000"/>
                </a:solidFill>
              </a:rPr>
              <a:t>period-based defense mechanism </a:t>
            </a:r>
            <a:r>
              <a:rPr lang="en-US" sz="2400" dirty="0">
                <a:solidFill>
                  <a:schemeClr val="accent6">
                    <a:lumMod val="25000"/>
                  </a:schemeClr>
                </a:solidFill>
              </a:rPr>
              <a:t>.PDM scheme is based on the periods and uses a blacklist to efficiently </a:t>
            </a:r>
            <a:r>
              <a:rPr lang="en-US" sz="2400" dirty="0">
                <a:solidFill>
                  <a:srgbClr val="FF0000"/>
                </a:solidFill>
              </a:rPr>
              <a:t>prevent the data flooding attack</a:t>
            </a:r>
            <a:r>
              <a:rPr lang="en-US" sz="2400" dirty="0">
                <a:solidFill>
                  <a:schemeClr val="accent6">
                    <a:lumMod val="25000"/>
                  </a:schemeClr>
                </a:solidFill>
              </a:rPr>
              <a:t>, by checking the data packet floods at the end of each period in order to enhance the throughput of burst traffic. Therefore, it can guarantee the </a:t>
            </a:r>
            <a:r>
              <a:rPr lang="en-US" sz="2400" dirty="0">
                <a:solidFill>
                  <a:srgbClr val="FF0000"/>
                </a:solidFill>
              </a:rPr>
              <a:t>Quality of Service (QoS) of burst traffic</a:t>
            </a:r>
            <a:r>
              <a:rPr lang="en-US" sz="2400" dirty="0">
                <a:solidFill>
                  <a:schemeClr val="accent6">
                    <a:lumMod val="25000"/>
                  </a:schemeClr>
                </a:solidFill>
              </a:rPr>
              <a:t>. </a:t>
            </a:r>
            <a:br>
              <a:rPr lang="en-US" sz="2400" dirty="0">
                <a:solidFill>
                  <a:schemeClr val="accent6">
                    <a:lumMod val="25000"/>
                  </a:schemeClr>
                </a:solidFill>
              </a:rPr>
            </a:br>
            <a:br>
              <a:rPr lang="en-US" sz="2400" dirty="0">
                <a:solidFill>
                  <a:schemeClr val="accent6">
                    <a:lumMod val="25000"/>
                  </a:schemeClr>
                </a:solidFill>
              </a:rPr>
            </a:br>
            <a:r>
              <a:rPr lang="en-US" sz="2400" dirty="0">
                <a:solidFill>
                  <a:schemeClr val="accent6">
                    <a:lumMod val="25000"/>
                  </a:schemeClr>
                </a:solidFill>
              </a:rPr>
              <a:t>       </a:t>
            </a:r>
            <a:r>
              <a:rPr lang="en-IN" sz="2400" dirty="0">
                <a:solidFill>
                  <a:schemeClr val="accent6">
                    <a:lumMod val="25000"/>
                  </a:schemeClr>
                </a:solidFill>
                <a:latin typeface="Times New Roman" panose="02020603050405020304" pitchFamily="18" charset="0"/>
                <a:cs typeface="Times New Roman" panose="02020603050405020304" pitchFamily="18" charset="0"/>
              </a:rPr>
              <a:t>✓</a:t>
            </a:r>
            <a:r>
              <a:rPr lang="en-US" sz="2400" dirty="0">
                <a:solidFill>
                  <a:schemeClr val="accent6">
                    <a:lumMod val="25000"/>
                  </a:schemeClr>
                </a:solidFill>
              </a:rPr>
              <a:t> In the proposed </a:t>
            </a:r>
            <a:r>
              <a:rPr lang="en-US" sz="2400" dirty="0">
                <a:solidFill>
                  <a:srgbClr val="FF0000"/>
                </a:solidFill>
              </a:rPr>
              <a:t>Single-copy routing </a:t>
            </a:r>
            <a:r>
              <a:rPr lang="en-US" sz="2400" dirty="0">
                <a:solidFill>
                  <a:schemeClr val="accent6">
                    <a:lumMod val="25000"/>
                  </a:schemeClr>
                </a:solidFill>
              </a:rPr>
              <a:t>after sending a packet out, a node deletes its own copy of the packet. Thus, each packet only has one copy in the network. </a:t>
            </a:r>
            <a:br>
              <a:rPr lang="en-US" sz="2400" dirty="0">
                <a:solidFill>
                  <a:schemeClr val="accent6">
                    <a:lumMod val="25000"/>
                  </a:schemeClr>
                </a:solidFill>
              </a:rPr>
            </a:br>
            <a:br>
              <a:rPr lang="en-US" sz="2400" dirty="0">
                <a:solidFill>
                  <a:schemeClr val="accent6">
                    <a:lumMod val="25000"/>
                  </a:schemeClr>
                </a:solidFill>
              </a:rPr>
            </a:br>
            <a:r>
              <a:rPr lang="en-US" sz="2400" dirty="0">
                <a:solidFill>
                  <a:schemeClr val="accent6">
                    <a:lumMod val="25000"/>
                  </a:schemeClr>
                </a:solidFill>
              </a:rPr>
              <a:t>       </a:t>
            </a:r>
            <a:r>
              <a:rPr lang="en-IN"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In the proposed </a:t>
            </a:r>
            <a:r>
              <a:rPr lang="en-US" sz="2400" dirty="0">
                <a:solidFill>
                  <a:srgbClr val="FF0000"/>
                </a:solidFill>
              </a:rPr>
              <a:t>Multicopy routing </a:t>
            </a:r>
            <a:r>
              <a:rPr lang="en-US" sz="2400" dirty="0">
                <a:solidFill>
                  <a:schemeClr val="accent6">
                    <a:lumMod val="25000"/>
                  </a:schemeClr>
                </a:solidFill>
              </a:rPr>
              <a:t>to the source node of a packet sprays a certain number of replicas of the packet to other nodes and each copy is separately routed using the single-copy strategy. The maximum number of copies that each packet can have is set. </a:t>
            </a:r>
            <a:br>
              <a:rPr lang="en-US" sz="2400" dirty="0">
                <a:solidFill>
                  <a:schemeClr val="accent6">
                    <a:lumMod val="25000"/>
                  </a:schemeClr>
                </a:solidFill>
              </a:rPr>
            </a:br>
            <a:br>
              <a:rPr lang="en-US" sz="2400" dirty="0">
                <a:solidFill>
                  <a:schemeClr val="accent6">
                    <a:lumMod val="25000"/>
                  </a:schemeClr>
                </a:solidFill>
              </a:rPr>
            </a:br>
            <a:r>
              <a:rPr lang="en-US" sz="2400" dirty="0">
                <a:solidFill>
                  <a:schemeClr val="accent6">
                    <a:lumMod val="25000"/>
                  </a:schemeClr>
                </a:solidFill>
              </a:rPr>
              <a:t>       </a:t>
            </a:r>
            <a:r>
              <a:rPr lang="en-IN" sz="2400" dirty="0">
                <a:solidFill>
                  <a:schemeClr val="accent6">
                    <a:lumMod val="25000"/>
                  </a:schemeClr>
                </a:solidFill>
                <a:latin typeface="Times New Roman" panose="02020603050405020304" pitchFamily="18" charset="0"/>
                <a:cs typeface="Times New Roman" panose="02020603050405020304" pitchFamily="18" charset="0"/>
              </a:rPr>
              <a:t>✓</a:t>
            </a:r>
            <a:r>
              <a:rPr lang="en-US" sz="2400" dirty="0">
                <a:solidFill>
                  <a:schemeClr val="accent6">
                    <a:lumMod val="25000"/>
                  </a:schemeClr>
                </a:solidFill>
              </a:rPr>
              <a:t> In the proposed, </a:t>
            </a:r>
            <a:r>
              <a:rPr lang="en-US" sz="2400" dirty="0">
                <a:solidFill>
                  <a:srgbClr val="FF0000"/>
                </a:solidFill>
              </a:rPr>
              <a:t>Propagation routing </a:t>
            </a:r>
            <a:r>
              <a:rPr lang="en-US" sz="2400" dirty="0">
                <a:solidFill>
                  <a:schemeClr val="accent6">
                    <a:lumMod val="25000"/>
                  </a:schemeClr>
                </a:solidFill>
              </a:rPr>
              <a:t>when a node locates it appropriate (according to the routing algorithm) to send a packet to another encountered node, it replicates that packet to the encountered node and keeps its own fake. </a:t>
            </a:r>
            <a:endParaRPr lang="en-IN" sz="24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97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325121" y="365125"/>
            <a:ext cx="11362382" cy="5984875"/>
          </a:xfrm>
        </p:spPr>
        <p:txBody>
          <a:bodyPr/>
          <a:lstStyle/>
          <a:p>
            <a:pPr marL="457200" rtl="0" fontAlgn="base">
              <a:spcBef>
                <a:spcPts val="0"/>
              </a:spcBef>
              <a:spcAft>
                <a:spcPts val="0"/>
              </a:spcAft>
            </a:pPr>
            <a:br>
              <a:rPr lang="en-IN" sz="4300" dirty="0">
                <a:solidFill>
                  <a:schemeClr val="bg2">
                    <a:lumMod val="50000"/>
                  </a:schemeClr>
                </a:solidFill>
                <a:latin typeface="Arial Rounded MT Bold" panose="020F0704030504030204" pitchFamily="34" charset="0"/>
              </a:rPr>
            </a:br>
            <a:r>
              <a:rPr lang="en-IN" sz="4300" dirty="0">
                <a:solidFill>
                  <a:schemeClr val="accent6">
                    <a:lumMod val="50000"/>
                  </a:schemeClr>
                </a:solidFill>
                <a:latin typeface="Arial Rounded MT Bold" panose="020F0704030504030204" pitchFamily="34" charset="0"/>
              </a:rPr>
              <a:t>ADVANTAGES OF PROPOSED SYSTEM:</a:t>
            </a:r>
            <a:br>
              <a:rPr lang="en-IN" sz="4300" dirty="0">
                <a:solidFill>
                  <a:schemeClr val="accent6">
                    <a:lumMod val="25000"/>
                  </a:schemeClr>
                </a:solidFill>
                <a:latin typeface="Arial Rounded MT Bold" panose="020F0704030504030204" pitchFamily="34" charset="0"/>
              </a:rPr>
            </a:br>
            <a:br>
              <a:rPr lang="en-IN" dirty="0">
                <a:solidFill>
                  <a:schemeClr val="accent6">
                    <a:lumMod val="25000"/>
                  </a:schemeClr>
                </a:solidFill>
                <a:latin typeface="Arial Rounded MT Bold" panose="020F0704030504030204" pitchFamily="34" charset="0"/>
              </a:rPr>
            </a:br>
            <a:r>
              <a:rPr lang="en-US" sz="4000" dirty="0">
                <a:solidFill>
                  <a:schemeClr val="accent6">
                    <a:lumMod val="25000"/>
                  </a:schemeClr>
                </a:solidFill>
              </a:rPr>
              <a:t>✓ Reduce false alarm probability </a:t>
            </a:r>
            <a:br>
              <a:rPr lang="en-US" sz="4000" dirty="0">
                <a:solidFill>
                  <a:schemeClr val="accent6">
                    <a:lumMod val="25000"/>
                  </a:schemeClr>
                </a:solidFill>
              </a:rPr>
            </a:br>
            <a:r>
              <a:rPr lang="en-US" sz="4000" dirty="0">
                <a:solidFill>
                  <a:schemeClr val="accent6">
                    <a:lumMod val="25000"/>
                  </a:schemeClr>
                </a:solidFill>
              </a:rPr>
              <a:t>✓ Cost reduction for its users </a:t>
            </a:r>
            <a:br>
              <a:rPr lang="en-US" sz="4000" dirty="0">
                <a:solidFill>
                  <a:schemeClr val="accent6">
                    <a:lumMod val="25000"/>
                  </a:schemeClr>
                </a:solidFill>
              </a:rPr>
            </a:br>
            <a:r>
              <a:rPr lang="en-US" sz="4000" dirty="0">
                <a:solidFill>
                  <a:schemeClr val="accent6">
                    <a:lumMod val="25000"/>
                  </a:schemeClr>
                </a:solidFill>
              </a:rPr>
              <a:t>✓ Higher accuracy </a:t>
            </a:r>
            <a:br>
              <a:rPr lang="en-US" sz="4000" dirty="0">
                <a:solidFill>
                  <a:schemeClr val="accent6">
                    <a:lumMod val="25000"/>
                  </a:schemeClr>
                </a:solidFill>
              </a:rPr>
            </a:br>
            <a:r>
              <a:rPr lang="en-US" sz="4000" dirty="0">
                <a:solidFill>
                  <a:schemeClr val="accent6">
                    <a:lumMod val="25000"/>
                  </a:schemeClr>
                </a:solidFill>
              </a:rPr>
              <a:t>✓ Opaqueness since routers need not be involved. </a:t>
            </a:r>
            <a:br>
              <a:rPr lang="en-US" sz="4000" dirty="0">
                <a:solidFill>
                  <a:schemeClr val="accent6">
                    <a:lumMod val="25000"/>
                  </a:schemeClr>
                </a:solidFill>
              </a:rPr>
            </a:br>
            <a:r>
              <a:rPr lang="en-US" sz="4000" dirty="0">
                <a:solidFill>
                  <a:schemeClr val="accent6">
                    <a:lumMod val="25000"/>
                  </a:schemeClr>
                </a:solidFill>
              </a:rPr>
              <a:t>✓ Successfully minimize the amount of traffic </a:t>
            </a:r>
            <a:endParaRPr lang="en-IN" sz="40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90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650240" y="365125"/>
            <a:ext cx="11026753" cy="6085371"/>
          </a:xfrm>
        </p:spPr>
        <p:txBody>
          <a:bodyPr/>
          <a:lstStyle/>
          <a:p>
            <a:r>
              <a:rPr lang="en-IN" dirty="0">
                <a:solidFill>
                  <a:schemeClr val="accent6">
                    <a:lumMod val="50000"/>
                  </a:schemeClr>
                </a:solidFill>
                <a:latin typeface="Arial Rounded MT Bold" panose="020F0704030504030204" pitchFamily="34" charset="0"/>
              </a:rPr>
              <a:t>SYSTEM ARCHITECTURE:</a:t>
            </a:r>
            <a:br>
              <a:rPr lang="en-IN" dirty="0">
                <a:solidFill>
                  <a:schemeClr val="accent6">
                    <a:lumMod val="25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1C44A6-CCE7-4887-B915-73A86534BEFF}"/>
              </a:ext>
            </a:extLst>
          </p:cNvPr>
          <p:cNvPicPr>
            <a:picLocks noChangeAspect="1"/>
          </p:cNvPicPr>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saturation sat="99000"/>
                    </a14:imgEffect>
                  </a14:imgLayer>
                </a14:imgProps>
              </a:ext>
            </a:extLst>
          </a:blip>
          <a:stretch>
            <a:fillRect/>
          </a:stretch>
        </p:blipFill>
        <p:spPr>
          <a:xfrm>
            <a:off x="782320" y="1310640"/>
            <a:ext cx="10627359" cy="4998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16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365125"/>
            <a:ext cx="11140965" cy="6085371"/>
          </a:xfrm>
        </p:spPr>
        <p:txBody>
          <a:bodyPr/>
          <a:lstStyle/>
          <a:p>
            <a:r>
              <a:rPr lang="en-IN" dirty="0">
                <a:solidFill>
                  <a:schemeClr val="accent6">
                    <a:lumMod val="50000"/>
                  </a:schemeClr>
                </a:solidFill>
                <a:latin typeface="Arial Rounded MT Bold" panose="020F0704030504030204" pitchFamily="34" charset="0"/>
              </a:rPr>
              <a:t>SYSTEM DESIGN</a:t>
            </a:r>
            <a:r>
              <a:rPr lang="en-IN" dirty="0">
                <a:solidFill>
                  <a:schemeClr val="accent6">
                    <a:lumMod val="25000"/>
                  </a:schemeClr>
                </a:solidFill>
                <a:latin typeface="Arial Rounded MT Bold" panose="020F0704030504030204" pitchFamily="34" charset="0"/>
              </a:rPr>
              <a:t>(ER Diagram)</a:t>
            </a:r>
            <a:r>
              <a:rPr lang="en-IN" dirty="0">
                <a:solidFill>
                  <a:schemeClr val="accent6">
                    <a:lumMod val="50000"/>
                  </a:schemeClr>
                </a:solidFill>
                <a:latin typeface="Arial Rounded MT Bold" panose="020F0704030504030204" pitchFamily="34" charset="0"/>
              </a:rPr>
              <a:t>:</a:t>
            </a:r>
            <a:br>
              <a:rPr lang="en-IN" dirty="0">
                <a:solidFill>
                  <a:schemeClr val="accent6">
                    <a:lumMod val="50000"/>
                  </a:schemeClr>
                </a:solidFill>
                <a:latin typeface="Arial Rounded MT Bold" panose="020F0704030504030204" pitchFamily="34" charset="0"/>
              </a:rPr>
            </a:br>
            <a:br>
              <a:rPr lang="en-IN" dirty="0">
                <a:solidFill>
                  <a:schemeClr val="accent6">
                    <a:lumMod val="25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Content Placeholder 3" descr="Diagram&#10;&#10;Description automatically generated">
            <a:extLst>
              <a:ext uri="{FF2B5EF4-FFF2-40B4-BE49-F238E27FC236}">
                <a16:creationId xmlns:a16="http://schemas.microsoft.com/office/drawing/2014/main" id="{FCB98718-4230-44C0-A1CC-AFD1763AC4C9}"/>
              </a:ext>
              <a:ext uri="{C183D7F6-B498-43B3-948B-1728B52AA6E4}">
                <adec:decorative xmlns:adec="http://schemas.microsoft.com/office/drawing/2017/decorative" val="0"/>
              </a:ext>
            </a:extLst>
          </p:cNvPr>
          <p:cNvPicPr>
            <a:picLocks/>
          </p:cNvPicPr>
          <p:nvPr/>
        </p:nvPicPr>
        <p:blipFill>
          <a:blip r:embed="rId2">
            <a:duotone>
              <a:prstClr val="black"/>
              <a:schemeClr val="accent6">
                <a:tint val="45000"/>
                <a:satMod val="400000"/>
              </a:schemeClr>
            </a:duotone>
          </a:blip>
          <a:stretch>
            <a:fillRect/>
          </a:stretch>
        </p:blipFill>
        <p:spPr>
          <a:xfrm>
            <a:off x="800100" y="1143000"/>
            <a:ext cx="10507980" cy="5421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643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365125"/>
            <a:ext cx="11140965" cy="6085371"/>
          </a:xfrm>
        </p:spPr>
        <p:txBody>
          <a:bodyPr/>
          <a:lstStyle/>
          <a:p>
            <a:r>
              <a:rPr lang="en-IN" dirty="0">
                <a:solidFill>
                  <a:schemeClr val="accent6">
                    <a:lumMod val="50000"/>
                  </a:schemeClr>
                </a:solidFill>
                <a:latin typeface="Arial Rounded MT Bold" panose="020F0704030504030204" pitchFamily="34" charset="0"/>
              </a:rPr>
              <a:t>SYSTEM DESIGN</a:t>
            </a:r>
            <a:r>
              <a:rPr lang="en-IN" dirty="0">
                <a:solidFill>
                  <a:schemeClr val="accent6">
                    <a:lumMod val="25000"/>
                  </a:schemeClr>
                </a:solidFill>
                <a:latin typeface="Arial Rounded MT Bold" panose="020F0704030504030204" pitchFamily="34" charset="0"/>
              </a:rPr>
              <a:t>(Data flow Diagram)</a:t>
            </a:r>
            <a:r>
              <a:rPr lang="en-IN" dirty="0">
                <a:solidFill>
                  <a:schemeClr val="accent6">
                    <a:lumMod val="50000"/>
                  </a:schemeClr>
                </a:solidFill>
                <a:latin typeface="Arial Rounded MT Bold" panose="020F0704030504030204" pitchFamily="34" charset="0"/>
              </a:rPr>
              <a:t>:</a:t>
            </a:r>
            <a:br>
              <a:rPr lang="en-IN" dirty="0">
                <a:solidFill>
                  <a:schemeClr val="accent6">
                    <a:lumMod val="50000"/>
                  </a:schemeClr>
                </a:solidFill>
                <a:latin typeface="Arial Rounded MT Bold" panose="020F0704030504030204" pitchFamily="34" charset="0"/>
              </a:rPr>
            </a:br>
            <a:br>
              <a:rPr lang="en-IN" dirty="0">
                <a:solidFill>
                  <a:schemeClr val="accent6">
                    <a:lumMod val="25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6" name="Content Placeholder 3">
            <a:extLst>
              <a:ext uri="{FF2B5EF4-FFF2-40B4-BE49-F238E27FC236}">
                <a16:creationId xmlns:a16="http://schemas.microsoft.com/office/drawing/2014/main" id="{FA9318BF-1BED-4F0A-B293-29C038956ED9}"/>
              </a:ext>
            </a:extLst>
          </p:cNvPr>
          <p:cNvPicPr>
            <a:picLocks noChangeAspect="1"/>
          </p:cNvPicPr>
          <p:nvPr/>
        </p:nvPicPr>
        <p:blipFill>
          <a:blip r:embed="rId2">
            <a:duotone>
              <a:prstClr val="black"/>
              <a:schemeClr val="accent6">
                <a:tint val="45000"/>
                <a:satMod val="400000"/>
              </a:schemeClr>
            </a:duotone>
          </a:blip>
          <a:stretch>
            <a:fillRect/>
          </a:stretch>
        </p:blipFill>
        <p:spPr>
          <a:xfrm>
            <a:off x="731520" y="1361439"/>
            <a:ext cx="10728960" cy="4897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446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365125"/>
            <a:ext cx="11140965" cy="6085371"/>
          </a:xfrm>
        </p:spPr>
        <p:txBody>
          <a:bodyPr/>
          <a:lstStyle/>
          <a:p>
            <a:r>
              <a:rPr lang="en-IN" dirty="0">
                <a:solidFill>
                  <a:schemeClr val="accent6">
                    <a:lumMod val="50000"/>
                  </a:schemeClr>
                </a:solidFill>
                <a:latin typeface="Arial Rounded MT Bold" panose="020F0704030504030204" pitchFamily="34" charset="0"/>
              </a:rPr>
              <a:t>SYSTEM DESIGN</a:t>
            </a:r>
            <a:r>
              <a:rPr lang="en-IN" dirty="0">
                <a:solidFill>
                  <a:schemeClr val="accent6">
                    <a:lumMod val="25000"/>
                  </a:schemeClr>
                </a:solidFill>
                <a:latin typeface="Arial Rounded MT Bold" panose="020F0704030504030204" pitchFamily="34" charset="0"/>
              </a:rPr>
              <a:t>(Use Case Diagram)</a:t>
            </a:r>
            <a:r>
              <a:rPr lang="en-IN" dirty="0">
                <a:solidFill>
                  <a:schemeClr val="accent6">
                    <a:lumMod val="50000"/>
                  </a:schemeClr>
                </a:solidFill>
                <a:latin typeface="Arial Rounded MT Bold" panose="020F0704030504030204" pitchFamily="34" charset="0"/>
              </a:rPr>
              <a:t>:</a:t>
            </a:r>
            <a:br>
              <a:rPr lang="en-IN" dirty="0">
                <a:solidFill>
                  <a:schemeClr val="accent6">
                    <a:lumMod val="50000"/>
                  </a:schemeClr>
                </a:solidFill>
                <a:latin typeface="Arial Rounded MT Bold" panose="020F0704030504030204" pitchFamily="34" charset="0"/>
              </a:rPr>
            </a:br>
            <a:br>
              <a:rPr lang="en-IN" dirty="0">
                <a:solidFill>
                  <a:schemeClr val="accent6">
                    <a:lumMod val="25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552BD6A-B296-4048-B4AF-2FD4CEF190A9}"/>
              </a:ext>
            </a:extLst>
          </p:cNvPr>
          <p:cNvPicPr>
            <a:picLocks/>
          </p:cNvPicPr>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1127760" y="1249680"/>
            <a:ext cx="9662160" cy="52431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156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338-FA2D-40C1-B6ED-ED69E19B3D70}"/>
              </a:ext>
            </a:extLst>
          </p:cNvPr>
          <p:cNvSpPr>
            <a:spLocks noGrp="1"/>
          </p:cNvSpPr>
          <p:nvPr>
            <p:ph type="title"/>
          </p:nvPr>
        </p:nvSpPr>
        <p:spPr>
          <a:xfrm>
            <a:off x="536028" y="111761"/>
            <a:ext cx="11140965" cy="6338736"/>
          </a:xfrm>
        </p:spPr>
        <p:txBody>
          <a:bodyPr/>
          <a:lstStyle/>
          <a:p>
            <a:r>
              <a:rPr lang="en-IN" dirty="0">
                <a:solidFill>
                  <a:schemeClr val="accent6">
                    <a:lumMod val="50000"/>
                  </a:schemeClr>
                </a:solidFill>
                <a:latin typeface="Arial Rounded MT Bold" panose="020F0704030504030204" pitchFamily="34" charset="0"/>
              </a:rPr>
              <a:t>SYSTEM DESIGN</a:t>
            </a:r>
            <a:r>
              <a:rPr lang="en-IN" dirty="0">
                <a:solidFill>
                  <a:schemeClr val="accent6">
                    <a:lumMod val="25000"/>
                  </a:schemeClr>
                </a:solidFill>
                <a:latin typeface="Arial Rounded MT Bold" panose="020F0704030504030204" pitchFamily="34" charset="0"/>
              </a:rPr>
              <a:t>(Activity Diagram)</a:t>
            </a:r>
            <a:r>
              <a:rPr lang="en-IN" dirty="0">
                <a:solidFill>
                  <a:schemeClr val="accent6">
                    <a:lumMod val="50000"/>
                  </a:schemeClr>
                </a:solidFill>
                <a:latin typeface="Arial Rounded MT Bold" panose="020F0704030504030204" pitchFamily="34" charset="0"/>
              </a:rPr>
              <a:t>:</a:t>
            </a:r>
            <a:br>
              <a:rPr lang="en-IN" dirty="0">
                <a:solidFill>
                  <a:schemeClr val="accent6">
                    <a:lumMod val="50000"/>
                  </a:schemeClr>
                </a:solidFill>
                <a:latin typeface="Arial Rounded MT Bold" panose="020F0704030504030204" pitchFamily="34" charset="0"/>
              </a:rPr>
            </a:br>
            <a:br>
              <a:rPr lang="en-IN" dirty="0">
                <a:solidFill>
                  <a:schemeClr val="accent6">
                    <a:lumMod val="25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br>
              <a:rPr lang="en-IN" dirty="0">
                <a:solidFill>
                  <a:schemeClr val="bg2">
                    <a:lumMod val="50000"/>
                  </a:schemeClr>
                </a:solidFill>
                <a:latin typeface="Arial Rounded MT Bold" panose="020F0704030504030204" pitchFamily="34" charset="0"/>
              </a:rPr>
            </a:br>
            <a:endParaRPr lang="en-IN" sz="28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Content Placeholder 3" descr="Diagram&#10;&#10;Description automatically generated">
            <a:extLst>
              <a:ext uri="{FF2B5EF4-FFF2-40B4-BE49-F238E27FC236}">
                <a16:creationId xmlns:a16="http://schemas.microsoft.com/office/drawing/2014/main" id="{9BDEA95C-FC0D-4520-AE53-6E6C8880AA1C}"/>
              </a:ext>
            </a:extLst>
          </p:cNvPr>
          <p:cNvPicPr>
            <a:picLocks/>
          </p:cNvPicPr>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100"/>
                    </a14:imgEffect>
                    <a14:imgEffect>
                      <a14:saturation sat="124000"/>
                    </a14:imgEffect>
                  </a14:imgLayer>
                </a14:imgProps>
              </a:ext>
              <a:ext uri="{28A0092B-C50C-407E-A947-70E740481C1C}">
                <a14:useLocalDpi xmlns:a14="http://schemas.microsoft.com/office/drawing/2010/main" val="0"/>
              </a:ext>
            </a:extLst>
          </a:blip>
          <a:stretch>
            <a:fillRect/>
          </a:stretch>
        </p:blipFill>
        <p:spPr>
          <a:xfrm>
            <a:off x="1107440" y="1016000"/>
            <a:ext cx="9753600" cy="5476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117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838200" y="657225"/>
            <a:ext cx="10515600" cy="5762625"/>
          </a:xfrm>
        </p:spPr>
        <p:txBody>
          <a:bodyPr/>
          <a:lstStyle/>
          <a:p>
            <a:r>
              <a:rPr lang="en-IN" dirty="0">
                <a:solidFill>
                  <a:schemeClr val="accent6">
                    <a:lumMod val="50000"/>
                  </a:schemeClr>
                </a:solidFill>
                <a:latin typeface="Arial Rounded MT Bold" panose="020F0704030504030204" pitchFamily="34" charset="0"/>
              </a:rPr>
              <a:t>MODULES:</a:t>
            </a:r>
            <a:br>
              <a:rPr lang="en-IN" dirty="0">
                <a:solidFill>
                  <a:schemeClr val="bg2">
                    <a:lumMod val="50000"/>
                  </a:schemeClr>
                </a:solidFill>
                <a:latin typeface="Arial Rounded MT Bold" panose="020F0704030504030204" pitchFamily="34" charset="0"/>
              </a:rPr>
            </a:br>
            <a:br>
              <a:rPr lang="en-IN" dirty="0">
                <a:solidFill>
                  <a:schemeClr val="bg2">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r>
              <a:rPr lang="en-US" sz="3600" dirty="0">
                <a:solidFill>
                  <a:schemeClr val="accent6">
                    <a:lumMod val="25000"/>
                  </a:schemeClr>
                </a:solidFill>
                <a:latin typeface="Times New Roman" panose="02020603050405020304" pitchFamily="18" charset="0"/>
                <a:cs typeface="Times New Roman" panose="02020603050405020304" pitchFamily="18" charset="0"/>
              </a:rPr>
              <a:t>Module 1 : Exploratory Data Analysis</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2 : Pre-processing</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3 : Feature Engineering</a:t>
            </a:r>
            <a:br>
              <a:rPr lang="en-US" sz="3600" dirty="0">
                <a:solidFill>
                  <a:schemeClr val="accent6">
                    <a:lumMod val="25000"/>
                  </a:schemeClr>
                </a:solidFill>
                <a:latin typeface="Times New Roman" panose="02020603050405020304" pitchFamily="18" charset="0"/>
                <a:cs typeface="Times New Roman" panose="02020603050405020304" pitchFamily="18" charset="0"/>
              </a:rPr>
            </a:br>
            <a:br>
              <a:rPr lang="en-US" sz="36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latin typeface="Times New Roman" panose="02020603050405020304" pitchFamily="18" charset="0"/>
                <a:cs typeface="Times New Roman" panose="02020603050405020304" pitchFamily="18" charset="0"/>
              </a:rPr>
              <a:t>                 Module 4 : Prediction</a:t>
            </a:r>
            <a:br>
              <a:rPr lang="en-US" sz="3600" dirty="0">
                <a:solidFill>
                  <a:schemeClr val="accent6">
                    <a:lumMod val="25000"/>
                  </a:schemeClr>
                </a:solidFill>
                <a:latin typeface="Times New Roman" panose="02020603050405020304" pitchFamily="18" charset="0"/>
                <a:cs typeface="Times New Roman" panose="02020603050405020304" pitchFamily="18" charset="0"/>
              </a:rPr>
            </a:br>
            <a:endParaRPr lang="en-IN" sz="36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88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38175" y="477519"/>
            <a:ext cx="10877550" cy="5980431"/>
          </a:xfrm>
        </p:spPr>
        <p:txBody>
          <a:bodyPr/>
          <a:lstStyle/>
          <a:p>
            <a:r>
              <a:rPr lang="en-US" dirty="0">
                <a:solidFill>
                  <a:schemeClr val="bg2">
                    <a:lumMod val="25000"/>
                  </a:schemeClr>
                </a:solidFill>
                <a:latin typeface="Times New Roman" panose="02020603050405020304" pitchFamily="18" charset="0"/>
                <a:cs typeface="Times New Roman" panose="02020603050405020304" pitchFamily="18" charset="0"/>
              </a:rPr>
              <a:t>Module 1 : Exploratory Data Analysis</a:t>
            </a:r>
            <a:br>
              <a:rPr lang="en-US" dirty="0">
                <a:solidFill>
                  <a:schemeClr val="bg2">
                    <a:lumMod val="25000"/>
                  </a:schemeClr>
                </a:solidFill>
                <a:latin typeface="Times New Roman" panose="02020603050405020304" pitchFamily="18" charset="0"/>
                <a:cs typeface="Times New Roman" panose="02020603050405020304" pitchFamily="18" charset="0"/>
              </a:rPr>
            </a:br>
            <a:r>
              <a:rPr lang="en-US"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Exploratory Data Analysis (EDA) make sense of the data you have and then figure out what questions you want to ask and how to frame them, as well as how best to manipulate your available data sources to get the answers you need. </a:t>
            </a:r>
            <a:br>
              <a:rPr lang="en-US" sz="2400" dirty="0">
                <a:solidFill>
                  <a:schemeClr val="bg2">
                    <a:lumMod val="25000"/>
                  </a:schemeClr>
                </a:solidFill>
                <a:latin typeface="Times New Roman" panose="02020603050405020304" pitchFamily="18" charset="0"/>
                <a:cs typeface="Times New Roman" panose="02020603050405020304" pitchFamily="18" charset="0"/>
              </a:rPr>
            </a:br>
            <a:br>
              <a:rPr lang="en-US" sz="2400" dirty="0">
                <a:solidFill>
                  <a:schemeClr val="bg2">
                    <a:lumMod val="25000"/>
                  </a:schemeClr>
                </a:solidFill>
                <a:latin typeface="Times New Roman" panose="02020603050405020304" pitchFamily="18" charset="0"/>
                <a:cs typeface="Times New Roman" panose="02020603050405020304" pitchFamily="18" charset="0"/>
              </a:rPr>
            </a:br>
            <a:r>
              <a:rPr lang="en-US" sz="24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Exploratory Data Analysis is valuable to data science projects since it allows to get closer to the certainty that the future results will be valid, correctly interpreted, and applicable to the desired business contexts. Such level of certainty can be achieved only after raw data is validated and checked for anomalies, ensuring that the data set was collected without errors. </a:t>
            </a:r>
            <a:br>
              <a:rPr lang="en-US" sz="2400" dirty="0">
                <a:solidFill>
                  <a:schemeClr val="bg2">
                    <a:lumMod val="25000"/>
                  </a:schemeClr>
                </a:solidFill>
                <a:latin typeface="Times New Roman" panose="02020603050405020304" pitchFamily="18" charset="0"/>
                <a:cs typeface="Times New Roman" panose="02020603050405020304" pitchFamily="18" charset="0"/>
              </a:rPr>
            </a:br>
            <a:br>
              <a:rPr lang="en-US" sz="2400" dirty="0">
                <a:solidFill>
                  <a:schemeClr val="bg2">
                    <a:lumMod val="25000"/>
                  </a:schemeClr>
                </a:solidFill>
                <a:latin typeface="Times New Roman" panose="02020603050405020304" pitchFamily="18" charset="0"/>
                <a:cs typeface="Times New Roman" panose="02020603050405020304" pitchFamily="18" charset="0"/>
              </a:rPr>
            </a:br>
            <a:r>
              <a:rPr lang="en-US" sz="24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EDA is performed in order to define and refine the selection of feature variables that will be used for machine learning. Once the EDA stage is complete, data scientists get a firm feature set they need for supervised and unsupervised machine learning.</a:t>
            </a: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EEEE-AAF0-4F72-A925-4E5E5CE9C68D}"/>
              </a:ext>
            </a:extLst>
          </p:cNvPr>
          <p:cNvSpPr>
            <a:spLocks noGrp="1"/>
          </p:cNvSpPr>
          <p:nvPr>
            <p:ph type="title"/>
          </p:nvPr>
        </p:nvSpPr>
        <p:spPr>
          <a:xfrm>
            <a:off x="731519" y="792480"/>
            <a:ext cx="10850881" cy="5513705"/>
          </a:xfrm>
        </p:spPr>
        <p:txBody>
          <a:bodyPr/>
          <a:lstStyle/>
          <a:p>
            <a:r>
              <a:rPr lang="en-IN" sz="4800" dirty="0">
                <a:solidFill>
                  <a:schemeClr val="accent6">
                    <a:lumMod val="50000"/>
                  </a:schemeClr>
                </a:solidFill>
                <a:latin typeface="Arial Rounded MT Bold" panose="020F0704030504030204" pitchFamily="34" charset="0"/>
              </a:rPr>
              <a:t>ABSTRACT</a:t>
            </a:r>
            <a:br>
              <a:rPr lang="en-IN" dirty="0">
                <a:solidFill>
                  <a:schemeClr val="bg2">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Application Layer Distributed Denial of Service (DDoS) attacks are very challenging to detect and mitigate. The various possible application layer attacks are HTTP flooding, XML attack, DNS attacks, etc.  The most common and renowned application layer attack is HTTP flooding. HTTP flooding attacks generated using any existing tools may not exhibit similar characteristics of the real time HTTP flooding attack. Various methods were used to defend these attacks based on distributed schemes with certain difficulties to count the packets or duplicates sent by a node. This is due to lack of communication infrastructure. The inconsistency check against full claims is trivial. This is designed to work in a distributed system. Moreover, it allows tolerating a little amount of attackers for collision. The main contribution of this project are data analysis , Dataset preprocessing , training and testing the dataset. This method will provide better results compared to other techniques.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                  </a:t>
            </a:r>
            <a:endParaRPr lang="en-IN" sz="22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14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09600" y="457200"/>
            <a:ext cx="10744200" cy="5781675"/>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2 : Pre-processing</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The library that we are going to use for the task is called Scikit Learn preprocessing. It contains a class called Imputer which will help us take care of the missing data.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 </a:t>
            </a:r>
            <a:br>
              <a:rPr lang="en-US" sz="2400" dirty="0">
                <a:solidFill>
                  <a:schemeClr val="bg2">
                    <a:lumMod val="25000"/>
                  </a:schemeClr>
                </a:solidFill>
                <a:latin typeface="Times New Roman" panose="02020603050405020304" pitchFamily="18" charset="0"/>
                <a:cs typeface="Times New Roman" panose="02020603050405020304" pitchFamily="18" charset="0"/>
              </a:rPr>
            </a:br>
            <a:r>
              <a:rPr lang="en-US" sz="24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Sometimes our data is in qualitative form, that is we have texts as our data.. Now it gets complicated for machines to understand texts and process them, rather than numbers, since the models are based on mathematical equations and calculations. Therefore, we have to encode the categorical data.</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Now we need to split our dataset into two sets — a Training set and a Test set. We will train our machine learning models on our training set. A general rule of the thumb is to allocate 80% of the dataset to training set and the remaining 20% to test set. For this task, we will import </a:t>
            </a:r>
            <a:r>
              <a:rPr lang="en-US" sz="2400" dirty="0" err="1">
                <a:solidFill>
                  <a:schemeClr val="accent6">
                    <a:lumMod val="25000"/>
                  </a:schemeClr>
                </a:solidFill>
                <a:latin typeface="Times New Roman" panose="02020603050405020304" pitchFamily="18" charset="0"/>
                <a:cs typeface="Times New Roman" panose="02020603050405020304" pitchFamily="18" charset="0"/>
              </a:rPr>
              <a:t>test_train_split</a:t>
            </a:r>
            <a:r>
              <a:rPr lang="en-US" sz="2400" dirty="0">
                <a:solidFill>
                  <a:schemeClr val="accent6">
                    <a:lumMod val="25000"/>
                  </a:schemeClr>
                </a:solidFill>
                <a:latin typeface="Times New Roman" panose="02020603050405020304" pitchFamily="18" charset="0"/>
                <a:cs typeface="Times New Roman" panose="02020603050405020304" pitchFamily="18" charset="0"/>
              </a:rPr>
              <a:t> from </a:t>
            </a:r>
            <a:r>
              <a:rPr lang="en-US" sz="2400" dirty="0" err="1">
                <a:solidFill>
                  <a:schemeClr val="accent6">
                    <a:lumMod val="25000"/>
                  </a:schemeClr>
                </a:solidFill>
                <a:latin typeface="Times New Roman" panose="02020603050405020304" pitchFamily="18" charset="0"/>
                <a:cs typeface="Times New Roman" panose="02020603050405020304" pitchFamily="18" charset="0"/>
              </a:rPr>
              <a:t>model_selection</a:t>
            </a:r>
            <a:r>
              <a:rPr lang="en-US" sz="2400" dirty="0">
                <a:solidFill>
                  <a:schemeClr val="accent6">
                    <a:lumMod val="25000"/>
                  </a:schemeClr>
                </a:solidFill>
                <a:latin typeface="Times New Roman" panose="02020603050405020304" pitchFamily="18" charset="0"/>
                <a:cs typeface="Times New Roman" panose="02020603050405020304" pitchFamily="18" charset="0"/>
              </a:rPr>
              <a:t> library of scikit.</a:t>
            </a:r>
            <a:endParaRPr lang="en-IN" sz="2400" dirty="0"/>
          </a:p>
        </p:txBody>
      </p:sp>
    </p:spTree>
    <p:extLst>
      <p:ext uri="{BB962C8B-B14F-4D97-AF65-F5344CB8AC3E}">
        <p14:creationId xmlns:p14="http://schemas.microsoft.com/office/powerpoint/2010/main" val="160463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19124" y="247651"/>
            <a:ext cx="11058526" cy="6286500"/>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3 : Feature Engineering</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sz="4400" dirty="0">
                <a:solidFill>
                  <a:schemeClr val="accent6">
                    <a:lumMod val="25000"/>
                  </a:schemeClr>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Filter methods are generally used as a preprocessing step. The selection of features is independent of any machine learning algorithms. For basic guidance, you can refer to the following table for defining correlation co-</a:t>
            </a:r>
            <a:r>
              <a:rPr lang="en-US" sz="2200" dirty="0" err="1">
                <a:solidFill>
                  <a:schemeClr val="accent6">
                    <a:lumMod val="25000"/>
                  </a:schemeClr>
                </a:solidFill>
                <a:latin typeface="Times New Roman" panose="02020603050405020304" pitchFamily="18" charset="0"/>
                <a:cs typeface="Times New Roman" panose="02020603050405020304" pitchFamily="18" charset="0"/>
              </a:rPr>
              <a:t>efficients</a:t>
            </a:r>
            <a:r>
              <a:rPr lang="en-US" sz="2200" dirty="0">
                <a:solidFill>
                  <a:schemeClr val="accent6">
                    <a:lumMod val="25000"/>
                  </a:schemeClr>
                </a:solidFill>
                <a:latin typeface="Times New Roman" panose="02020603050405020304" pitchFamily="18" charset="0"/>
                <a:cs typeface="Times New Roman" panose="02020603050405020304" pitchFamily="18" charset="0"/>
              </a:rPr>
              <a:t>.</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Pearson’s Correlation: </a:t>
            </a:r>
            <a:r>
              <a:rPr lang="en-US" sz="2200" dirty="0">
                <a:solidFill>
                  <a:schemeClr val="accent6">
                    <a:lumMod val="25000"/>
                  </a:schemeClr>
                </a:solidFill>
                <a:latin typeface="Times New Roman" panose="02020603050405020304" pitchFamily="18" charset="0"/>
                <a:cs typeface="Times New Roman" panose="02020603050405020304" pitchFamily="18" charset="0"/>
              </a:rPr>
              <a:t>It is used as a measure for quantifying linear dependence between two continuous variables X and Y. Its value varies from -1 to +1.</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LDA: </a:t>
            </a:r>
            <a:r>
              <a:rPr lang="en-US" sz="2200" dirty="0">
                <a:solidFill>
                  <a:schemeClr val="accent6">
                    <a:lumMod val="25000"/>
                  </a:schemeClr>
                </a:solidFill>
                <a:latin typeface="Times New Roman" panose="02020603050405020304" pitchFamily="18" charset="0"/>
                <a:cs typeface="Times New Roman" panose="02020603050405020304" pitchFamily="18" charset="0"/>
              </a:rPr>
              <a:t>Linear discriminant analysis is used to find a linear combination of features that characterizes or separates two or more classes (or levels) of a categorical variable.</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ANOVA: </a:t>
            </a:r>
            <a:r>
              <a:rPr lang="en-US" sz="2200" dirty="0">
                <a:solidFill>
                  <a:schemeClr val="accent6">
                    <a:lumMod val="25000"/>
                  </a:schemeClr>
                </a:solidFill>
                <a:latin typeface="Times New Roman" panose="02020603050405020304" pitchFamily="18" charset="0"/>
                <a:cs typeface="Times New Roman" panose="02020603050405020304" pitchFamily="18" charset="0"/>
              </a:rPr>
              <a:t>ANOVA stands for Analysis of variance. It is similar to LDA except for the fact that it is operated using one or more categorical independent features and one continuous dependent feature. It provides a statistical test of whether the means of several groups are equal or not.</a:t>
            </a:r>
            <a:br>
              <a:rPr lang="en-US" sz="2200" dirty="0">
                <a:solidFill>
                  <a:schemeClr val="accent6">
                    <a:lumMod val="25000"/>
                  </a:schemeClr>
                </a:solidFill>
                <a:latin typeface="Times New Roman" panose="02020603050405020304" pitchFamily="18" charset="0"/>
                <a:cs typeface="Times New Roman" panose="02020603050405020304" pitchFamily="18" charset="0"/>
              </a:rPr>
            </a:b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b="1" dirty="0">
                <a:solidFill>
                  <a:schemeClr val="accent6">
                    <a:lumMod val="25000"/>
                  </a:schemeClr>
                </a:solidFill>
                <a:latin typeface="Times New Roman" panose="02020603050405020304" pitchFamily="18" charset="0"/>
                <a:cs typeface="Times New Roman" panose="02020603050405020304" pitchFamily="18" charset="0"/>
              </a:rPr>
              <a:t>Chi-Square: </a:t>
            </a:r>
            <a:r>
              <a:rPr lang="en-US" sz="2200" dirty="0">
                <a:solidFill>
                  <a:schemeClr val="accent6">
                    <a:lumMod val="25000"/>
                  </a:schemeClr>
                </a:solidFill>
                <a:latin typeface="Times New Roman" panose="02020603050405020304" pitchFamily="18" charset="0"/>
                <a:cs typeface="Times New Roman" panose="02020603050405020304" pitchFamily="18" charset="0"/>
              </a:rPr>
              <a:t>It is a is a statistical test applied to the groups of categorical features to evaluate</a:t>
            </a:r>
            <a:br>
              <a:rPr lang="en-US" sz="2200" dirty="0">
                <a:solidFill>
                  <a:schemeClr val="accent6">
                    <a:lumMod val="25000"/>
                  </a:schemeClr>
                </a:solidFill>
                <a:latin typeface="Times New Roman" panose="02020603050405020304" pitchFamily="18" charset="0"/>
                <a:cs typeface="Times New Roman" panose="02020603050405020304" pitchFamily="18" charset="0"/>
              </a:rPr>
            </a:br>
            <a:r>
              <a:rPr lang="en-US" sz="2200" dirty="0">
                <a:solidFill>
                  <a:schemeClr val="accent6">
                    <a:lumMod val="25000"/>
                  </a:schemeClr>
                </a:solidFill>
                <a:latin typeface="Times New Roman" panose="02020603050405020304" pitchFamily="18" charset="0"/>
                <a:cs typeface="Times New Roman" panose="02020603050405020304" pitchFamily="18" charset="0"/>
              </a:rPr>
              <a:t>the likelihood of correlation or association between them using their frequency distribution</a:t>
            </a:r>
            <a:endParaRPr lang="en-IN" sz="2200" dirty="0"/>
          </a:p>
        </p:txBody>
      </p:sp>
    </p:spTree>
    <p:extLst>
      <p:ext uri="{BB962C8B-B14F-4D97-AF65-F5344CB8AC3E}">
        <p14:creationId xmlns:p14="http://schemas.microsoft.com/office/powerpoint/2010/main" val="2505678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CC5-9F96-47B0-9EE2-5BED22665000}"/>
              </a:ext>
            </a:extLst>
          </p:cNvPr>
          <p:cNvSpPr>
            <a:spLocks noGrp="1"/>
          </p:cNvSpPr>
          <p:nvPr>
            <p:ph type="title"/>
          </p:nvPr>
        </p:nvSpPr>
        <p:spPr>
          <a:xfrm>
            <a:off x="690880" y="426720"/>
            <a:ext cx="10662920" cy="5850255"/>
          </a:xfrm>
        </p:spPr>
        <p:txBody>
          <a:bodyPr/>
          <a:lstStyle/>
          <a:p>
            <a:r>
              <a:rPr lang="en-US" sz="4400" dirty="0">
                <a:solidFill>
                  <a:schemeClr val="accent6">
                    <a:lumMod val="25000"/>
                  </a:schemeClr>
                </a:solidFill>
                <a:latin typeface="Times New Roman" panose="02020603050405020304" pitchFamily="18" charset="0"/>
                <a:cs typeface="Times New Roman" panose="02020603050405020304" pitchFamily="18" charset="0"/>
              </a:rPr>
              <a:t>Module 4 : Prediction</a:t>
            </a:r>
            <a:br>
              <a:rPr lang="en-US" sz="4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     </a:t>
            </a:r>
            <a:br>
              <a:rPr lang="en-US" sz="2400" dirty="0">
                <a:solidFill>
                  <a:schemeClr val="bg2">
                    <a:lumMod val="25000"/>
                  </a:schemeClr>
                </a:solidFill>
                <a:latin typeface="Times New Roman" panose="02020603050405020304" pitchFamily="18" charset="0"/>
                <a:cs typeface="Times New Roman" panose="02020603050405020304" pitchFamily="18" charset="0"/>
              </a:rPr>
            </a:br>
            <a:r>
              <a:rPr lang="en-US" sz="2400" dirty="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Evaluation allows us to test our model against data that has never been used for training. This metric allows us to see how the model might perform against data that it has not yet seen. This is meant to be representative of how the model might perform in the real world.</a:t>
            </a:r>
            <a:r>
              <a:rPr lang="en-US" sz="2400" dirty="0">
                <a:solidFill>
                  <a:schemeClr val="tx2"/>
                </a:solidFill>
                <a:latin typeface="Times New Roman" panose="02020603050405020304" pitchFamily="18" charset="0"/>
                <a:cs typeface="Times New Roman" panose="02020603050405020304" pitchFamily="18" charset="0"/>
              </a:rPr>
              <a:t> </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                   </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1">
                    <a:lumMod val="50000"/>
                    <a:lumOff val="50000"/>
                  </a:schemeClr>
                </a:solidFill>
                <a:latin typeface="Times New Roman" panose="02020603050405020304" pitchFamily="18" charset="0"/>
                <a:cs typeface="Times New Roman" panose="02020603050405020304" pitchFamily="18" charset="0"/>
              </a:rPr>
              <a:t>BRNN (Bidirectional Recurrent Neural Network) </a:t>
            </a:r>
            <a:r>
              <a:rPr lang="en-US" sz="2400" dirty="0">
                <a:solidFill>
                  <a:schemeClr val="tx2"/>
                </a:solidFill>
                <a:latin typeface="Times New Roman" panose="02020603050405020304" pitchFamily="18" charset="0"/>
                <a:cs typeface="Times New Roman" panose="02020603050405020304" pitchFamily="18" charset="0"/>
              </a:rPr>
              <a:t>Model</a:t>
            </a:r>
            <a:r>
              <a:rPr lang="en-US" sz="2400" dirty="0">
                <a:solidFill>
                  <a:schemeClr val="accent6">
                    <a:lumMod val="25000"/>
                  </a:schemeClr>
                </a:solidFill>
                <a:latin typeface="Times New Roman" panose="02020603050405020304" pitchFamily="18" charset="0"/>
                <a:cs typeface="Times New Roman" panose="02020603050405020304" pitchFamily="18" charset="0"/>
              </a:rPr>
              <a:t> is the best suited model for prediction. It connects two hidden layers as the same output  from that past and future information are gathered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 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a:t>
            </a:r>
            <a:endParaRPr lang="en-IN" sz="2400" dirty="0"/>
          </a:p>
        </p:txBody>
      </p:sp>
    </p:spTree>
    <p:extLst>
      <p:ext uri="{BB962C8B-B14F-4D97-AF65-F5344CB8AC3E}">
        <p14:creationId xmlns:p14="http://schemas.microsoft.com/office/powerpoint/2010/main" val="2299630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8F-4173-485B-8584-EA19C6C797BC}"/>
              </a:ext>
            </a:extLst>
          </p:cNvPr>
          <p:cNvSpPr>
            <a:spLocks noGrp="1"/>
          </p:cNvSpPr>
          <p:nvPr>
            <p:ph type="title"/>
          </p:nvPr>
        </p:nvSpPr>
        <p:spPr>
          <a:xfrm>
            <a:off x="652780" y="493394"/>
            <a:ext cx="10886440" cy="5871211"/>
          </a:xfrm>
        </p:spPr>
        <p:txBody>
          <a:bodyPr/>
          <a:lstStyle/>
          <a:p>
            <a:r>
              <a:rPr lang="en-IN" dirty="0">
                <a:solidFill>
                  <a:schemeClr val="accent6">
                    <a:lumMod val="50000"/>
                  </a:schemeClr>
                </a:solidFill>
                <a:latin typeface="Arial Rounded MT Bold" panose="020F0704030504030204" pitchFamily="34" charset="0"/>
              </a:rPr>
              <a:t>PERFORMANCE ANALYSIS:</a:t>
            </a:r>
            <a:br>
              <a:rPr lang="en-IN" dirty="0">
                <a:solidFill>
                  <a:schemeClr val="accent6">
                    <a:lumMod val="50000"/>
                  </a:schemeClr>
                </a:solidFill>
                <a:latin typeface="Arial Rounded MT Bold" panose="020F0704030504030204" pitchFamily="34" charset="0"/>
              </a:rPr>
            </a:br>
            <a:r>
              <a:rPr lang="en-IN" sz="2800" dirty="0">
                <a:solidFill>
                  <a:schemeClr val="accent6">
                    <a:lumMod val="50000"/>
                  </a:schemeClr>
                </a:solidFill>
                <a:latin typeface="Arial Rounded MT Bold" panose="020F0704030504030204" pitchFamily="34" charset="0"/>
              </a:rPr>
              <a:t>      </a:t>
            </a:r>
            <a:br>
              <a:rPr lang="en-IN" sz="2800" dirty="0">
                <a:solidFill>
                  <a:schemeClr val="accent6">
                    <a:lumMod val="50000"/>
                  </a:schemeClr>
                </a:solidFill>
                <a:latin typeface="Arial Rounded MT Bold" panose="020F0704030504030204" pitchFamily="34" charset="0"/>
              </a:rPr>
            </a:br>
            <a:r>
              <a:rPr lang="en-IN" sz="2800" dirty="0">
                <a:solidFill>
                  <a:schemeClr val="accent6">
                    <a:lumMod val="50000"/>
                  </a:schemeClr>
                </a:solidFill>
                <a:latin typeface="Arial Rounded MT Bold" panose="020F0704030504030204" pitchFamily="34" charset="0"/>
              </a:rPr>
              <a:t>             </a:t>
            </a:r>
            <a:r>
              <a:rPr lang="en-US" sz="2800" dirty="0">
                <a:solidFill>
                  <a:schemeClr val="accent6">
                    <a:lumMod val="25000"/>
                  </a:schemeClr>
                </a:solidFill>
              </a:rPr>
              <a:t>✓ </a:t>
            </a:r>
            <a: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step of analyzing raw data is validated  and checked for anomalies , ensuring that the data set was collected without errors and then pre-processing step splits the dataset into trained set and test set , after training the model ,it’s completely ready for evaluation .</a:t>
            </a:r>
            <a:b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accent6">
                    <a:lumMod val="25000"/>
                  </a:schemeClr>
                </a:solidFill>
              </a:rPr>
              <a:t>✓</a:t>
            </a:r>
            <a: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Once evaluation </a:t>
            </a:r>
            <a:r>
              <a:rPr lang="en-US" sz="2800" dirty="0" err="1">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doneIt’s</a:t>
            </a:r>
            <a:r>
              <a:rPr lang="en-US" sz="2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possible  to improve the training  any way and  the prediction of attackers and non-attackers counts will be well aimed than the existing model.</a:t>
            </a:r>
            <a:br>
              <a:rPr lang="en-IN" sz="2800" dirty="0">
                <a:solidFill>
                  <a:schemeClr val="bg2">
                    <a:lumMod val="50000"/>
                  </a:schemeClr>
                </a:solidFill>
                <a:latin typeface="Arial Rounded MT Bold" panose="020F0704030504030204" pitchFamily="34" charset="0"/>
              </a:rPr>
            </a:br>
            <a:r>
              <a:rPr lang="en-IN" sz="2800" dirty="0">
                <a:solidFill>
                  <a:schemeClr val="bg2">
                    <a:lumMod val="50000"/>
                  </a:schemeClr>
                </a:solidFill>
                <a:latin typeface="Arial Rounded MT Bold" panose="020F0704030504030204" pitchFamily="34" charset="0"/>
              </a:rPr>
              <a:t>           </a:t>
            </a:r>
            <a:br>
              <a:rPr lang="en-IN" sz="2800" dirty="0">
                <a:solidFill>
                  <a:schemeClr val="bg2">
                    <a:lumMod val="50000"/>
                  </a:schemeClr>
                </a:solidFill>
                <a:latin typeface="Arial Rounded MT Bold" panose="020F0704030504030204" pitchFamily="34" charset="0"/>
              </a:rPr>
            </a:br>
            <a:r>
              <a:rPr lang="en-IN" sz="2800" dirty="0">
                <a:solidFill>
                  <a:schemeClr val="bg2">
                    <a:lumMod val="50000"/>
                  </a:schemeClr>
                </a:solidFill>
                <a:latin typeface="Arial Rounded MT Bold" panose="020F0704030504030204" pitchFamily="34" charset="0"/>
              </a:rPr>
              <a:t>            </a:t>
            </a:r>
            <a:r>
              <a:rPr lang="en-US" sz="2800" dirty="0">
                <a:solidFill>
                  <a:schemeClr val="accent6">
                    <a:lumMod val="25000"/>
                  </a:schemeClr>
                </a:solidFill>
              </a:rPr>
              <a:t>✓</a:t>
            </a:r>
            <a:r>
              <a:rPr lang="en-US" sz="2800" dirty="0">
                <a:solidFill>
                  <a:schemeClr val="accent6">
                    <a:lumMod val="25000"/>
                  </a:schemeClr>
                </a:solidFill>
                <a:latin typeface="Times New Roman" panose="02020603050405020304" pitchFamily="18" charset="0"/>
                <a:cs typeface="Times New Roman" panose="02020603050405020304" pitchFamily="18" charset="0"/>
              </a:rPr>
              <a:t>Accuracy using SVM(Support Vector Machine) is 84.32% ,</a:t>
            </a:r>
            <a:br>
              <a:rPr lang="en-US" sz="2800" dirty="0">
                <a:solidFill>
                  <a:schemeClr val="accent6">
                    <a:lumMod val="25000"/>
                  </a:schemeClr>
                </a:solidFill>
                <a:latin typeface="Times New Roman" panose="02020603050405020304" pitchFamily="18" charset="0"/>
                <a:cs typeface="Times New Roman" panose="02020603050405020304" pitchFamily="18" charset="0"/>
              </a:rPr>
            </a:br>
            <a:r>
              <a:rPr lang="en-US" sz="2800" dirty="0">
                <a:solidFill>
                  <a:schemeClr val="accent6">
                    <a:lumMod val="25000"/>
                  </a:schemeClr>
                </a:solidFill>
                <a:latin typeface="Times New Roman" panose="02020603050405020304" pitchFamily="18" charset="0"/>
                <a:cs typeface="Times New Roman" panose="02020603050405020304" pitchFamily="18" charset="0"/>
              </a:rPr>
              <a:t>NB (Naive Bayes classifier) is 71.63%, DT(Decision tree) is 94.43%.Here we got the accuracy of 96.27% using neural networks.</a:t>
            </a:r>
            <a:br>
              <a:rPr lang="en-IN" sz="2800" dirty="0">
                <a:solidFill>
                  <a:schemeClr val="bg2">
                    <a:lumMod val="50000"/>
                  </a:schemeClr>
                </a:solidFill>
                <a:latin typeface="Times New Roman" panose="02020603050405020304" pitchFamily="18" charset="0"/>
                <a:cs typeface="Times New Roman" panose="02020603050405020304" pitchFamily="18" charset="0"/>
              </a:rPr>
            </a:br>
            <a:r>
              <a:rPr lang="en-IN" sz="2800" dirty="0">
                <a:solidFill>
                  <a:schemeClr val="bg2">
                    <a:lumMod val="50000"/>
                  </a:schemeClr>
                </a:solidFill>
                <a:latin typeface="Times New Roman" panose="02020603050405020304" pitchFamily="18" charset="0"/>
                <a:cs typeface="Times New Roman" panose="02020603050405020304" pitchFamily="18" charset="0"/>
              </a:rPr>
              <a:t>              </a:t>
            </a:r>
            <a:br>
              <a:rPr lang="en-US" sz="2800" dirty="0">
                <a:solidFill>
                  <a:schemeClr val="accent6">
                    <a:lumMod val="25000"/>
                  </a:schemeClr>
                </a:solidFill>
                <a:latin typeface="Times New Roman" panose="02020603050405020304" pitchFamily="18" charset="0"/>
                <a:cs typeface="Times New Roman" panose="02020603050405020304" pitchFamily="18" charset="0"/>
              </a:rPr>
            </a:br>
            <a:endParaRPr lang="en-IN" sz="28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918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193040"/>
            <a:ext cx="11419840" cy="6253797"/>
          </a:xfrm>
        </p:spPr>
        <p:txBody>
          <a:bodyPr/>
          <a:lstStyle/>
          <a:p>
            <a:pPr>
              <a:lnSpc>
                <a:spcPct val="150000"/>
              </a:lnSpc>
              <a:spcBef>
                <a:spcPts val="1200"/>
              </a:spcBef>
              <a:spcAft>
                <a:spcPts val="1200"/>
              </a:spcAft>
            </a:pPr>
            <a:r>
              <a:rPr lang="en-US" sz="4000" b="1" dirty="0">
                <a:solidFill>
                  <a:schemeClr val="accent6">
                    <a:lumMod val="25000"/>
                  </a:schemeClr>
                </a:solidFill>
                <a:latin typeface="Arial Rounded MT Bold" panose="020F0704030504030204" pitchFamily="34" charset="0"/>
                <a:ea typeface="Times New Roman" panose="02020603050405020304" pitchFamily="18" charset="0"/>
              </a:rPr>
              <a:t>   </a:t>
            </a: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(Anaconda prompt)</a:t>
            </a:r>
            <a:b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br>
              <a:rPr lang="en-IN" sz="40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0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386D8F18-18C5-4716-967F-0E490E321521}"/>
              </a:ext>
            </a:extLst>
          </p:cNvPr>
          <p:cNvPicPr>
            <a:picLocks noChangeAspect="1"/>
          </p:cNvPicPr>
          <p:nvPr/>
        </p:nvPicPr>
        <p:blipFill>
          <a:blip r:embed="rId2"/>
          <a:stretch>
            <a:fillRect/>
          </a:stretch>
        </p:blipFill>
        <p:spPr>
          <a:xfrm>
            <a:off x="772160" y="1300480"/>
            <a:ext cx="10647680" cy="4958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070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121920"/>
            <a:ext cx="11419840" cy="6324917"/>
          </a:xfrm>
        </p:spPr>
        <p:txBody>
          <a:bodyPr/>
          <a:lstStyle/>
          <a:p>
            <a:pPr>
              <a:lnSpc>
                <a:spcPct val="150000"/>
              </a:lnSpc>
              <a:spcBef>
                <a:spcPts val="1200"/>
              </a:spcBef>
              <a:spcAft>
                <a:spcPts val="1200"/>
              </a:spcAft>
            </a:pPr>
            <a:r>
              <a:rPr lang="en-US" sz="4000" b="1" dirty="0">
                <a:solidFill>
                  <a:schemeClr val="accent6">
                    <a:lumMod val="25000"/>
                  </a:schemeClr>
                </a:solidFill>
                <a:latin typeface="Arial Rounded MT Bold" panose="020F0704030504030204" pitchFamily="34" charset="0"/>
                <a:ea typeface="Times New Roman" panose="02020603050405020304" pitchFamily="18" charset="0"/>
              </a:rPr>
              <a:t>  </a:t>
            </a: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(Value per class)</a:t>
            </a:r>
            <a:b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br>
              <a:rPr lang="en-IN" sz="1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80DEA9-92F7-494C-81FF-EB0B320FE304}"/>
              </a:ext>
            </a:extLst>
          </p:cNvPr>
          <p:cNvPicPr>
            <a:picLocks noChangeAspect="1"/>
          </p:cNvPicPr>
          <p:nvPr/>
        </p:nvPicPr>
        <p:blipFill>
          <a:blip r:embed="rId2"/>
          <a:stretch>
            <a:fillRect/>
          </a:stretch>
        </p:blipFill>
        <p:spPr>
          <a:xfrm>
            <a:off x="721360" y="1377844"/>
            <a:ext cx="10739120" cy="4880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249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111760"/>
            <a:ext cx="11419840" cy="6335077"/>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(Pie chart for normal and attack)</a:t>
            </a:r>
            <a:br>
              <a:rPr lang="en-IN" sz="18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accent6">
                  <a:lumMod val="25000"/>
                </a:schemeClr>
              </a:solidFill>
              <a:latin typeface="Times New Roman" panose="02020603050405020304" pitchFamily="18" charset="0"/>
              <a:cs typeface="Times New Roman" panose="02020603050405020304" pitchFamily="18" charset="0"/>
            </a:endParaRPr>
          </a:p>
        </p:txBody>
      </p:sp>
      <p:pic>
        <p:nvPicPr>
          <p:cNvPr id="4" name="Picture 3" descr="Chart, pie chart&#10;&#10;Description automatically generated">
            <a:extLst>
              <a:ext uri="{FF2B5EF4-FFF2-40B4-BE49-F238E27FC236}">
                <a16:creationId xmlns:a16="http://schemas.microsoft.com/office/drawing/2014/main" id="{87F98F4D-8DE6-4B5F-AD44-AAD9DE7181F6}"/>
              </a:ext>
            </a:extLst>
          </p:cNvPr>
          <p:cNvPicPr>
            <a:picLocks noChangeAspect="1"/>
          </p:cNvPicPr>
          <p:nvPr/>
        </p:nvPicPr>
        <p:blipFill>
          <a:blip r:embed="rId2"/>
          <a:stretch>
            <a:fillRect/>
          </a:stretch>
        </p:blipFill>
        <p:spPr>
          <a:xfrm>
            <a:off x="1544320" y="1259840"/>
            <a:ext cx="9062720" cy="5186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604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8608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(Tree map)</a:t>
            </a:r>
            <a:br>
              <a:rPr lang="en-US" sz="4000" b="1" dirty="0">
                <a:solidFill>
                  <a:schemeClr val="accent6">
                    <a:lumMod val="25000"/>
                  </a:schemeClr>
                </a:solidFill>
                <a:latin typeface="Arial Rounded MT Bold" panose="020F0704030504030204" pitchFamily="34" charset="0"/>
                <a:ea typeface="Times New Roman" panose="02020603050405020304" pitchFamily="18" charset="0"/>
              </a:rPr>
            </a:br>
            <a:br>
              <a:rPr lang="en-US" sz="4000" b="1" dirty="0">
                <a:solidFill>
                  <a:schemeClr val="accent6">
                    <a:lumMod val="25000"/>
                  </a:schemeClr>
                </a:solidFill>
                <a:latin typeface="Arial Rounded MT Bold" panose="020F0704030504030204" pitchFamily="34"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DFFEA489-9ACB-434D-A2FE-C095760F69BC}"/>
              </a:ext>
            </a:extLst>
          </p:cNvPr>
          <p:cNvPicPr>
            <a:picLocks noChangeAspect="1"/>
          </p:cNvPicPr>
          <p:nvPr/>
        </p:nvPicPr>
        <p:blipFill>
          <a:blip r:embed="rId2"/>
          <a:stretch>
            <a:fillRect/>
          </a:stretch>
        </p:blipFill>
        <p:spPr>
          <a:xfrm>
            <a:off x="1361440" y="1438172"/>
            <a:ext cx="9428480" cy="4728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3530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(Reverse bit)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1855705B-04AA-4A56-90DB-E17E8FE616A5}"/>
              </a:ext>
            </a:extLst>
          </p:cNvPr>
          <p:cNvPicPr>
            <a:picLocks noChangeAspect="1"/>
          </p:cNvPicPr>
          <p:nvPr/>
        </p:nvPicPr>
        <p:blipFill>
          <a:blip r:embed="rId2"/>
          <a:stretch>
            <a:fillRect/>
          </a:stretch>
        </p:blipFill>
        <p:spPr>
          <a:xfrm>
            <a:off x="2600960" y="1554480"/>
            <a:ext cx="6786880" cy="4663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199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(Don’t fragment)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3ECFC2-80D5-40DC-A3D5-9685AD4D6522}"/>
              </a:ext>
            </a:extLst>
          </p:cNvPr>
          <p:cNvPicPr>
            <a:picLocks noChangeAspect="1"/>
          </p:cNvPicPr>
          <p:nvPr/>
        </p:nvPicPr>
        <p:blipFill>
          <a:blip r:embed="rId2"/>
          <a:stretch>
            <a:fillRect/>
          </a:stretch>
        </p:blipFill>
        <p:spPr>
          <a:xfrm>
            <a:off x="1696720" y="1473200"/>
            <a:ext cx="8442960" cy="4856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82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266700"/>
            <a:ext cx="12268200" cy="6524625"/>
          </a:xfrm>
        </p:spPr>
        <p:txBody>
          <a:bodyPr/>
          <a:lstStyle/>
          <a:p>
            <a:r>
              <a:rPr lang="en-IN" sz="4000" dirty="0">
                <a:solidFill>
                  <a:schemeClr val="bg2">
                    <a:lumMod val="50000"/>
                  </a:schemeClr>
                </a:solidFill>
                <a:latin typeface="Arial Rounded MT Bold" panose="020F0704030504030204" pitchFamily="34" charset="0"/>
              </a:rPr>
              <a:t>  </a:t>
            </a:r>
            <a:r>
              <a:rPr lang="en-IN" sz="4000" dirty="0">
                <a:solidFill>
                  <a:schemeClr val="accent6">
                    <a:lumMod val="50000"/>
                  </a:schemeClr>
                </a:solidFill>
                <a:latin typeface="Arial Rounded MT Bold" panose="020F0704030504030204" pitchFamily="34" charset="0"/>
              </a:rPr>
              <a:t>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2011000358"/>
              </p:ext>
            </p:extLst>
          </p:nvPr>
        </p:nvGraphicFramePr>
        <p:xfrm>
          <a:off x="323850" y="1066800"/>
          <a:ext cx="11544300" cy="5391151"/>
        </p:xfrm>
        <a:graphic>
          <a:graphicData uri="http://schemas.openxmlformats.org/drawingml/2006/table">
            <a:tbl>
              <a:tblPr firstRow="1" bandRow="1">
                <a:tableStyleId>{5940675A-B579-460E-94D1-54222C63F5DA}</a:tableStyleId>
              </a:tblPr>
              <a:tblGrid>
                <a:gridCol w="1771650">
                  <a:extLst>
                    <a:ext uri="{9D8B030D-6E8A-4147-A177-3AD203B41FA5}">
                      <a16:colId xmlns:a16="http://schemas.microsoft.com/office/drawing/2014/main" val="3371192091"/>
                    </a:ext>
                  </a:extLst>
                </a:gridCol>
                <a:gridCol w="9772650">
                  <a:extLst>
                    <a:ext uri="{9D8B030D-6E8A-4147-A177-3AD203B41FA5}">
                      <a16:colId xmlns:a16="http://schemas.microsoft.com/office/drawing/2014/main" val="1879922028"/>
                    </a:ext>
                  </a:extLst>
                </a:gridCol>
              </a:tblGrid>
              <a:tr h="399345">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SDN-Assisted Slow HTTP DDoS Attack Defense Method</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99345">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err="1">
                          <a:solidFill>
                            <a:schemeClr val="accent6">
                              <a:lumMod val="25000"/>
                            </a:schemeClr>
                          </a:solidFill>
                          <a:latin typeface="Times New Roman" panose="02020603050405020304" pitchFamily="18" charset="0"/>
                          <a:cs typeface="Times New Roman" panose="02020603050405020304" pitchFamily="18" charset="0"/>
                        </a:rPr>
                        <a:t>Kiwon</a:t>
                      </a:r>
                      <a:r>
                        <a:rPr lang="en-IN" dirty="0">
                          <a:solidFill>
                            <a:schemeClr val="accent6">
                              <a:lumMod val="25000"/>
                            </a:schemeClr>
                          </a:solidFill>
                          <a:latin typeface="Times New Roman" panose="02020603050405020304" pitchFamily="18" charset="0"/>
                          <a:cs typeface="Times New Roman" panose="02020603050405020304" pitchFamily="18" charset="0"/>
                        </a:rPr>
                        <a:t> Hong, </a:t>
                      </a:r>
                      <a:r>
                        <a:rPr lang="en-IN" dirty="0" err="1">
                          <a:solidFill>
                            <a:schemeClr val="accent6">
                              <a:lumMod val="25000"/>
                            </a:schemeClr>
                          </a:solidFill>
                          <a:latin typeface="Times New Roman" panose="02020603050405020304" pitchFamily="18" charset="0"/>
                          <a:cs typeface="Times New Roman" panose="02020603050405020304" pitchFamily="18" charset="0"/>
                        </a:rPr>
                        <a:t>Younjun</a:t>
                      </a:r>
                      <a:r>
                        <a:rPr lang="en-IN" dirty="0">
                          <a:solidFill>
                            <a:schemeClr val="accent6">
                              <a:lumMod val="25000"/>
                            </a:schemeClr>
                          </a:solidFill>
                          <a:latin typeface="Times New Roman" panose="02020603050405020304" pitchFamily="18" charset="0"/>
                          <a:cs typeface="Times New Roman" panose="02020603050405020304" pitchFamily="18" charset="0"/>
                        </a:rPr>
                        <a:t> Kim, </a:t>
                      </a:r>
                      <a:r>
                        <a:rPr lang="en-IN" dirty="0" err="1">
                          <a:solidFill>
                            <a:schemeClr val="accent6">
                              <a:lumMod val="25000"/>
                            </a:schemeClr>
                          </a:solidFill>
                          <a:latin typeface="Times New Roman" panose="02020603050405020304" pitchFamily="18" charset="0"/>
                          <a:cs typeface="Times New Roman" panose="02020603050405020304" pitchFamily="18" charset="0"/>
                        </a:rPr>
                        <a:t>Hyungoo</a:t>
                      </a:r>
                      <a:r>
                        <a:rPr lang="en-IN" dirty="0">
                          <a:solidFill>
                            <a:schemeClr val="accent6">
                              <a:lumMod val="25000"/>
                            </a:schemeClr>
                          </a:solidFill>
                          <a:latin typeface="Times New Roman" panose="02020603050405020304" pitchFamily="18" charset="0"/>
                          <a:cs typeface="Times New Roman" panose="02020603050405020304" pitchFamily="18" charset="0"/>
                        </a:rPr>
                        <a:t> Choi, and </a:t>
                      </a:r>
                      <a:r>
                        <a:rPr lang="en-IN" dirty="0" err="1">
                          <a:solidFill>
                            <a:schemeClr val="accent6">
                              <a:lumMod val="25000"/>
                            </a:schemeClr>
                          </a:solidFill>
                          <a:latin typeface="Times New Roman" panose="02020603050405020304" pitchFamily="18" charset="0"/>
                          <a:cs typeface="Times New Roman" panose="02020603050405020304" pitchFamily="18" charset="0"/>
                        </a:rPr>
                        <a:t>Jinwoo</a:t>
                      </a:r>
                      <a:r>
                        <a:rPr lang="en-IN" dirty="0">
                          <a:solidFill>
                            <a:schemeClr val="accent6">
                              <a:lumMod val="25000"/>
                            </a:schemeClr>
                          </a:solidFill>
                          <a:latin typeface="Times New Roman" panose="02020603050405020304" pitchFamily="18" charset="0"/>
                          <a:cs typeface="Times New Roman" panose="02020603050405020304" pitchFamily="18" charset="0"/>
                        </a:rPr>
                        <a:t> Park</a:t>
                      </a:r>
                    </a:p>
                  </a:txBody>
                  <a:tcPr/>
                </a:tc>
                <a:extLst>
                  <a:ext uri="{0D108BD9-81ED-4DB2-BD59-A6C34878D82A}">
                    <a16:rowId xmlns:a16="http://schemas.microsoft.com/office/drawing/2014/main" val="2559620359"/>
                  </a:ext>
                </a:extLst>
              </a:tr>
              <a:tr h="399345">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2017</a:t>
                      </a:r>
                    </a:p>
                  </a:txBody>
                  <a:tcPr/>
                </a:tc>
                <a:extLst>
                  <a:ext uri="{0D108BD9-81ED-4DB2-BD59-A6C34878D82A}">
                    <a16:rowId xmlns:a16="http://schemas.microsoft.com/office/drawing/2014/main" val="4249843623"/>
                  </a:ext>
                </a:extLst>
              </a:tr>
              <a:tr h="998361">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Defeat application-level DDoS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Use cross-layer traffic analysis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Bound to a variety of transport protocols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98361">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Various DDoS has not been well addressed in this paper</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Computational cost in training the model is high</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Very calculation intensive while training the model</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196394">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A Slow HTTP Distributed Denial of Service (DDoS) attack causes a web server to be unavailable, but it is difficult to detect in a network because its traffic patterns are similar to those of legitimate clients. In this paper, we propose a network-based Slow HTTP DDoS attack defense method which is assisted by a Software-Defined Network (SDN) that can detect and mitigate Slow HTTP DDoS attacks in the network. Simulation results show that the proposed Slow HTTP DDoS attack defense method successfully protects web servers</a:t>
                      </a:r>
                    </a:p>
                    <a:p>
                      <a:r>
                        <a:rPr lang="en-US" dirty="0">
                          <a:solidFill>
                            <a:schemeClr val="accent6">
                              <a:lumMod val="25000"/>
                            </a:schemeClr>
                          </a:solidFill>
                          <a:latin typeface="Times New Roman" panose="02020603050405020304" pitchFamily="18" charset="0"/>
                          <a:cs typeface="Times New Roman" panose="02020603050405020304" pitchFamily="18" charset="0"/>
                        </a:rPr>
                        <a:t>against Slow HTTP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53930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(More fragment)</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descr="Chart, treemap chart&#10;&#10;Description automatically generated">
            <a:extLst>
              <a:ext uri="{FF2B5EF4-FFF2-40B4-BE49-F238E27FC236}">
                <a16:creationId xmlns:a16="http://schemas.microsoft.com/office/drawing/2014/main" id="{25820EEF-0FBB-4A13-9EF9-4AC21B6F0AEB}"/>
              </a:ext>
            </a:extLst>
          </p:cNvPr>
          <p:cNvPicPr>
            <a:picLocks noChangeAspect="1"/>
          </p:cNvPicPr>
          <p:nvPr/>
        </p:nvPicPr>
        <p:blipFill>
          <a:blip r:embed="rId2"/>
          <a:stretch>
            <a:fillRect/>
          </a:stretch>
        </p:blipFill>
        <p:spPr>
          <a:xfrm>
            <a:off x="1920240" y="1493520"/>
            <a:ext cx="8686800" cy="4734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9926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(BRNN Model accuracy and loss)</a:t>
            </a:r>
            <a:br>
              <a:rPr lang="en-IN" sz="1800" dirty="0">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pic>
        <p:nvPicPr>
          <p:cNvPr id="4" name="Picture 3">
            <a:extLst>
              <a:ext uri="{FF2B5EF4-FFF2-40B4-BE49-F238E27FC236}">
                <a16:creationId xmlns:a16="http://schemas.microsoft.com/office/drawing/2014/main" id="{B88EB747-7AAA-4DBD-9325-4EC53E81A804}"/>
              </a:ext>
            </a:extLst>
          </p:cNvPr>
          <p:cNvPicPr>
            <a:picLocks noChangeAspect="1"/>
          </p:cNvPicPr>
          <p:nvPr/>
        </p:nvPicPr>
        <p:blipFill>
          <a:blip r:embed="rId2"/>
          <a:stretch>
            <a:fillRect/>
          </a:stretch>
        </p:blipFill>
        <p:spPr>
          <a:xfrm>
            <a:off x="650240" y="1854118"/>
            <a:ext cx="5323840" cy="4028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C4106D69-431F-45A6-92CF-89508E40DDD0}"/>
              </a:ext>
            </a:extLst>
          </p:cNvPr>
          <p:cNvPicPr>
            <a:picLocks noChangeAspect="1"/>
          </p:cNvPicPr>
          <p:nvPr/>
        </p:nvPicPr>
        <p:blipFill>
          <a:blip r:embed="rId3"/>
          <a:stretch>
            <a:fillRect/>
          </a:stretch>
        </p:blipFill>
        <p:spPr>
          <a:xfrm>
            <a:off x="6543040" y="1854118"/>
            <a:ext cx="4998720" cy="4028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3514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sz="4000" b="1" dirty="0">
                <a:solidFill>
                  <a:schemeClr val="accent6">
                    <a:lumMod val="50000"/>
                  </a:schemeClr>
                </a:solidFill>
                <a:latin typeface="Arial Rounded MT Bold" panose="020F0704030504030204" pitchFamily="34" charset="0"/>
                <a:ea typeface="Times New Roman" panose="02020603050405020304" pitchFamily="18" charset="0"/>
              </a:rPr>
              <a:t>SCREENSHOT</a:t>
            </a:r>
            <a:r>
              <a:rPr lang="en-US" sz="4000"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(Output)</a:t>
            </a:r>
            <a:br>
              <a:rPr lang="en-IN" sz="180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011BB4-257E-47F1-8EBA-6CC9EBF5E185}"/>
              </a:ext>
            </a:extLst>
          </p:cNvPr>
          <p:cNvPicPr>
            <a:picLocks noChangeAspect="1"/>
          </p:cNvPicPr>
          <p:nvPr/>
        </p:nvPicPr>
        <p:blipFill>
          <a:blip r:embed="rId2"/>
          <a:stretch>
            <a:fillRect/>
          </a:stretch>
        </p:blipFill>
        <p:spPr>
          <a:xfrm>
            <a:off x="2560320" y="1483360"/>
            <a:ext cx="7213600" cy="4511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3877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365125"/>
            <a:ext cx="11419840" cy="6035675"/>
          </a:xfrm>
        </p:spPr>
        <p:txBody>
          <a:bodyPr/>
          <a:lstStyle/>
          <a:p>
            <a:pPr>
              <a:lnSpc>
                <a:spcPct val="150000"/>
              </a:lnSpc>
              <a:spcBef>
                <a:spcPts val="1200"/>
              </a:spcBef>
              <a:spcAft>
                <a:spcPts val="1200"/>
              </a:spcAf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r>
              <a:rPr lang="en-US" sz="2200" dirty="0">
                <a:solidFill>
                  <a:schemeClr val="bg2">
                    <a:lumMod val="10000"/>
                  </a:schemeClr>
                </a:solidFill>
                <a:effectLst/>
                <a:latin typeface="Times New Roman" panose="02020603050405020304" pitchFamily="18" charset="0"/>
                <a:ea typeface="Times New Roman" panose="02020603050405020304" pitchFamily="18" charset="0"/>
              </a:rPr>
              <a:t>Reduce the attacks by employing rate limitations and </a:t>
            </a:r>
            <a:r>
              <a:rPr lang="en-US" sz="2200" dirty="0" err="1">
                <a:solidFill>
                  <a:schemeClr val="bg2">
                    <a:lumMod val="10000"/>
                  </a:schemeClr>
                </a:solidFill>
                <a:effectLst/>
                <a:latin typeface="Times New Roman" panose="02020603050405020304" pitchFamily="18" charset="0"/>
                <a:ea typeface="Times New Roman" panose="02020603050405020304" pitchFamily="18" charset="0"/>
              </a:rPr>
              <a:t>probablistically</a:t>
            </a:r>
            <a:r>
              <a:rPr lang="en-US" sz="2200" dirty="0">
                <a:solidFill>
                  <a:schemeClr val="bg2">
                    <a:lumMod val="10000"/>
                  </a:schemeClr>
                </a:solidFill>
                <a:effectLst/>
                <a:latin typeface="Times New Roman" panose="02020603050405020304" pitchFamily="18" charset="0"/>
                <a:ea typeface="Times New Roman" panose="02020603050405020304" pitchFamily="18" charset="0"/>
              </a:rPr>
              <a:t> detect the  number of packets and the Long-short term memory algorithm is used to detect the approximate counting of packets which are violating the rate limits . This works are implemented in distributed </a:t>
            </a:r>
            <a:r>
              <a:rPr lang="en-US" sz="2200" dirty="0" err="1">
                <a:solidFill>
                  <a:schemeClr val="bg2">
                    <a:lumMod val="10000"/>
                  </a:schemeClr>
                </a:solidFill>
                <a:effectLst/>
                <a:latin typeface="Times New Roman" panose="02020603050405020304" pitchFamily="18" charset="0"/>
                <a:ea typeface="Times New Roman" panose="02020603050405020304" pitchFamily="18" charset="0"/>
              </a:rPr>
              <a:t>manner.They</a:t>
            </a:r>
            <a:r>
              <a:rPr lang="en-US" sz="2200" dirty="0">
                <a:solidFill>
                  <a:schemeClr val="bg2">
                    <a:lumMod val="10000"/>
                  </a:schemeClr>
                </a:solidFill>
                <a:effectLst/>
                <a:latin typeface="Times New Roman" panose="02020603050405020304" pitchFamily="18" charset="0"/>
                <a:ea typeface="Times New Roman" panose="02020603050405020304" pitchFamily="18" charset="0"/>
              </a:rPr>
              <a:t> easily reduce the throughput of burst traffic by comparing with the simple threshold .This is achieved by using proposed scheme and more over it is better than old scheme.</a:t>
            </a:r>
            <a:br>
              <a:rPr lang="en-IN" sz="2200" dirty="0">
                <a:solidFill>
                  <a:schemeClr val="bg2">
                    <a:lumMod val="10000"/>
                  </a:schemeClr>
                </a:solidFill>
                <a:effectLst/>
                <a:latin typeface="Times New Roman" panose="02020603050405020304" pitchFamily="18" charset="0"/>
                <a:ea typeface="Times New Roman" panose="02020603050405020304" pitchFamily="18" charset="0"/>
              </a:rPr>
            </a:b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FUTURE ENHANCEMENTS</a:t>
            </a:r>
            <a:br>
              <a:rPr lang="en-IN" sz="1800" dirty="0">
                <a:effectLst/>
                <a:latin typeface="Times New Roman" panose="02020603050405020304" pitchFamily="18" charset="0"/>
                <a:ea typeface="Times New Roman" panose="02020603050405020304" pitchFamily="18" charset="0"/>
              </a:rPr>
            </a:br>
            <a:r>
              <a:rPr lang="en-US" sz="2200" dirty="0">
                <a:solidFill>
                  <a:schemeClr val="bg2">
                    <a:lumMod val="10000"/>
                  </a:schemeClr>
                </a:solidFill>
                <a:effectLst/>
                <a:latin typeface="Times New Roman" panose="02020603050405020304" pitchFamily="18" charset="0"/>
                <a:ea typeface="Times New Roman" panose="02020603050405020304" pitchFamily="18" charset="0"/>
              </a:rPr>
              <a:t>In future, the model can be implemented on other attacks like Application Layer Attack, Protocol Attack, Volumetric Attack with large dataset using ANN.</a:t>
            </a:r>
            <a:br>
              <a:rPr lang="en-IN" sz="2200" dirty="0">
                <a:solidFill>
                  <a:schemeClr val="bg2">
                    <a:lumMod val="10000"/>
                  </a:schemeClr>
                </a:solidFill>
                <a:effectLst/>
                <a:latin typeface="Times New Roman" panose="02020603050405020304" pitchFamily="18" charset="0"/>
                <a:ea typeface="Times New Roman" panose="02020603050405020304" pitchFamily="18" charset="0"/>
              </a:rPr>
            </a:br>
            <a:endParaRPr lang="en-IN" sz="2200" dirty="0">
              <a:solidFill>
                <a:schemeClr val="bg2">
                  <a:lumMod val="10000"/>
                </a:schemeClr>
              </a:solidFill>
            </a:endParaRPr>
          </a:p>
        </p:txBody>
      </p:sp>
    </p:spTree>
    <p:extLst>
      <p:ext uri="{BB962C8B-B14F-4D97-AF65-F5344CB8AC3E}">
        <p14:creationId xmlns:p14="http://schemas.microsoft.com/office/powerpoint/2010/main" val="511461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a:lnSpc>
                <a:spcPct val="150000"/>
              </a:lnSpc>
              <a:spcBef>
                <a:spcPts val="1200"/>
              </a:spcBef>
              <a:spcAft>
                <a:spcPts val="1200"/>
              </a:spcAf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[1]</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Compagno</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“Poseidon: Mitigating interest flooding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ddos</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attacks in named data networking,” in Local Computer Networks (LCN), Intl’ Conf. on. IEEE, 2013, pp. 630– 638.</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[2]</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Afanasyev</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“Interest flooding attack and countermeasures in named data networking,” in IFIP Networking Conference. IEEE, 2013, pp.</a:t>
            </a:r>
            <a:r>
              <a:rPr lang="en-US" sz="2200" spc="-3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1–9.</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[3]</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Ghali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&amp; al., “Closing the floodgate with stateless content-centric networking,” in 2017 26th International Conference on Computer Communication and Networks (ICCCN), July 2017, pp.</a:t>
            </a:r>
            <a:r>
              <a:rPr lang="en-US" sz="2200" spc="-1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1–10.</a:t>
            </a:r>
            <a:b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br>
            <a:r>
              <a:rPr lang="en-IN"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[4]</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T.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Zhi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H. Luo, and Y. Liu, “A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gini</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impurity-based interest flooding attack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defence</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mechanism</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in</a:t>
            </a:r>
            <a:r>
              <a:rPr lang="en-US" sz="2200" spc="-5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err="1">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ndn</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IEEE</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Communications</a:t>
            </a:r>
            <a:r>
              <a:rPr lang="en-US" sz="2200" spc="-5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Letters,</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vol.</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22,</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no.</a:t>
            </a:r>
            <a:r>
              <a:rPr lang="en-US" sz="2200" spc="-4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3,</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pp.</a:t>
            </a:r>
            <a:r>
              <a:rPr lang="en-US" sz="2200" spc="-3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538–541,</a:t>
            </a:r>
            <a:r>
              <a:rPr lang="en-US" sz="2200" spc="-45"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solidFill>
                  <a:schemeClr val="bg2">
                    <a:lumMod val="10000"/>
                  </a:schemeClr>
                </a:solidFill>
                <a:effectLst/>
                <a:latin typeface="Times New Roman" panose="02020603050405020304" pitchFamily="18" charset="0"/>
                <a:ea typeface="Webdings" panose="05030102010509060703" pitchFamily="18" charset="2"/>
                <a:cs typeface="Webdings" panose="05030102010509060703" pitchFamily="18" charset="2"/>
              </a:rPr>
              <a:t>March 201</a:t>
            </a:r>
            <a:r>
              <a:rPr lang="en-US" sz="2200" dirty="0">
                <a:effectLst/>
                <a:latin typeface="Times New Roman" panose="02020603050405020304" pitchFamily="18" charset="0"/>
                <a:ea typeface="Webdings" panose="05030102010509060703" pitchFamily="18" charset="2"/>
                <a:cs typeface="Webdings" panose="05030102010509060703" pitchFamily="18" charset="2"/>
              </a:rPr>
              <a:t>8.</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213241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67360"/>
            <a:ext cx="11419840" cy="5979477"/>
          </a:xfrm>
        </p:spPr>
        <p:txBody>
          <a:bodyPr/>
          <a:lstStyle/>
          <a:p>
            <a:pPr marR="99695" lvl="0">
              <a:lnSpc>
                <a:spcPct val="150000"/>
              </a:lnSpc>
              <a:spcBef>
                <a:spcPts val="745"/>
              </a:spcBef>
              <a:spcAft>
                <a:spcPts val="0"/>
              </a:spcAft>
              <a:buSzPts val="1100"/>
              <a:tabLst>
                <a:tab pos="534035" algn="l"/>
              </a:tabLs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[5]</a:t>
            </a:r>
            <a:r>
              <a:rPr lang="en-US" sz="2200" dirty="0">
                <a:effectLst/>
                <a:latin typeface="Times New Roman" panose="02020603050405020304" pitchFamily="18" charset="0"/>
                <a:ea typeface="Webdings" panose="05030102010509060703" pitchFamily="18" charset="2"/>
                <a:cs typeface="Webdings" panose="05030102010509060703" pitchFamily="18" charset="2"/>
              </a:rPr>
              <a:t>Y.</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Xin,</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&amp;</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al.,</a:t>
            </a:r>
            <a:r>
              <a:rPr lang="en-US" sz="2200" spc="-6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“Detection</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of</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collusive</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interest</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flooding</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attacks</a:t>
            </a:r>
            <a:r>
              <a:rPr lang="en-US" sz="2200" spc="-5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named</a:t>
            </a:r>
            <a:r>
              <a:rPr lang="en-US" sz="2200" spc="-5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data</a:t>
            </a:r>
            <a:r>
              <a:rPr lang="en-US" sz="2200" spc="-5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networking using</a:t>
            </a:r>
            <a:r>
              <a:rPr lang="en-US" sz="2200" spc="-3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wavelet</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analysis,”</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in</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IEEE</a:t>
            </a:r>
            <a:r>
              <a:rPr lang="en-US" sz="2200" spc="-4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Military</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Communications</a:t>
            </a:r>
            <a:r>
              <a:rPr lang="en-US" sz="2200" spc="-3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Conference</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(MILCOM),</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Oct 2017, pp.</a:t>
            </a:r>
            <a:r>
              <a:rPr lang="en-US" sz="2200" spc="1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557–562.</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a:t>
            </a:r>
            <a:r>
              <a:rPr lang="en-IN" sz="2200" dirty="0">
                <a:latin typeface="Times New Roman" panose="02020603050405020304" pitchFamily="18" charset="0"/>
                <a:ea typeface="Webdings" panose="05030102010509060703" pitchFamily="18" charset="2"/>
                <a:cs typeface="Webdings" panose="05030102010509060703" pitchFamily="18" charset="2"/>
              </a:rPr>
              <a:t>6</a:t>
            </a:r>
            <a:r>
              <a:rPr lang="en-IN" sz="2200" dirty="0">
                <a:effectLst/>
                <a:latin typeface="Times New Roman" panose="02020603050405020304" pitchFamily="18" charset="0"/>
                <a:ea typeface="Webdings" panose="05030102010509060703" pitchFamily="18" charset="2"/>
                <a:cs typeface="Webdings" panose="05030102010509060703" pitchFamily="18" charset="2"/>
              </a:rPr>
              <a:t>]</a:t>
            </a:r>
            <a:r>
              <a:rPr lang="en-US" sz="2200" dirty="0">
                <a:effectLst/>
                <a:latin typeface="Times New Roman" panose="02020603050405020304" pitchFamily="18" charset="0"/>
                <a:ea typeface="Webdings" panose="05030102010509060703" pitchFamily="18" charset="2"/>
                <a:cs typeface="Webdings" panose="05030102010509060703" pitchFamily="18" charset="2"/>
              </a:rPr>
              <a:t>K. Wang, &amp; al., “On the urgency of implementing Interest NACK into CCN: from the perspective of countering advanced interest flooding attacks” in IET Networks, vol. 7, no. 3, pp. 136–140,</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2018.</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[7]</a:t>
            </a:r>
            <a:r>
              <a:rPr lang="en-US" sz="2200" dirty="0">
                <a:effectLst/>
                <a:latin typeface="Times New Roman" panose="02020603050405020304" pitchFamily="18" charset="0"/>
                <a:ea typeface="Webdings" panose="05030102010509060703" pitchFamily="18" charset="2"/>
                <a:cs typeface="Webdings" panose="05030102010509060703" pitchFamily="18" charset="2"/>
              </a:rPr>
              <a:t>S. DiBenedetto and C. Papadopoulos, “Mitigating poisoned content with forwarding strategy,” in 2016 IEEE Conference on Computer Communications Workshops (INFOCOM WKSHPS), April 2016, pp. 164–16</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06373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4EB-CE11-4E97-9986-342A31F3B03F}"/>
              </a:ext>
            </a:extLst>
          </p:cNvPr>
          <p:cNvSpPr>
            <a:spLocks noGrp="1"/>
          </p:cNvSpPr>
          <p:nvPr>
            <p:ph type="title"/>
          </p:nvPr>
        </p:nvSpPr>
        <p:spPr>
          <a:xfrm>
            <a:off x="355600" y="411162"/>
            <a:ext cx="11419840" cy="6035675"/>
          </a:xfrm>
        </p:spPr>
        <p:txBody>
          <a:bodyPr/>
          <a:lstStyle/>
          <a:p>
            <a:pPr marR="97155" lvl="0">
              <a:lnSpc>
                <a:spcPct val="150000"/>
              </a:lnSpc>
              <a:spcBef>
                <a:spcPts val="745"/>
              </a:spcBef>
              <a:spcAft>
                <a:spcPts val="0"/>
              </a:spcAft>
              <a:buSzPts val="1100"/>
              <a:tabLst>
                <a:tab pos="534035" algn="l"/>
              </a:tabLst>
            </a:pPr>
            <a: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t>REFERENCES</a:t>
            </a:r>
            <a:br>
              <a:rPr lang="en-US" b="1" dirty="0">
                <a:solidFill>
                  <a:schemeClr val="accent6">
                    <a:lumMod val="50000"/>
                  </a:schemeClr>
                </a:solidFill>
                <a:effectLst/>
                <a:latin typeface="Arial Rounded MT Bold" panose="020F0704030504030204" pitchFamily="34" charset="0"/>
                <a:ea typeface="Times New Roman" panose="02020603050405020304" pitchFamily="18" charset="0"/>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[8]</a:t>
            </a:r>
            <a:r>
              <a:rPr lang="en-US" sz="2200" dirty="0">
                <a:effectLst/>
                <a:latin typeface="Times New Roman" panose="02020603050405020304" pitchFamily="18" charset="0"/>
                <a:ea typeface="Webdings" panose="05030102010509060703" pitchFamily="18" charset="2"/>
                <a:cs typeface="Webdings" panose="05030102010509060703" pitchFamily="18" charset="2"/>
              </a:rPr>
              <a:t>Yi, &amp; al., “A case for stateful forwarding plane,” Computer Communications, vol. 36, no. 7, pp. 779–791,</a:t>
            </a:r>
            <a:r>
              <a:rPr lang="en-US" sz="2200" spc="3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2013.</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latin typeface="Times New Roman" panose="02020603050405020304" pitchFamily="18" charset="0"/>
                <a:ea typeface="Webdings" panose="05030102010509060703" pitchFamily="18" charset="2"/>
                <a:cs typeface="Webdings" panose="05030102010509060703" pitchFamily="18" charset="2"/>
              </a:rPr>
              <a:t>[9]</a:t>
            </a:r>
            <a:r>
              <a:rPr lang="en-US" sz="2200" dirty="0">
                <a:effectLst/>
                <a:latin typeface="Times New Roman" panose="02020603050405020304" pitchFamily="18" charset="0"/>
                <a:ea typeface="Webdings" panose="05030102010509060703" pitchFamily="18" charset="2"/>
                <a:cs typeface="Webdings" panose="05030102010509060703" pitchFamily="18" charset="2"/>
              </a:rPr>
              <a:t>Amandeep Verma Manpreet Singh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Gujral</a:t>
            </a:r>
            <a:r>
              <a:rPr lang="en-US" sz="2200" dirty="0">
                <a:effectLst/>
                <a:latin typeface="Times New Roman" panose="02020603050405020304" pitchFamily="18" charset="0"/>
                <a:ea typeface="Webdings" panose="05030102010509060703" pitchFamily="18" charset="2"/>
                <a:cs typeface="Webdings" panose="05030102010509060703" pitchFamily="18" charset="2"/>
              </a:rPr>
              <a:t> “A Comprehensive Appraisal of Ad hoc Networks” International Journal of Computer Applications (0975– 8887) Volume 49– No.22, July</a:t>
            </a:r>
            <a:r>
              <a:rPr lang="en-US" sz="2200" spc="-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2012.</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[10]</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Shahanaz</a:t>
            </a:r>
            <a:r>
              <a:rPr lang="en-US" sz="2200" dirty="0">
                <a:effectLst/>
                <a:latin typeface="Times New Roman" panose="02020603050405020304" pitchFamily="18" charset="0"/>
                <a:ea typeface="Webdings" panose="05030102010509060703" pitchFamily="18" charset="2"/>
                <a:cs typeface="Webdings" panose="05030102010509060703" pitchFamily="18" charset="2"/>
              </a:rPr>
              <a:t> Begum I,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Geetharamani</a:t>
            </a:r>
            <a:r>
              <a:rPr lang="en-US" sz="2200" dirty="0">
                <a:effectLst/>
                <a:latin typeface="Times New Roman" panose="02020603050405020304" pitchFamily="18" charset="0"/>
                <a:ea typeface="Webdings" panose="05030102010509060703" pitchFamily="18" charset="2"/>
                <a:cs typeface="Webdings" panose="05030102010509060703" pitchFamily="18" charset="2"/>
              </a:rPr>
              <a:t> G, “DDoS Attack detection and Prevention in Private Cloud Environment “,International Journal of Innovations in Engineering and Technology (IJIET), Vol.7 Issue.3, Oct 2016, pp. 527-</a:t>
            </a:r>
            <a:r>
              <a:rPr lang="en-US" sz="2200" spc="-10"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531</a:t>
            </a:r>
            <a:br>
              <a:rPr lang="en-IN" sz="2200" dirty="0">
                <a:effectLst/>
                <a:latin typeface="Times New Roman" panose="02020603050405020304" pitchFamily="18" charset="0"/>
                <a:ea typeface="Webdings" panose="05030102010509060703" pitchFamily="18" charset="2"/>
                <a:cs typeface="Webdings" panose="05030102010509060703" pitchFamily="18" charset="2"/>
              </a:rPr>
            </a:br>
            <a:r>
              <a:rPr lang="en-IN" sz="2200" dirty="0">
                <a:effectLst/>
                <a:latin typeface="Times New Roman" panose="02020603050405020304" pitchFamily="18" charset="0"/>
                <a:ea typeface="Webdings" panose="05030102010509060703" pitchFamily="18" charset="2"/>
                <a:cs typeface="Webdings" panose="05030102010509060703" pitchFamily="18" charset="2"/>
              </a:rPr>
              <a:t>[11]</a:t>
            </a:r>
            <a:r>
              <a:rPr lang="en-US" sz="2200" dirty="0">
                <a:effectLst/>
                <a:latin typeface="Times New Roman" panose="02020603050405020304" pitchFamily="18" charset="0"/>
                <a:ea typeface="Webdings" panose="05030102010509060703" pitchFamily="18" charset="2"/>
                <a:cs typeface="Webdings" panose="05030102010509060703" pitchFamily="18" charset="2"/>
              </a:rPr>
              <a:t>S. </a:t>
            </a:r>
            <a:r>
              <a:rPr lang="en-US" sz="2200" dirty="0" err="1">
                <a:effectLst/>
                <a:latin typeface="Times New Roman" panose="02020603050405020304" pitchFamily="18" charset="0"/>
                <a:ea typeface="Webdings" panose="05030102010509060703" pitchFamily="18" charset="2"/>
                <a:cs typeface="Webdings" panose="05030102010509060703" pitchFamily="18" charset="2"/>
              </a:rPr>
              <a:t>Umarani</a:t>
            </a:r>
            <a:r>
              <a:rPr lang="en-US" sz="2200" dirty="0">
                <a:effectLst/>
                <a:latin typeface="Times New Roman" panose="02020603050405020304" pitchFamily="18" charset="0"/>
                <a:ea typeface="Webdings" panose="05030102010509060703" pitchFamily="18" charset="2"/>
                <a:cs typeface="Webdings" panose="05030102010509060703" pitchFamily="18" charset="2"/>
              </a:rPr>
              <a:t>, D. Sharmila, ‘‘Predicting Application Layer DDoS Attacks Using Machine Learning Algorithms”, International Journal of Computer, Electrical, Automation, Control and Information Engineering Vol.8, No.10, 2014, pp.</a:t>
            </a:r>
            <a:r>
              <a:rPr lang="en-US" sz="2200" spc="-25" dirty="0">
                <a:effectLst/>
                <a:latin typeface="Times New Roman" panose="02020603050405020304" pitchFamily="18" charset="0"/>
                <a:ea typeface="Webdings" panose="05030102010509060703" pitchFamily="18" charset="2"/>
                <a:cs typeface="Webdings" panose="05030102010509060703" pitchFamily="18" charset="2"/>
              </a:rPr>
              <a:t> </a:t>
            </a:r>
            <a:r>
              <a:rPr lang="en-US" sz="2200" dirty="0">
                <a:effectLst/>
                <a:latin typeface="Times New Roman" panose="02020603050405020304" pitchFamily="18" charset="0"/>
                <a:ea typeface="Webdings" panose="05030102010509060703" pitchFamily="18" charset="2"/>
                <a:cs typeface="Webdings" panose="05030102010509060703" pitchFamily="18" charset="2"/>
              </a:rPr>
              <a:t>1912-1917</a:t>
            </a:r>
            <a:br>
              <a:rPr lang="en-IN" sz="1800" dirty="0">
                <a:effectLst/>
                <a:latin typeface="Times New Roman" panose="02020603050405020304" pitchFamily="18" charset="0"/>
                <a:ea typeface="Webdings" panose="05030102010509060703" pitchFamily="18" charset="2"/>
                <a:cs typeface="Webdings" panose="05030102010509060703" pitchFamily="18" charset="2"/>
              </a:rPr>
            </a:br>
            <a:endParaRPr lang="en-IN" sz="2200" dirty="0">
              <a:solidFill>
                <a:schemeClr val="bg2">
                  <a:lumMod val="10000"/>
                </a:schemeClr>
              </a:solidFill>
            </a:endParaRPr>
          </a:p>
        </p:txBody>
      </p:sp>
    </p:spTree>
    <p:extLst>
      <p:ext uri="{BB962C8B-B14F-4D97-AF65-F5344CB8AC3E}">
        <p14:creationId xmlns:p14="http://schemas.microsoft.com/office/powerpoint/2010/main" val="2069440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C0CF-6BBC-4FB8-A046-5214A7F209E3}"/>
              </a:ext>
            </a:extLst>
          </p:cNvPr>
          <p:cNvSpPr>
            <a:spLocks noGrp="1"/>
          </p:cNvSpPr>
          <p:nvPr>
            <p:ph type="title"/>
          </p:nvPr>
        </p:nvSpPr>
        <p:spPr>
          <a:xfrm>
            <a:off x="838200" y="619760"/>
            <a:ext cx="10266680" cy="5435600"/>
          </a:xfrm>
        </p:spPr>
        <p:txBody>
          <a:bodyPr/>
          <a:lstStyle/>
          <a:p>
            <a:pPr algn="ctr"/>
            <a:br>
              <a:rPr lang="en-US" sz="3200" dirty="0">
                <a:solidFill>
                  <a:schemeClr val="accent6">
                    <a:lumMod val="50000"/>
                  </a:schemeClr>
                </a:solidFill>
              </a:rPr>
            </a:br>
            <a:br>
              <a:rPr lang="en-US" sz="3200" dirty="0">
                <a:solidFill>
                  <a:schemeClr val="accent6">
                    <a:lumMod val="50000"/>
                  </a:schemeClr>
                </a:solidFill>
              </a:rPr>
            </a:br>
            <a:br>
              <a:rPr lang="en-US" sz="3200" dirty="0">
                <a:solidFill>
                  <a:schemeClr val="accent6">
                    <a:lumMod val="50000"/>
                  </a:schemeClr>
                </a:solidFill>
              </a:rPr>
            </a:br>
            <a:br>
              <a:rPr lang="en-US" sz="3200" dirty="0">
                <a:solidFill>
                  <a:schemeClr val="accent6">
                    <a:lumMod val="50000"/>
                  </a:schemeClr>
                </a:solidFill>
              </a:rPr>
            </a:br>
            <a:r>
              <a:rPr lang="en-US" sz="13000" dirty="0">
                <a:solidFill>
                  <a:schemeClr val="accent6">
                    <a:lumMod val="50000"/>
                  </a:schemeClr>
                </a:solidFill>
                <a:latin typeface="Curlz MT" panose="04040404050702020202" pitchFamily="82" charset="0"/>
              </a:rPr>
              <a:t>THANK YOU</a:t>
            </a:r>
            <a:endParaRPr lang="en-IN" sz="13000" dirty="0">
              <a:solidFill>
                <a:schemeClr val="accent6">
                  <a:lumMod val="50000"/>
                </a:schemeClr>
              </a:solidFill>
              <a:latin typeface="Curlz MT" panose="04040404050702020202" pitchFamily="82" charset="0"/>
            </a:endParaRPr>
          </a:p>
        </p:txBody>
      </p:sp>
    </p:spTree>
    <p:extLst>
      <p:ext uri="{BB962C8B-B14F-4D97-AF65-F5344CB8AC3E}">
        <p14:creationId xmlns:p14="http://schemas.microsoft.com/office/powerpoint/2010/main" val="324361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180975"/>
            <a:ext cx="12268200" cy="6610350"/>
          </a:xfrm>
        </p:spPr>
        <p:txBody>
          <a:bodyPr/>
          <a:lstStyle/>
          <a:p>
            <a:r>
              <a:rPr lang="en-IN" sz="4000" dirty="0">
                <a:solidFill>
                  <a:schemeClr val="bg2">
                    <a:lumMod val="50000"/>
                  </a:schemeClr>
                </a:solidFill>
                <a:latin typeface="Arial Rounded MT Bold" panose="020F0704030504030204" pitchFamily="34" charset="0"/>
              </a:rPr>
              <a:t>  </a:t>
            </a:r>
            <a:r>
              <a:rPr lang="en-IN" sz="4000" dirty="0">
                <a:solidFill>
                  <a:schemeClr val="accent6">
                    <a:lumMod val="50000"/>
                  </a:schemeClr>
                </a:solidFill>
                <a:latin typeface="Arial Rounded MT Bold" panose="020F0704030504030204" pitchFamily="34" charset="0"/>
              </a:rPr>
              <a:t>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113770921"/>
              </p:ext>
            </p:extLst>
          </p:nvPr>
        </p:nvGraphicFramePr>
        <p:xfrm>
          <a:off x="323850" y="1008932"/>
          <a:ext cx="11630025" cy="5602188"/>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3371192091"/>
                    </a:ext>
                  </a:extLst>
                </a:gridCol>
                <a:gridCol w="9934575">
                  <a:extLst>
                    <a:ext uri="{9D8B030D-6E8A-4147-A177-3AD203B41FA5}">
                      <a16:colId xmlns:a16="http://schemas.microsoft.com/office/drawing/2014/main" val="1879922028"/>
                    </a:ext>
                  </a:extLst>
                </a:gridCol>
              </a:tblGrid>
              <a:tr h="627533">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Software-Defined Networking (SDN) and Distributed Denial of Service (DDoS) Attacks in Cloud Computing Environments: A Survey, Some Research Issues,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66207">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err="1">
                          <a:solidFill>
                            <a:schemeClr val="accent6">
                              <a:lumMod val="25000"/>
                            </a:schemeClr>
                          </a:solidFill>
                          <a:latin typeface="Times New Roman" panose="02020603050405020304" pitchFamily="18" charset="0"/>
                          <a:cs typeface="Times New Roman" panose="02020603050405020304" pitchFamily="18" charset="0"/>
                        </a:rPr>
                        <a:t>Qiao</a:t>
                      </a:r>
                      <a:r>
                        <a:rPr lang="en-IN" dirty="0">
                          <a:solidFill>
                            <a:schemeClr val="accent6">
                              <a:lumMod val="25000"/>
                            </a:schemeClr>
                          </a:solidFill>
                          <a:latin typeface="Times New Roman" panose="02020603050405020304" pitchFamily="18" charset="0"/>
                          <a:cs typeface="Times New Roman" panose="02020603050405020304" pitchFamily="18" charset="0"/>
                        </a:rPr>
                        <a:t> Yan, F. Richard Yu </a:t>
                      </a:r>
                      <a:r>
                        <a:rPr lang="en-IN" dirty="0" err="1">
                          <a:solidFill>
                            <a:schemeClr val="accent6">
                              <a:lumMod val="25000"/>
                            </a:schemeClr>
                          </a:solidFill>
                          <a:latin typeface="Times New Roman" panose="02020603050405020304" pitchFamily="18" charset="0"/>
                          <a:cs typeface="Times New Roman" panose="02020603050405020304" pitchFamily="18" charset="0"/>
                        </a:rPr>
                        <a:t>Qingxiang</a:t>
                      </a:r>
                      <a:r>
                        <a:rPr lang="en-IN" dirty="0">
                          <a:solidFill>
                            <a:schemeClr val="accent6">
                              <a:lumMod val="25000"/>
                            </a:schemeClr>
                          </a:solidFill>
                          <a:latin typeface="Times New Roman" panose="02020603050405020304" pitchFamily="18" charset="0"/>
                          <a:cs typeface="Times New Roman" panose="02020603050405020304" pitchFamily="18" charset="0"/>
                        </a:rPr>
                        <a:t> Gong, and </a:t>
                      </a:r>
                      <a:r>
                        <a:rPr lang="en-IN" dirty="0" err="1">
                          <a:solidFill>
                            <a:schemeClr val="accent6">
                              <a:lumMod val="25000"/>
                            </a:schemeClr>
                          </a:solidFill>
                          <a:latin typeface="Times New Roman" panose="02020603050405020304" pitchFamily="18" charset="0"/>
                          <a:cs typeface="Times New Roman" panose="02020603050405020304" pitchFamily="18" charset="0"/>
                        </a:rPr>
                        <a:t>Jianqiang</a:t>
                      </a:r>
                      <a:r>
                        <a:rPr lang="en-IN" dirty="0">
                          <a:solidFill>
                            <a:schemeClr val="accent6">
                              <a:lumMod val="25000"/>
                            </a:schemeClr>
                          </a:solidFill>
                          <a:latin typeface="Times New Roman" panose="02020603050405020304" pitchFamily="18" charset="0"/>
                          <a:cs typeface="Times New Roman" panose="02020603050405020304" pitchFamily="18" charset="0"/>
                        </a:rPr>
                        <a:t> Li</a:t>
                      </a:r>
                    </a:p>
                  </a:txBody>
                  <a:tcPr/>
                </a:tc>
                <a:extLst>
                  <a:ext uri="{0D108BD9-81ED-4DB2-BD59-A6C34878D82A}">
                    <a16:rowId xmlns:a16="http://schemas.microsoft.com/office/drawing/2014/main" val="2559620359"/>
                  </a:ext>
                </a:extLst>
              </a:tr>
              <a:tr h="366207">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896476">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is cost effective, by allowing reuse of information extracted during detection.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makes no compromise of QoS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Reduces the consumption of hardware resources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896476">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Several important issues and research challenges which are open and yet to be addressed</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is not appropriate when the dataset available is large</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 to the generation of bad candidate proposals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400894">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this paper, we discuss the new trends and characteristics of DDoS attacks in cloud computing, and provide a comprehensive survey of defense mechanisms against DDoS attacks using SDN. In addition, we review the studies about launching DDoS attacks on SDN, as well as the methods against DDoS attacks in SDN. To the best of our knowledge, the contradictory relationship between SDN and DDoS attacks has not been well addressed in previous works. This work can help to understand how to make full use of SDN’s advantages to defeat DDoS attacks in cloud computing environments and how to prevent SDN itself from becoming a victim of DDoS attacks, which are important for the smooth evolution of SDN-based cloud without the distraction of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33365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0" y="314325"/>
            <a:ext cx="12268200" cy="6477000"/>
          </a:xfrm>
        </p:spPr>
        <p:txBody>
          <a:bodyPr/>
          <a:lstStyle/>
          <a:p>
            <a:r>
              <a:rPr lang="en-IN" sz="4000" dirty="0">
                <a:solidFill>
                  <a:schemeClr val="accent6">
                    <a:lumMod val="50000"/>
                  </a:schemeClr>
                </a:solidFill>
                <a:latin typeface="Arial Rounded MT Bold" panose="020F0704030504030204" pitchFamily="34" charset="0"/>
              </a:rPr>
              <a:t>  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2824698963"/>
              </p:ext>
            </p:extLst>
          </p:nvPr>
        </p:nvGraphicFramePr>
        <p:xfrm>
          <a:off x="294640" y="1066800"/>
          <a:ext cx="11668760" cy="5410199"/>
        </p:xfrm>
        <a:graphic>
          <a:graphicData uri="http://schemas.openxmlformats.org/drawingml/2006/table">
            <a:tbl>
              <a:tblPr firstRow="1" bandRow="1">
                <a:tableStyleId>{5940675A-B579-460E-94D1-54222C63F5DA}</a:tableStyleId>
              </a:tblPr>
              <a:tblGrid>
                <a:gridCol w="1705610">
                  <a:extLst>
                    <a:ext uri="{9D8B030D-6E8A-4147-A177-3AD203B41FA5}">
                      <a16:colId xmlns:a16="http://schemas.microsoft.com/office/drawing/2014/main" val="3371192091"/>
                    </a:ext>
                  </a:extLst>
                </a:gridCol>
                <a:gridCol w="9963150">
                  <a:extLst>
                    <a:ext uri="{9D8B030D-6E8A-4147-A177-3AD203B41FA5}">
                      <a16:colId xmlns:a16="http://schemas.microsoft.com/office/drawing/2014/main" val="1879922028"/>
                    </a:ext>
                  </a:extLst>
                </a:gridCol>
              </a:tblGrid>
              <a:tr h="379663">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 in DDoS Attacks: Trends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79663">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Nazrul Hoque, </a:t>
                      </a:r>
                      <a:r>
                        <a:rPr lang="en-IN" dirty="0" err="1">
                          <a:solidFill>
                            <a:schemeClr val="accent6">
                              <a:lumMod val="25000"/>
                            </a:schemeClr>
                          </a:solidFill>
                          <a:latin typeface="Times New Roman" panose="02020603050405020304" pitchFamily="18" charset="0"/>
                          <a:cs typeface="Times New Roman" panose="02020603050405020304" pitchFamily="18" charset="0"/>
                        </a:rPr>
                        <a:t>Dhruba</a:t>
                      </a:r>
                      <a:r>
                        <a:rPr lang="en-IN" dirty="0">
                          <a:solidFill>
                            <a:schemeClr val="accent6">
                              <a:lumMod val="25000"/>
                            </a:schemeClr>
                          </a:solidFill>
                          <a:latin typeface="Times New Roman" panose="02020603050405020304" pitchFamily="18" charset="0"/>
                          <a:cs typeface="Times New Roman" panose="02020603050405020304" pitchFamily="18" charset="0"/>
                        </a:rPr>
                        <a:t> K Bhattacharyya and Jugal K </a:t>
                      </a:r>
                      <a:r>
                        <a:rPr lang="en-IN" dirty="0" err="1">
                          <a:solidFill>
                            <a:schemeClr val="accent6">
                              <a:lumMod val="25000"/>
                            </a:schemeClr>
                          </a:solidFill>
                          <a:latin typeface="Times New Roman" panose="02020603050405020304" pitchFamily="18" charset="0"/>
                          <a:cs typeface="Times New Roman" panose="02020603050405020304" pitchFamily="18" charset="0"/>
                        </a:rPr>
                        <a:t>Kalita</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620359"/>
                  </a:ext>
                </a:extLst>
              </a:tr>
              <a:tr h="379663">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949158">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Integrates multiple traceback mechanism with customization support</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Effectively block Slow HTTP DDoS attacks, allowing a web server to sustain its normal operation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Supports distributed architecture</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49158">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Does not provide a generic solution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Still elusive to find a prevention mechanism that can protect network resources from unknown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Leads to a biased outcome of predictions in terms of misclassification error and accuracy rates.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372894">
                <a:tc>
                  <a:txBody>
                    <a:bodyPr/>
                    <a:lstStyle/>
                    <a:p>
                      <a:r>
                        <a:rPr lang="en-IN" b="1" dirty="0">
                          <a:solidFill>
                            <a:schemeClr val="bg2">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Botnets pose a major threat to network security as they are widely used for many Internet crimes such as DDoS attacks, identity theft, email spamming and click fraud. Botnet based DDoS attacks are catastrophic to the victim network as they can exhaust both network</a:t>
                      </a:r>
                    </a:p>
                    <a:p>
                      <a:r>
                        <a:rPr lang="en-US" dirty="0">
                          <a:solidFill>
                            <a:schemeClr val="accent6">
                              <a:lumMod val="25000"/>
                            </a:schemeClr>
                          </a:solidFill>
                          <a:latin typeface="Times New Roman" panose="02020603050405020304" pitchFamily="18" charset="0"/>
                          <a:cs typeface="Times New Roman" panose="02020603050405020304" pitchFamily="18" charset="0"/>
                        </a:rPr>
                        <a:t>bandwidth and resources of the victim machine. This paper presents a comprehensive overview of DDoS attacks, their causes, types with a taxonomy and technical details of various attack launching tools. A detailed discussion of several botnet architectures, tools</a:t>
                      </a:r>
                    </a:p>
                    <a:p>
                      <a:r>
                        <a:rPr lang="en-US" dirty="0">
                          <a:solidFill>
                            <a:schemeClr val="accent6">
                              <a:lumMod val="25000"/>
                            </a:schemeClr>
                          </a:solidFill>
                          <a:latin typeface="Times New Roman" panose="02020603050405020304" pitchFamily="18" charset="0"/>
                          <a:cs typeface="Times New Roman" panose="02020603050405020304" pitchFamily="18" charset="0"/>
                        </a:rPr>
                        <a:t>developed using botnet architectures and pros and cons analysis are also included. Furthermore, a list of important issues and research challenges is also reported in the paper.</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129244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88D-02C8-48D6-A18F-7F8E45D1B04C}"/>
              </a:ext>
            </a:extLst>
          </p:cNvPr>
          <p:cNvSpPr>
            <a:spLocks noGrp="1"/>
          </p:cNvSpPr>
          <p:nvPr>
            <p:ph type="title"/>
          </p:nvPr>
        </p:nvSpPr>
        <p:spPr>
          <a:xfrm>
            <a:off x="152400" y="325120"/>
            <a:ext cx="11887200" cy="6466205"/>
          </a:xfrm>
        </p:spPr>
        <p:txBody>
          <a:bodyPr/>
          <a:lstStyle/>
          <a:p>
            <a:r>
              <a:rPr lang="en-IN" sz="4000" dirty="0">
                <a:solidFill>
                  <a:schemeClr val="bg2">
                    <a:lumMod val="50000"/>
                  </a:schemeClr>
                </a:solidFill>
                <a:latin typeface="Arial Rounded MT Bold" panose="020F0704030504030204" pitchFamily="34" charset="0"/>
              </a:rPr>
              <a:t>  </a:t>
            </a:r>
            <a:r>
              <a:rPr lang="en-IN" sz="4000" dirty="0">
                <a:solidFill>
                  <a:schemeClr val="accent6">
                    <a:lumMod val="50000"/>
                  </a:schemeClr>
                </a:solidFill>
                <a:latin typeface="Arial Rounded MT Bold" panose="020F0704030504030204" pitchFamily="34" charset="0"/>
              </a:rPr>
              <a:t>LITERATURE SURVEY :</a:t>
            </a:r>
          </a:p>
        </p:txBody>
      </p:sp>
      <p:graphicFrame>
        <p:nvGraphicFramePr>
          <p:cNvPr id="3"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452733512"/>
              </p:ext>
            </p:extLst>
          </p:nvPr>
        </p:nvGraphicFramePr>
        <p:xfrm>
          <a:off x="416560" y="1149757"/>
          <a:ext cx="11451590" cy="5173117"/>
        </p:xfrm>
        <a:graphic>
          <a:graphicData uri="http://schemas.openxmlformats.org/drawingml/2006/table">
            <a:tbl>
              <a:tblPr firstRow="1" bandRow="1">
                <a:tableStyleId>{5940675A-B579-460E-94D1-54222C63F5DA}</a:tableStyleId>
              </a:tblPr>
              <a:tblGrid>
                <a:gridCol w="1678940">
                  <a:extLst>
                    <a:ext uri="{9D8B030D-6E8A-4147-A177-3AD203B41FA5}">
                      <a16:colId xmlns:a16="http://schemas.microsoft.com/office/drawing/2014/main" val="3371192091"/>
                    </a:ext>
                  </a:extLst>
                </a:gridCol>
                <a:gridCol w="9772650">
                  <a:extLst>
                    <a:ext uri="{9D8B030D-6E8A-4147-A177-3AD203B41FA5}">
                      <a16:colId xmlns:a16="http://schemas.microsoft.com/office/drawing/2014/main" val="1879922028"/>
                    </a:ext>
                  </a:extLst>
                </a:gridCol>
              </a:tblGrid>
              <a:tr h="38400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DDoS Tools: Classification, Analysis and Comparison</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5525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Bharti Nagpal, Pratima Sharma, Naresh Chauhan, Angel Panesar</a:t>
                      </a:r>
                    </a:p>
                  </a:txBody>
                  <a:tcPr/>
                </a:tc>
                <a:extLst>
                  <a:ext uri="{0D108BD9-81ED-4DB2-BD59-A6C34878D82A}">
                    <a16:rowId xmlns:a16="http://schemas.microsoft.com/office/drawing/2014/main" val="2559620359"/>
                  </a:ext>
                </a:extLst>
              </a:tr>
              <a:tr h="366353">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115456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Detecting either low-rate or high-rate DDoS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can leverage network-wide knowledge of its own network to detect DDoS attacks through techniques such as </a:t>
                      </a:r>
                      <a:r>
                        <a:rPr lang="en-US" dirty="0" err="1">
                          <a:solidFill>
                            <a:schemeClr val="accent6">
                              <a:lumMod val="25000"/>
                            </a:schemeClr>
                          </a:solidFill>
                          <a:latin typeface="Times New Roman" panose="02020603050405020304" pitchFamily="18" charset="0"/>
                          <a:cs typeface="Times New Roman" panose="02020603050405020304" pitchFamily="18" charset="0"/>
                        </a:rPr>
                        <a:t>trafficpattern</a:t>
                      </a:r>
                      <a:r>
                        <a:rPr lang="en-US" dirty="0">
                          <a:solidFill>
                            <a:schemeClr val="accent6">
                              <a:lumMod val="25000"/>
                            </a:schemeClr>
                          </a:solidFill>
                          <a:latin typeface="Times New Roman" panose="02020603050405020304" pitchFamily="18" charset="0"/>
                          <a:cs typeface="Times New Roman" panose="02020603050405020304" pitchFamily="18" charset="0"/>
                        </a:rPr>
                        <a:t> analysis, or machine learning</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Achieved competitive performance on various datasets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888127">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Performance is also highly influenced by multiple user parameters.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Lack of unbiased evaluation frameworks, including benchmark datasets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Rely on the observation of abnormal traffic patterns found in network</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1953879">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the last few years, it is </a:t>
                      </a:r>
                      <a:r>
                        <a:rPr lang="en-US" dirty="0" err="1">
                          <a:solidFill>
                            <a:schemeClr val="accent6">
                              <a:lumMod val="25000"/>
                            </a:schemeClr>
                          </a:solidFill>
                          <a:latin typeface="Times New Roman" panose="02020603050405020304" pitchFamily="18" charset="0"/>
                          <a:cs typeface="Times New Roman" panose="02020603050405020304" pitchFamily="18" charset="0"/>
                        </a:rPr>
                        <a:t>recognised</a:t>
                      </a:r>
                      <a:r>
                        <a:rPr lang="en-US" dirty="0">
                          <a:solidFill>
                            <a:schemeClr val="accent6">
                              <a:lumMod val="25000"/>
                            </a:schemeClr>
                          </a:solidFill>
                          <a:latin typeface="Times New Roman" panose="02020603050405020304" pitchFamily="18" charset="0"/>
                          <a:cs typeface="Times New Roman" panose="02020603050405020304" pitchFamily="18" charset="0"/>
                        </a:rPr>
                        <a:t> that DDoS attack tools and techniques are emerging as effective, refined, and complex to indicate the actual attackers. Due to the seriousness of the problem many detection and prevention methods have been recommended to deal with these types of attacks. This paper aims to provide a better understanding of the existing tools, methods and attack mechanism. In this paper, we commenced a detailed study of various DDoS tools. This paper can be useful for researchers and readers to provide the better understanding of DDoS tools in present times.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Tree>
    <p:extLst>
      <p:ext uri="{BB962C8B-B14F-4D97-AF65-F5344CB8AC3E}">
        <p14:creationId xmlns:p14="http://schemas.microsoft.com/office/powerpoint/2010/main" val="200023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9C5-EC8F-46AF-8041-E818A7404D8D}"/>
              </a:ext>
            </a:extLst>
          </p:cNvPr>
          <p:cNvSpPr>
            <a:spLocks noGrp="1"/>
          </p:cNvSpPr>
          <p:nvPr>
            <p:ph type="title"/>
          </p:nvPr>
        </p:nvSpPr>
        <p:spPr>
          <a:xfrm>
            <a:off x="589280" y="457201"/>
            <a:ext cx="10857286" cy="5801360"/>
          </a:xfrm>
        </p:spPr>
        <p:txBody>
          <a:bodyPr/>
          <a:lstStyle/>
          <a:p>
            <a:pPr>
              <a:lnSpc>
                <a:spcPct val="100000"/>
              </a:lnSpc>
              <a:spcAft>
                <a:spcPts val="800"/>
              </a:spcAft>
            </a:pPr>
            <a:r>
              <a:rPr lang="en-IN" dirty="0">
                <a:solidFill>
                  <a:schemeClr val="accent6">
                    <a:lumMod val="50000"/>
                  </a:schemeClr>
                </a:solidFill>
                <a:latin typeface="Arial Rounded MT Bold" panose="020F0704030504030204" pitchFamily="34" charset="0"/>
              </a:rPr>
              <a:t>TECHNOLOGY STACK</a:t>
            </a:r>
            <a:br>
              <a:rPr lang="en-IN" dirty="0">
                <a:solidFill>
                  <a:schemeClr val="accent6">
                    <a:lumMod val="50000"/>
                  </a:schemeClr>
                </a:solidFill>
                <a:latin typeface="Arial Rounded MT Bold" panose="020F0704030504030204" pitchFamily="34" charset="0"/>
              </a:rPr>
            </a:br>
            <a:br>
              <a:rPr lang="en-IN" dirty="0">
                <a:solidFill>
                  <a:schemeClr val="accent6">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Hardware requirement</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Minimum Requirement</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Disk Space     32 GB or more,10 GB or more for Foundation Edition</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Processor	     1.4 GHz 64 bit</a:t>
            </a:r>
            <a:b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Memory</a:t>
            </a:r>
            <a:r>
              <a:rPr lang="en-IN" sz="2800"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512 MB</a:t>
            </a:r>
            <a:br>
              <a:rPr lang="en-IN" sz="2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28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Display	     (800 × 600) Capable video adapter and monitor</a:t>
            </a:r>
            <a:br>
              <a:rPr lang="en-IN" sz="1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2">
                  <a:lumMod val="25000"/>
                </a:schemeClr>
              </a:solidFill>
              <a:latin typeface="Arial Rounded MT Bold" panose="020F0704030504030204" pitchFamily="34" charset="0"/>
            </a:endParaRPr>
          </a:p>
        </p:txBody>
      </p:sp>
    </p:spTree>
    <p:extLst>
      <p:ext uri="{BB962C8B-B14F-4D97-AF65-F5344CB8AC3E}">
        <p14:creationId xmlns:p14="http://schemas.microsoft.com/office/powerpoint/2010/main" val="141464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60000"/>
              <a:lumOff val="40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9C5-EC8F-46AF-8041-E818A7404D8D}"/>
              </a:ext>
            </a:extLst>
          </p:cNvPr>
          <p:cNvSpPr>
            <a:spLocks noGrp="1"/>
          </p:cNvSpPr>
          <p:nvPr>
            <p:ph type="title"/>
          </p:nvPr>
        </p:nvSpPr>
        <p:spPr>
          <a:xfrm>
            <a:off x="944880" y="467360"/>
            <a:ext cx="10501686" cy="6009957"/>
          </a:xfrm>
        </p:spPr>
        <p:txBody>
          <a:bodyPr/>
          <a:lstStyle/>
          <a:p>
            <a:pPr rtl="0">
              <a:lnSpc>
                <a:spcPct val="100000"/>
              </a:lnSpc>
              <a:spcBef>
                <a:spcPts val="0"/>
              </a:spcBef>
              <a:spcAft>
                <a:spcPts val="1000"/>
              </a:spcAft>
            </a:pPr>
            <a:r>
              <a:rPr lang="en-IN" dirty="0">
                <a:solidFill>
                  <a:schemeClr val="accent6">
                    <a:lumMod val="50000"/>
                  </a:schemeClr>
                </a:solidFill>
                <a:latin typeface="Arial Rounded MT Bold" panose="020F0704030504030204" pitchFamily="34" charset="0"/>
              </a:rPr>
              <a:t>TECHNOLOGY STACK</a:t>
            </a:r>
            <a:br>
              <a:rPr lang="en-IN" dirty="0">
                <a:solidFill>
                  <a:schemeClr val="accent6">
                    <a:lumMod val="50000"/>
                  </a:schemeClr>
                </a:solidFill>
                <a:latin typeface="Arial Rounded MT Bold" panose="020F0704030504030204" pitchFamily="34" charset="0"/>
              </a:rPr>
            </a:br>
            <a:r>
              <a:rPr lang="en-IN" dirty="0">
                <a:solidFill>
                  <a:schemeClr val="accent6">
                    <a:lumMod val="25000"/>
                  </a:schemeClr>
                </a:solidFill>
                <a:latin typeface="Arial Rounded MT Bold" panose="020F0704030504030204" pitchFamily="34" charset="0"/>
              </a:rPr>
              <a:t>S</a:t>
            </a:r>
            <a:r>
              <a:rPr lang="en-IN" dirty="0">
                <a:solidFill>
                  <a:schemeClr val="accent6">
                    <a:lumMod val="25000"/>
                  </a:schemeClr>
                </a:solidFill>
                <a:latin typeface="Arial Rounded MT Bold" panose="020F0704030504030204" pitchFamily="34" charset="0"/>
                <a:cs typeface="Times New Roman" panose="02020603050405020304" pitchFamily="18" charset="0"/>
              </a:rPr>
              <a:t>oftware requirement</a:t>
            </a:r>
            <a:br>
              <a:rPr lang="en-IN" dirty="0">
                <a:solidFill>
                  <a:schemeClr val="accent6">
                    <a:lumMod val="50000"/>
                  </a:schemeClr>
                </a:solidFill>
                <a:latin typeface="Arial Rounded MT Bold" panose="020F0704030504030204" pitchFamily="34" charset="0"/>
              </a:rPr>
            </a:br>
            <a:r>
              <a:rPr lang="en-IN" sz="3600" dirty="0">
                <a:solidFill>
                  <a:schemeClr val="accent4">
                    <a:lumMod val="75000"/>
                  </a:schemeClr>
                </a:solidFill>
              </a:rPr>
              <a:t>Backend Technologies </a:t>
            </a:r>
            <a:br>
              <a:rPr lang="en-IN" sz="2800" dirty="0"/>
            </a:br>
            <a:r>
              <a:rPr lang="en-IN" sz="2800" dirty="0"/>
              <a:t>    </a:t>
            </a:r>
            <a:r>
              <a:rPr lang="en-IN" sz="2800" dirty="0">
                <a:solidFill>
                  <a:schemeClr val="accent6">
                    <a:lumMod val="25000"/>
                  </a:schemeClr>
                </a:solidFill>
                <a:latin typeface="Times New Roman" panose="02020603050405020304" pitchFamily="18" charset="0"/>
                <a:cs typeface="Times New Roman" panose="02020603050405020304" pitchFamily="18" charset="0"/>
              </a:rPr>
              <a:t>✓ Python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 </a:t>
            </a:r>
            <a:r>
              <a:rPr lang="en-IN" sz="2800" dirty="0" err="1">
                <a:solidFill>
                  <a:schemeClr val="bg2">
                    <a:lumMod val="25000"/>
                  </a:schemeClr>
                </a:solidFill>
                <a:latin typeface="Times New Roman" panose="02020603050405020304" pitchFamily="18" charset="0"/>
                <a:cs typeface="Times New Roman" panose="02020603050405020304" pitchFamily="18" charset="0"/>
              </a:rPr>
              <a:t>Numpy</a:t>
            </a:r>
            <a:r>
              <a:rPr lang="en-IN" sz="2800" dirty="0">
                <a:solidFill>
                  <a:schemeClr val="accent6">
                    <a:lumMod val="25000"/>
                  </a:schemeClr>
                </a:solidFill>
                <a:latin typeface="Times New Roman" panose="02020603050405020304" pitchFamily="18" charset="0"/>
                <a:cs typeface="Times New Roman" panose="02020603050405020304" pitchFamily="18" charset="0"/>
              </a:rPr>
              <a:t>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 Sci-learn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 </a:t>
            </a:r>
            <a:r>
              <a:rPr lang="en-IN" sz="2800" dirty="0" err="1">
                <a:solidFill>
                  <a:schemeClr val="accent6">
                    <a:lumMod val="25000"/>
                  </a:schemeClr>
                </a:solidFill>
                <a:latin typeface="Times New Roman" panose="02020603050405020304" pitchFamily="18" charset="0"/>
                <a:cs typeface="Times New Roman" panose="02020603050405020304" pitchFamily="18" charset="0"/>
              </a:rPr>
              <a:t>Jupyter</a:t>
            </a:r>
            <a:r>
              <a:rPr lang="en-IN" sz="2800" dirty="0">
                <a:solidFill>
                  <a:schemeClr val="accent6">
                    <a:lumMod val="25000"/>
                  </a:schemeClr>
                </a:solidFill>
                <a:latin typeface="Times New Roman" panose="02020603050405020304" pitchFamily="18" charset="0"/>
                <a:cs typeface="Times New Roman" panose="02020603050405020304" pitchFamily="18" charset="0"/>
              </a:rPr>
              <a:t> Notebook </a:t>
            </a:r>
            <a:br>
              <a:rPr lang="en-IN" sz="2800" dirty="0"/>
            </a:br>
            <a:br>
              <a:rPr lang="en-IN" sz="2800" dirty="0"/>
            </a:br>
            <a:r>
              <a:rPr lang="en-IN" sz="3600" dirty="0">
                <a:solidFill>
                  <a:schemeClr val="accent4">
                    <a:lumMod val="75000"/>
                  </a:schemeClr>
                </a:solidFill>
              </a:rPr>
              <a:t>Frontend Technologies </a:t>
            </a:r>
            <a:br>
              <a:rPr lang="en-IN" sz="2800" dirty="0"/>
            </a:br>
            <a:r>
              <a:rPr lang="en-IN" sz="2800" dirty="0"/>
              <a:t>   </a:t>
            </a:r>
            <a:r>
              <a:rPr lang="en-IN" sz="2800" dirty="0">
                <a:solidFill>
                  <a:schemeClr val="accent6">
                    <a:lumMod val="25000"/>
                  </a:schemeClr>
                </a:solidFill>
                <a:latin typeface="Times New Roman" panose="02020603050405020304" pitchFamily="18" charset="0"/>
                <a:cs typeface="Times New Roman" panose="02020603050405020304" pitchFamily="18" charset="0"/>
              </a:rPr>
              <a:t>✓ Web Technologies </a:t>
            </a:r>
            <a:br>
              <a:rPr lang="en-IN" sz="2800" dirty="0">
                <a:solidFill>
                  <a:schemeClr val="accent6">
                    <a:lumMod val="25000"/>
                  </a:schemeClr>
                </a:solidFill>
                <a:latin typeface="Times New Roman" panose="02020603050405020304" pitchFamily="18" charset="0"/>
                <a:cs typeface="Times New Roman" panose="02020603050405020304" pitchFamily="18" charset="0"/>
              </a:rPr>
            </a:br>
            <a:r>
              <a:rPr lang="en-IN" sz="2800" dirty="0">
                <a:solidFill>
                  <a:schemeClr val="accent6">
                    <a:lumMod val="25000"/>
                  </a:schemeClr>
                </a:solidFill>
                <a:latin typeface="Times New Roman" panose="02020603050405020304" pitchFamily="18" charset="0"/>
                <a:cs typeface="Times New Roman" panose="02020603050405020304" pitchFamily="18" charset="0"/>
              </a:rPr>
              <a:t>   ✓ Bootstrap </a:t>
            </a:r>
            <a:br>
              <a:rPr lang="en-US" sz="2800" b="0" i="0" u="none" strike="noStrike" dirty="0">
                <a:solidFill>
                  <a:srgbClr val="000000"/>
                </a:solidFill>
                <a:effectLst/>
                <a:latin typeface="Noto Sans Symbols"/>
              </a:rPr>
            </a:br>
            <a:endParaRPr lang="en-IN" sz="2800"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5912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kUpDiag">
          <a:fgClr>
            <a:schemeClr val="accent5">
              <a:lumMod val="40000"/>
              <a:lumOff val="60000"/>
            </a:schemeClr>
          </a:fgClr>
          <a:bgClr>
            <a:schemeClr val="accent5">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7BC-B65A-4AEC-863E-C61213991E1C}"/>
              </a:ext>
            </a:extLst>
          </p:cNvPr>
          <p:cNvSpPr>
            <a:spLocks noGrp="1"/>
          </p:cNvSpPr>
          <p:nvPr>
            <p:ph type="title"/>
          </p:nvPr>
        </p:nvSpPr>
        <p:spPr>
          <a:xfrm>
            <a:off x="178904" y="365125"/>
            <a:ext cx="11708295" cy="6086475"/>
          </a:xfrm>
        </p:spPr>
        <p:txBody>
          <a:bodyPr/>
          <a:lstStyle/>
          <a:p>
            <a:pPr marL="457200" rtl="0" fontAlgn="base">
              <a:spcBef>
                <a:spcPts val="0"/>
              </a:spcBef>
              <a:spcAft>
                <a:spcPts val="0"/>
              </a:spcAft>
            </a:pPr>
            <a:r>
              <a:rPr lang="en-IN" dirty="0">
                <a:solidFill>
                  <a:schemeClr val="accent6">
                    <a:lumMod val="50000"/>
                  </a:schemeClr>
                </a:solidFill>
                <a:latin typeface="Arial Rounded MT Bold" panose="020F0704030504030204" pitchFamily="34" charset="0"/>
              </a:rPr>
              <a:t>EXISTING SYSTEM:</a:t>
            </a:r>
            <a:br>
              <a:rPr lang="en-IN" dirty="0">
                <a:solidFill>
                  <a:schemeClr val="accent6">
                    <a:lumMod val="50000"/>
                  </a:schemeClr>
                </a:solidFill>
                <a:latin typeface="Arial Rounded MT Bold" panose="020F0704030504030204" pitchFamily="34" charset="0"/>
              </a:rPr>
            </a:br>
            <a:r>
              <a:rPr lang="en-IN" dirty="0">
                <a:solidFill>
                  <a:schemeClr val="bg2">
                    <a:lumMod val="50000"/>
                  </a:schemeClr>
                </a:solidFill>
                <a:latin typeface="Arial Rounded MT Bold" panose="020F0704030504030204" pitchFamily="34" charset="0"/>
              </a:rPr>
              <a:t>      </a:t>
            </a:r>
            <a:r>
              <a:rPr lang="en-IN" sz="2700" dirty="0">
                <a:solidFill>
                  <a:schemeClr val="accent6">
                    <a:lumMod val="25000"/>
                  </a:schemeClr>
                </a:solidFill>
                <a:latin typeface="Times New Roman" panose="02020603050405020304" pitchFamily="18" charset="0"/>
                <a:cs typeface="Times New Roman" panose="02020603050405020304" pitchFamily="18" charset="0"/>
              </a:rPr>
              <a:t>✓ </a:t>
            </a:r>
            <a:r>
              <a:rPr lang="en-US" sz="2700" dirty="0">
                <a:solidFill>
                  <a:schemeClr val="accent6">
                    <a:lumMod val="25000"/>
                  </a:schemeClr>
                </a:solidFill>
              </a:rPr>
              <a:t>The existing system </a:t>
            </a:r>
            <a:r>
              <a:rPr lang="en-US" sz="2700" dirty="0">
                <a:solidFill>
                  <a:srgbClr val="FF0000"/>
                </a:solidFill>
              </a:rPr>
              <a:t>Misbehavior detection system (MDS) </a:t>
            </a:r>
            <a:r>
              <a:rPr lang="en-US" sz="2700" dirty="0">
                <a:solidFill>
                  <a:schemeClr val="accent6">
                    <a:lumMod val="25000"/>
                  </a:schemeClr>
                </a:solidFill>
              </a:rPr>
              <a:t>can be deployed to detect and prevent internal attacks. </a:t>
            </a:r>
            <a:br>
              <a:rPr lang="en-US" sz="2700" dirty="0">
                <a:solidFill>
                  <a:schemeClr val="accent6">
                    <a:lumMod val="25000"/>
                  </a:schemeClr>
                </a:solidFill>
              </a:rPr>
            </a:br>
            <a:r>
              <a:rPr lang="en-IN" sz="2700" dirty="0"/>
              <a:t>       </a:t>
            </a:r>
            <a:br>
              <a:rPr lang="en-IN" sz="2700" dirty="0"/>
            </a:br>
            <a:r>
              <a:rPr lang="en-IN" sz="2700" dirty="0"/>
              <a:t>        </a:t>
            </a:r>
            <a:r>
              <a:rPr lang="en-IN" sz="2700" dirty="0">
                <a:solidFill>
                  <a:schemeClr val="accent6">
                    <a:lumMod val="25000"/>
                  </a:schemeClr>
                </a:solidFill>
                <a:latin typeface="Times New Roman" panose="02020603050405020304" pitchFamily="18" charset="0"/>
                <a:cs typeface="Times New Roman" panose="02020603050405020304" pitchFamily="18" charset="0"/>
              </a:rPr>
              <a:t>✓ </a:t>
            </a:r>
            <a:r>
              <a:rPr lang="en-US" sz="2700" dirty="0">
                <a:solidFill>
                  <a:schemeClr val="accent6">
                    <a:lumMod val="25000"/>
                  </a:schemeClr>
                </a:solidFill>
              </a:rPr>
              <a:t>Existing system MDS is trained using datasets generated through extensive simulation based on the realistic vehicular network environment. To improve the accuracy of the detection, we have employed the </a:t>
            </a:r>
            <a:r>
              <a:rPr lang="en-US" sz="2700" dirty="0" err="1">
                <a:solidFill>
                  <a:srgbClr val="FF0000"/>
                </a:solidFill>
              </a:rPr>
              <a:t>DempsterShafer</a:t>
            </a:r>
            <a:r>
              <a:rPr lang="en-US" sz="2700" dirty="0">
                <a:solidFill>
                  <a:srgbClr val="FF0000"/>
                </a:solidFill>
              </a:rPr>
              <a:t> (DS) theory</a:t>
            </a:r>
            <a:r>
              <a:rPr lang="en-US" sz="2700" dirty="0">
                <a:solidFill>
                  <a:schemeClr val="accent6">
                    <a:lumMod val="25000"/>
                  </a:schemeClr>
                </a:solidFill>
              </a:rPr>
              <a:t>-based collaborative misbehavior detection system. </a:t>
            </a:r>
            <a:br>
              <a:rPr lang="en-US" sz="2700" dirty="0">
                <a:solidFill>
                  <a:schemeClr val="accent6">
                    <a:lumMod val="25000"/>
                  </a:schemeClr>
                </a:solidFill>
              </a:rPr>
            </a:br>
            <a:r>
              <a:rPr lang="en-IN" sz="2700" dirty="0"/>
              <a:t>       </a:t>
            </a:r>
            <a:br>
              <a:rPr lang="en-IN" sz="2700" dirty="0"/>
            </a:br>
            <a:r>
              <a:rPr lang="en-IN" sz="2700" dirty="0"/>
              <a:t>        </a:t>
            </a:r>
            <a:r>
              <a:rPr lang="en-IN" sz="2700" dirty="0">
                <a:solidFill>
                  <a:schemeClr val="accent6">
                    <a:lumMod val="25000"/>
                  </a:schemeClr>
                </a:solidFill>
                <a:latin typeface="Times New Roman" panose="02020603050405020304" pitchFamily="18" charset="0"/>
                <a:cs typeface="Times New Roman" panose="02020603050405020304" pitchFamily="18" charset="0"/>
              </a:rPr>
              <a:t>✓ </a:t>
            </a:r>
            <a:r>
              <a:rPr lang="en-US" sz="2700" dirty="0">
                <a:solidFill>
                  <a:schemeClr val="accent6">
                    <a:lumMod val="25000"/>
                  </a:schemeClr>
                </a:solidFill>
              </a:rPr>
              <a:t>In the existing system scheme, the reputation score of each vehicle is used as a belief value for Dempster-Shafer based feedback combination. An attacker can control some vehicles or groups of vehicles to broadcast false information. An attacker can broadcast false alerts .These kinds of false alerts can cause huge accidents, thus, it is very crucial to detect them.</a:t>
            </a:r>
            <a:br>
              <a:rPr lang="en-US" sz="2700" dirty="0">
                <a:solidFill>
                  <a:schemeClr val="accent6">
                    <a:lumMod val="25000"/>
                  </a:schemeClr>
                </a:solidFill>
              </a:rPr>
            </a:br>
            <a:endParaRPr lang="en-IN" sz="27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265086"/>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_Animated title geometric_RVA_v3.potx" id="{AB4D8168-0428-471B-A713-F20AC5F149C7}" vid="{D3D5D6AA-BA54-451E-9A0D-E9B33A1FE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CF8A95-3CB5-4414-9E47-BCAD644B9139}">
  <ds:schemaRefs>
    <ds:schemaRef ds:uri="http://purl.org/dc/dcmitype/"/>
    <ds:schemaRef ds:uri="http://purl.org/dc/elements/1.1/"/>
    <ds:schemaRef ds:uri="http://purl.org/dc/terms/"/>
    <ds:schemaRef ds:uri="http://schemas.microsoft.com/office/infopath/2007/PartnerControls"/>
    <ds:schemaRef ds:uri="71af3243-3dd4-4a8d-8c0d-dd76da1f02a5"/>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9ED6C1-7E6A-4D0E-B5CF-22292FFAA9B2}">
  <ds:schemaRefs>
    <ds:schemaRef ds:uri="http://schemas.microsoft.com/sharepoint/v3/contenttype/forms"/>
  </ds:schemaRefs>
</ds:datastoreItem>
</file>

<file path=customXml/itemProps3.xml><?xml version="1.0" encoding="utf-8"?>
<ds:datastoreItem xmlns:ds="http://schemas.openxmlformats.org/officeDocument/2006/customXml" ds:itemID="{544A7383-C7DE-4926-B9FA-5D80BD1C4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10014</TotalTime>
  <Words>3180</Words>
  <Application>Microsoft Office PowerPoint</Application>
  <PresentationFormat>Widescreen</PresentationFormat>
  <Paragraphs>104</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Rounded MT Bold</vt:lpstr>
      <vt:lpstr>Calibri</vt:lpstr>
      <vt:lpstr>Curlz MT</vt:lpstr>
      <vt:lpstr>Noto Sans Symbols</vt:lpstr>
      <vt:lpstr>Rockwell</vt:lpstr>
      <vt:lpstr>Times New Roman</vt:lpstr>
      <vt:lpstr>Tw Cen MT</vt:lpstr>
      <vt:lpstr>Office Theme</vt:lpstr>
      <vt:lpstr>THE RELIABLE AND ROBUST DDOS  ATTACK DETECTION IN IOT USING NEURAL NETWORKS                                                    BATCH :  C11                            GUIDE  :  MRs .R. DEVI                     TEAM MEMBERS :                            VARSHA S (2017PECCS248)                                         VALARMATHI R(2017PECCS246)  </vt:lpstr>
      <vt:lpstr>ABSTRACT          Application Layer Distributed Denial of Service (DDoS) attacks are very challenging to detect and mitigate. The various possible application layer attacks are HTTP flooding, XML attack, DNS attacks, etc.  The most common and renowned application layer attack is HTTP flooding. HTTP flooding attacks generated using any existing tools may not exhibit similar characteristics of the real time HTTP flooding attack. Various methods were used to defend these attacks based on distributed schemes with certain difficulties to count the packets or duplicates sent by a node. This is due to lack of communication infrastructure. The inconsistency check against full claims is trivial. This is designed to work in a distributed system. Moreover, it allows tolerating a little amount of attackers for collision. The main contribution of this project are data analysis , Dataset preprocessing , training and testing the dataset. This method will provide better results compared to other techniques.                    </vt:lpstr>
      <vt:lpstr>  LITERATURE SURVEY :</vt:lpstr>
      <vt:lpstr>  LITERATURE SURVEY :</vt:lpstr>
      <vt:lpstr>  LITERATURE SURVEY :</vt:lpstr>
      <vt:lpstr>  LITERATURE SURVEY :</vt:lpstr>
      <vt:lpstr>TECHNOLOGY STACK  Hardware requirement     Hardware       Minimum Requirement    Disk Space     32 GB or more,10 GB or more for Foundation Edition    Processor      1.4 GHz 64 bit    Memory         512 MB    Display      (800 × 600) Capable video adapter and monitor </vt:lpstr>
      <vt:lpstr>TECHNOLOGY STACK Software requirement Backend Technologies      ✓ Python      ✓ Numpy      ✓ Sci-learn      ✓ Jupyter Notebook   Frontend Technologies     ✓ Web Technologies     ✓ Bootstrap  </vt:lpstr>
      <vt:lpstr>EXISTING SYSTEM:       ✓ The existing system Misbehavior detection system (MDS) can be deployed to detect and prevent internal attacks.                  ✓ Existing system MDS is trained using datasets generated through extensive simulation based on the realistic vehicular network environment. To improve the accuracy of the detection, we have employed the DempsterShafer (DS) theory-based collaborative misbehavior detection system.                  ✓ In the existing system scheme, the reputation score of each vehicle is used as a belief value for Dempster-Shafer based feedback combination. An attacker can control some vehicles or groups of vehicles to broadcast false information. An attacker can broadcast false alerts .These kinds of false alerts can cause huge accidents, thus, it is very crucial to detect them. </vt:lpstr>
      <vt:lpstr>DRAWBACKS OF EXISTING SYSTEM:  ✓ It achieves low-latency in delivery with less energy consumption.  ✓ The detection performance is not improved.   ✓ Parties need to be involved.  ✓ Cannot overcome inter-packet dependency.    </vt:lpstr>
      <vt:lpstr>PROPOSED SYSTEM:                    ✓ The proposed system presents a period-based defense mechanism .PDM scheme is based on the periods and uses a blacklist to efficiently prevent the data flooding attack, by checking the data packet floods at the end of each period in order to enhance the throughput of burst traffic. Therefore, it can guarantee the Quality of Service (QoS) of burst traffic.          ✓ In the proposed Single-copy routing after sending a packet out, a node deletes its own copy of the packet. Thus, each packet only has one copy in the network.          ✓ In the proposed Multicopy routing to the source node of a packet sprays a certain number of replicas of the packet to other nodes and each copy is separately routed using the single-copy strategy. The maximum number of copies that each packet can have is set.          ✓ In the proposed, Propagation routing when a node locates it appropriate (according to the routing algorithm) to send a packet to another encountered node, it replicates that packet to the encountered node and keeps its own fake. </vt:lpstr>
      <vt:lpstr> ADVANTAGES OF PROPOSED SYSTEM:  ✓ Reduce false alarm probability  ✓ Cost reduction for its users  ✓ Higher accuracy  ✓ Opaqueness since routers need not be involved.  ✓ Successfully minimize the amount of traffic </vt:lpstr>
      <vt:lpstr>SYSTEM ARCHITECTURE:        </vt:lpstr>
      <vt:lpstr>SYSTEM DESIGN(ER Diagram):         </vt:lpstr>
      <vt:lpstr>SYSTEM DESIGN(Data flow Diagram):         </vt:lpstr>
      <vt:lpstr>SYSTEM DESIGN(Use Case Diagram):         </vt:lpstr>
      <vt:lpstr>SYSTEM DESIGN(Activity Diagram):         </vt:lpstr>
      <vt:lpstr>MODULES:                Module 1 : Exploratory Data Analysis                   Module 2 : Pre-processing                   Module 3 : Feature Engineering                   Module 4 : Prediction </vt:lpstr>
      <vt:lpstr>Module 1 : Exploratory Data Analysis       ✓ Exploratory Data Analysis (EDA) make sense of the data you have and then figure out what questions you want to ask and how to frame them, as well as how best to manipulate your available data sources to get the answers you need.             ✓ Exploratory Data Analysis is valuable to data science projects since it allows to get closer to the certainty that the future results will be valid, correctly interpreted, and applicable to the desired business contexts. Such level of certainty can be achieved only after raw data is validated and checked for anomalies, ensuring that the data set was collected without errors.             ✓ EDA is performed in order to define and refine the selection of feature variables that will be used for machine learning. Once the EDA stage is complete, data scientists get a firm feature set they need for supervised and unsupervised machine learning.</vt:lpstr>
      <vt:lpstr>Module 2 : Pre-processing         ✓ The library that we are going to use for the task is called Scikit Learn preprocessing. It contains a class called Imputer which will help us take care of the missing data.                                     ✓ Sometimes our data is in qualitative form, that is we have texts as our data.. Now it gets complicated for machines to understand texts and process them, rather than numbers, since the models are based on mathematical equations and calculations. Therefore, we have to encode the categorical data.                                    ✓ Now we need to split our dataset into two sets — a Training set and a Test set. We will train our machine learning models on our training set. A general rule of the thumb is to allocate 80% of the dataset to training set and the remaining 20% to test set. For this task, we will import test_train_split from model_selection library of scikit.</vt:lpstr>
      <vt:lpstr>Module 3 : Feature Engineering         Filter methods are generally used as a preprocessing step. The selection of features is independent of any machine learning algorithms. For basic guidance, you can refer to the following table for defining correlation co-efficients.  Pearson’s Correlation: It is used as a measure for quantifying linear dependence between two continuous variables X and Y. Its value varies from -1 to +1.  LDA: Linear discriminant analysis is used to find a linear combination of features that characterizes or separates two or more classes (or levels) of a categorical variable.  ANOVA: ANOVA stands for Analysis of variance. It is similar to LDA except for the fact that it is operated using one or more categorical independent features and one continuous dependent feature. It provides a statistical test of whether the means of several groups are equal or not.  Chi-Square: It is a is a statistical test applied to the groups of categorical features to evaluate the likelihood of correlation or association between them using their frequency distribution</vt:lpstr>
      <vt:lpstr>Module 4 : Prediction                               ✓ Evaluation allows us to test our model against data that has never been used for training. This metric allows us to see how the model might perform against data that it has not yet seen. This is meant to be representative of how the model might perform in the real world.                                    ✓ BRNN (Bidirectional Recurrent Neural Network) Model is the best suited model for prediction. It connects two hidden layers as the same output  from that past and future information are gathered                              ✓  Once you’ve done evaluation, it’s possible that you want to see if you can further improve your training in any way. We can do this by tuning our parameters. There were a few parameters we implicitly assumed when we did our training, and now is a good time to go back and test those assumptions and try other values.</vt:lpstr>
      <vt:lpstr>PERFORMANCE ANALYSIS:                     ✓ The first step of analyzing raw data is validated  and checked for anomalies , ensuring that the data set was collected without errors and then pre-processing step splits the dataset into trained set and test set , after training the model ,it’s completely ready for evaluation .                                 ✓Once evaluation doneIt’s possible  to improve the training  any way and  the prediction of attackers and non-attackers counts will be well aimed than the existing model.                         ✓Accuracy using SVM(Support Vector Machine) is 84.32% , NB (Naive Bayes classifier) is 71.63%, DT(Decision tree) is 94.43%.Here we got the accuracy of 96.27% using neural networks.                </vt:lpstr>
      <vt:lpstr>   SCREENSHOT(Anaconda prompt)  </vt:lpstr>
      <vt:lpstr>  SCREENSHOT(Value per class)  </vt:lpstr>
      <vt:lpstr>SCREENSHOT(Pie chart for normal and attack) </vt:lpstr>
      <vt:lpstr>SCREENSHOT(Tree map)   </vt:lpstr>
      <vt:lpstr>SCREENSHOT(Reverse bit) </vt:lpstr>
      <vt:lpstr>SCREENSHOT(Don’t fragment) </vt:lpstr>
      <vt:lpstr>SCREENSHOT(More fragment) </vt:lpstr>
      <vt:lpstr>SCREENSHOT(BRNN Model accuracy and loss) </vt:lpstr>
      <vt:lpstr>SCREENSHOT(Output) </vt:lpstr>
      <vt:lpstr>CONCLUSION Reduce the attacks by employing rate limitations and probablistically detect the  number of packets and the Long-short term memory algorithm is used to detect the approximate counting of packets which are violating the rate limits . This works are implemented in distributed manner.They easily reduce the throughput of burst traffic by comparing with the simple threshold .This is achieved by using proposed scheme and more over it is better than old scheme. FUTURE ENHANCEMENTS In future, the model can be implemented on other attacks like Application Layer Attack, Protocol Attack, Volumetric Attack with large dataset using ANN. </vt:lpstr>
      <vt:lpstr>REFERENCES [1]Compagno, &amp; al., “Poseidon: Mitigating interest flooding ddos attacks in named data networking,” in Local Computer Networks (LCN), Intl’ Conf. on. IEEE, 2013, pp. 630– 638. [2]Afanasyev, &amp; al., “Interest flooding attack and countermeasures in named data networking,” in IFIP Networking Conference. IEEE, 2013, pp. 1–9. [3]Ghali, &amp; al., “Closing the floodgate with stateless content-centric networking,” in 2017 26th International Conference on Computer Communication and Networks (ICCCN), July 2017, pp. 1–10. [4]T. Zhi, H. Luo, and Y. Liu, “A gini impurity-based interest flooding attack defence mechanism in ndn,” IEEE Communications Letters, vol. 22, no. 3, pp. 538–541, March 2018. </vt:lpstr>
      <vt:lpstr>REFERENCES [5]Y. Xin, &amp; al., “Detection of collusive interest flooding attacks in named data networking using wavelet analysis,” in IEEE Military Communications Conference (MILCOM), Oct 2017, pp. 557–562. [6]K. Wang, &amp; al., “On the urgency of implementing Interest NACK into CCN: from the perspective of countering advanced interest flooding attacks” in IET Networks, vol. 7, no. 3, pp. 136–140, 2018. [7]S. DiBenedetto and C. Papadopoulos, “Mitigating poisoned content with forwarding strategy,” in 2016 IEEE Conference on Computer Communications Workshops (INFOCOM WKSHPS), April 2016, pp. 164–16 </vt:lpstr>
      <vt:lpstr>REFERENCES [8]Yi, &amp; al., “A case for stateful forwarding plane,” Computer Communications, vol. 36, no. 7, pp. 779–791, 2013. [9]Amandeep Verma Manpreet Singh Gujral “A Comprehensive Appraisal of Ad hoc Networks” International Journal of Computer Applications (0975– 8887) Volume 49– No.22, July 2012. [10]Shahanaz Begum I, Geetharamani G, “DDoS Attack detection and Prevention in Private Cloud Environment “,International Journal of Innovations in Engineering and Technology (IJIET), Vol.7 Issue.3, Oct 2016, pp. 527- 531 [11]S. Umarani, D. Sharmila, ‘‘Predicting Application Layer DDoS Attacks Using Machine Learning Algorithms”, International Journal of Computer, Electrical, Automation, Control and Information Engineering Vol.8, No.10, 2014, pp. 1912-1917 </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subject/>
  <dc:creator>Varsha Senthilraju</dc:creator>
  <cp:keywords/>
  <dc:description/>
  <cp:lastModifiedBy>Varsha Senthilraju</cp:lastModifiedBy>
  <cp:revision>65</cp:revision>
  <dcterms:created xsi:type="dcterms:W3CDTF">2020-11-23T03:52:09Z</dcterms:created>
  <dcterms:modified xsi:type="dcterms:W3CDTF">2021-08-05T13:22:56Z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