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40"/>
  </p:notesMasterIdLst>
  <p:handoutMasterIdLst>
    <p:handoutMasterId r:id="rId41"/>
  </p:handoutMasterIdLst>
  <p:sldIdLst>
    <p:sldId id="356" r:id="rId2"/>
    <p:sldId id="286" r:id="rId3"/>
    <p:sldId id="318" r:id="rId4"/>
    <p:sldId id="312" r:id="rId5"/>
    <p:sldId id="319" r:id="rId6"/>
    <p:sldId id="320" r:id="rId7"/>
    <p:sldId id="327" r:id="rId8"/>
    <p:sldId id="307" r:id="rId9"/>
    <p:sldId id="308" r:id="rId10"/>
    <p:sldId id="310" r:id="rId11"/>
    <p:sldId id="281" r:id="rId12"/>
    <p:sldId id="287" r:id="rId13"/>
    <p:sldId id="288" r:id="rId14"/>
    <p:sldId id="323" r:id="rId15"/>
    <p:sldId id="324" r:id="rId16"/>
    <p:sldId id="278" r:id="rId17"/>
    <p:sldId id="326" r:id="rId18"/>
    <p:sldId id="282" r:id="rId19"/>
    <p:sldId id="349" r:id="rId20"/>
    <p:sldId id="297" r:id="rId21"/>
    <p:sldId id="315" r:id="rId22"/>
    <p:sldId id="316" r:id="rId23"/>
    <p:sldId id="317" r:id="rId24"/>
    <p:sldId id="329" r:id="rId25"/>
    <p:sldId id="330" r:id="rId26"/>
    <p:sldId id="331" r:id="rId27"/>
    <p:sldId id="332" r:id="rId28"/>
    <p:sldId id="333" r:id="rId29"/>
    <p:sldId id="341" r:id="rId30"/>
    <p:sldId id="342" r:id="rId31"/>
    <p:sldId id="346" r:id="rId32"/>
    <p:sldId id="348" r:id="rId33"/>
    <p:sldId id="335" r:id="rId34"/>
    <p:sldId id="336" r:id="rId35"/>
    <p:sldId id="337" r:id="rId36"/>
    <p:sldId id="338" r:id="rId37"/>
    <p:sldId id="328" r:id="rId38"/>
    <p:sldId id="314" r:id="rId3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60CA46-E2E5-462C-8CE4-64B361B07F2D}">
          <p14:sldIdLst>
            <p14:sldId id="356"/>
            <p14:sldId id="286"/>
            <p14:sldId id="318"/>
            <p14:sldId id="312"/>
            <p14:sldId id="319"/>
            <p14:sldId id="320"/>
            <p14:sldId id="327"/>
            <p14:sldId id="307"/>
            <p14:sldId id="308"/>
            <p14:sldId id="310"/>
            <p14:sldId id="281"/>
            <p14:sldId id="287"/>
            <p14:sldId id="288"/>
            <p14:sldId id="323"/>
            <p14:sldId id="324"/>
            <p14:sldId id="278"/>
            <p14:sldId id="326"/>
          </p14:sldIdLst>
        </p14:section>
        <p14:section name="Untitled Section" id="{3FBBD3B8-ACA9-41A2-B619-1AD912EC4144}">
          <p14:sldIdLst>
            <p14:sldId id="282"/>
            <p14:sldId id="349"/>
            <p14:sldId id="297"/>
            <p14:sldId id="315"/>
            <p14:sldId id="316"/>
            <p14:sldId id="317"/>
            <p14:sldId id="329"/>
            <p14:sldId id="330"/>
            <p14:sldId id="331"/>
            <p14:sldId id="332"/>
            <p14:sldId id="333"/>
            <p14:sldId id="341"/>
            <p14:sldId id="342"/>
            <p14:sldId id="346"/>
            <p14:sldId id="348"/>
            <p14:sldId id="335"/>
            <p14:sldId id="336"/>
            <p14:sldId id="337"/>
            <p14:sldId id="338"/>
            <p14:sldId id="328"/>
            <p14:sldId id="314"/>
          </p14:sldIdLst>
        </p14:section>
      </p14:sectionLst>
    </p:ex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howGuides="1">
      <p:cViewPr varScale="1">
        <p:scale>
          <a:sx n="69" d="100"/>
          <a:sy n="69" d="100"/>
        </p:scale>
        <p:origin x="780" y="6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6/14/2021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6/14/2021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11</a:t>
            </a:fld>
            <a:endParaRPr lang="en-GB"/>
          </a:p>
        </p:txBody>
      </p:sp>
    </p:spTree>
    <p:extLst>
      <p:ext uri="{BB962C8B-B14F-4D97-AF65-F5344CB8AC3E}">
        <p14:creationId xmlns:p14="http://schemas.microsoft.com/office/powerpoint/2010/main" val="106285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20</a:t>
            </a:fld>
            <a:endParaRPr lang="en-GB"/>
          </a:p>
        </p:txBody>
      </p:sp>
    </p:spTree>
    <p:extLst>
      <p:ext uri="{BB962C8B-B14F-4D97-AF65-F5344CB8AC3E}">
        <p14:creationId xmlns:p14="http://schemas.microsoft.com/office/powerpoint/2010/main" val="14291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38</a:t>
            </a:fld>
            <a:endParaRPr lang="en-GB"/>
          </a:p>
        </p:txBody>
      </p:sp>
    </p:spTree>
    <p:extLst>
      <p:ext uri="{BB962C8B-B14F-4D97-AF65-F5344CB8AC3E}">
        <p14:creationId xmlns:p14="http://schemas.microsoft.com/office/powerpoint/2010/main" val="354325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GB"/>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EB0C6FF-FD1A-487A-931D-038857C6464F}" type="datetimeFigureOut">
              <a:rPr lang="en-GB" smtClean="0"/>
              <a:t>14/06/2021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BAE141-CFB9-4B58-A20B-F45DC12ACD5C}" type="slidenum">
              <a:rPr lang="en-GB" smtClean="0"/>
              <a:t>‹#›</a:t>
            </a:fld>
            <a:endParaRPr lang="en-GB"/>
          </a:p>
        </p:txBody>
      </p:sp>
    </p:spTree>
    <p:extLst>
      <p:ext uri="{BB962C8B-B14F-4D97-AF65-F5344CB8AC3E}">
        <p14:creationId xmlns:p14="http://schemas.microsoft.com/office/powerpoint/2010/main" val="390329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ECB6C2-1084-4AED-A74A-DF028B0094EA}"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1C5AD9-787D-40FA-8A4D-16A055B9AF81}" type="slidenum">
              <a:rPr lang="en-GB" smtClean="0"/>
              <a:t>‹#›</a:t>
            </a:fld>
            <a:endParaRPr lang="en-GB"/>
          </a:p>
        </p:txBody>
      </p:sp>
    </p:spTree>
    <p:extLst>
      <p:ext uri="{BB962C8B-B14F-4D97-AF65-F5344CB8AC3E}">
        <p14:creationId xmlns:p14="http://schemas.microsoft.com/office/powerpoint/2010/main" val="278869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ECB6C2-1084-4AED-A74A-DF028B0094EA}"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1C5AD9-787D-40FA-8A4D-16A055B9AF81}" type="slidenum">
              <a:rPr lang="en-GB" smtClean="0"/>
              <a:t>‹#›</a:t>
            </a:fld>
            <a:endParaRPr lang="en-GB"/>
          </a:p>
        </p:txBody>
      </p:sp>
    </p:spTree>
    <p:extLst>
      <p:ext uri="{BB962C8B-B14F-4D97-AF65-F5344CB8AC3E}">
        <p14:creationId xmlns:p14="http://schemas.microsoft.com/office/powerpoint/2010/main" val="247187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5A30F4-0B4E-4E4B-BC36-C30CD13F4E17}" type="datetimeFigureOut">
              <a:rPr lang="en-US" smtClean="0"/>
              <a:t>6/14/2021</a:t>
            </a:fld>
            <a:endParaRPr lang="en-US"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60BA0E-20D0-4E7C-B286-26C960A6788F}" type="slidenum">
              <a:rPr lang="en-GB" smtClean="0"/>
              <a:t>‹#›</a:t>
            </a:fld>
            <a:endParaRPr lang="en-GB"/>
          </a:p>
        </p:txBody>
      </p:sp>
    </p:spTree>
    <p:extLst>
      <p:ext uri="{BB962C8B-B14F-4D97-AF65-F5344CB8AC3E}">
        <p14:creationId xmlns:p14="http://schemas.microsoft.com/office/powerpoint/2010/main" val="27993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GB"/>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0C6FF-FD1A-487A-931D-038857C6464F}" type="datetimeFigureOut">
              <a:rPr lang="en-GB" smtClean="0"/>
              <a:t>14/06/2021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BAE141-CFB9-4B58-A20B-F45DC12ACD5C}" type="slidenum">
              <a:rPr lang="en-GB" smtClean="0"/>
              <a:t>‹#›</a:t>
            </a:fld>
            <a:endParaRPr lang="en-GB"/>
          </a:p>
        </p:txBody>
      </p:sp>
    </p:spTree>
    <p:extLst>
      <p:ext uri="{BB962C8B-B14F-4D97-AF65-F5344CB8AC3E}">
        <p14:creationId xmlns:p14="http://schemas.microsoft.com/office/powerpoint/2010/main" val="384001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DD204D1-F9BD-4643-8480-6EA41EB484F1}"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37DED6-D4C7-42EE-AB49-D2E39E64FDE4}" type="slidenum">
              <a:rPr lang="en-GB" smtClean="0"/>
              <a:t>‹#›</a:t>
            </a:fld>
            <a:endParaRPr lang="en-GB"/>
          </a:p>
        </p:txBody>
      </p:sp>
    </p:spTree>
    <p:extLst>
      <p:ext uri="{BB962C8B-B14F-4D97-AF65-F5344CB8AC3E}">
        <p14:creationId xmlns:p14="http://schemas.microsoft.com/office/powerpoint/2010/main" val="17859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DD204D1-F9BD-4643-8480-6EA41EB484F1}"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37DED6-D4C7-42EE-AB49-D2E39E64FDE4}" type="slidenum">
              <a:rPr lang="en-GB" smtClean="0"/>
              <a:t>‹#›</a:t>
            </a:fld>
            <a:endParaRPr lang="en-GB"/>
          </a:p>
        </p:txBody>
      </p:sp>
    </p:spTree>
    <p:extLst>
      <p:ext uri="{BB962C8B-B14F-4D97-AF65-F5344CB8AC3E}">
        <p14:creationId xmlns:p14="http://schemas.microsoft.com/office/powerpoint/2010/main" val="3698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DD204D1-F9BD-4643-8480-6EA41EB484F1}"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37DED6-D4C7-42EE-AB49-D2E39E64FDE4}" type="slidenum">
              <a:rPr lang="en-GB" smtClean="0"/>
              <a:t>‹#›</a:t>
            </a:fld>
            <a:endParaRPr lang="en-GB"/>
          </a:p>
        </p:txBody>
      </p:sp>
    </p:spTree>
    <p:extLst>
      <p:ext uri="{BB962C8B-B14F-4D97-AF65-F5344CB8AC3E}">
        <p14:creationId xmlns:p14="http://schemas.microsoft.com/office/powerpoint/2010/main" val="259158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6/14/2021</a:t>
            </a:fld>
            <a:endParaRPr 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37DED6-D4C7-42EE-AB49-D2E39E64FDE4}" type="slidenum">
              <a:rPr lang="en-GB" smtClean="0"/>
              <a:t>‹#›</a:t>
            </a:fld>
            <a:endParaRPr lang="en-GB"/>
          </a:p>
        </p:txBody>
      </p:sp>
    </p:spTree>
    <p:extLst>
      <p:ext uri="{BB962C8B-B14F-4D97-AF65-F5344CB8AC3E}">
        <p14:creationId xmlns:p14="http://schemas.microsoft.com/office/powerpoint/2010/main" val="22901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GB"/>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FBB78A-01B4-41F2-96B0-677A4A282832}" type="slidenum">
              <a:rPr lang="en-GB" smtClean="0"/>
              <a:t>‹#›</a:t>
            </a:fld>
            <a:endParaRPr lang="en-GB"/>
          </a:p>
        </p:txBody>
      </p:sp>
    </p:spTree>
    <p:extLst>
      <p:ext uri="{BB962C8B-B14F-4D97-AF65-F5344CB8AC3E}">
        <p14:creationId xmlns:p14="http://schemas.microsoft.com/office/powerpoint/2010/main" val="257287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GB"/>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GB"/>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FBB78A-01B4-41F2-96B0-677A4A282832}" type="slidenum">
              <a:rPr lang="en-GB" smtClean="0"/>
              <a:t>‹#›</a:t>
            </a:fld>
            <a:endParaRPr lang="en-GB"/>
          </a:p>
        </p:txBody>
      </p:sp>
    </p:spTree>
    <p:extLst>
      <p:ext uri="{BB962C8B-B14F-4D97-AF65-F5344CB8AC3E}">
        <p14:creationId xmlns:p14="http://schemas.microsoft.com/office/powerpoint/2010/main" val="229118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204D1-F9BD-4643-8480-6EA41EB484F1}" type="datetimeFigureOut">
              <a:rPr lang="en-US" smtClean="0"/>
              <a:pPr/>
              <a:t>6/14/2021</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1495893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F0BE-1B93-40E1-97E2-A8A79346B216}"/>
              </a:ext>
            </a:extLst>
          </p:cNvPr>
          <p:cNvSpPr>
            <a:spLocks noGrp="1"/>
          </p:cNvSpPr>
          <p:nvPr>
            <p:ph type="title"/>
          </p:nvPr>
        </p:nvSpPr>
        <p:spPr/>
        <p:txBody>
          <a:bodyPr/>
          <a:lstStyle/>
          <a:p>
            <a:endParaRPr lang="en-IN"/>
          </a:p>
        </p:txBody>
      </p:sp>
      <p:pic>
        <p:nvPicPr>
          <p:cNvPr id="4098" name="Picture 2" descr="Background Images | Free Vectors, Stock Photos &amp; PSD">
            <a:extLst>
              <a:ext uri="{FF2B5EF4-FFF2-40B4-BE49-F238E27FC236}">
                <a16:creationId xmlns:a16="http://schemas.microsoft.com/office/drawing/2014/main" id="{F17DE6D8-D8C3-45CF-B180-206BB111FB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88825" cy="72056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CB8530-5317-48F8-BA23-6628E6B3098F}"/>
              </a:ext>
            </a:extLst>
          </p:cNvPr>
          <p:cNvSpPr txBox="1"/>
          <p:nvPr/>
        </p:nvSpPr>
        <p:spPr>
          <a:xfrm>
            <a:off x="477788" y="476672"/>
            <a:ext cx="10729040" cy="1908215"/>
          </a:xfrm>
          <a:prstGeom prst="rect">
            <a:avLst/>
          </a:prstGeom>
          <a:noFill/>
        </p:spPr>
        <p:txBody>
          <a:bodyPr wrap="square">
            <a:spAutoFit/>
          </a:bodyPr>
          <a:lstStyle/>
          <a:p>
            <a:r>
              <a:rPr lang="en-GB" sz="5400" b="1" dirty="0"/>
              <a:t>PANIMALAR ENGINEERING COLLEGE</a:t>
            </a:r>
            <a:r>
              <a:rPr lang="en-GB" sz="9600" dirty="0"/>
              <a:t/>
            </a:r>
            <a:br>
              <a:rPr lang="en-GB" sz="9600" dirty="0"/>
            </a:br>
            <a:r>
              <a:rPr lang="en-GB" sz="3200" b="1" dirty="0"/>
              <a:t>ROAD ACCIDENT AUTOMATED RECOVERY PROCESS (</a:t>
            </a:r>
            <a:r>
              <a:rPr lang="en-GB" sz="3200" b="1" dirty="0" smtClean="0"/>
              <a:t>RAARP</a:t>
            </a:r>
            <a:r>
              <a:rPr lang="en-GB" sz="3200" b="1" dirty="0"/>
              <a:t>)</a:t>
            </a:r>
            <a:br>
              <a:rPr lang="en-GB" sz="3200" b="1" dirty="0"/>
            </a:br>
            <a:r>
              <a:rPr lang="en-GB" sz="3200" b="1" dirty="0"/>
              <a:t>                               DOMAIN : MACHINE  LEARNING</a:t>
            </a:r>
            <a:endParaRPr lang="en-IN" sz="3200" dirty="0"/>
          </a:p>
        </p:txBody>
      </p:sp>
      <p:sp>
        <p:nvSpPr>
          <p:cNvPr id="8" name="TextBox 7">
            <a:extLst>
              <a:ext uri="{FF2B5EF4-FFF2-40B4-BE49-F238E27FC236}">
                <a16:creationId xmlns:a16="http://schemas.microsoft.com/office/drawing/2014/main" id="{C6DF216C-912D-43D1-97D4-790B95ECDAFA}"/>
              </a:ext>
            </a:extLst>
          </p:cNvPr>
          <p:cNvSpPr txBox="1"/>
          <p:nvPr/>
        </p:nvSpPr>
        <p:spPr>
          <a:xfrm>
            <a:off x="1054004" y="3688805"/>
            <a:ext cx="10729040" cy="1569660"/>
          </a:xfrm>
          <a:prstGeom prst="rect">
            <a:avLst/>
          </a:prstGeom>
          <a:noFill/>
        </p:spPr>
        <p:txBody>
          <a:bodyPr wrap="square">
            <a:spAutoFit/>
          </a:bodyPr>
          <a:lstStyle/>
          <a:p>
            <a:pPr marL="0" indent="0">
              <a:buNone/>
            </a:pPr>
            <a:r>
              <a:rPr lang="en-GB" sz="2400" dirty="0"/>
              <a:t>PROJECT GUIDE :                                                                BATCH NUMBER : 17</a:t>
            </a:r>
          </a:p>
          <a:p>
            <a:pPr marL="0" indent="0" algn="just">
              <a:buNone/>
            </a:pPr>
            <a:r>
              <a:rPr lang="en-GB" sz="2400" dirty="0"/>
              <a:t>Mrs. S.T.SANTHANALAKSHMI., M.Tech (IT).,             ASHWINI.K (211417104026)</a:t>
            </a:r>
          </a:p>
          <a:p>
            <a:pPr marL="0" indent="0" algn="just">
              <a:buNone/>
            </a:pPr>
            <a:r>
              <a:rPr lang="en-GB" sz="2400" dirty="0"/>
              <a:t>ASSISTANT PROFESSOR (GRADE I)                              BHAVANA.P (211417104037)</a:t>
            </a:r>
          </a:p>
          <a:p>
            <a:pPr marL="0" indent="0" algn="just">
              <a:buNone/>
            </a:pPr>
            <a:r>
              <a:rPr lang="en-GB" sz="2400" dirty="0"/>
              <a:t>DEPARTMENT OF CSE</a:t>
            </a:r>
          </a:p>
        </p:txBody>
      </p:sp>
    </p:spTree>
    <p:extLst>
      <p:ext uri="{BB962C8B-B14F-4D97-AF65-F5344CB8AC3E}">
        <p14:creationId xmlns:p14="http://schemas.microsoft.com/office/powerpoint/2010/main" val="246000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44624"/>
            <a:ext cx="10157354" cy="760512"/>
          </a:xfrm>
        </p:spPr>
        <p:txBody>
          <a:bodyPr>
            <a:normAutofit/>
          </a:bodyPr>
          <a:lstStyle/>
          <a:p>
            <a:pPr algn="just"/>
            <a:r>
              <a:rPr lang="en-GB" sz="3600" b="1" dirty="0"/>
              <a:t>            </a:t>
            </a:r>
            <a:r>
              <a:rPr lang="en-GB" sz="3600" b="1" dirty="0" smtClean="0"/>
              <a:t>              </a:t>
            </a:r>
            <a:r>
              <a:rPr lang="en-GB" sz="36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1117309" y="1412776"/>
            <a:ext cx="10157354" cy="4759424"/>
          </a:xfrm>
        </p:spPr>
        <p:txBody>
          <a:bodyPr/>
          <a:lstStyle/>
          <a:p>
            <a:pPr marL="0" indent="0" algn="just">
              <a:buNone/>
            </a:pPr>
            <a:r>
              <a:rPr lang="en-US" b="1" dirty="0"/>
              <a:t>  </a:t>
            </a:r>
            <a:r>
              <a:rPr lang="en-US" b="1" dirty="0">
                <a:latin typeface="Times New Roman" panose="02020603050405020304" pitchFamily="18" charset="0"/>
                <a:cs typeface="Times New Roman" panose="02020603050405020304" pitchFamily="18" charset="0"/>
              </a:rPr>
              <a:t>This article presents an intelligent video surveillance system for automatically detecting the accident and  Car Number with sending mail with immediate first aid actions and reduce the probability of deaths taking place.</a:t>
            </a:r>
          </a:p>
          <a:p>
            <a:pPr marL="0" indent="0" algn="just">
              <a:buNone/>
            </a:pPr>
            <a:r>
              <a:rPr lang="en-US" b="1" dirty="0">
                <a:latin typeface="Times New Roman" panose="02020603050405020304" pitchFamily="18" charset="0"/>
                <a:cs typeface="Times New Roman" panose="02020603050405020304" pitchFamily="18" charset="0"/>
              </a:rPr>
              <a:t> And also if the car number are found with accident detection, his/her license plate (LP) number is recognized to initiate further actions such as deduction of penalty amount from one's account linked with the vehicle license and Aadhar Number (Applicable to Indian Scenario) by the traffic police and the legal authority.</a:t>
            </a:r>
          </a:p>
          <a:p>
            <a:pPr marL="0" indent="0">
              <a:buNone/>
            </a:pPr>
            <a:r>
              <a:rPr lang="en-US" b="1" dirty="0"/>
              <a:t> </a:t>
            </a:r>
          </a:p>
        </p:txBody>
      </p:sp>
    </p:spTree>
    <p:extLst>
      <p:ext uri="{BB962C8B-B14F-4D97-AF65-F5344CB8AC3E}">
        <p14:creationId xmlns:p14="http://schemas.microsoft.com/office/powerpoint/2010/main" val="208320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648072"/>
          </a:xfrm>
        </p:spPr>
        <p:txBody>
          <a:bodyPr>
            <a:normAutofit/>
          </a:bodyPr>
          <a:lstStyle/>
          <a:p>
            <a:pPr algn="just"/>
            <a:r>
              <a:rPr lang="en-US" sz="3600" b="1" dirty="0"/>
              <a:t>               </a:t>
            </a:r>
            <a:r>
              <a:rPr lang="en-US" sz="3600" b="1" dirty="0" smtClean="0"/>
              <a:t>           </a:t>
            </a:r>
            <a:r>
              <a:rPr lang="en-US" sz="3600" b="1" dirty="0" smtClean="0">
                <a:latin typeface="Times New Roman" panose="02020603050405020304" pitchFamily="18" charset="0"/>
                <a:cs typeface="Times New Roman" panose="02020603050405020304" pitchFamily="18" charset="0"/>
              </a:rPr>
              <a:t>TECHNOLOGY </a:t>
            </a:r>
            <a:r>
              <a:rPr lang="en-US" sz="3600" b="1" dirty="0">
                <a:latin typeface="Times New Roman" panose="02020603050405020304" pitchFamily="18" charset="0"/>
                <a:cs typeface="Times New Roman" panose="02020603050405020304" pitchFamily="18" charset="0"/>
              </a:rPr>
              <a:t>STACK</a:t>
            </a:r>
          </a:p>
        </p:txBody>
      </p:sp>
      <p:sp>
        <p:nvSpPr>
          <p:cNvPr id="3" name="Content Placeholder 2"/>
          <p:cNvSpPr>
            <a:spLocks noGrp="1"/>
          </p:cNvSpPr>
          <p:nvPr>
            <p:ph idx="1"/>
          </p:nvPr>
        </p:nvSpPr>
        <p:spPr>
          <a:xfrm>
            <a:off x="836153" y="1628801"/>
            <a:ext cx="10512862" cy="2871350"/>
          </a:xfrm>
        </p:spPr>
        <p:txBody>
          <a:bodyPr>
            <a:noAutofit/>
          </a:bodyPr>
          <a:lstStyle/>
          <a:p>
            <a:pPr marL="0" indent="0">
              <a:buNone/>
            </a:pPr>
            <a:r>
              <a:rPr lang="en-US" sz="2800" b="1" dirty="0"/>
              <a:t>   </a:t>
            </a:r>
            <a:r>
              <a:rPr lang="en-US" sz="2800" b="1" u="sng" dirty="0">
                <a:latin typeface="Times New Roman" panose="02020603050405020304" pitchFamily="18" charset="0"/>
                <a:cs typeface="Times New Roman" panose="02020603050405020304" pitchFamily="18" charset="0"/>
              </a:rPr>
              <a:t>HARDWARE REQUIREMENTS</a:t>
            </a:r>
            <a:endParaRPr lang="en-GB" sz="2800" u="sng"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Processor               -      pentium IV 2.4GHZ.</a:t>
            </a:r>
            <a:endParaRPr lang="en-GB"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RAM                        -      4GB                  </a:t>
            </a:r>
            <a:endParaRPr lang="en-GB"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ROM                        -      1TB                                     </a:t>
            </a:r>
            <a:endParaRPr lang="en-GB"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Cache memory     -       512KB</a:t>
            </a:r>
            <a:endParaRPr lang="en-GB"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CCTV camera        -       ADVANCED</a:t>
            </a:r>
            <a:endParaRPr lang="en-GB"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SOFTWARE REQUIREMENTS</a:t>
            </a:r>
            <a:endParaRPr lang="en-GB" sz="2800" u="sng"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Operating System       - </a:t>
            </a:r>
            <a:r>
              <a:rPr lang="en-IN"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Windows XP Professionals</a:t>
            </a:r>
            <a:endParaRPr lang="en-GB" sz="28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25788"/>
          </a:xfrm>
        </p:spPr>
        <p:txBody>
          <a:bodyPr>
            <a:normAutofit/>
          </a:bodyPr>
          <a:lstStyle/>
          <a:p>
            <a:pPr algn="just"/>
            <a:r>
              <a:rPr lang="en-GB" sz="3600" b="1" dirty="0"/>
              <a:t>        </a:t>
            </a:r>
            <a:r>
              <a:rPr lang="en-GB" sz="3600" b="1" dirty="0" smtClean="0"/>
              <a:t>                </a:t>
            </a:r>
            <a:r>
              <a:rPr lang="en-GB" sz="3600" b="1" dirty="0" smtClean="0">
                <a:latin typeface="Times New Roman" panose="02020603050405020304" pitchFamily="18" charset="0"/>
                <a:cs typeface="Times New Roman" panose="02020603050405020304" pitchFamily="18" charset="0"/>
              </a:rPr>
              <a:t>SYSTEM  </a:t>
            </a:r>
            <a:r>
              <a:rPr lang="en-GB" sz="3600" b="1" dirty="0">
                <a:latin typeface="Times New Roman" panose="02020603050405020304" pitchFamily="18" charset="0"/>
                <a:cs typeface="Times New Roman" panose="02020603050405020304" pitchFamily="18" charset="0"/>
              </a:rPr>
              <a:t>ARCHITECTURE</a:t>
            </a:r>
          </a:p>
        </p:txBody>
      </p:sp>
      <p:pic>
        <p:nvPicPr>
          <p:cNvPr id="5" name="Picture 6" descr="Cctv Stickers | Redbubble">
            <a:extLst>
              <a:ext uri="{FF2B5EF4-FFF2-40B4-BE49-F238E27FC236}">
                <a16:creationId xmlns:a16="http://schemas.microsoft.com/office/drawing/2014/main" id="{CED685F3-CAC1-476F-980E-02CBC0AF60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9876" y="1268761"/>
            <a:ext cx="2143125" cy="17281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51F1B16B-853C-4A1F-AD8C-B4859D88D7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7868" y="4293096"/>
            <a:ext cx="244827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Wifi Sticker HD Stock Images | Shutterstock">
            <a:extLst>
              <a:ext uri="{FF2B5EF4-FFF2-40B4-BE49-F238E27FC236}">
                <a16:creationId xmlns:a16="http://schemas.microsoft.com/office/drawing/2014/main" id="{3BCDC499-A60D-4ABD-BAC8-C64748AC81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228" y="1571524"/>
            <a:ext cx="2494569" cy="1353420"/>
          </a:xfrm>
          <a:prstGeom prst="rect">
            <a:avLst/>
          </a:prstGeom>
          <a:noFill/>
          <a:extLst>
            <a:ext uri="{909E8E84-426E-40DD-AFC4-6F175D3DCCD1}">
              <a14:hiddenFill xmlns:a14="http://schemas.microsoft.com/office/drawing/2010/main">
                <a:solidFill>
                  <a:srgbClr val="FFFFFF"/>
                </a:solidFill>
              </a14:hiddenFill>
            </a:ext>
          </a:extLst>
        </p:spPr>
      </p:pic>
      <p:sp>
        <p:nvSpPr>
          <p:cNvPr id="8" name="Cloud 7"/>
          <p:cNvSpPr/>
          <p:nvPr/>
        </p:nvSpPr>
        <p:spPr>
          <a:xfrm>
            <a:off x="8542684" y="1628800"/>
            <a:ext cx="2731979" cy="136815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Cloud Server</a:t>
            </a:r>
          </a:p>
        </p:txBody>
      </p:sp>
      <p:sp>
        <p:nvSpPr>
          <p:cNvPr id="9" name="Rectangle 8"/>
          <p:cNvSpPr/>
          <p:nvPr/>
        </p:nvSpPr>
        <p:spPr>
          <a:xfrm>
            <a:off x="7174532" y="4653136"/>
            <a:ext cx="3744416" cy="1008112"/>
          </a:xfrm>
          <a:prstGeom prst="rect">
            <a:avLst/>
          </a:prstGeom>
          <a:solidFill>
            <a:schemeClr val="bg2">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Centralized station</a:t>
            </a:r>
          </a:p>
        </p:txBody>
      </p:sp>
      <p:cxnSp>
        <p:nvCxnSpPr>
          <p:cNvPr id="11" name="Straight Arrow Connector 10"/>
          <p:cNvCxnSpPr/>
          <p:nvPr/>
        </p:nvCxnSpPr>
        <p:spPr>
          <a:xfrm>
            <a:off x="3502124" y="2132856"/>
            <a:ext cx="1080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3"/>
          </p:cNvCxnSpPr>
          <p:nvPr/>
        </p:nvCxnSpPr>
        <p:spPr>
          <a:xfrm>
            <a:off x="6932797" y="2248234"/>
            <a:ext cx="1393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9766820" y="3140968"/>
            <a:ext cx="0" cy="1152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4042184" y="5157192"/>
            <a:ext cx="28906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2341438" y="3140968"/>
            <a:ext cx="0" cy="936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629916" y="2780928"/>
            <a:ext cx="1584176" cy="369332"/>
          </a:xfrm>
          <a:prstGeom prst="rect">
            <a:avLst/>
          </a:prstGeom>
          <a:noFill/>
        </p:spPr>
        <p:txBody>
          <a:bodyPr wrap="square" rtlCol="0">
            <a:spAutoFit/>
          </a:bodyPr>
          <a:lstStyle/>
          <a:p>
            <a:r>
              <a:rPr lang="en-GB" dirty="0"/>
              <a:t>CCTV Camera </a:t>
            </a:r>
          </a:p>
        </p:txBody>
      </p:sp>
      <p:sp>
        <p:nvSpPr>
          <p:cNvPr id="4" name="TextBox 3"/>
          <p:cNvSpPr txBox="1"/>
          <p:nvPr/>
        </p:nvSpPr>
        <p:spPr>
          <a:xfrm>
            <a:off x="4730558" y="2780928"/>
            <a:ext cx="1867910" cy="369332"/>
          </a:xfrm>
          <a:prstGeom prst="rect">
            <a:avLst/>
          </a:prstGeom>
          <a:noFill/>
        </p:spPr>
        <p:txBody>
          <a:bodyPr wrap="square" rtlCol="0">
            <a:spAutoFit/>
          </a:bodyPr>
          <a:lstStyle/>
          <a:p>
            <a:r>
              <a:rPr lang="en-GB" dirty="0"/>
              <a:t>    </a:t>
            </a:r>
            <a:r>
              <a:rPr lang="en-GB" dirty="0" err="1"/>
              <a:t>Wifi</a:t>
            </a:r>
            <a:r>
              <a:rPr lang="en-GB" dirty="0"/>
              <a:t> Hotspot</a:t>
            </a:r>
          </a:p>
        </p:txBody>
      </p:sp>
      <p:sp>
        <p:nvSpPr>
          <p:cNvPr id="10" name="TextBox 9"/>
          <p:cNvSpPr txBox="1"/>
          <p:nvPr/>
        </p:nvSpPr>
        <p:spPr>
          <a:xfrm>
            <a:off x="1269876" y="5301208"/>
            <a:ext cx="2232248" cy="369332"/>
          </a:xfrm>
          <a:prstGeom prst="rect">
            <a:avLst/>
          </a:prstGeom>
          <a:noFill/>
        </p:spPr>
        <p:txBody>
          <a:bodyPr wrap="square" rtlCol="0">
            <a:spAutoFit/>
          </a:bodyPr>
          <a:lstStyle/>
          <a:p>
            <a:r>
              <a:rPr lang="en-GB" dirty="0"/>
              <a:t>    Accident  Spot</a:t>
            </a:r>
          </a:p>
        </p:txBody>
      </p:sp>
    </p:spTree>
    <p:extLst>
      <p:ext uri="{BB962C8B-B14F-4D97-AF65-F5344CB8AC3E}">
        <p14:creationId xmlns:p14="http://schemas.microsoft.com/office/powerpoint/2010/main" val="23558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199"/>
            <a:ext cx="10157354" cy="688505"/>
          </a:xfrm>
        </p:spPr>
        <p:txBody>
          <a:bodyPr>
            <a:normAutofit/>
          </a:bodyPr>
          <a:lstStyle/>
          <a:p>
            <a:pPr algn="just"/>
            <a:r>
              <a:rPr lang="en-GB" sz="3600" b="1" dirty="0">
                <a:latin typeface="Times New Roman" panose="02020603050405020304" pitchFamily="18" charset="0"/>
                <a:cs typeface="Times New Roman" panose="02020603050405020304" pitchFamily="18" charset="0"/>
              </a:rPr>
              <a:t>  </a:t>
            </a:r>
            <a:r>
              <a:rPr lang="en-GB" sz="3600" b="1" dirty="0" smtClean="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SYSTEM DESIGN – USECASE DIAGRAM</a:t>
            </a:r>
          </a:p>
        </p:txBody>
      </p:sp>
      <p:pic>
        <p:nvPicPr>
          <p:cNvPr id="4" name="Content Placeholder 3" descr="usecase"/>
          <p:cNvPicPr>
            <a:picLocks noGrp="1"/>
          </p:cNvPicPr>
          <p:nvPr>
            <p:ph idx="1"/>
          </p:nvPr>
        </p:nvPicPr>
        <p:blipFill>
          <a:blip r:embed="rId2"/>
          <a:stretch>
            <a:fillRect/>
          </a:stretch>
        </p:blipFill>
        <p:spPr>
          <a:xfrm>
            <a:off x="3111032" y="1196975"/>
            <a:ext cx="6169961" cy="4975225"/>
          </a:xfrm>
          <a:prstGeom prst="rect">
            <a:avLst/>
          </a:prstGeom>
        </p:spPr>
      </p:pic>
    </p:spTree>
    <p:extLst>
      <p:ext uri="{BB962C8B-B14F-4D97-AF65-F5344CB8AC3E}">
        <p14:creationId xmlns:p14="http://schemas.microsoft.com/office/powerpoint/2010/main" val="262422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116632"/>
            <a:ext cx="10512862" cy="720080"/>
          </a:xfrm>
        </p:spPr>
        <p:txBody>
          <a:bodyPr>
            <a:normAutofit/>
          </a:bodyPr>
          <a:lstStyle/>
          <a:p>
            <a:pPr algn="just"/>
            <a:r>
              <a:rPr lang="en-GB" sz="3600" b="1" dirty="0"/>
              <a:t>                </a:t>
            </a:r>
            <a:r>
              <a:rPr lang="en-GB" sz="3600" b="1" dirty="0" smtClean="0"/>
              <a:t>                </a:t>
            </a:r>
            <a:r>
              <a:rPr lang="en-GB" sz="3600" b="1" dirty="0">
                <a:latin typeface="Times New Roman" panose="02020603050405020304" pitchFamily="18" charset="0"/>
                <a:cs typeface="Times New Roman" panose="02020603050405020304" pitchFamily="18" charset="0"/>
              </a:rPr>
              <a:t>CLASS DIAGRAM</a:t>
            </a:r>
          </a:p>
        </p:txBody>
      </p:sp>
      <p:pic>
        <p:nvPicPr>
          <p:cNvPr id="4" name="Content Placeholder 3" descr="movable objects class new"/>
          <p:cNvPicPr>
            <a:picLocks noGrp="1"/>
          </p:cNvPicPr>
          <p:nvPr>
            <p:ph idx="1"/>
          </p:nvPr>
        </p:nvPicPr>
        <p:blipFill>
          <a:blip r:embed="rId2"/>
          <a:stretch>
            <a:fillRect/>
          </a:stretch>
        </p:blipFill>
        <p:spPr>
          <a:xfrm>
            <a:off x="1773932" y="1412776"/>
            <a:ext cx="8352928" cy="4248472"/>
          </a:xfrm>
          <a:prstGeom prst="rect">
            <a:avLst/>
          </a:prstGeom>
        </p:spPr>
      </p:pic>
    </p:spTree>
    <p:extLst>
      <p:ext uri="{BB962C8B-B14F-4D97-AF65-F5344CB8AC3E}">
        <p14:creationId xmlns:p14="http://schemas.microsoft.com/office/powerpoint/2010/main" val="428552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20080"/>
          </a:xfrm>
        </p:spPr>
        <p:txBody>
          <a:bodyPr>
            <a:normAutofit/>
          </a:bodyPr>
          <a:lstStyle/>
          <a:p>
            <a:pPr algn="just"/>
            <a:r>
              <a:rPr lang="en-GB" sz="3600" b="1" dirty="0"/>
              <a:t>               </a:t>
            </a:r>
            <a:r>
              <a:rPr lang="en-GB" sz="3600" b="1" dirty="0" smtClean="0"/>
              <a:t>         </a:t>
            </a:r>
            <a:r>
              <a:rPr lang="en-GB" sz="3600" b="1" dirty="0" smtClean="0">
                <a:latin typeface="Times New Roman" panose="02020603050405020304" pitchFamily="18" charset="0"/>
                <a:cs typeface="Times New Roman" panose="02020603050405020304" pitchFamily="18" charset="0"/>
              </a:rPr>
              <a:t>SEQUENCE </a:t>
            </a:r>
            <a:r>
              <a:rPr lang="en-GB" sz="3600" b="1" dirty="0">
                <a:latin typeface="Times New Roman" panose="02020603050405020304" pitchFamily="18" charset="0"/>
                <a:cs typeface="Times New Roman" panose="02020603050405020304" pitchFamily="18" charset="0"/>
              </a:rPr>
              <a:t>DIAGRAM</a:t>
            </a:r>
          </a:p>
        </p:txBody>
      </p:sp>
      <p:pic>
        <p:nvPicPr>
          <p:cNvPr id="4" name="Content Placeholder 3" descr="recognition sequence diagram new"/>
          <p:cNvPicPr>
            <a:picLocks noGrp="1"/>
          </p:cNvPicPr>
          <p:nvPr>
            <p:ph idx="1"/>
          </p:nvPr>
        </p:nvPicPr>
        <p:blipFill>
          <a:blip r:embed="rId2"/>
          <a:stretch>
            <a:fillRect/>
          </a:stretch>
        </p:blipFill>
        <p:spPr>
          <a:xfrm>
            <a:off x="2277988" y="1988840"/>
            <a:ext cx="7416824" cy="3960440"/>
          </a:xfrm>
          <a:prstGeom prst="rect">
            <a:avLst/>
          </a:prstGeom>
        </p:spPr>
      </p:pic>
    </p:spTree>
    <p:extLst>
      <p:ext uri="{BB962C8B-B14F-4D97-AF65-F5344CB8AC3E}">
        <p14:creationId xmlns:p14="http://schemas.microsoft.com/office/powerpoint/2010/main" val="23447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648072"/>
          </a:xfrm>
        </p:spPr>
        <p:txBody>
          <a:bodyPr>
            <a:normAutofit/>
          </a:bodyPr>
          <a:lstStyle/>
          <a:p>
            <a:pPr algn="just"/>
            <a:r>
              <a:rPr lang="en-US" sz="4000" b="1" dirty="0"/>
              <a:t>                                   </a:t>
            </a:r>
            <a:r>
              <a:rPr lang="en-US" sz="3600" b="1" dirty="0">
                <a:latin typeface="Times New Roman" panose="02020603050405020304" pitchFamily="18" charset="0"/>
                <a:cs typeface="Times New Roman" panose="02020603050405020304" pitchFamily="18" charset="0"/>
              </a:rPr>
              <a:t>MODULES</a:t>
            </a:r>
          </a:p>
        </p:txBody>
      </p:sp>
      <p:sp>
        <p:nvSpPr>
          <p:cNvPr id="4" name="Content Placeholder 3"/>
          <p:cNvSpPr>
            <a:spLocks noGrp="1"/>
          </p:cNvSpPr>
          <p:nvPr>
            <p:ph idx="1"/>
          </p:nvPr>
        </p:nvSpPr>
        <p:spPr>
          <a:xfrm>
            <a:off x="837982" y="1268760"/>
            <a:ext cx="10512862" cy="4908203"/>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  List of Module</a:t>
            </a:r>
            <a:endParaRPr lang="en-GB" sz="3600" b="1" dirty="0">
              <a:latin typeface="Times New Roman" panose="02020603050405020304" pitchFamily="18" charset="0"/>
              <a:cs typeface="Times New Roman" panose="02020603050405020304" pitchFamily="18" charset="0"/>
            </a:endParaRPr>
          </a:p>
          <a:p>
            <a:pPr marL="0" lvl="0" indent="0">
              <a:buNone/>
            </a:pPr>
            <a:endParaRPr lang="en-US" b="1" dirty="0">
              <a:latin typeface="Times New Roman" panose="02020603050405020304" pitchFamily="18" charset="0"/>
              <a:cs typeface="Times New Roman" panose="02020603050405020304" pitchFamily="18" charset="0"/>
            </a:endParaRPr>
          </a:p>
          <a:p>
            <a:pPr marL="0" lvl="0" indent="0">
              <a:buNone/>
            </a:pPr>
            <a:r>
              <a:rPr lang="en-US" sz="3200" b="1" dirty="0">
                <a:latin typeface="Times New Roman" panose="02020603050405020304" pitchFamily="18" charset="0"/>
                <a:cs typeface="Times New Roman" panose="02020603050405020304" pitchFamily="18" charset="0"/>
              </a:rPr>
              <a:t>1.Classification of movable objects</a:t>
            </a:r>
            <a:endParaRPr lang="en-GB" sz="3200" b="1" dirty="0">
              <a:latin typeface="Times New Roman" panose="02020603050405020304" pitchFamily="18" charset="0"/>
              <a:cs typeface="Times New Roman" panose="02020603050405020304" pitchFamily="18" charset="0"/>
            </a:endParaRPr>
          </a:p>
          <a:p>
            <a:pPr marL="0" lvl="0" indent="0">
              <a:buNone/>
            </a:pPr>
            <a:r>
              <a:rPr lang="en-US" sz="3200" b="1" dirty="0">
                <a:latin typeface="Times New Roman" panose="02020603050405020304" pitchFamily="18" charset="0"/>
                <a:cs typeface="Times New Roman" panose="02020603050405020304" pitchFamily="18" charset="0"/>
              </a:rPr>
              <a:t>2. Segmentation</a:t>
            </a:r>
            <a:endParaRPr lang="en-GB" sz="3200" b="1" dirty="0">
              <a:latin typeface="Times New Roman" panose="02020603050405020304" pitchFamily="18" charset="0"/>
              <a:cs typeface="Times New Roman" panose="02020603050405020304" pitchFamily="18" charset="0"/>
            </a:endParaRPr>
          </a:p>
          <a:p>
            <a:pPr marL="0" lvl="0" indent="0">
              <a:buNone/>
            </a:pPr>
            <a:r>
              <a:rPr lang="en-US" sz="3200" b="1" dirty="0">
                <a:latin typeface="Times New Roman" panose="02020603050405020304" pitchFamily="18" charset="0"/>
                <a:cs typeface="Times New Roman" panose="02020603050405020304" pitchFamily="18" charset="0"/>
              </a:rPr>
              <a:t>3. Recognition of characters</a:t>
            </a:r>
          </a:p>
          <a:p>
            <a:pPr marL="0" lvl="0" indent="0" algn="ctr">
              <a:buNone/>
            </a:pPr>
            <a:endParaRPr lang="en-US" sz="3200" b="1" u="sng" dirty="0"/>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576064"/>
          </a:xfrm>
        </p:spPr>
        <p:txBody>
          <a:bodyPr>
            <a:normAutofit fontScale="90000"/>
          </a:bodyPr>
          <a:lstStyle/>
          <a:p>
            <a:pPr marL="0" lvl="0" indent="0" algn="just"/>
            <a:r>
              <a:rPr lang="en-US" sz="4400" b="1" dirty="0"/>
              <a:t>         </a:t>
            </a:r>
            <a:r>
              <a:rPr lang="en-US" sz="4400" b="1" dirty="0" smtClean="0"/>
              <a:t>     </a:t>
            </a:r>
            <a:r>
              <a:rPr lang="en-US" sz="3100" b="1" dirty="0" smtClean="0">
                <a:latin typeface="Times New Roman" panose="02020603050405020304" pitchFamily="18" charset="0"/>
                <a:cs typeface="Times New Roman" panose="02020603050405020304" pitchFamily="18" charset="0"/>
              </a:rPr>
              <a:t>1.CLASSIFICATION OF MOVABLE OBJECTS</a:t>
            </a:r>
            <a:endParaRPr lang="en-US" sz="31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2" y="1412776"/>
            <a:ext cx="10512862" cy="4805750"/>
          </a:xfrm>
        </p:spPr>
        <p:txBody>
          <a:bodyPr/>
          <a:lstStyle/>
          <a:p>
            <a:pPr algn="just"/>
            <a:r>
              <a:rPr lang="en-IN" b="1" dirty="0">
                <a:latin typeface="Times New Roman" panose="02020603050405020304" pitchFamily="18" charset="0"/>
                <a:cs typeface="Times New Roman" panose="02020603050405020304" pitchFamily="18" charset="0"/>
              </a:rPr>
              <a:t>the surveillance camera that capture the movable objects from the traffic road. And it uploads to the database which is already created to store the video files for the further uses based on the needs of the system admin.</a:t>
            </a:r>
          </a:p>
          <a:p>
            <a:pPr algn="just"/>
            <a:r>
              <a:rPr lang="en-IN" b="1" dirty="0">
                <a:latin typeface="Times New Roman" panose="02020603050405020304" pitchFamily="18" charset="0"/>
                <a:cs typeface="Times New Roman" panose="02020603050405020304" pitchFamily="18" charset="0"/>
              </a:rPr>
              <a:t> It uploads the video from the camera and stores the video in the database.</a:t>
            </a:r>
          </a:p>
          <a:p>
            <a:pPr algn="just"/>
            <a:r>
              <a:rPr lang="en-IN" b="1" dirty="0">
                <a:latin typeface="Times New Roman" panose="02020603050405020304" pitchFamily="18" charset="0"/>
                <a:cs typeface="Times New Roman" panose="02020603050405020304" pitchFamily="18" charset="0"/>
              </a:rPr>
              <a:t> Admin uses the multiple functions to be done in the class </a:t>
            </a:r>
            <a:endParaRPr lang="en-US" b="1" u="sng" dirty="0">
              <a:latin typeface="Times New Roman" panose="02020603050405020304" pitchFamily="18" charset="0"/>
              <a:cs typeface="Times New Roman" panose="02020603050405020304" pitchFamily="18" charset="0"/>
            </a:endParaRPr>
          </a:p>
          <a:p>
            <a:endParaRPr lang="en-GB" dirty="0"/>
          </a:p>
        </p:txBody>
      </p:sp>
      <p:pic>
        <p:nvPicPr>
          <p:cNvPr id="4" name="Picture 4" descr="https://tse2.mm.bing.net/th?id=OIP.ILYtWG2If7O4cB5OBY81HQHaEv&amp;pid=Api&amp;P=0&amp;w=255&amp;h=1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818" y="4656426"/>
            <a:ext cx="2356867"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08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491" y="27678"/>
            <a:ext cx="10083172" cy="616496"/>
          </a:xfrm>
        </p:spPr>
        <p:txBody>
          <a:bodyPr>
            <a:noAutofit/>
          </a:bodyPr>
          <a:lstStyle/>
          <a:p>
            <a:pPr algn="just"/>
            <a:r>
              <a:rPr lang="en-GB" sz="4000" b="1" dirty="0">
                <a:solidFill>
                  <a:schemeClr val="tx2"/>
                </a:solidFill>
              </a:rPr>
              <a:t>            </a:t>
            </a:r>
            <a:r>
              <a:rPr lang="en-GB" sz="4000" b="1" dirty="0" smtClean="0">
                <a:solidFill>
                  <a:schemeClr val="tx2"/>
                </a:solidFill>
              </a:rPr>
              <a:t>            </a:t>
            </a:r>
            <a:r>
              <a:rPr lang="en-GB" sz="3600" b="1" dirty="0">
                <a:latin typeface="Times New Roman" panose="02020603050405020304" pitchFamily="18" charset="0"/>
                <a:cs typeface="Times New Roman" panose="02020603050405020304" pitchFamily="18" charset="0"/>
              </a:rPr>
              <a:t>2.</a:t>
            </a:r>
            <a:r>
              <a:rPr lang="en-GB" sz="3600" b="1" dirty="0">
                <a:solidFill>
                  <a:schemeClr val="tx2"/>
                </a:solidFill>
                <a:latin typeface="Times New Roman" panose="02020603050405020304" pitchFamily="18" charset="0"/>
                <a:cs typeface="Times New Roman" panose="02020603050405020304" pitchFamily="18" charset="0"/>
              </a:rPr>
              <a:t> </a:t>
            </a:r>
            <a:r>
              <a:rPr lang="en-GB" sz="3600" b="1" dirty="0" smtClean="0">
                <a:latin typeface="Times New Roman" panose="02020603050405020304" pitchFamily="18" charset="0"/>
                <a:cs typeface="Times New Roman" panose="02020603050405020304" pitchFamily="18" charset="0"/>
              </a:rPr>
              <a:t>SEGMENTATION</a:t>
            </a: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980728"/>
            <a:ext cx="10157354" cy="5191472"/>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Segmentation means to divide the frames into parts, or segments, which are definable, accessible, actionable, and profitable and have a growth potential. In other words, a company would find it impossible to target the entire market, because of time, cost and effort restrictions. Once the person-Car pair is obtained, the person images is given as input to accident detection model. While testing the accident detection model, some false detections were observed. So, the person image was cropped to get only top- fourth portion of image . They detected accident as recognition technology that uses YOLOV3 is the latest variant of a popular object detection algorithm YOLO compared to prior version.</a:t>
            </a:r>
            <a:endParaRPr lang="en-GB" b="1" u="sng"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03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648072"/>
          </a:xfrm>
        </p:spPr>
        <p:txBody>
          <a:bodyPr>
            <a:normAutofit/>
          </a:bodyPr>
          <a:lstStyle/>
          <a:p>
            <a:pPr algn="just"/>
            <a:r>
              <a:rPr lang="en-GB" sz="3600" dirty="0">
                <a:latin typeface="Times New Roman" panose="02020603050405020304" pitchFamily="18" charset="0"/>
                <a:cs typeface="Times New Roman" panose="02020603050405020304" pitchFamily="18" charset="0"/>
              </a:rPr>
              <a:t>                  </a:t>
            </a:r>
            <a:r>
              <a:rPr lang="en-GB" sz="3600" dirty="0" smtClean="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SEGMENTATION -CONT</a:t>
            </a:r>
          </a:p>
        </p:txBody>
      </p:sp>
      <p:sp>
        <p:nvSpPr>
          <p:cNvPr id="3" name="Content Placeholder 2"/>
          <p:cNvSpPr>
            <a:spLocks noGrp="1"/>
          </p:cNvSpPr>
          <p:nvPr>
            <p:ph idx="1"/>
          </p:nvPr>
        </p:nvSpPr>
        <p:spPr>
          <a:xfrm>
            <a:off x="837982" y="1556791"/>
            <a:ext cx="10512862" cy="4620171"/>
          </a:xfrm>
        </p:spPr>
        <p:txBody>
          <a:bodyPr/>
          <a:lstStyle/>
          <a:p>
            <a:pPr marL="0" indent="0" algn="just">
              <a:buNone/>
            </a:pPr>
            <a:r>
              <a:rPr lang="en-US" b="1" dirty="0"/>
              <a:t> </a:t>
            </a:r>
            <a:r>
              <a:rPr lang="en-US" b="1" dirty="0">
                <a:latin typeface="Times New Roman" panose="02020603050405020304" pitchFamily="18" charset="0"/>
                <a:cs typeface="Times New Roman" panose="02020603050405020304" pitchFamily="18" charset="0"/>
              </a:rPr>
              <a:t>It features multi-scale detection ,stronger feature extractor network, and some changes in the loss function  . As a result ,this network can now detect many more targets from big to small . As the rider Car Number and accident detection in case 1, bounding box is created, no further processing is necessary. Since in case 2, rider is not Car Number and accident detection, no bounding box is created</a:t>
            </a:r>
            <a:r>
              <a:rPr lang="en-US" b="1" dirty="0"/>
              <a:t>.</a:t>
            </a:r>
            <a:endParaRPr lang="en-GB" b="1" dirty="0"/>
          </a:p>
          <a:p>
            <a:pPr marL="0" indent="0" algn="just">
              <a:buNone/>
            </a:pPr>
            <a:endParaRPr lang="en-GB" b="1" u="sng" dirty="0">
              <a:solidFill>
                <a:schemeClr val="tx2"/>
              </a:solidFill>
            </a:endParaRPr>
          </a:p>
          <a:p>
            <a:pPr marL="0" indent="0" algn="just">
              <a:buNone/>
            </a:pPr>
            <a:endParaRPr lang="en-US" b="1" dirty="0"/>
          </a:p>
          <a:p>
            <a:pPr marL="0" indent="0" algn="just">
              <a:buNone/>
            </a:pPr>
            <a:endParaRPr lang="en-US" b="1" dirty="0"/>
          </a:p>
          <a:p>
            <a:pPr marL="0" indent="0" algn="just">
              <a:buNone/>
            </a:pPr>
            <a:endParaRPr lang="en-US" b="1" dirty="0"/>
          </a:p>
        </p:txBody>
      </p:sp>
    </p:spTree>
    <p:extLst>
      <p:ext uri="{BB962C8B-B14F-4D97-AF65-F5344CB8AC3E}">
        <p14:creationId xmlns:p14="http://schemas.microsoft.com/office/powerpoint/2010/main" val="356188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34637"/>
            <a:ext cx="10157354" cy="730067"/>
          </a:xfrm>
        </p:spPr>
        <p:txBody>
          <a:bodyPr>
            <a:normAutofit/>
          </a:bodyPr>
          <a:lstStyle/>
          <a:p>
            <a:pPr algn="just"/>
            <a:r>
              <a:rPr lang="en-GB" b="1" dirty="0"/>
              <a:t>                             </a:t>
            </a:r>
            <a:r>
              <a:rPr lang="en-GB" b="1" dirty="0" smtClean="0"/>
              <a:t>    </a:t>
            </a:r>
            <a:r>
              <a:rPr lang="en-GB" sz="3600" b="1" dirty="0" smtClean="0">
                <a:latin typeface="Times New Roman" panose="02020603050405020304" pitchFamily="18" charset="0"/>
                <a:cs typeface="Times New Roman" panose="02020603050405020304" pitchFamily="18" charset="0"/>
              </a:rPr>
              <a:t>ABSTRACT</a:t>
            </a: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1268760"/>
            <a:ext cx="10157354" cy="5472608"/>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Road accident are one of the major causes of human death. In this project we have investigated a practical and novel method of road accident automated recovery process which can real-time monitor. The image processing and machine learning techniques are employed in surveillance system of power substation. The video surveillance system automatically detecting the car number with sending mail to certain authorities and taking care of first aids. If the car number are found with the accident detection ,his/her license plate(LP) number is recognized to initiate further actions such as deduction of penalty amount from one’s account linked with the vehicle license and Aadhar number by the traffic police and the legal authority.</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77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8504"/>
          </a:xfrm>
        </p:spPr>
        <p:txBody>
          <a:bodyPr>
            <a:normAutofit/>
          </a:bodyPr>
          <a:lstStyle/>
          <a:p>
            <a:pPr algn="just"/>
            <a:r>
              <a:rPr lang="en-GB" sz="3600" b="1" dirty="0"/>
              <a:t>        </a:t>
            </a:r>
            <a:r>
              <a:rPr lang="en-GB" sz="3600" b="1" dirty="0" smtClean="0"/>
              <a:t>    </a:t>
            </a:r>
            <a:r>
              <a:rPr lang="en-GB" sz="3600" b="1" dirty="0">
                <a:latin typeface="Times New Roman" panose="02020603050405020304" pitchFamily="18" charset="0"/>
                <a:cs typeface="Times New Roman" panose="02020603050405020304" pitchFamily="18" charset="0"/>
              </a:rPr>
              <a:t>3. RECOGNITION OF CHARACTERS</a:t>
            </a:r>
          </a:p>
        </p:txBody>
      </p:sp>
      <p:sp>
        <p:nvSpPr>
          <p:cNvPr id="3" name="Content Placeholder 2"/>
          <p:cNvSpPr>
            <a:spLocks noGrp="1"/>
          </p:cNvSpPr>
          <p:nvPr>
            <p:ph idx="1"/>
          </p:nvPr>
        </p:nvSpPr>
        <p:spPr>
          <a:xfrm>
            <a:off x="1117309" y="1189856"/>
            <a:ext cx="10157354" cy="5047456"/>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Automatic number-plate recognition is a technology that uses optical character recognition on images to read vehicle registration plates to create vehicle location data . Video Relay Interpreting(VRI) is used by police forces around the world for law enforcement purposes, including to check if a vehicle is registered or licensed. Video Relay Interpreting (VRI) can be used to store the images captured by the cameras as well as the text from the license plate, with some configurable to store a photograph of the driver.</a:t>
            </a:r>
          </a:p>
          <a:p>
            <a:pPr algn="just"/>
            <a:r>
              <a:rPr lang="en-US" b="1" dirty="0">
                <a:latin typeface="Times New Roman" panose="02020603050405020304" pitchFamily="18" charset="0"/>
                <a:cs typeface="Times New Roman" panose="02020603050405020304" pitchFamily="18" charset="0"/>
              </a:rPr>
              <a:t> Systems commonly use infrared lighting to allow the camera to take the picture at any time of day or night. Then optical character recognition (OCR) to extract the alphanumerics of the license plate.</a:t>
            </a:r>
            <a:endParaRPr lang="en-GB" b="1" dirty="0">
              <a:latin typeface="Times New Roman" panose="02020603050405020304" pitchFamily="18" charset="0"/>
              <a:cs typeface="Times New Roman" panose="02020603050405020304" pitchFamily="18" charset="0"/>
            </a:endParaRPr>
          </a:p>
          <a:p>
            <a:pPr algn="just"/>
            <a:endParaRPr lang="en-GB"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99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92088"/>
          </a:xfrm>
        </p:spPr>
        <p:txBody>
          <a:bodyPr>
            <a:normAutofit fontScale="90000"/>
          </a:bodyPr>
          <a:lstStyle/>
          <a:p>
            <a:pPr algn="just"/>
            <a:r>
              <a:rPr lang="en-GB" sz="4000" b="1" dirty="0"/>
              <a:t>        </a:t>
            </a:r>
            <a:r>
              <a:rPr lang="en-GB" sz="4000" b="1" dirty="0" smtClean="0"/>
              <a:t>   </a:t>
            </a:r>
            <a:r>
              <a:rPr lang="en-GB" sz="4000" b="1" dirty="0">
                <a:latin typeface="Times New Roman" panose="02020603050405020304" pitchFamily="18" charset="0"/>
                <a:cs typeface="Times New Roman" panose="02020603050405020304" pitchFamily="18" charset="0"/>
              </a:rPr>
              <a:t>SYSTEM IMPLEMENTATION -CODING</a:t>
            </a:r>
          </a:p>
        </p:txBody>
      </p:sp>
      <p:sp>
        <p:nvSpPr>
          <p:cNvPr id="3" name="Content Placeholder 2"/>
          <p:cNvSpPr>
            <a:spLocks noGrp="1"/>
          </p:cNvSpPr>
          <p:nvPr>
            <p:ph idx="1"/>
          </p:nvPr>
        </p:nvSpPr>
        <p:spPr>
          <a:xfrm>
            <a:off x="837982" y="1124745"/>
            <a:ext cx="10512862" cy="5093781"/>
          </a:xfrm>
        </p:spPr>
        <p:txBody>
          <a:bodyPr>
            <a:normAutofit fontScale="62500" lnSpcReduction="20000"/>
          </a:bodyPr>
          <a:lstStyle/>
          <a:p>
            <a:r>
              <a:rPr lang="en-US" dirty="0"/>
              <a:t>% Object for reading video file.</a:t>
            </a:r>
          </a:p>
          <a:p>
            <a:r>
              <a:rPr lang="en-GB" dirty="0"/>
              <a:t>filename = 'C:\video\ca.mp4';</a:t>
            </a:r>
          </a:p>
          <a:p>
            <a:r>
              <a:rPr lang="en-GB" dirty="0" err="1"/>
              <a:t>hVidReader</a:t>
            </a:r>
            <a:r>
              <a:rPr lang="en-GB" dirty="0"/>
              <a:t> = </a:t>
            </a:r>
            <a:r>
              <a:rPr lang="en-GB" dirty="0" err="1"/>
              <a:t>vision.VideoFileReader</a:t>
            </a:r>
            <a:r>
              <a:rPr lang="en-GB" dirty="0"/>
              <a:t>(filename, '</a:t>
            </a:r>
            <a:r>
              <a:rPr lang="en-GB" dirty="0" err="1"/>
              <a:t>ImageColorSpace</a:t>
            </a:r>
            <a:r>
              <a:rPr lang="en-GB" dirty="0"/>
              <a:t>', 'RGB',...</a:t>
            </a:r>
          </a:p>
          <a:p>
            <a:r>
              <a:rPr lang="en-GB" dirty="0"/>
              <a:t>                              '</a:t>
            </a:r>
            <a:r>
              <a:rPr lang="en-GB" dirty="0" err="1"/>
              <a:t>VideoOutputDataType</a:t>
            </a:r>
            <a:r>
              <a:rPr lang="en-GB" dirty="0"/>
              <a:t>', 'single');</a:t>
            </a:r>
          </a:p>
          <a:p>
            <a:r>
              <a:rPr lang="en-GB" dirty="0"/>
              <a:t>  </a:t>
            </a:r>
            <a:r>
              <a:rPr lang="en-GB" dirty="0" err="1"/>
              <a:t>hOpticalFlow</a:t>
            </a:r>
            <a:r>
              <a:rPr lang="en-GB" dirty="0"/>
              <a:t> = </a:t>
            </a:r>
            <a:r>
              <a:rPr lang="en-GB" dirty="0" err="1"/>
              <a:t>vision.OpticalFlow</a:t>
            </a:r>
            <a:r>
              <a:rPr lang="en-GB" dirty="0"/>
              <a:t>('</a:t>
            </a:r>
            <a:r>
              <a:rPr lang="en-GB" dirty="0" err="1"/>
              <a:t>OutputValue</a:t>
            </a:r>
            <a:r>
              <a:rPr lang="en-GB" dirty="0"/>
              <a:t>', 'Horizontal and vertical components in complex form', '</a:t>
            </a:r>
            <a:r>
              <a:rPr lang="en-GB" dirty="0" err="1"/>
              <a:t>ReferenceFrameDelay</a:t>
            </a:r>
            <a:r>
              <a:rPr lang="en-GB" dirty="0"/>
              <a:t>', 3);</a:t>
            </a:r>
          </a:p>
          <a:p>
            <a:r>
              <a:rPr lang="en-GB" dirty="0"/>
              <a:t>hMean1 = </a:t>
            </a:r>
            <a:r>
              <a:rPr lang="en-GB" dirty="0" err="1"/>
              <a:t>vision.Mean</a:t>
            </a:r>
            <a:r>
              <a:rPr lang="en-GB" dirty="0"/>
              <a:t>;</a:t>
            </a:r>
          </a:p>
          <a:p>
            <a:r>
              <a:rPr lang="en-GB" dirty="0"/>
              <a:t>hMean2 = </a:t>
            </a:r>
            <a:r>
              <a:rPr lang="en-GB" dirty="0" err="1"/>
              <a:t>vision.Mean</a:t>
            </a:r>
            <a:r>
              <a:rPr lang="en-GB" dirty="0"/>
              <a:t>('</a:t>
            </a:r>
            <a:r>
              <a:rPr lang="en-GB" dirty="0" err="1"/>
              <a:t>RunningMean</a:t>
            </a:r>
            <a:r>
              <a:rPr lang="en-GB" dirty="0"/>
              <a:t>', true);</a:t>
            </a:r>
          </a:p>
          <a:p>
            <a:r>
              <a:rPr lang="en-GB" dirty="0" err="1"/>
              <a:t>hMedianFilt</a:t>
            </a:r>
            <a:r>
              <a:rPr lang="en-GB" dirty="0"/>
              <a:t> = </a:t>
            </a:r>
            <a:r>
              <a:rPr lang="en-GB" dirty="0" err="1"/>
              <a:t>vision.MedianFilter</a:t>
            </a:r>
            <a:r>
              <a:rPr lang="en-GB" dirty="0"/>
              <a:t>;</a:t>
            </a:r>
          </a:p>
          <a:p>
            <a:r>
              <a:rPr lang="en-US" dirty="0" err="1"/>
              <a:t>hclose</a:t>
            </a:r>
            <a:r>
              <a:rPr lang="en-US" dirty="0"/>
              <a:t> = </a:t>
            </a:r>
            <a:r>
              <a:rPr lang="en-US" dirty="0" err="1"/>
              <a:t>vision.MorphologicalClose</a:t>
            </a:r>
            <a:r>
              <a:rPr lang="en-US" dirty="0"/>
              <a:t>('Neighborhood', </a:t>
            </a:r>
            <a:r>
              <a:rPr lang="en-US" dirty="0" err="1"/>
              <a:t>strel</a:t>
            </a:r>
            <a:r>
              <a:rPr lang="en-US" dirty="0"/>
              <a:t>('line',5,45));</a:t>
            </a:r>
          </a:p>
          <a:p>
            <a:r>
              <a:rPr lang="en-US" dirty="0"/>
              <a:t>%Create a System object to detect foreground using </a:t>
            </a:r>
            <a:r>
              <a:rPr lang="en-US" dirty="0" err="1"/>
              <a:t>gaussian</a:t>
            </a:r>
            <a:r>
              <a:rPr lang="en-US" dirty="0"/>
              <a:t> mixture models.</a:t>
            </a:r>
          </a:p>
          <a:p>
            <a:r>
              <a:rPr lang="en-GB" dirty="0" err="1"/>
              <a:t>hfdet</a:t>
            </a:r>
            <a:r>
              <a:rPr lang="en-GB" dirty="0"/>
              <a:t> = </a:t>
            </a:r>
            <a:r>
              <a:rPr lang="en-GB" dirty="0" err="1"/>
              <a:t>vision.ForegroundDetector</a:t>
            </a:r>
            <a:r>
              <a:rPr lang="en-GB" dirty="0"/>
              <a:t>(...</a:t>
            </a:r>
          </a:p>
          <a:p>
            <a:r>
              <a:rPr lang="en-US" dirty="0"/>
              <a:t>        '</a:t>
            </a:r>
            <a:r>
              <a:rPr lang="en-US" dirty="0" err="1"/>
              <a:t>NumTrainingFrames</a:t>
            </a:r>
            <a:r>
              <a:rPr lang="en-US" dirty="0"/>
              <a:t>', 5, ...     % only 5 because of short video</a:t>
            </a:r>
          </a:p>
          <a:p>
            <a:r>
              <a:rPr lang="en-US" dirty="0"/>
              <a:t>        '</a:t>
            </a:r>
            <a:r>
              <a:rPr lang="en-US" dirty="0" err="1"/>
              <a:t>InitialVariance</a:t>
            </a:r>
            <a:r>
              <a:rPr lang="en-US" dirty="0"/>
              <a:t>', (30/255)^2); % initial standard deviation of 30/255</a:t>
            </a:r>
          </a:p>
          <a:p>
            <a:r>
              <a:rPr lang="en-GB" dirty="0" err="1"/>
              <a:t>hblob</a:t>
            </a:r>
            <a:r>
              <a:rPr lang="en-GB" dirty="0"/>
              <a:t> = </a:t>
            </a:r>
            <a:r>
              <a:rPr lang="en-GB" dirty="0" err="1"/>
              <a:t>vision.BlobAnalysis</a:t>
            </a:r>
            <a:r>
              <a:rPr lang="en-GB" dirty="0"/>
              <a:t>(...</a:t>
            </a:r>
          </a:p>
          <a:p>
            <a:r>
              <a:rPr lang="en-GB" dirty="0"/>
              <a:t>    '</a:t>
            </a:r>
            <a:r>
              <a:rPr lang="en-GB" dirty="0" err="1"/>
              <a:t>CentroidOutputPort</a:t>
            </a:r>
            <a:r>
              <a:rPr lang="en-GB" dirty="0"/>
              <a:t>', false, '</a:t>
            </a:r>
            <a:r>
              <a:rPr lang="en-GB" dirty="0" err="1"/>
              <a:t>AreaOutputPort</a:t>
            </a:r>
            <a:r>
              <a:rPr lang="en-GB" dirty="0"/>
              <a:t>', true, ...</a:t>
            </a:r>
          </a:p>
        </p:txBody>
      </p:sp>
    </p:spTree>
    <p:extLst>
      <p:ext uri="{BB962C8B-B14F-4D97-AF65-F5344CB8AC3E}">
        <p14:creationId xmlns:p14="http://schemas.microsoft.com/office/powerpoint/2010/main" val="65320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512862" cy="615602"/>
          </a:xfrm>
        </p:spPr>
        <p:txBody>
          <a:bodyPr>
            <a:normAutofit/>
          </a:bodyPr>
          <a:lstStyle/>
          <a:p>
            <a:pPr algn="just"/>
            <a:r>
              <a:rPr lang="en-GB" sz="3600" b="1" dirty="0"/>
              <a:t>                            </a:t>
            </a:r>
            <a:r>
              <a:rPr lang="en-GB" sz="3600" b="1" dirty="0" smtClean="0"/>
              <a:t>      </a:t>
            </a:r>
            <a:r>
              <a:rPr lang="en-GB" sz="3600" b="1" dirty="0">
                <a:latin typeface="Times New Roman" panose="02020603050405020304" pitchFamily="18" charset="0"/>
                <a:cs typeface="Times New Roman" panose="02020603050405020304" pitchFamily="18" charset="0"/>
              </a:rPr>
              <a:t>CODING - CONT</a:t>
            </a:r>
          </a:p>
        </p:txBody>
      </p:sp>
      <p:sp>
        <p:nvSpPr>
          <p:cNvPr id="3" name="Content Placeholder 2"/>
          <p:cNvSpPr>
            <a:spLocks noGrp="1"/>
          </p:cNvSpPr>
          <p:nvPr>
            <p:ph idx="1"/>
          </p:nvPr>
        </p:nvSpPr>
        <p:spPr>
          <a:xfrm>
            <a:off x="837982" y="1412776"/>
            <a:ext cx="10512862" cy="4764187"/>
          </a:xfrm>
        </p:spPr>
        <p:txBody>
          <a:bodyPr>
            <a:normAutofit fontScale="92500" lnSpcReduction="20000"/>
          </a:bodyPr>
          <a:lstStyle/>
          <a:p>
            <a:r>
              <a:rPr lang="en-GB" sz="1800" dirty="0"/>
              <a:t>'</a:t>
            </a:r>
            <a:r>
              <a:rPr lang="en-GB" sz="1800" dirty="0" err="1"/>
              <a:t>BoundingBoxOutputPort</a:t>
            </a:r>
            <a:r>
              <a:rPr lang="en-GB" sz="1800" dirty="0"/>
              <a:t>', true, '</a:t>
            </a:r>
            <a:r>
              <a:rPr lang="en-GB" sz="1800" dirty="0" err="1"/>
              <a:t>OutputDataType</a:t>
            </a:r>
            <a:r>
              <a:rPr lang="en-GB" sz="1800" dirty="0"/>
              <a:t>', 'double', ...</a:t>
            </a:r>
          </a:p>
          <a:p>
            <a:r>
              <a:rPr lang="en-GB" sz="1800" dirty="0"/>
              <a:t>    '</a:t>
            </a:r>
            <a:r>
              <a:rPr lang="en-GB" sz="1800" dirty="0" err="1"/>
              <a:t>MinimumBlobArea</a:t>
            </a:r>
            <a:r>
              <a:rPr lang="en-GB" sz="1800" dirty="0"/>
              <a:t>', 250, '</a:t>
            </a:r>
            <a:r>
              <a:rPr lang="en-GB" sz="1800" dirty="0" err="1"/>
              <a:t>MaximumBlobArea</a:t>
            </a:r>
            <a:r>
              <a:rPr lang="en-GB" sz="1800" dirty="0"/>
              <a:t>', 3600, '</a:t>
            </a:r>
            <a:r>
              <a:rPr lang="en-GB" sz="1800" dirty="0" err="1"/>
              <a:t>MaximumCount</a:t>
            </a:r>
            <a:r>
              <a:rPr lang="en-GB" sz="1800" dirty="0"/>
              <a:t>', 80);</a:t>
            </a:r>
          </a:p>
          <a:p>
            <a:r>
              <a:rPr lang="en-US" sz="1800" dirty="0" err="1"/>
              <a:t>herode</a:t>
            </a:r>
            <a:r>
              <a:rPr lang="en-US" sz="1800" dirty="0"/>
              <a:t> = </a:t>
            </a:r>
            <a:r>
              <a:rPr lang="en-US" sz="1800" dirty="0" err="1"/>
              <a:t>vision.MorphologicalErode</a:t>
            </a:r>
            <a:r>
              <a:rPr lang="en-US" sz="1800" dirty="0"/>
              <a:t>('Neighborhood', </a:t>
            </a:r>
            <a:r>
              <a:rPr lang="en-US" sz="1800" dirty="0" err="1"/>
              <a:t>strel</a:t>
            </a:r>
            <a:r>
              <a:rPr lang="en-US" sz="1800" dirty="0"/>
              <a:t>('square',2));</a:t>
            </a:r>
          </a:p>
          <a:p>
            <a:r>
              <a:rPr lang="en-GB" sz="1800" dirty="0"/>
              <a:t>hshapeins1 = </a:t>
            </a:r>
            <a:r>
              <a:rPr lang="en-GB" sz="1800" dirty="0" err="1"/>
              <a:t>vision.ShapeInserter</a:t>
            </a:r>
            <a:r>
              <a:rPr lang="en-GB" sz="1800" dirty="0"/>
              <a:t>('</a:t>
            </a:r>
            <a:r>
              <a:rPr lang="en-GB" sz="1800" dirty="0" err="1"/>
              <a:t>BorderColor</a:t>
            </a:r>
            <a:r>
              <a:rPr lang="en-GB" sz="1800" dirty="0"/>
              <a:t>', 'Custom', ...</a:t>
            </a:r>
          </a:p>
          <a:p>
            <a:r>
              <a:rPr lang="en-GB" sz="1800" dirty="0"/>
              <a:t>                                  '</a:t>
            </a:r>
            <a:r>
              <a:rPr lang="en-GB" sz="1800" dirty="0" err="1"/>
              <a:t>CustomBorderColor</a:t>
            </a:r>
            <a:r>
              <a:rPr lang="en-GB" sz="1800" dirty="0"/>
              <a:t>', [0 1 0]);</a:t>
            </a:r>
          </a:p>
          <a:p>
            <a:r>
              <a:rPr lang="en-GB" sz="1800" dirty="0"/>
              <a:t>hshapeins2 = </a:t>
            </a:r>
            <a:r>
              <a:rPr lang="en-GB" sz="1800" dirty="0" err="1"/>
              <a:t>vision.ShapeInserter</a:t>
            </a:r>
            <a:r>
              <a:rPr lang="en-GB" sz="1800" dirty="0"/>
              <a:t>( '</a:t>
            </a:r>
            <a:r>
              <a:rPr lang="en-GB" sz="1800" dirty="0" err="1"/>
              <a:t>Shape','Lines</a:t>
            </a:r>
            <a:r>
              <a:rPr lang="en-GB" sz="1800" dirty="0"/>
              <a:t>', ...</a:t>
            </a:r>
          </a:p>
          <a:p>
            <a:r>
              <a:rPr lang="en-GB" sz="1800" dirty="0"/>
              <a:t>                                   '</a:t>
            </a:r>
            <a:r>
              <a:rPr lang="en-GB" sz="1800" dirty="0" err="1"/>
              <a:t>BorderColor</a:t>
            </a:r>
            <a:r>
              <a:rPr lang="en-GB" sz="1800" dirty="0"/>
              <a:t>', 'Custom', ...</a:t>
            </a:r>
          </a:p>
          <a:p>
            <a:r>
              <a:rPr lang="en-GB" sz="1800" dirty="0"/>
              <a:t>                                   '</a:t>
            </a:r>
            <a:r>
              <a:rPr lang="en-GB" sz="1800" dirty="0" err="1"/>
              <a:t>CustomBorderColor</a:t>
            </a:r>
            <a:r>
              <a:rPr lang="en-GB" sz="1800" dirty="0"/>
              <a:t>', [255 255 0]);</a:t>
            </a:r>
          </a:p>
          <a:p>
            <a:r>
              <a:rPr lang="fr-FR" sz="1800" dirty="0"/>
              <a:t>   </a:t>
            </a:r>
            <a:r>
              <a:rPr lang="fr-FR" sz="1800" dirty="0" err="1"/>
              <a:t>htextins</a:t>
            </a:r>
            <a:r>
              <a:rPr lang="fr-FR" sz="1800" dirty="0"/>
              <a:t> = </a:t>
            </a:r>
            <a:r>
              <a:rPr lang="fr-FR" sz="1800" dirty="0" err="1"/>
              <a:t>vision.TextInserter</a:t>
            </a:r>
            <a:r>
              <a:rPr lang="fr-FR" sz="1800" dirty="0"/>
              <a:t>('</a:t>
            </a:r>
            <a:r>
              <a:rPr lang="fr-FR" sz="1800" dirty="0" err="1"/>
              <a:t>Text</a:t>
            </a:r>
            <a:r>
              <a:rPr lang="fr-FR" sz="1800" dirty="0"/>
              <a:t>', '%4d', 'Location',  [1 1], ...</a:t>
            </a:r>
          </a:p>
          <a:p>
            <a:r>
              <a:rPr lang="en-GB" sz="1800" dirty="0"/>
              <a:t>                               '</a:t>
            </a:r>
            <a:r>
              <a:rPr lang="en-GB" sz="1800" dirty="0" err="1"/>
              <a:t>Color</a:t>
            </a:r>
            <a:r>
              <a:rPr lang="en-GB" sz="1800" dirty="0"/>
              <a:t>', [1 1 1], '</a:t>
            </a:r>
            <a:r>
              <a:rPr lang="en-GB" sz="1800" dirty="0" err="1"/>
              <a:t>FontSize</a:t>
            </a:r>
            <a:r>
              <a:rPr lang="en-GB" sz="1800" dirty="0"/>
              <a:t>', 12);</a:t>
            </a:r>
          </a:p>
          <a:p>
            <a:r>
              <a:rPr lang="en-GB" sz="1800" dirty="0"/>
              <a:t>     </a:t>
            </a:r>
            <a:r>
              <a:rPr lang="en-GB" sz="1800" dirty="0" err="1"/>
              <a:t>sz</a:t>
            </a:r>
            <a:r>
              <a:rPr lang="en-GB" sz="1800" dirty="0"/>
              <a:t> = get(0,'ScreenSize');</a:t>
            </a:r>
          </a:p>
          <a:p>
            <a:r>
              <a:rPr lang="en-GB" sz="1900" dirty="0" err="1"/>
              <a:t>pos</a:t>
            </a:r>
            <a:r>
              <a:rPr lang="en-GB" sz="1900" dirty="0"/>
              <a:t> = [20 </a:t>
            </a:r>
            <a:r>
              <a:rPr lang="en-GB" sz="1900" dirty="0" err="1"/>
              <a:t>sz</a:t>
            </a:r>
            <a:r>
              <a:rPr lang="en-GB" sz="1900" dirty="0"/>
              <a:t>(4)-300 200 200];</a:t>
            </a:r>
          </a:p>
          <a:p>
            <a:r>
              <a:rPr lang="en-GB" sz="1900" dirty="0"/>
              <a:t>hVideo1 = </a:t>
            </a:r>
            <a:r>
              <a:rPr lang="en-GB" sz="1900" dirty="0" err="1"/>
              <a:t>vision.VideoPlayer</a:t>
            </a:r>
            <a:r>
              <a:rPr lang="en-GB" sz="1900" dirty="0"/>
              <a:t>('</a:t>
            </a:r>
            <a:r>
              <a:rPr lang="en-GB" sz="1900" dirty="0" err="1"/>
              <a:t>Name','Original</a:t>
            </a:r>
            <a:r>
              <a:rPr lang="en-GB" sz="1900" dirty="0"/>
              <a:t> Video','Position',</a:t>
            </a:r>
            <a:r>
              <a:rPr lang="en-GB" sz="1900" dirty="0" err="1"/>
              <a:t>pos</a:t>
            </a:r>
            <a:r>
              <a:rPr lang="en-GB" sz="1900" dirty="0"/>
              <a:t>);</a:t>
            </a:r>
          </a:p>
          <a:p>
            <a:r>
              <a:rPr lang="en-US" sz="1900" dirty="0" err="1"/>
              <a:t>pos</a:t>
            </a:r>
            <a:r>
              <a:rPr lang="en-US" sz="1900" dirty="0"/>
              <a:t>(1) = </a:t>
            </a:r>
            <a:r>
              <a:rPr lang="en-US" sz="1900" dirty="0" err="1"/>
              <a:t>pos</a:t>
            </a:r>
            <a:r>
              <a:rPr lang="en-US" sz="1900" dirty="0"/>
              <a:t>(1)+220; % move the next viewer to the right</a:t>
            </a:r>
          </a:p>
          <a:p>
            <a:r>
              <a:rPr lang="en-GB" sz="1900" dirty="0"/>
              <a:t>hVideo2 = </a:t>
            </a:r>
            <a:r>
              <a:rPr lang="en-GB" sz="1900" dirty="0" err="1"/>
              <a:t>vision.VideoPlayer</a:t>
            </a:r>
            <a:r>
              <a:rPr lang="en-GB" sz="1900" dirty="0"/>
              <a:t>('</a:t>
            </a:r>
            <a:r>
              <a:rPr lang="en-GB" sz="1900" dirty="0" err="1"/>
              <a:t>Name','Motion</a:t>
            </a:r>
            <a:r>
              <a:rPr lang="en-GB" sz="1900" dirty="0"/>
              <a:t> Vector','Position',</a:t>
            </a:r>
            <a:r>
              <a:rPr lang="en-GB" sz="1900" dirty="0" err="1"/>
              <a:t>pos</a:t>
            </a:r>
            <a:r>
              <a:rPr lang="en-GB" sz="1900" dirty="0"/>
              <a:t>);</a:t>
            </a:r>
          </a:p>
          <a:p>
            <a:endParaRPr lang="en-GB" sz="1800" dirty="0"/>
          </a:p>
        </p:txBody>
      </p:sp>
    </p:spTree>
    <p:extLst>
      <p:ext uri="{BB962C8B-B14F-4D97-AF65-F5344CB8AC3E}">
        <p14:creationId xmlns:p14="http://schemas.microsoft.com/office/powerpoint/2010/main" val="60188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720079"/>
          </a:xfrm>
        </p:spPr>
        <p:txBody>
          <a:bodyPr>
            <a:normAutofit/>
          </a:bodyPr>
          <a:lstStyle/>
          <a:p>
            <a:pPr algn="just"/>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CODING - CONT</a:t>
            </a:r>
          </a:p>
        </p:txBody>
      </p:sp>
      <p:sp>
        <p:nvSpPr>
          <p:cNvPr id="3" name="Content Placeholder 2"/>
          <p:cNvSpPr>
            <a:spLocks noGrp="1"/>
          </p:cNvSpPr>
          <p:nvPr>
            <p:ph idx="1"/>
          </p:nvPr>
        </p:nvSpPr>
        <p:spPr>
          <a:xfrm>
            <a:off x="837982" y="1329109"/>
            <a:ext cx="10512862" cy="4908203"/>
          </a:xfrm>
        </p:spPr>
        <p:txBody>
          <a:bodyPr>
            <a:noAutofit/>
          </a:bodyPr>
          <a:lstStyle/>
          <a:p>
            <a:r>
              <a:rPr lang="en-GB" sz="1600" dirty="0" err="1"/>
              <a:t>pos</a:t>
            </a:r>
            <a:r>
              <a:rPr lang="en-GB" sz="1600" dirty="0"/>
              <a:t>(1) = </a:t>
            </a:r>
            <a:r>
              <a:rPr lang="en-GB" sz="1600" dirty="0" err="1"/>
              <a:t>pos</a:t>
            </a:r>
            <a:r>
              <a:rPr lang="en-GB" sz="1600" dirty="0"/>
              <a:t>(1)+220;</a:t>
            </a:r>
          </a:p>
          <a:p>
            <a:r>
              <a:rPr lang="en-GB" sz="1600" dirty="0"/>
              <a:t>hVideo3 = </a:t>
            </a:r>
            <a:r>
              <a:rPr lang="en-GB" sz="1600" dirty="0" err="1"/>
              <a:t>vision.VideoPlayer</a:t>
            </a:r>
            <a:r>
              <a:rPr lang="en-GB" sz="1600" dirty="0"/>
              <a:t>('Name','</a:t>
            </a:r>
            <a:r>
              <a:rPr lang="en-GB" sz="1600" dirty="0" err="1"/>
              <a:t>Thresholded</a:t>
            </a:r>
            <a:r>
              <a:rPr lang="en-GB" sz="1600" dirty="0"/>
              <a:t> Video','Position',</a:t>
            </a:r>
            <a:r>
              <a:rPr lang="en-GB" sz="1600" dirty="0" err="1"/>
              <a:t>pos</a:t>
            </a:r>
            <a:r>
              <a:rPr lang="en-GB" sz="1600" dirty="0"/>
              <a:t>);</a:t>
            </a:r>
          </a:p>
          <a:p>
            <a:r>
              <a:rPr lang="en-GB" sz="1600" dirty="0" err="1"/>
              <a:t>pos</a:t>
            </a:r>
            <a:r>
              <a:rPr lang="en-GB" sz="1600" dirty="0"/>
              <a:t>(1) = </a:t>
            </a:r>
            <a:r>
              <a:rPr lang="en-GB" sz="1600" dirty="0" err="1"/>
              <a:t>pos</a:t>
            </a:r>
            <a:r>
              <a:rPr lang="en-GB" sz="1600" dirty="0"/>
              <a:t>(1)+220;</a:t>
            </a:r>
          </a:p>
          <a:p>
            <a:r>
              <a:rPr lang="en-US" sz="1600" dirty="0"/>
              <a:t>hVideo4 = </a:t>
            </a:r>
            <a:r>
              <a:rPr lang="en-US" sz="1600" dirty="0" err="1"/>
              <a:t>vision.VideoPlayer</a:t>
            </a:r>
            <a:r>
              <a:rPr lang="en-US" sz="1600" dirty="0"/>
              <a:t>('Name','accident','Position',</a:t>
            </a:r>
            <a:r>
              <a:rPr lang="en-US" sz="1600" dirty="0" err="1"/>
              <a:t>pos</a:t>
            </a:r>
            <a:r>
              <a:rPr lang="en-US" sz="1600" dirty="0"/>
              <a:t>);</a:t>
            </a:r>
          </a:p>
          <a:p>
            <a:r>
              <a:rPr lang="en-US" sz="1600" dirty="0"/>
              <a:t>% Initialize variables used in plotting motion vectors.</a:t>
            </a:r>
          </a:p>
          <a:p>
            <a:r>
              <a:rPr lang="en-GB" sz="1600" dirty="0" err="1"/>
              <a:t>lineRow</a:t>
            </a:r>
            <a:r>
              <a:rPr lang="en-GB" sz="1600" dirty="0"/>
              <a:t>   =  22;</a:t>
            </a:r>
          </a:p>
          <a:p>
            <a:r>
              <a:rPr lang="en-GB" sz="1600" dirty="0" err="1"/>
              <a:t>firstTime</a:t>
            </a:r>
            <a:r>
              <a:rPr lang="en-GB" sz="1600" dirty="0"/>
              <a:t> = true;</a:t>
            </a:r>
          </a:p>
          <a:p>
            <a:r>
              <a:rPr lang="en-GB" sz="1600" dirty="0" err="1"/>
              <a:t>motionVecGain</a:t>
            </a:r>
            <a:r>
              <a:rPr lang="en-GB" sz="1600" dirty="0"/>
              <a:t>  = 20;</a:t>
            </a:r>
          </a:p>
          <a:p>
            <a:r>
              <a:rPr lang="en-GB" sz="1600" dirty="0" err="1"/>
              <a:t>borderOffset</a:t>
            </a:r>
            <a:r>
              <a:rPr lang="en-GB" sz="1600" dirty="0"/>
              <a:t>   = 5;</a:t>
            </a:r>
          </a:p>
          <a:p>
            <a:r>
              <a:rPr lang="en-GB" sz="1600" dirty="0" err="1"/>
              <a:t>decimFactorRow</a:t>
            </a:r>
            <a:r>
              <a:rPr lang="en-GB" sz="1600" dirty="0"/>
              <a:t> = 5;</a:t>
            </a:r>
          </a:p>
          <a:p>
            <a:r>
              <a:rPr lang="en-GB" sz="1600" dirty="0" err="1"/>
              <a:t>decimFactorCol</a:t>
            </a:r>
            <a:r>
              <a:rPr lang="en-GB" sz="1600" dirty="0"/>
              <a:t> = 5;</a:t>
            </a:r>
          </a:p>
          <a:p>
            <a:r>
              <a:rPr lang="en-US" sz="1600" dirty="0"/>
              <a:t>while ~</a:t>
            </a:r>
            <a:r>
              <a:rPr lang="en-US" sz="1600" dirty="0" err="1"/>
              <a:t>isDone</a:t>
            </a:r>
            <a:r>
              <a:rPr lang="en-US" sz="1600" dirty="0"/>
              <a:t>(</a:t>
            </a:r>
            <a:r>
              <a:rPr lang="en-US" sz="1600" dirty="0" err="1"/>
              <a:t>hVidReader</a:t>
            </a:r>
            <a:r>
              <a:rPr lang="en-US" sz="1600" dirty="0"/>
              <a:t>)  % Stop when end of file is reached</a:t>
            </a:r>
          </a:p>
          <a:p>
            <a:r>
              <a:rPr lang="en-US" sz="1600" dirty="0"/>
              <a:t>    frame  = step(</a:t>
            </a:r>
            <a:r>
              <a:rPr lang="en-US" sz="1600" dirty="0" err="1"/>
              <a:t>hVidReader</a:t>
            </a:r>
            <a:r>
              <a:rPr lang="en-US" sz="1600" dirty="0"/>
              <a:t>);  % Read input video frame</a:t>
            </a:r>
          </a:p>
          <a:p>
            <a:r>
              <a:rPr lang="en-GB" sz="1600" dirty="0"/>
              <a:t>    </a:t>
            </a:r>
            <a:r>
              <a:rPr lang="en-GB" sz="1600" dirty="0" err="1"/>
              <a:t>grayFrame</a:t>
            </a:r>
            <a:r>
              <a:rPr lang="en-GB" sz="1600" dirty="0"/>
              <a:t> = rgb2gray(frame);</a:t>
            </a:r>
          </a:p>
          <a:p>
            <a:pPr marL="0" indent="0">
              <a:buNone/>
            </a:pPr>
            <a:r>
              <a:rPr lang="en-US" sz="1600" dirty="0"/>
              <a:t>    </a:t>
            </a:r>
            <a:endParaRPr lang="en-GB" sz="1600" dirty="0"/>
          </a:p>
        </p:txBody>
      </p:sp>
    </p:spTree>
    <p:extLst>
      <p:ext uri="{BB962C8B-B14F-4D97-AF65-F5344CB8AC3E}">
        <p14:creationId xmlns:p14="http://schemas.microsoft.com/office/powerpoint/2010/main" val="3727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260648"/>
            <a:ext cx="10512862" cy="720079"/>
          </a:xfrm>
        </p:spPr>
        <p:txBody>
          <a:bodyPr>
            <a:normAutofit/>
          </a:bodyPr>
          <a:lstStyle/>
          <a:p>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sz="3600" b="1" dirty="0" smtClean="0">
                <a:latin typeface="Times New Roman" panose="02020603050405020304" pitchFamily="18" charset="0"/>
                <a:cs typeface="Times New Roman" panose="02020603050405020304" pitchFamily="18" charset="0"/>
              </a:rPr>
              <a:t>CODING-CONT</a:t>
            </a: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2" y="1268760"/>
            <a:ext cx="10512862" cy="4908203"/>
          </a:xfrm>
        </p:spPr>
        <p:txBody>
          <a:bodyPr>
            <a:noAutofit/>
          </a:bodyPr>
          <a:lstStyle/>
          <a:p>
            <a:r>
              <a:rPr lang="en-US" sz="1800" dirty="0" err="1"/>
              <a:t>ofVectors</a:t>
            </a:r>
            <a:r>
              <a:rPr lang="en-US" sz="1800" dirty="0"/>
              <a:t> = step(</a:t>
            </a:r>
            <a:r>
              <a:rPr lang="en-US" sz="1800" dirty="0" err="1"/>
              <a:t>hOpticalFlow</a:t>
            </a:r>
            <a:r>
              <a:rPr lang="en-US" sz="1800" dirty="0"/>
              <a:t>, </a:t>
            </a:r>
            <a:r>
              <a:rPr lang="en-US" sz="1800" dirty="0" err="1"/>
              <a:t>grayFrame</a:t>
            </a:r>
            <a:r>
              <a:rPr lang="en-US" sz="1800" dirty="0"/>
              <a:t>);   % Estimate optical flow</a:t>
            </a:r>
          </a:p>
          <a:p>
            <a:r>
              <a:rPr lang="en-US" sz="1800" dirty="0"/>
              <a:t>    % The optical flow vectors are stored as complex numbers. Compute their</a:t>
            </a:r>
          </a:p>
          <a:p>
            <a:r>
              <a:rPr lang="en-US" sz="1800" dirty="0"/>
              <a:t>    % magnitude squared which will later be used for </a:t>
            </a:r>
            <a:r>
              <a:rPr lang="en-US" sz="1800" dirty="0" err="1"/>
              <a:t>thresholding</a:t>
            </a:r>
            <a:r>
              <a:rPr lang="en-US" sz="1800" dirty="0"/>
              <a:t>.</a:t>
            </a:r>
          </a:p>
          <a:p>
            <a:r>
              <a:rPr lang="en-GB" sz="1800" dirty="0"/>
              <a:t>    y1 = </a:t>
            </a:r>
            <a:r>
              <a:rPr lang="en-GB" sz="1800" dirty="0" err="1"/>
              <a:t>ofVectors</a:t>
            </a:r>
            <a:r>
              <a:rPr lang="en-GB" sz="1800" dirty="0"/>
              <a:t> .* </a:t>
            </a:r>
            <a:r>
              <a:rPr lang="en-GB" sz="1800" dirty="0" err="1"/>
              <a:t>conj</a:t>
            </a:r>
            <a:r>
              <a:rPr lang="en-GB" sz="1800" dirty="0"/>
              <a:t>(</a:t>
            </a:r>
            <a:r>
              <a:rPr lang="en-GB" sz="1800" dirty="0" err="1"/>
              <a:t>ofVectors</a:t>
            </a:r>
            <a:r>
              <a:rPr lang="en-GB" sz="1800" dirty="0"/>
              <a:t>);</a:t>
            </a:r>
          </a:p>
          <a:p>
            <a:r>
              <a:rPr lang="en-US" sz="1800" dirty="0"/>
              <a:t>% Compute the velocity threshold from the matrix of complex velocities.</a:t>
            </a:r>
          </a:p>
          <a:p>
            <a:r>
              <a:rPr lang="en-US" sz="1800" dirty="0"/>
              <a:t>    </a:t>
            </a:r>
            <a:r>
              <a:rPr lang="en-US" sz="1800" dirty="0" err="1"/>
              <a:t>vel_th</a:t>
            </a:r>
            <a:r>
              <a:rPr lang="en-US" sz="1800" dirty="0"/>
              <a:t> = 0.5 * step(hMean2, step(hMean1, y1));</a:t>
            </a:r>
          </a:p>
          <a:p>
            <a:r>
              <a:rPr lang="en-US" sz="1800" dirty="0"/>
              <a:t>    % Threshold the image and then filter it to remove speckle noise.</a:t>
            </a:r>
          </a:p>
          <a:p>
            <a:r>
              <a:rPr lang="en-GB" sz="1800" dirty="0"/>
              <a:t>    </a:t>
            </a:r>
            <a:r>
              <a:rPr lang="en-GB" sz="1800" dirty="0" err="1"/>
              <a:t>segmentedObjects</a:t>
            </a:r>
            <a:r>
              <a:rPr lang="en-GB" sz="1800" dirty="0"/>
              <a:t> = step(</a:t>
            </a:r>
            <a:r>
              <a:rPr lang="en-GB" sz="1800" dirty="0" err="1"/>
              <a:t>hMedianFilt</a:t>
            </a:r>
            <a:r>
              <a:rPr lang="en-GB" sz="1800" dirty="0"/>
              <a:t>, y1 &gt;= </a:t>
            </a:r>
            <a:r>
              <a:rPr lang="en-GB" sz="1800" dirty="0" err="1"/>
              <a:t>vel_th</a:t>
            </a:r>
            <a:r>
              <a:rPr lang="en-GB" sz="1800" dirty="0"/>
              <a:t>);</a:t>
            </a:r>
          </a:p>
          <a:p>
            <a:r>
              <a:rPr lang="en-US" sz="1800" dirty="0"/>
              <a:t>    % Thin-out the parts of the road and fill holes in the blobs.</a:t>
            </a:r>
          </a:p>
          <a:p>
            <a:r>
              <a:rPr lang="en-GB" sz="1800" dirty="0"/>
              <a:t>    </a:t>
            </a:r>
            <a:r>
              <a:rPr lang="en-GB" sz="1800" dirty="0" err="1"/>
              <a:t>segmentedObjects</a:t>
            </a:r>
            <a:r>
              <a:rPr lang="en-GB" sz="1800" dirty="0"/>
              <a:t> = step(</a:t>
            </a:r>
            <a:r>
              <a:rPr lang="en-GB" sz="1800" dirty="0" err="1"/>
              <a:t>hclose</a:t>
            </a:r>
            <a:r>
              <a:rPr lang="en-GB" sz="1800" dirty="0"/>
              <a:t>, step(</a:t>
            </a:r>
            <a:r>
              <a:rPr lang="en-GB" sz="1800" dirty="0" err="1"/>
              <a:t>herode</a:t>
            </a:r>
            <a:r>
              <a:rPr lang="en-GB" sz="1800" dirty="0"/>
              <a:t>, </a:t>
            </a:r>
            <a:r>
              <a:rPr lang="en-GB" sz="1800" dirty="0" err="1"/>
              <a:t>segmentedObjects</a:t>
            </a:r>
            <a:r>
              <a:rPr lang="en-GB" sz="1800" dirty="0"/>
              <a:t>));</a:t>
            </a:r>
          </a:p>
          <a:p>
            <a:r>
              <a:rPr lang="en-US" sz="1800" dirty="0"/>
              <a:t>    % Estimate the area and bounding box of the blobs.</a:t>
            </a:r>
          </a:p>
          <a:p>
            <a:r>
              <a:rPr lang="en-GB" sz="1800" dirty="0"/>
              <a:t>    [area, </a:t>
            </a:r>
            <a:r>
              <a:rPr lang="en-GB" sz="1800" dirty="0" err="1"/>
              <a:t>bbox</a:t>
            </a:r>
            <a:r>
              <a:rPr lang="en-GB" sz="1800" dirty="0"/>
              <a:t>] = step(</a:t>
            </a:r>
            <a:r>
              <a:rPr lang="en-GB" sz="1800" dirty="0" err="1"/>
              <a:t>hblob</a:t>
            </a:r>
            <a:r>
              <a:rPr lang="en-GB" sz="1800" dirty="0"/>
              <a:t>, </a:t>
            </a:r>
            <a:r>
              <a:rPr lang="en-GB" sz="1800" dirty="0" err="1"/>
              <a:t>segmentedObjects</a:t>
            </a:r>
            <a:r>
              <a:rPr lang="en-GB" sz="1800" dirty="0"/>
              <a:t>);</a:t>
            </a:r>
          </a:p>
          <a:p>
            <a:r>
              <a:rPr lang="en-US" sz="1800" dirty="0"/>
              <a:t>    % Select boxes inside ROI (below white line).</a:t>
            </a:r>
          </a:p>
        </p:txBody>
      </p:sp>
    </p:spTree>
    <p:extLst>
      <p:ext uri="{BB962C8B-B14F-4D97-AF65-F5344CB8AC3E}">
        <p14:creationId xmlns:p14="http://schemas.microsoft.com/office/powerpoint/2010/main" val="48158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864095"/>
          </a:xfrm>
        </p:spPr>
        <p:txBody>
          <a:bodyPr/>
          <a:lstStyle/>
          <a:p>
            <a:r>
              <a:rPr lang="en-GB" b="1" dirty="0"/>
              <a:t>                     </a:t>
            </a:r>
            <a:r>
              <a:rPr lang="en-GB" b="1" dirty="0" smtClean="0"/>
              <a:t>     </a:t>
            </a:r>
            <a:r>
              <a:rPr lang="en-GB" sz="3600" b="1" dirty="0" smtClean="0">
                <a:latin typeface="Times New Roman" panose="02020603050405020304" pitchFamily="18" charset="0"/>
                <a:cs typeface="Times New Roman" panose="02020603050405020304" pitchFamily="18" charset="0"/>
              </a:rPr>
              <a:t>CODING </a:t>
            </a:r>
            <a:r>
              <a:rPr lang="en-GB" sz="3600" b="1" dirty="0">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837982" y="1196752"/>
            <a:ext cx="10512862" cy="4980211"/>
          </a:xfrm>
        </p:spPr>
        <p:txBody>
          <a:bodyPr>
            <a:noAutofit/>
          </a:bodyPr>
          <a:lstStyle/>
          <a:p>
            <a:r>
              <a:rPr lang="en-GB" sz="1800" dirty="0" err="1"/>
              <a:t>Idx</a:t>
            </a:r>
            <a:r>
              <a:rPr lang="en-GB" sz="1800" dirty="0"/>
              <a:t> = </a:t>
            </a:r>
            <a:r>
              <a:rPr lang="en-GB" sz="1800" dirty="0" err="1"/>
              <a:t>bbox</a:t>
            </a:r>
            <a:r>
              <a:rPr lang="en-GB" sz="1800" dirty="0"/>
              <a:t>(:,1) &gt; </a:t>
            </a:r>
            <a:r>
              <a:rPr lang="en-GB" sz="1800" dirty="0" err="1"/>
              <a:t>lineRow</a:t>
            </a:r>
            <a:r>
              <a:rPr lang="en-GB" sz="1800" dirty="0"/>
              <a:t>;</a:t>
            </a:r>
          </a:p>
          <a:p>
            <a:r>
              <a:rPr lang="en-US" sz="1800" dirty="0"/>
              <a:t>    % Based on blob sizes, filter out objects which can not be cars.</a:t>
            </a:r>
          </a:p>
          <a:p>
            <a:r>
              <a:rPr lang="en-US" sz="1800" dirty="0"/>
              <a:t>    % When the ratio between the area of the blob and the area of the</a:t>
            </a:r>
          </a:p>
          <a:p>
            <a:r>
              <a:rPr lang="en-US" sz="1800" dirty="0"/>
              <a:t>    % bounding box is above 0.4 (40%), classify it as a car.</a:t>
            </a:r>
          </a:p>
          <a:p>
            <a:r>
              <a:rPr lang="en-GB" sz="1800" dirty="0"/>
              <a:t>    ratio = zeros(length(</a:t>
            </a:r>
            <a:r>
              <a:rPr lang="en-GB" sz="1800" dirty="0" err="1"/>
              <a:t>Idx</a:t>
            </a:r>
            <a:r>
              <a:rPr lang="en-GB" sz="1800" dirty="0"/>
              <a:t>), 1);</a:t>
            </a:r>
          </a:p>
          <a:p>
            <a:r>
              <a:rPr lang="en-GB" sz="1800" dirty="0"/>
              <a:t>    ratio(</a:t>
            </a:r>
            <a:r>
              <a:rPr lang="en-GB" sz="1800" dirty="0" err="1"/>
              <a:t>Idx</a:t>
            </a:r>
            <a:r>
              <a:rPr lang="en-GB" sz="1800" dirty="0"/>
              <a:t>) = single(area(Idx,1))./single(</a:t>
            </a:r>
            <a:r>
              <a:rPr lang="en-GB" sz="1800" dirty="0" err="1"/>
              <a:t>bbox</a:t>
            </a:r>
            <a:r>
              <a:rPr lang="en-GB" sz="1800" dirty="0"/>
              <a:t>(Idx,3).*</a:t>
            </a:r>
            <a:r>
              <a:rPr lang="en-GB" sz="1800" dirty="0" err="1"/>
              <a:t>bbox</a:t>
            </a:r>
            <a:r>
              <a:rPr lang="en-GB" sz="1800" dirty="0"/>
              <a:t>(Idx,4));</a:t>
            </a:r>
          </a:p>
          <a:p>
            <a:r>
              <a:rPr lang="en-GB" sz="1800" dirty="0"/>
              <a:t>    </a:t>
            </a:r>
            <a:r>
              <a:rPr lang="en-GB" sz="1800" dirty="0" err="1"/>
              <a:t>ratiob</a:t>
            </a:r>
            <a:r>
              <a:rPr lang="en-GB" sz="1800" dirty="0"/>
              <a:t> = ratio &gt; 0.4;</a:t>
            </a:r>
            <a:r>
              <a:rPr lang="en-US" sz="1800" dirty="0"/>
              <a:t> count = int32(sum(</a:t>
            </a:r>
            <a:r>
              <a:rPr lang="en-US" sz="1800" dirty="0" err="1"/>
              <a:t>ratiob</a:t>
            </a:r>
            <a:r>
              <a:rPr lang="en-US" sz="1800" dirty="0"/>
              <a:t>));    % Number of cars</a:t>
            </a:r>
          </a:p>
          <a:p>
            <a:r>
              <a:rPr lang="en-GB" sz="1800" dirty="0"/>
              <a:t>    </a:t>
            </a:r>
            <a:r>
              <a:rPr lang="en-GB" sz="1800" dirty="0" err="1"/>
              <a:t>bbox</a:t>
            </a:r>
            <a:r>
              <a:rPr lang="en-GB" sz="1800" dirty="0"/>
              <a:t>(~</a:t>
            </a:r>
            <a:r>
              <a:rPr lang="en-GB" sz="1800" dirty="0" err="1"/>
              <a:t>ratiob</a:t>
            </a:r>
            <a:r>
              <a:rPr lang="en-GB" sz="1800" dirty="0"/>
              <a:t>, :) = int32(-1);</a:t>
            </a:r>
          </a:p>
          <a:p>
            <a:r>
              <a:rPr lang="en-US" sz="1800" dirty="0"/>
              <a:t>    % Draw bounding boxes around the tracked cars.</a:t>
            </a:r>
          </a:p>
          <a:p>
            <a:r>
              <a:rPr lang="en-GB" sz="1800" dirty="0"/>
              <a:t>    y2 = step(hshapeins1, frame, </a:t>
            </a:r>
            <a:r>
              <a:rPr lang="en-GB" sz="1800" dirty="0" err="1"/>
              <a:t>bbox</a:t>
            </a:r>
            <a:r>
              <a:rPr lang="en-GB" sz="1800" dirty="0"/>
              <a:t>);</a:t>
            </a:r>
          </a:p>
          <a:p>
            <a:r>
              <a:rPr lang="en-US" sz="1800" dirty="0"/>
              <a:t>    % Display the number of cars tracked and a white line showing the ROI.</a:t>
            </a:r>
          </a:p>
          <a:p>
            <a:r>
              <a:rPr lang="en-US" sz="1800" dirty="0"/>
              <a:t>    y2(22:23,:,:)   = 1;   % The white line.</a:t>
            </a:r>
          </a:p>
          <a:p>
            <a:r>
              <a:rPr lang="en-US" sz="1800" dirty="0"/>
              <a:t>    y2(1:15,1:30,:) = 0;   % Background for displaying count</a:t>
            </a:r>
          </a:p>
          <a:p>
            <a:r>
              <a:rPr lang="en-GB" sz="1800" dirty="0"/>
              <a:t>    result = step(</a:t>
            </a:r>
            <a:r>
              <a:rPr lang="en-GB" sz="1800" dirty="0" err="1"/>
              <a:t>htextins</a:t>
            </a:r>
            <a:r>
              <a:rPr lang="en-GB" sz="1800" dirty="0"/>
              <a:t>, y2, count);</a:t>
            </a:r>
          </a:p>
          <a:p>
            <a:pPr marL="0" indent="0">
              <a:buNone/>
            </a:pPr>
            <a:endParaRPr lang="en-GB" sz="1800" dirty="0"/>
          </a:p>
        </p:txBody>
      </p:sp>
    </p:spTree>
    <p:extLst>
      <p:ext uri="{BB962C8B-B14F-4D97-AF65-F5344CB8AC3E}">
        <p14:creationId xmlns:p14="http://schemas.microsoft.com/office/powerpoint/2010/main" val="6939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20080"/>
          </a:xfrm>
        </p:spPr>
        <p:txBody>
          <a:bodyPr/>
          <a:lstStyle/>
          <a:p>
            <a:r>
              <a:rPr lang="en-GB" b="1" dirty="0"/>
              <a:t>                            </a:t>
            </a:r>
            <a:r>
              <a:rPr lang="en-GB" sz="3600" b="1" dirty="0">
                <a:latin typeface="Times New Roman" panose="02020603050405020304" pitchFamily="18" charset="0"/>
                <a:cs typeface="Times New Roman" panose="02020603050405020304" pitchFamily="18" charset="0"/>
              </a:rPr>
              <a:t>CODING-CONT</a:t>
            </a:r>
          </a:p>
        </p:txBody>
      </p:sp>
      <p:sp>
        <p:nvSpPr>
          <p:cNvPr id="3" name="Content Placeholder 2"/>
          <p:cNvSpPr>
            <a:spLocks noGrp="1"/>
          </p:cNvSpPr>
          <p:nvPr>
            <p:ph idx="1"/>
          </p:nvPr>
        </p:nvSpPr>
        <p:spPr>
          <a:xfrm>
            <a:off x="837982" y="1340768"/>
            <a:ext cx="10512862" cy="4836195"/>
          </a:xfrm>
        </p:spPr>
        <p:txBody>
          <a:bodyPr>
            <a:normAutofit/>
          </a:bodyPr>
          <a:lstStyle/>
          <a:p>
            <a:r>
              <a:rPr lang="en-US" sz="2800" dirty="0"/>
              <a:t> </a:t>
            </a:r>
            <a:r>
              <a:rPr lang="en-US" sz="1800" dirty="0"/>
              <a:t>% Generate coordinates for plotting motion vectors.</a:t>
            </a:r>
          </a:p>
          <a:p>
            <a:r>
              <a:rPr lang="en-GB" sz="1800" dirty="0"/>
              <a:t>    if </a:t>
            </a:r>
            <a:r>
              <a:rPr lang="en-GB" sz="1800" dirty="0" err="1"/>
              <a:t>firstTime</a:t>
            </a:r>
            <a:endParaRPr lang="en-GB" sz="1800" dirty="0"/>
          </a:p>
          <a:p>
            <a:r>
              <a:rPr lang="en-US" sz="1900" dirty="0"/>
              <a:t>[R C] = size(</a:t>
            </a:r>
            <a:r>
              <a:rPr lang="en-US" sz="1900" dirty="0" err="1"/>
              <a:t>ofVectors</a:t>
            </a:r>
            <a:r>
              <a:rPr lang="en-US" sz="1900" dirty="0"/>
              <a:t>);            % Height and width in pixels</a:t>
            </a:r>
          </a:p>
          <a:p>
            <a:r>
              <a:rPr lang="en-GB" sz="1900" dirty="0"/>
              <a:t>      RV = </a:t>
            </a:r>
            <a:r>
              <a:rPr lang="en-GB" sz="1900" dirty="0" err="1"/>
              <a:t>borderOffset:decimFactorRow</a:t>
            </a:r>
            <a:r>
              <a:rPr lang="en-GB" sz="1900" dirty="0"/>
              <a:t>:(R-</a:t>
            </a:r>
            <a:r>
              <a:rPr lang="en-GB" sz="1900" dirty="0" err="1"/>
              <a:t>borderOffset</a:t>
            </a:r>
            <a:r>
              <a:rPr lang="en-GB" sz="1900" dirty="0"/>
              <a:t>);</a:t>
            </a:r>
          </a:p>
          <a:p>
            <a:r>
              <a:rPr lang="en-GB" sz="1900" dirty="0"/>
              <a:t>      CV = </a:t>
            </a:r>
            <a:r>
              <a:rPr lang="en-GB" sz="1900" dirty="0" err="1"/>
              <a:t>borderOffset:decimFactorCol</a:t>
            </a:r>
            <a:r>
              <a:rPr lang="en-GB" sz="1900" dirty="0"/>
              <a:t>:(C-</a:t>
            </a:r>
            <a:r>
              <a:rPr lang="en-GB" sz="1900" dirty="0" err="1"/>
              <a:t>borderOffset</a:t>
            </a:r>
            <a:r>
              <a:rPr lang="en-GB" sz="1900" dirty="0"/>
              <a:t>);</a:t>
            </a:r>
          </a:p>
          <a:p>
            <a:r>
              <a:rPr lang="en-GB" sz="1900" dirty="0"/>
              <a:t>      [Y X] = </a:t>
            </a:r>
            <a:r>
              <a:rPr lang="en-GB" sz="1900" dirty="0" err="1"/>
              <a:t>meshgrid</a:t>
            </a:r>
            <a:r>
              <a:rPr lang="en-GB" sz="1900" dirty="0"/>
              <a:t>(CV,RV);</a:t>
            </a:r>
          </a:p>
          <a:p>
            <a:r>
              <a:rPr lang="en-GB" sz="1900" dirty="0"/>
              <a:t>      </a:t>
            </a:r>
            <a:r>
              <a:rPr lang="en-GB" sz="1900" dirty="0" err="1"/>
              <a:t>firstTime</a:t>
            </a:r>
            <a:r>
              <a:rPr lang="en-GB" sz="1900" dirty="0"/>
              <a:t> = false;</a:t>
            </a:r>
          </a:p>
          <a:p>
            <a:r>
              <a:rPr lang="en-GB" sz="1900" dirty="0"/>
              <a:t>    end</a:t>
            </a:r>
          </a:p>
          <a:p>
            <a:r>
              <a:rPr lang="en-US" sz="1900" dirty="0"/>
              <a:t>    % Calculate and draw the motion vectors.</a:t>
            </a:r>
          </a:p>
          <a:p>
            <a:r>
              <a:rPr lang="en-GB" sz="1900" dirty="0"/>
              <a:t>    </a:t>
            </a:r>
            <a:r>
              <a:rPr lang="en-GB" sz="1900" dirty="0" err="1"/>
              <a:t>tmp</a:t>
            </a:r>
            <a:r>
              <a:rPr lang="en-GB" sz="1900" dirty="0"/>
              <a:t> = </a:t>
            </a:r>
            <a:r>
              <a:rPr lang="en-GB" sz="1900" dirty="0" err="1"/>
              <a:t>ofVectors</a:t>
            </a:r>
            <a:r>
              <a:rPr lang="en-GB" sz="1900" dirty="0"/>
              <a:t>(RV,CV) .* </a:t>
            </a:r>
            <a:r>
              <a:rPr lang="en-GB" sz="1900" dirty="0" err="1"/>
              <a:t>motionVecGain</a:t>
            </a:r>
            <a:r>
              <a:rPr lang="en-GB" sz="1900" dirty="0"/>
              <a:t>;</a:t>
            </a:r>
          </a:p>
          <a:p>
            <a:r>
              <a:rPr lang="es-ES" sz="1900" dirty="0"/>
              <a:t>    </a:t>
            </a:r>
            <a:r>
              <a:rPr lang="es-ES" sz="1900" dirty="0" err="1"/>
              <a:t>lines</a:t>
            </a:r>
            <a:r>
              <a:rPr lang="es-ES" sz="1900" dirty="0"/>
              <a:t> = [Y(:), X(:), Y(:) + real(</a:t>
            </a:r>
            <a:r>
              <a:rPr lang="es-ES" sz="1900" dirty="0" err="1"/>
              <a:t>tmp</a:t>
            </a:r>
            <a:r>
              <a:rPr lang="es-ES" sz="1900" dirty="0"/>
              <a:t>(:)), X(:) + </a:t>
            </a:r>
            <a:r>
              <a:rPr lang="es-ES" sz="1900" dirty="0" err="1"/>
              <a:t>imag</a:t>
            </a:r>
            <a:r>
              <a:rPr lang="es-ES" sz="1900" dirty="0"/>
              <a:t>(</a:t>
            </a:r>
            <a:r>
              <a:rPr lang="es-ES" sz="1900" dirty="0" err="1"/>
              <a:t>tmp</a:t>
            </a:r>
            <a:r>
              <a:rPr lang="es-ES" sz="1900" dirty="0"/>
              <a:t>(:))];</a:t>
            </a:r>
          </a:p>
          <a:p>
            <a:r>
              <a:rPr lang="en-GB" sz="1900" dirty="0"/>
              <a:t>    </a:t>
            </a:r>
            <a:r>
              <a:rPr lang="en-GB" sz="1900" dirty="0" err="1"/>
              <a:t>motionVectors</a:t>
            </a:r>
            <a:r>
              <a:rPr lang="en-GB" sz="1900" dirty="0"/>
              <a:t> = step(hshapeins2, frame, lines);</a:t>
            </a:r>
          </a:p>
          <a:p>
            <a:endParaRPr lang="en-GB" sz="1900" dirty="0"/>
          </a:p>
        </p:txBody>
      </p:sp>
    </p:spTree>
    <p:extLst>
      <p:ext uri="{BB962C8B-B14F-4D97-AF65-F5344CB8AC3E}">
        <p14:creationId xmlns:p14="http://schemas.microsoft.com/office/powerpoint/2010/main" val="345558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576064"/>
          </a:xfrm>
        </p:spPr>
        <p:txBody>
          <a:bodyPr>
            <a:noAutofit/>
          </a:bodyPr>
          <a:lstStyle/>
          <a:p>
            <a:r>
              <a:rPr lang="en-GB" sz="3600" b="1" dirty="0"/>
              <a:t>                  </a:t>
            </a:r>
            <a:r>
              <a:rPr lang="en-GB" sz="3600" b="1" dirty="0" smtClean="0"/>
              <a:t>                </a:t>
            </a:r>
            <a:r>
              <a:rPr lang="en-GB" sz="3600" b="1" dirty="0">
                <a:latin typeface="Times New Roman" panose="02020603050405020304" pitchFamily="18" charset="0"/>
                <a:cs typeface="Times New Roman" panose="02020603050405020304" pitchFamily="18" charset="0"/>
              </a:rPr>
              <a:t>CODING-CONT</a:t>
            </a:r>
          </a:p>
        </p:txBody>
      </p:sp>
      <p:sp>
        <p:nvSpPr>
          <p:cNvPr id="3" name="Content Placeholder 2"/>
          <p:cNvSpPr>
            <a:spLocks noGrp="1"/>
          </p:cNvSpPr>
          <p:nvPr>
            <p:ph idx="1"/>
          </p:nvPr>
        </p:nvSpPr>
        <p:spPr>
          <a:xfrm>
            <a:off x="837982" y="1268762"/>
            <a:ext cx="10512862" cy="4908202"/>
          </a:xfrm>
        </p:spPr>
        <p:txBody>
          <a:bodyPr>
            <a:normAutofit fontScale="92500" lnSpcReduction="10000"/>
          </a:bodyPr>
          <a:lstStyle/>
          <a:p>
            <a:r>
              <a:rPr lang="en-GB" sz="1800" dirty="0"/>
              <a:t>% Display the results</a:t>
            </a:r>
          </a:p>
          <a:p>
            <a:r>
              <a:rPr lang="en-GB" sz="1800" dirty="0"/>
              <a:t>    step(hVideo1, frame);            % Original video</a:t>
            </a:r>
          </a:p>
          <a:p>
            <a:r>
              <a:rPr lang="en-US" sz="1800" dirty="0"/>
              <a:t>    step(hVideo2, </a:t>
            </a:r>
            <a:r>
              <a:rPr lang="en-US" sz="1800" dirty="0" err="1"/>
              <a:t>motionVectors</a:t>
            </a:r>
            <a:r>
              <a:rPr lang="en-US" sz="1800" dirty="0"/>
              <a:t>);    % Video with motion vectors</a:t>
            </a:r>
          </a:p>
          <a:p>
            <a:r>
              <a:rPr lang="en-GB" sz="1800" dirty="0"/>
              <a:t>    step(hVideo3, </a:t>
            </a:r>
            <a:r>
              <a:rPr lang="en-GB" sz="1800" dirty="0" err="1"/>
              <a:t>segmentedObjects</a:t>
            </a:r>
            <a:r>
              <a:rPr lang="en-GB" sz="1800" dirty="0"/>
              <a:t>); % </a:t>
            </a:r>
            <a:r>
              <a:rPr lang="en-GB" sz="1800" dirty="0" err="1"/>
              <a:t>Thresholded</a:t>
            </a:r>
            <a:r>
              <a:rPr lang="en-GB" sz="1800" dirty="0"/>
              <a:t> video</a:t>
            </a:r>
          </a:p>
          <a:p>
            <a:r>
              <a:rPr lang="en-US" sz="1800" dirty="0"/>
              <a:t>    step(hVideo4, result);           % Video with bounding boxes</a:t>
            </a:r>
          </a:p>
          <a:p>
            <a:r>
              <a:rPr lang="en-GB" sz="1800" dirty="0"/>
              <a:t>end</a:t>
            </a:r>
          </a:p>
          <a:p>
            <a:r>
              <a:rPr lang="en-GB" sz="1900" dirty="0" err="1"/>
              <a:t>foregroundDetector</a:t>
            </a:r>
            <a:r>
              <a:rPr lang="en-GB" sz="1900" dirty="0"/>
              <a:t> = </a:t>
            </a:r>
            <a:r>
              <a:rPr lang="en-GB" sz="1900" dirty="0" err="1"/>
              <a:t>vision.ForegroundDetector</a:t>
            </a:r>
            <a:r>
              <a:rPr lang="en-GB" sz="1900" dirty="0"/>
              <a:t>('</a:t>
            </a:r>
            <a:r>
              <a:rPr lang="en-GB" sz="1900" dirty="0" err="1"/>
              <a:t>NumGaussians</a:t>
            </a:r>
            <a:r>
              <a:rPr lang="en-GB" sz="1900" dirty="0"/>
              <a:t>', 3, ...</a:t>
            </a:r>
          </a:p>
          <a:p>
            <a:r>
              <a:rPr lang="en-GB" sz="1900" dirty="0"/>
              <a:t>'</a:t>
            </a:r>
            <a:r>
              <a:rPr lang="en-GB" sz="1900" dirty="0" err="1"/>
              <a:t>NumTrainingFrames</a:t>
            </a:r>
            <a:r>
              <a:rPr lang="en-GB" sz="1900" dirty="0"/>
              <a:t>', 50);</a:t>
            </a:r>
          </a:p>
          <a:p>
            <a:r>
              <a:rPr lang="en-GB" sz="1900" dirty="0"/>
              <a:t>    V=</a:t>
            </a:r>
            <a:r>
              <a:rPr lang="en-GB" sz="1900" dirty="0" err="1"/>
              <a:t>VideoReader</a:t>
            </a:r>
            <a:r>
              <a:rPr lang="en-GB" sz="1900" dirty="0"/>
              <a:t>('C:\video\ca.mp4');</a:t>
            </a:r>
          </a:p>
          <a:p>
            <a:r>
              <a:rPr lang="en-GB" sz="1900" dirty="0"/>
              <a:t>    </a:t>
            </a:r>
            <a:r>
              <a:rPr lang="en-GB" sz="1900" dirty="0" err="1"/>
              <a:t>videoReader</a:t>
            </a:r>
            <a:r>
              <a:rPr lang="en-GB" sz="1900" dirty="0"/>
              <a:t> = </a:t>
            </a:r>
            <a:r>
              <a:rPr lang="en-GB" sz="1900" dirty="0" err="1"/>
              <a:t>vision.VideoFileReader</a:t>
            </a:r>
            <a:r>
              <a:rPr lang="en-GB" sz="1900" dirty="0"/>
              <a:t>('C:\video\ca.mp4');</a:t>
            </a:r>
          </a:p>
          <a:p>
            <a:r>
              <a:rPr lang="en-GB" sz="1900" dirty="0"/>
              <a:t>    for </a:t>
            </a:r>
            <a:r>
              <a:rPr lang="en-GB" sz="1900" dirty="0" err="1"/>
              <a:t>i</a:t>
            </a:r>
            <a:r>
              <a:rPr lang="en-GB" sz="1900" dirty="0"/>
              <a:t> = 1:150</a:t>
            </a:r>
          </a:p>
          <a:p>
            <a:r>
              <a:rPr lang="en-US" sz="1900" dirty="0"/>
              <a:t>        frame = step(</a:t>
            </a:r>
            <a:r>
              <a:rPr lang="en-US" sz="1900" dirty="0" err="1"/>
              <a:t>videoReader</a:t>
            </a:r>
            <a:r>
              <a:rPr lang="en-US" sz="1900" dirty="0"/>
              <a:t>); % read the next video frame</a:t>
            </a:r>
          </a:p>
          <a:p>
            <a:r>
              <a:rPr lang="en-GB" sz="1900" dirty="0"/>
              <a:t>foreground = step(</a:t>
            </a:r>
            <a:r>
              <a:rPr lang="en-GB" sz="1900" dirty="0" err="1"/>
              <a:t>foregroundDetector</a:t>
            </a:r>
            <a:r>
              <a:rPr lang="en-GB" sz="1900" dirty="0"/>
              <a:t>, frame);</a:t>
            </a:r>
          </a:p>
          <a:p>
            <a:r>
              <a:rPr lang="en-GB" sz="1900" dirty="0"/>
              <a:t>       end</a:t>
            </a:r>
          </a:p>
          <a:p>
            <a:endParaRPr lang="en-US" sz="1900" dirty="0"/>
          </a:p>
        </p:txBody>
      </p:sp>
    </p:spTree>
    <p:extLst>
      <p:ext uri="{BB962C8B-B14F-4D97-AF65-F5344CB8AC3E}">
        <p14:creationId xmlns:p14="http://schemas.microsoft.com/office/powerpoint/2010/main" val="489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92088"/>
          </a:xfrm>
        </p:spPr>
        <p:txBody>
          <a:bodyPr/>
          <a:lstStyle/>
          <a:p>
            <a:r>
              <a:rPr lang="en-GB" dirty="0"/>
              <a:t>                </a:t>
            </a:r>
            <a:r>
              <a:rPr lang="en-GB" dirty="0" smtClean="0"/>
              <a:t>          </a:t>
            </a:r>
            <a:r>
              <a:rPr lang="en-GB" sz="3600" b="1" dirty="0">
                <a:latin typeface="Times New Roman" panose="02020603050405020304" pitchFamily="18" charset="0"/>
                <a:cs typeface="Times New Roman" panose="02020603050405020304" pitchFamily="18" charset="0"/>
              </a:rPr>
              <a:t>CODING-CONT</a:t>
            </a:r>
          </a:p>
        </p:txBody>
      </p:sp>
      <p:sp>
        <p:nvSpPr>
          <p:cNvPr id="3" name="Content Placeholder 2"/>
          <p:cNvSpPr>
            <a:spLocks noGrp="1"/>
          </p:cNvSpPr>
          <p:nvPr>
            <p:ph idx="1"/>
          </p:nvPr>
        </p:nvSpPr>
        <p:spPr>
          <a:xfrm>
            <a:off x="837982" y="1268760"/>
            <a:ext cx="10512862" cy="4908203"/>
          </a:xfrm>
        </p:spPr>
        <p:txBody>
          <a:bodyPr>
            <a:normAutofit fontScale="92500" lnSpcReduction="10000"/>
          </a:bodyPr>
          <a:lstStyle/>
          <a:p>
            <a:r>
              <a:rPr lang="en-GB" sz="1800" dirty="0"/>
              <a:t>% </a:t>
            </a:r>
            <a:r>
              <a:rPr lang="en-GB" sz="1800" dirty="0" err="1"/>
              <a:t>imwrite</a:t>
            </a:r>
            <a:r>
              <a:rPr lang="en-GB" sz="1800" dirty="0"/>
              <a:t>(</a:t>
            </a:r>
            <a:r>
              <a:rPr lang="en-GB" sz="1800" dirty="0" err="1"/>
              <a:t>frame,'C</a:t>
            </a:r>
            <a:r>
              <a:rPr lang="en-GB" sz="1800" dirty="0"/>
              <a:t>:\</a:t>
            </a:r>
            <a:r>
              <a:rPr lang="en-GB" sz="1800" dirty="0" err="1"/>
              <a:t>referenceimage.jpg','jpg</a:t>
            </a:r>
            <a:r>
              <a:rPr lang="en-GB" sz="1800" dirty="0"/>
              <a:t>');</a:t>
            </a:r>
          </a:p>
          <a:p>
            <a:r>
              <a:rPr lang="en-GB" sz="1800" dirty="0"/>
              <a:t>     </a:t>
            </a:r>
            <a:r>
              <a:rPr lang="en-GB" sz="1800" dirty="0" err="1"/>
              <a:t>imwrite</a:t>
            </a:r>
            <a:r>
              <a:rPr lang="en-GB" sz="1800" dirty="0"/>
              <a:t>(</a:t>
            </a:r>
            <a:r>
              <a:rPr lang="en-GB" sz="1800" dirty="0" err="1"/>
              <a:t>frame,'C</a:t>
            </a:r>
            <a:r>
              <a:rPr lang="en-GB" sz="1800" dirty="0"/>
              <a:t>:\Users\</a:t>
            </a:r>
            <a:r>
              <a:rPr lang="en-GB" sz="1800" dirty="0" err="1"/>
              <a:t>Venka</a:t>
            </a:r>
            <a:r>
              <a:rPr lang="en-GB" sz="1800" dirty="0"/>
              <a:t>\Desktop\refer\</a:t>
            </a:r>
            <a:r>
              <a:rPr lang="en-GB" sz="1800" dirty="0" err="1"/>
              <a:t>referenceimage.jpg','jpg</a:t>
            </a:r>
            <a:r>
              <a:rPr lang="en-GB" sz="1800" dirty="0"/>
              <a:t>');</a:t>
            </a:r>
          </a:p>
          <a:p>
            <a:r>
              <a:rPr lang="en-US" sz="1800" dirty="0"/>
              <a:t>       </a:t>
            </a:r>
            <a:r>
              <a:rPr lang="en-US" sz="1800" dirty="0" err="1"/>
              <a:t>videoPlayer</a:t>
            </a:r>
            <a:r>
              <a:rPr lang="en-US" sz="1800" dirty="0"/>
              <a:t> = </a:t>
            </a:r>
            <a:r>
              <a:rPr lang="en-US" sz="1800" dirty="0" err="1"/>
              <a:t>vision.VideoPlayer</a:t>
            </a:r>
            <a:r>
              <a:rPr lang="en-US" sz="1800" dirty="0"/>
              <a:t>('Name', 'Detected Cars speed and </a:t>
            </a:r>
            <a:r>
              <a:rPr lang="en-US" sz="1800" dirty="0" err="1"/>
              <a:t>wieght</a:t>
            </a:r>
            <a:r>
              <a:rPr lang="en-US" sz="1800" dirty="0"/>
              <a:t> of accident ');</a:t>
            </a:r>
          </a:p>
          <a:p>
            <a:r>
              <a:rPr lang="en-US" sz="1800" dirty="0"/>
              <a:t>       </a:t>
            </a:r>
            <a:r>
              <a:rPr lang="en-US" sz="1800" dirty="0" err="1"/>
              <a:t>videoPlayer.Position</a:t>
            </a:r>
            <a:r>
              <a:rPr lang="en-US" sz="1800" dirty="0"/>
              <a:t>(3:4) = [650,400];  % window size: [width, height]</a:t>
            </a:r>
          </a:p>
          <a:p>
            <a:r>
              <a:rPr lang="en-GB" sz="1800" dirty="0"/>
              <a:t>       se = </a:t>
            </a:r>
            <a:r>
              <a:rPr lang="en-GB" sz="1800" dirty="0" err="1"/>
              <a:t>strel</a:t>
            </a:r>
            <a:r>
              <a:rPr lang="en-GB" sz="1800" dirty="0"/>
              <a:t>('square', 3); % morphological filter for noise removal</a:t>
            </a:r>
          </a:p>
          <a:p>
            <a:r>
              <a:rPr lang="en-GB" sz="1800" dirty="0"/>
              <a:t>      % </a:t>
            </a:r>
            <a:r>
              <a:rPr lang="en-GB" sz="1800" dirty="0" err="1"/>
              <a:t>referenceimage</a:t>
            </a:r>
            <a:r>
              <a:rPr lang="en-GB" sz="1800" dirty="0"/>
              <a:t>=</a:t>
            </a:r>
            <a:r>
              <a:rPr lang="en-GB" sz="1800" dirty="0" err="1"/>
              <a:t>imread</a:t>
            </a:r>
            <a:r>
              <a:rPr lang="en-GB" sz="1800" dirty="0"/>
              <a:t>('C:\referenceimage.jpg'); </a:t>
            </a:r>
          </a:p>
          <a:p>
            <a:r>
              <a:rPr lang="en-GB" sz="1800" dirty="0"/>
              <a:t>      </a:t>
            </a:r>
            <a:r>
              <a:rPr lang="en-GB" sz="1800" dirty="0" err="1"/>
              <a:t>referenceimage</a:t>
            </a:r>
            <a:r>
              <a:rPr lang="en-GB" sz="1800" dirty="0"/>
              <a:t>=</a:t>
            </a:r>
            <a:r>
              <a:rPr lang="en-GB" sz="1800" dirty="0" err="1"/>
              <a:t>imread</a:t>
            </a:r>
            <a:r>
              <a:rPr lang="en-GB" sz="1800" dirty="0"/>
              <a:t>('C:\Users\</a:t>
            </a:r>
            <a:r>
              <a:rPr lang="en-GB" sz="1800" dirty="0" err="1"/>
              <a:t>Venka</a:t>
            </a:r>
            <a:r>
              <a:rPr lang="en-GB" sz="1800" dirty="0"/>
              <a:t>\Desktop\refer\referenceimage.jpg'); </a:t>
            </a:r>
          </a:p>
          <a:p>
            <a:r>
              <a:rPr lang="en-GB" sz="1800" dirty="0"/>
              <a:t>       X=zeros(2,121);</a:t>
            </a:r>
          </a:p>
          <a:p>
            <a:r>
              <a:rPr lang="en-GB" sz="1800" dirty="0"/>
              <a:t>       Y=zeros(2,121);</a:t>
            </a:r>
          </a:p>
          <a:p>
            <a:r>
              <a:rPr lang="en-GB" sz="1800" dirty="0"/>
              <a:t>       Z=zeros;</a:t>
            </a:r>
            <a:r>
              <a:rPr lang="en-GB" dirty="0"/>
              <a:t> </a:t>
            </a:r>
            <a:r>
              <a:rPr lang="en-GB" sz="1900" dirty="0"/>
              <a:t>while ~</a:t>
            </a:r>
            <a:r>
              <a:rPr lang="en-GB" sz="1900" dirty="0" err="1"/>
              <a:t>isDone</a:t>
            </a:r>
            <a:r>
              <a:rPr lang="en-GB" sz="1900" dirty="0"/>
              <a:t>(</a:t>
            </a:r>
            <a:r>
              <a:rPr lang="en-GB" sz="1900" dirty="0" err="1"/>
              <a:t>videoReader</a:t>
            </a:r>
            <a:r>
              <a:rPr lang="en-GB" sz="1900" dirty="0"/>
              <a:t>)</a:t>
            </a:r>
          </a:p>
          <a:p>
            <a:r>
              <a:rPr lang="en-US" sz="1900" dirty="0"/>
              <a:t>           frame = step(</a:t>
            </a:r>
            <a:r>
              <a:rPr lang="en-US" sz="1900" dirty="0" err="1"/>
              <a:t>videoReader</a:t>
            </a:r>
            <a:r>
              <a:rPr lang="en-US" sz="1900" dirty="0"/>
              <a:t>); % read the next video frame</a:t>
            </a:r>
          </a:p>
          <a:p>
            <a:r>
              <a:rPr lang="en-US" sz="1900" dirty="0"/>
              <a:t>           % Detect the foreground in the current video frame</a:t>
            </a:r>
          </a:p>
          <a:p>
            <a:r>
              <a:rPr lang="en-GB" sz="1900" dirty="0"/>
              <a:t>           foreground = step(</a:t>
            </a:r>
            <a:r>
              <a:rPr lang="en-GB" sz="1900" dirty="0" err="1"/>
              <a:t>foregroundDetector</a:t>
            </a:r>
            <a:r>
              <a:rPr lang="en-GB" sz="1900" dirty="0"/>
              <a:t>, frame);</a:t>
            </a:r>
          </a:p>
          <a:p>
            <a:r>
              <a:rPr lang="en-US" sz="1900" dirty="0"/>
              <a:t>           % Use morphological opening to remove noise in the foreground</a:t>
            </a:r>
          </a:p>
          <a:p>
            <a:endParaRPr lang="en-GB" sz="1800" dirty="0"/>
          </a:p>
        </p:txBody>
      </p:sp>
    </p:spTree>
    <p:extLst>
      <p:ext uri="{BB962C8B-B14F-4D97-AF65-F5344CB8AC3E}">
        <p14:creationId xmlns:p14="http://schemas.microsoft.com/office/powerpoint/2010/main" val="360834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20080"/>
          </a:xfrm>
        </p:spPr>
        <p:txBody>
          <a:bodyPr>
            <a:normAutofit/>
          </a:bodyPr>
          <a:lstStyle/>
          <a:p>
            <a:r>
              <a:rPr lang="en-GB" sz="3600" dirty="0"/>
              <a:t>                     </a:t>
            </a:r>
            <a:r>
              <a:rPr lang="en-GB" sz="3600" dirty="0" smtClean="0"/>
              <a:t>           </a:t>
            </a:r>
            <a:r>
              <a:rPr lang="en-GB" sz="3600" b="1" dirty="0">
                <a:latin typeface="Times New Roman" panose="02020603050405020304" pitchFamily="18" charset="0"/>
                <a:cs typeface="Times New Roman" panose="02020603050405020304" pitchFamily="18" charset="0"/>
              </a:rPr>
              <a:t>CODING-CONT</a:t>
            </a:r>
          </a:p>
        </p:txBody>
      </p:sp>
      <p:sp>
        <p:nvSpPr>
          <p:cNvPr id="3" name="Content Placeholder 2"/>
          <p:cNvSpPr>
            <a:spLocks noGrp="1"/>
          </p:cNvSpPr>
          <p:nvPr>
            <p:ph idx="1"/>
          </p:nvPr>
        </p:nvSpPr>
        <p:spPr>
          <a:xfrm>
            <a:off x="837982" y="1340769"/>
            <a:ext cx="10512862" cy="4836194"/>
          </a:xfrm>
        </p:spPr>
        <p:txBody>
          <a:bodyPr>
            <a:noAutofit/>
          </a:bodyPr>
          <a:lstStyle/>
          <a:p>
            <a:r>
              <a:rPr lang="en-GB" sz="1800" dirty="0"/>
              <a:t> </a:t>
            </a:r>
            <a:r>
              <a:rPr lang="en-GB" sz="1800" dirty="0" err="1"/>
              <a:t>filteredForeground</a:t>
            </a:r>
            <a:r>
              <a:rPr lang="en-GB" sz="1800" dirty="0"/>
              <a:t> = </a:t>
            </a:r>
            <a:r>
              <a:rPr lang="en-GB" sz="1800" dirty="0" err="1"/>
              <a:t>imopen</a:t>
            </a:r>
            <a:r>
              <a:rPr lang="en-GB" sz="1800" dirty="0"/>
              <a:t>(foreground, se);</a:t>
            </a:r>
          </a:p>
          <a:p>
            <a:r>
              <a:rPr lang="en-GB" sz="1800" dirty="0"/>
              <a:t>           %-----------------------SPEED ---------------------------%</a:t>
            </a:r>
          </a:p>
          <a:p>
            <a:r>
              <a:rPr lang="en-GB" sz="1800" dirty="0"/>
              <a:t>           frame2=((im2double(frame))-(im2double(</a:t>
            </a:r>
            <a:r>
              <a:rPr lang="en-GB" sz="1800" dirty="0" err="1"/>
              <a:t>referenceimage</a:t>
            </a:r>
            <a:r>
              <a:rPr lang="en-GB" sz="1800" dirty="0"/>
              <a:t>)));</a:t>
            </a:r>
          </a:p>
          <a:p>
            <a:r>
              <a:rPr lang="en-GB" sz="1800" dirty="0"/>
              <a:t>           frame1=im2bw(frame2,0.1); </a:t>
            </a:r>
          </a:p>
          <a:p>
            <a:r>
              <a:rPr lang="en-GB" sz="1800" dirty="0"/>
              <a:t>           [</a:t>
            </a:r>
            <a:r>
              <a:rPr lang="en-GB" sz="1800" dirty="0" err="1"/>
              <a:t>Labelimage</a:t>
            </a:r>
            <a:r>
              <a:rPr lang="en-GB" sz="1800" dirty="0"/>
              <a:t>]=</a:t>
            </a:r>
            <a:r>
              <a:rPr lang="en-GB" sz="1800" dirty="0" err="1"/>
              <a:t>bwlabeln</a:t>
            </a:r>
            <a:r>
              <a:rPr lang="en-GB" sz="1800" dirty="0"/>
              <a:t>(frame1); </a:t>
            </a:r>
          </a:p>
          <a:p>
            <a:r>
              <a:rPr lang="en-GB" sz="1800" dirty="0"/>
              <a:t>           stats=</a:t>
            </a:r>
            <a:r>
              <a:rPr lang="en-GB" sz="1800" dirty="0" err="1"/>
              <a:t>regionprops</a:t>
            </a:r>
            <a:r>
              <a:rPr lang="en-GB" sz="1800" dirty="0"/>
              <a:t>(</a:t>
            </a:r>
            <a:r>
              <a:rPr lang="en-GB" sz="1800" dirty="0" err="1"/>
              <a:t>Labelimage</a:t>
            </a:r>
            <a:r>
              <a:rPr lang="en-GB" sz="1800" dirty="0"/>
              <a:t>,'basic');</a:t>
            </a:r>
          </a:p>
          <a:p>
            <a:r>
              <a:rPr lang="en-GB" sz="1800" dirty="0"/>
              <a:t>           BB=</a:t>
            </a:r>
            <a:r>
              <a:rPr lang="en-GB" sz="1800" dirty="0" err="1"/>
              <a:t>stats.BoundingBox</a:t>
            </a:r>
            <a:r>
              <a:rPr lang="en-GB" sz="1800" dirty="0"/>
              <a:t>;</a:t>
            </a:r>
          </a:p>
          <a:p>
            <a:r>
              <a:rPr lang="en-GB" sz="1800" dirty="0"/>
              <a:t>           </a:t>
            </a:r>
            <a:r>
              <a:rPr lang="en-GB" sz="1800" dirty="0" err="1"/>
              <a:t>i</a:t>
            </a:r>
            <a:r>
              <a:rPr lang="en-GB" sz="1800" dirty="0"/>
              <a:t>=2; %</a:t>
            </a:r>
            <a:r>
              <a:rPr lang="en-GB" sz="1800" dirty="0" err="1"/>
              <a:t>fblasst</a:t>
            </a:r>
            <a:r>
              <a:rPr lang="en-GB" sz="1800" dirty="0"/>
              <a:t> for</a:t>
            </a:r>
          </a:p>
          <a:p>
            <a:r>
              <a:rPr lang="en-GB" sz="1800" dirty="0"/>
              <a:t>           X(</a:t>
            </a:r>
            <a:r>
              <a:rPr lang="en-GB" sz="1800" dirty="0" err="1"/>
              <a:t>i</a:t>
            </a:r>
            <a:r>
              <a:rPr lang="en-GB" sz="1800" dirty="0"/>
              <a:t>)=BB(1);</a:t>
            </a:r>
          </a:p>
          <a:p>
            <a:r>
              <a:rPr lang="en-GB" sz="1800" dirty="0"/>
              <a:t>           Y(</a:t>
            </a:r>
            <a:r>
              <a:rPr lang="en-GB" sz="1800" dirty="0" err="1"/>
              <a:t>i</a:t>
            </a:r>
            <a:r>
              <a:rPr lang="en-GB" sz="1800" dirty="0"/>
              <a:t>)=BB(2);</a:t>
            </a:r>
          </a:p>
          <a:p>
            <a:r>
              <a:rPr lang="nn-NO" sz="1800" dirty="0"/>
              <a:t>           Dist=((X(i)-X(i-1))^2+(Y(i)-Y(i-1))^2)^(1/2);</a:t>
            </a:r>
          </a:p>
          <a:p>
            <a:r>
              <a:rPr lang="en-GB" sz="1800" dirty="0"/>
              <a:t>           Z(</a:t>
            </a:r>
            <a:r>
              <a:rPr lang="en-GB" sz="1800" dirty="0" err="1"/>
              <a:t>i</a:t>
            </a:r>
            <a:r>
              <a:rPr lang="en-GB" sz="1800" dirty="0"/>
              <a:t>)=</a:t>
            </a:r>
            <a:r>
              <a:rPr lang="en-GB" sz="1800" dirty="0" err="1"/>
              <a:t>Dist</a:t>
            </a:r>
            <a:r>
              <a:rPr lang="en-GB" sz="1800" dirty="0"/>
              <a:t>;</a:t>
            </a:r>
          </a:p>
        </p:txBody>
      </p:sp>
    </p:spTree>
    <p:extLst>
      <p:ext uri="{BB962C8B-B14F-4D97-AF65-F5344CB8AC3E}">
        <p14:creationId xmlns:p14="http://schemas.microsoft.com/office/powerpoint/2010/main" val="35204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A244-2EB2-48B7-A43C-0727465AF519}"/>
              </a:ext>
            </a:extLst>
          </p:cNvPr>
          <p:cNvSpPr>
            <a:spLocks noGrp="1"/>
          </p:cNvSpPr>
          <p:nvPr>
            <p:ph type="title"/>
          </p:nvPr>
        </p:nvSpPr>
        <p:spPr>
          <a:xfrm>
            <a:off x="837828" y="0"/>
            <a:ext cx="10512862" cy="764705"/>
          </a:xfrm>
        </p:spPr>
        <p:txBody>
          <a:bodyPr>
            <a:normAutofit/>
          </a:bodyPr>
          <a:lstStyle/>
          <a:p>
            <a:pPr algn="just"/>
            <a:r>
              <a:rPr lang="en-GB" sz="3600" b="1" dirty="0" smtClean="0"/>
              <a:t>                            </a:t>
            </a:r>
            <a:r>
              <a:rPr lang="en-GB" sz="3600" b="1" dirty="0" smtClean="0">
                <a:latin typeface="Times New Roman" panose="02020603050405020304" pitchFamily="18" charset="0"/>
                <a:cs typeface="Times New Roman" panose="02020603050405020304" pitchFamily="18" charset="0"/>
              </a:rPr>
              <a:t>LITERATURE</a:t>
            </a:r>
            <a:r>
              <a:rPr lang="en-GB" sz="4000" b="1" dirty="0" smtClean="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SURVEY </a:t>
            </a:r>
            <a:endParaRPr lang="en-IN" sz="36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E14F7F8-6709-433D-A02D-FE47E8952514}"/>
              </a:ext>
            </a:extLst>
          </p:cNvPr>
          <p:cNvGraphicFramePr>
            <a:graphicFrameLocks noGrp="1"/>
          </p:cNvGraphicFramePr>
          <p:nvPr>
            <p:ph idx="1"/>
            <p:extLst>
              <p:ext uri="{D42A27DB-BD31-4B8C-83A1-F6EECF244321}">
                <p14:modId xmlns:p14="http://schemas.microsoft.com/office/powerpoint/2010/main" val="1067374313"/>
              </p:ext>
            </p:extLst>
          </p:nvPr>
        </p:nvGraphicFramePr>
        <p:xfrm>
          <a:off x="693812" y="1628800"/>
          <a:ext cx="10513169" cy="3826543"/>
        </p:xfrm>
        <a:graphic>
          <a:graphicData uri="http://schemas.openxmlformats.org/drawingml/2006/table">
            <a:tbl>
              <a:tblPr firstRow="1" bandRow="1">
                <a:tableStyleId>{69012ECD-51FC-41F1-AA8D-1B2483CD663E}</a:tableStyleId>
              </a:tblPr>
              <a:tblGrid>
                <a:gridCol w="901101">
                  <a:extLst>
                    <a:ext uri="{9D8B030D-6E8A-4147-A177-3AD203B41FA5}">
                      <a16:colId xmlns:a16="http://schemas.microsoft.com/office/drawing/2014/main" val="1477642329"/>
                    </a:ext>
                  </a:extLst>
                </a:gridCol>
                <a:gridCol w="2267251">
                  <a:extLst>
                    <a:ext uri="{9D8B030D-6E8A-4147-A177-3AD203B41FA5}">
                      <a16:colId xmlns:a16="http://schemas.microsoft.com/office/drawing/2014/main" val="4099617646"/>
                    </a:ext>
                  </a:extLst>
                </a:gridCol>
                <a:gridCol w="2520280">
                  <a:extLst>
                    <a:ext uri="{9D8B030D-6E8A-4147-A177-3AD203B41FA5}">
                      <a16:colId xmlns:a16="http://schemas.microsoft.com/office/drawing/2014/main" val="1872742321"/>
                    </a:ext>
                  </a:extLst>
                </a:gridCol>
                <a:gridCol w="2421520">
                  <a:extLst>
                    <a:ext uri="{9D8B030D-6E8A-4147-A177-3AD203B41FA5}">
                      <a16:colId xmlns:a16="http://schemas.microsoft.com/office/drawing/2014/main" val="3192715310"/>
                    </a:ext>
                  </a:extLst>
                </a:gridCol>
                <a:gridCol w="2403017">
                  <a:extLst>
                    <a:ext uri="{9D8B030D-6E8A-4147-A177-3AD203B41FA5}">
                      <a16:colId xmlns:a16="http://schemas.microsoft.com/office/drawing/2014/main" val="817903684"/>
                    </a:ext>
                  </a:extLst>
                </a:gridCol>
              </a:tblGrid>
              <a:tr h="606294">
                <a:tc>
                  <a:txBody>
                    <a:bodyPr/>
                    <a:lstStyle/>
                    <a:p>
                      <a:r>
                        <a:rPr lang="en-US" dirty="0">
                          <a:solidFill>
                            <a:schemeClr val="tx1"/>
                          </a:solidFill>
                          <a:latin typeface="Times New Roman" panose="02020603050405020304" pitchFamily="18" charset="0"/>
                          <a:cs typeface="Times New Roman" panose="02020603050405020304" pitchFamily="18" charset="0"/>
                        </a:rPr>
                        <a:t>Year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Author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Title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Description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Disadvantage</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6108323"/>
                  </a:ext>
                </a:extLst>
              </a:tr>
              <a:tr h="3220249">
                <a:tc>
                  <a:txBody>
                    <a:bodyPr/>
                    <a:lstStyle/>
                    <a:p>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(IEEE)</a:t>
                      </a:r>
                    </a:p>
                  </a:txBody>
                  <a:tcPr/>
                </a:tc>
                <a:tc>
                  <a:txBody>
                    <a:bodyPr/>
                    <a:lstStyle/>
                    <a:p>
                      <a:r>
                        <a:rPr lang="en-US" dirty="0">
                          <a:latin typeface="Times New Roman" panose="02020603050405020304" pitchFamily="18" charset="0"/>
                          <a:cs typeface="Times New Roman" panose="02020603050405020304" pitchFamily="18" charset="0"/>
                        </a:rPr>
                        <a:t>1.Salaja silas</a:t>
                      </a:r>
                    </a:p>
                    <a:p>
                      <a:r>
                        <a:rPr lang="en-US" dirty="0">
                          <a:latin typeface="Times New Roman" panose="02020603050405020304" pitchFamily="18" charset="0"/>
                          <a:cs typeface="Times New Roman" panose="02020603050405020304" pitchFamily="18" charset="0"/>
                        </a:rPr>
                        <a:t>2.Rajsingh</a:t>
                      </a:r>
                    </a:p>
                    <a:p>
                      <a:r>
                        <a:rPr lang="en-IN" dirty="0">
                          <a:latin typeface="Times New Roman" panose="02020603050405020304" pitchFamily="18" charset="0"/>
                          <a:cs typeface="Times New Roman" panose="02020603050405020304" pitchFamily="18" charset="0"/>
                        </a:rPr>
                        <a:t>3.Joyce beryl</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799" b="0" i="0" kern="1200" dirty="0">
                          <a:solidFill>
                            <a:schemeClr val="tx1"/>
                          </a:solidFill>
                          <a:effectLst/>
                          <a:latin typeface="Times New Roman" panose="02020603050405020304" pitchFamily="18" charset="0"/>
                          <a:ea typeface="+mn-ea"/>
                          <a:cs typeface="Times New Roman" panose="02020603050405020304" pitchFamily="18" charset="0"/>
                        </a:rPr>
                        <a:t>Performance Analysis of Edge Detection Algorithms for Object Detection in Accident Images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799" b="0" i="0" kern="1200" dirty="0">
                          <a:solidFill>
                            <a:schemeClr val="tx1"/>
                          </a:solidFill>
                          <a:effectLst/>
                          <a:latin typeface="Times New Roman" panose="02020603050405020304" pitchFamily="18" charset="0"/>
                          <a:ea typeface="+mn-ea"/>
                          <a:cs typeface="Times New Roman" panose="02020603050405020304" pitchFamily="18" charset="0"/>
                        </a:rPr>
                        <a:t>Edge detection is used in identifying various objects such as vehicles and victims by outlining the sudden change of pixel intensity from the given accidental images.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799" b="0" i="0" kern="1200" dirty="0">
                          <a:solidFill>
                            <a:schemeClr val="tx1"/>
                          </a:solidFill>
                          <a:effectLst/>
                          <a:latin typeface="Times New Roman" panose="02020603050405020304" pitchFamily="18" charset="0"/>
                          <a:ea typeface="+mn-ea"/>
                          <a:cs typeface="Times New Roman" panose="02020603050405020304" pitchFamily="18" charset="0"/>
                        </a:rPr>
                        <a:t>Algorithms are evaluated in terms of  Peak Signal-to-Noise Ratio (PSNR) and Mean Square Error (MSE) which delays the output.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3077576"/>
                  </a:ext>
                </a:extLst>
              </a:tr>
            </a:tbl>
          </a:graphicData>
        </a:graphic>
      </p:graphicFrame>
      <p:cxnSp>
        <p:nvCxnSpPr>
          <p:cNvPr id="5" name="Straight Connector 4"/>
          <p:cNvCxnSpPr/>
          <p:nvPr/>
        </p:nvCxnSpPr>
        <p:spPr>
          <a:xfrm>
            <a:off x="3862164" y="1690689"/>
            <a:ext cx="0" cy="3764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57908" y="1690689"/>
            <a:ext cx="0" cy="3764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82444" y="1690689"/>
            <a:ext cx="0" cy="3764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30716" y="1690689"/>
            <a:ext cx="0" cy="37646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8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2"/>
            <a:ext cx="10512862" cy="792089"/>
          </a:xfrm>
        </p:spPr>
        <p:txBody>
          <a:bodyPr>
            <a:normAutofit/>
          </a:bodyPr>
          <a:lstStyle/>
          <a:p>
            <a:r>
              <a:rPr lang="en-GB" sz="3600" dirty="0"/>
              <a:t>                              </a:t>
            </a:r>
            <a:r>
              <a:rPr lang="en-GB" sz="3600" dirty="0" smtClean="0"/>
              <a:t>   </a:t>
            </a:r>
            <a:r>
              <a:rPr lang="en-GB" sz="3600" b="1" dirty="0" smtClean="0">
                <a:latin typeface="Times New Roman" panose="02020603050405020304" pitchFamily="18" charset="0"/>
                <a:cs typeface="Times New Roman" panose="02020603050405020304" pitchFamily="18" charset="0"/>
              </a:rPr>
              <a:t>CODING-CONT</a:t>
            </a: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2" y="1268760"/>
            <a:ext cx="10512862" cy="4908203"/>
          </a:xfrm>
        </p:spPr>
        <p:txBody>
          <a:bodyPr>
            <a:normAutofit fontScale="70000" lnSpcReduction="20000"/>
          </a:bodyPr>
          <a:lstStyle/>
          <a:p>
            <a:r>
              <a:rPr lang="en-GB" dirty="0"/>
              <a:t>M=median(Z);</a:t>
            </a:r>
          </a:p>
          <a:p>
            <a:r>
              <a:rPr lang="en-GB" dirty="0"/>
              <a:t>           %</a:t>
            </a:r>
            <a:r>
              <a:rPr lang="en-GB" dirty="0" err="1"/>
              <a:t>disp</a:t>
            </a:r>
            <a:r>
              <a:rPr lang="en-GB" dirty="0"/>
              <a:t>(M);</a:t>
            </a:r>
          </a:p>
          <a:p>
            <a:r>
              <a:rPr lang="en-GB" dirty="0"/>
              <a:t>           %</a:t>
            </a:r>
            <a:r>
              <a:rPr lang="en-GB" dirty="0" err="1"/>
              <a:t>clc</a:t>
            </a:r>
            <a:r>
              <a:rPr lang="en-GB" dirty="0"/>
              <a:t>;</a:t>
            </a:r>
          </a:p>
          <a:p>
            <a:r>
              <a:rPr lang="en-GB" dirty="0"/>
              <a:t>           %</a:t>
            </a:r>
            <a:r>
              <a:rPr lang="en-GB" dirty="0" err="1"/>
              <a:t>disp</a:t>
            </a:r>
            <a:r>
              <a:rPr lang="en-GB" dirty="0"/>
              <a:t>('speed=')</a:t>
            </a:r>
          </a:p>
          <a:p>
            <a:r>
              <a:rPr lang="en-GB" dirty="0"/>
              <a:t>           Speed=((M)*(120/8))/(4);</a:t>
            </a:r>
          </a:p>
          <a:p>
            <a:r>
              <a:rPr lang="en-GB" dirty="0"/>
              <a:t>           %</a:t>
            </a:r>
            <a:r>
              <a:rPr lang="en-GB" dirty="0" err="1"/>
              <a:t>disp</a:t>
            </a:r>
            <a:r>
              <a:rPr lang="en-GB" dirty="0"/>
              <a:t>(Speed);</a:t>
            </a:r>
          </a:p>
          <a:p>
            <a:r>
              <a:rPr lang="en-GB" dirty="0"/>
              <a:t>           %SPEED = M ???????????</a:t>
            </a:r>
          </a:p>
          <a:p>
            <a:r>
              <a:rPr lang="en-GB" dirty="0"/>
              <a:t>           </a:t>
            </a:r>
            <a:r>
              <a:rPr lang="en-GB" dirty="0" err="1"/>
              <a:t>i</a:t>
            </a:r>
            <a:r>
              <a:rPr lang="en-GB" dirty="0"/>
              <a:t> = </a:t>
            </a:r>
            <a:r>
              <a:rPr lang="en-GB" dirty="0" err="1"/>
              <a:t>i</a:t>
            </a:r>
            <a:r>
              <a:rPr lang="en-GB" dirty="0"/>
              <a:t> + 1;</a:t>
            </a:r>
          </a:p>
          <a:p>
            <a:r>
              <a:rPr lang="en-GB" dirty="0"/>
              <a:t>           SE = </a:t>
            </a:r>
            <a:r>
              <a:rPr lang="en-GB" dirty="0" err="1"/>
              <a:t>strel</a:t>
            </a:r>
            <a:r>
              <a:rPr lang="en-GB" dirty="0"/>
              <a:t>('disk',6); </a:t>
            </a:r>
          </a:p>
          <a:p>
            <a:r>
              <a:rPr lang="en-GB" dirty="0"/>
              <a:t>           frame3=</a:t>
            </a:r>
            <a:r>
              <a:rPr lang="en-GB" dirty="0" err="1"/>
              <a:t>imclose</a:t>
            </a:r>
            <a:r>
              <a:rPr lang="en-GB" dirty="0"/>
              <a:t>(frame1,SE); </a:t>
            </a:r>
          </a:p>
          <a:p>
            <a:r>
              <a:rPr lang="en-GB" dirty="0"/>
              <a:t>           step(</a:t>
            </a:r>
            <a:r>
              <a:rPr lang="en-GB" dirty="0" err="1"/>
              <a:t>videoReader</a:t>
            </a:r>
            <a:r>
              <a:rPr lang="en-GB" dirty="0"/>
              <a:t>); </a:t>
            </a:r>
          </a:p>
          <a:p>
            <a:r>
              <a:rPr lang="en-GB" dirty="0"/>
              <a:t>           pause(0.05);</a:t>
            </a:r>
          </a:p>
          <a:p>
            <a:r>
              <a:rPr lang="en-GB" dirty="0"/>
              <a:t>              %if(</a:t>
            </a:r>
            <a:r>
              <a:rPr lang="en-GB" dirty="0" err="1"/>
              <a:t>i</a:t>
            </a:r>
            <a:r>
              <a:rPr lang="en-GB" dirty="0"/>
              <a:t>==121) end; ??</a:t>
            </a:r>
            <a:endParaRPr lang="en-GB" sz="1800" dirty="0"/>
          </a:p>
          <a:p>
            <a:r>
              <a:rPr lang="en-GB" dirty="0"/>
              <a:t> %-----------------------SPEED ---------------------------%</a:t>
            </a:r>
          </a:p>
          <a:p>
            <a:endParaRPr lang="en-GB" dirty="0"/>
          </a:p>
        </p:txBody>
      </p:sp>
    </p:spTree>
    <p:extLst>
      <p:ext uri="{BB962C8B-B14F-4D97-AF65-F5344CB8AC3E}">
        <p14:creationId xmlns:p14="http://schemas.microsoft.com/office/powerpoint/2010/main" val="238416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92088"/>
          </a:xfrm>
        </p:spPr>
        <p:txBody>
          <a:bodyPr>
            <a:normAutofit/>
          </a:bodyPr>
          <a:lstStyle/>
          <a:p>
            <a:r>
              <a:rPr lang="en-GB" dirty="0"/>
              <a:t>                            </a:t>
            </a:r>
            <a:r>
              <a:rPr lang="en-GB" sz="3600" b="1" dirty="0" smtClean="0">
                <a:latin typeface="Times New Roman" panose="02020603050405020304" pitchFamily="18" charset="0"/>
                <a:cs typeface="Times New Roman" panose="02020603050405020304" pitchFamily="18" charset="0"/>
              </a:rPr>
              <a:t>CODING-CONT</a:t>
            </a: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2" y="1412776"/>
            <a:ext cx="10512862" cy="4764187"/>
          </a:xfrm>
        </p:spPr>
        <p:txBody>
          <a:bodyPr>
            <a:noAutofit/>
          </a:bodyPr>
          <a:lstStyle/>
          <a:p>
            <a:r>
              <a:rPr lang="en-GB" sz="1800" dirty="0"/>
              <a:t>for ii = 1:length(</a:t>
            </a:r>
            <a:r>
              <a:rPr lang="en-GB" sz="1800" dirty="0" err="1"/>
              <a:t>imageNames</a:t>
            </a:r>
            <a:r>
              <a:rPr lang="en-GB" sz="1800" dirty="0"/>
              <a:t>)</a:t>
            </a:r>
          </a:p>
          <a:p>
            <a:r>
              <a:rPr lang="en-GB" sz="1800" dirty="0"/>
              <a:t>   </a:t>
            </a:r>
            <a:r>
              <a:rPr lang="en-GB" sz="1800" dirty="0" err="1"/>
              <a:t>img</a:t>
            </a:r>
            <a:r>
              <a:rPr lang="en-GB" sz="1800" dirty="0"/>
              <a:t> = </a:t>
            </a:r>
            <a:r>
              <a:rPr lang="en-GB" sz="1800" dirty="0" err="1"/>
              <a:t>imread</a:t>
            </a:r>
            <a:r>
              <a:rPr lang="en-GB" sz="1800" dirty="0"/>
              <a:t>(</a:t>
            </a:r>
            <a:r>
              <a:rPr lang="en-GB" sz="1800" dirty="0" err="1"/>
              <a:t>fullfile</a:t>
            </a:r>
            <a:r>
              <a:rPr lang="en-GB" sz="1800" dirty="0"/>
              <a:t>(</a:t>
            </a:r>
            <a:r>
              <a:rPr lang="en-GB" sz="1800" dirty="0" err="1"/>
              <a:t>workingDir</a:t>
            </a:r>
            <a:r>
              <a:rPr lang="en-GB" sz="1800" dirty="0"/>
              <a:t>,'images',</a:t>
            </a:r>
            <a:r>
              <a:rPr lang="en-GB" sz="1800" dirty="0" err="1"/>
              <a:t>imageNames</a:t>
            </a:r>
            <a:r>
              <a:rPr lang="en-GB" sz="1800" dirty="0"/>
              <a:t>{ii}));</a:t>
            </a:r>
          </a:p>
          <a:p>
            <a:r>
              <a:rPr lang="en-GB" sz="1800" dirty="0"/>
              <a:t>   </a:t>
            </a:r>
            <a:r>
              <a:rPr lang="en-GB" sz="1800" dirty="0" err="1"/>
              <a:t>writeVideo</a:t>
            </a:r>
            <a:r>
              <a:rPr lang="en-GB" sz="1800" dirty="0"/>
              <a:t>(</a:t>
            </a:r>
            <a:r>
              <a:rPr lang="en-GB" sz="1800" dirty="0" err="1"/>
              <a:t>outputVideo,img</a:t>
            </a:r>
            <a:r>
              <a:rPr lang="en-GB" sz="1800" dirty="0"/>
              <a:t>)</a:t>
            </a:r>
          </a:p>
          <a:p>
            <a:r>
              <a:rPr lang="en-GB" sz="1800" dirty="0"/>
              <a:t>end</a:t>
            </a:r>
          </a:p>
          <a:p>
            <a:r>
              <a:rPr lang="en-GB" sz="1800" dirty="0"/>
              <a:t>close(</a:t>
            </a:r>
            <a:r>
              <a:rPr lang="en-GB" sz="1800" dirty="0" err="1"/>
              <a:t>outputVideo</a:t>
            </a:r>
            <a:r>
              <a:rPr lang="en-GB" sz="1800" dirty="0"/>
              <a:t>)</a:t>
            </a:r>
          </a:p>
          <a:p>
            <a:r>
              <a:rPr lang="en-GB" sz="1800" dirty="0" err="1"/>
              <a:t>shuttleAvi</a:t>
            </a:r>
            <a:r>
              <a:rPr lang="en-GB" sz="1800" dirty="0"/>
              <a:t> = </a:t>
            </a:r>
            <a:r>
              <a:rPr lang="en-GB" sz="1800" dirty="0" err="1"/>
              <a:t>VideoReader</a:t>
            </a:r>
            <a:r>
              <a:rPr lang="en-GB" sz="1800" dirty="0"/>
              <a:t>(</a:t>
            </a:r>
            <a:r>
              <a:rPr lang="en-GB" sz="1800" dirty="0" err="1"/>
              <a:t>fullfile</a:t>
            </a:r>
            <a:r>
              <a:rPr lang="en-GB" sz="1800" dirty="0"/>
              <a:t>(workingDir,'accident.avi'));</a:t>
            </a:r>
          </a:p>
          <a:p>
            <a:r>
              <a:rPr lang="en-GB" sz="1800" dirty="0"/>
              <a:t>ii = 1;</a:t>
            </a:r>
          </a:p>
          <a:p>
            <a:r>
              <a:rPr lang="en-GB" sz="1800" dirty="0"/>
              <a:t>while </a:t>
            </a:r>
            <a:r>
              <a:rPr lang="en-GB" sz="1800" dirty="0" err="1"/>
              <a:t>hasFrame</a:t>
            </a:r>
            <a:r>
              <a:rPr lang="en-GB" sz="1800" dirty="0"/>
              <a:t>(</a:t>
            </a:r>
            <a:r>
              <a:rPr lang="en-GB" sz="1800" dirty="0" err="1"/>
              <a:t>shuttleAvi</a:t>
            </a:r>
            <a:r>
              <a:rPr lang="en-GB" sz="1800" dirty="0"/>
              <a:t>)</a:t>
            </a:r>
          </a:p>
          <a:p>
            <a:r>
              <a:rPr lang="en-GB" sz="1800" dirty="0"/>
              <a:t>   </a:t>
            </a:r>
            <a:r>
              <a:rPr lang="en-GB" sz="1800" dirty="0" err="1"/>
              <a:t>mov</a:t>
            </a:r>
            <a:r>
              <a:rPr lang="en-GB" sz="1800" dirty="0"/>
              <a:t>(ii) = im2frame(</a:t>
            </a:r>
            <a:r>
              <a:rPr lang="en-GB" sz="1800" dirty="0" err="1"/>
              <a:t>readFrame</a:t>
            </a:r>
            <a:r>
              <a:rPr lang="en-GB" sz="1800" dirty="0"/>
              <a:t>(</a:t>
            </a:r>
            <a:r>
              <a:rPr lang="en-GB" sz="1800" dirty="0" err="1"/>
              <a:t>shuttleAvi</a:t>
            </a:r>
            <a:r>
              <a:rPr lang="en-GB" sz="1800" dirty="0"/>
              <a:t>));</a:t>
            </a:r>
          </a:p>
          <a:p>
            <a:r>
              <a:rPr lang="en-GB" sz="1800" dirty="0"/>
              <a:t>   ii = ii+1;</a:t>
            </a:r>
          </a:p>
          <a:p>
            <a:r>
              <a:rPr lang="en-GB" sz="1800" dirty="0"/>
              <a:t>end</a:t>
            </a:r>
          </a:p>
          <a:p>
            <a:r>
              <a:rPr lang="en-GB" sz="1800" dirty="0"/>
              <a:t>figure</a:t>
            </a:r>
          </a:p>
          <a:p>
            <a:r>
              <a:rPr lang="en-GB" sz="1800" dirty="0" err="1"/>
              <a:t>imshow</a:t>
            </a:r>
            <a:r>
              <a:rPr lang="en-GB" sz="1800" dirty="0"/>
              <a:t>(</a:t>
            </a:r>
            <a:r>
              <a:rPr lang="en-GB" sz="1800" dirty="0" err="1"/>
              <a:t>mov</a:t>
            </a:r>
            <a:r>
              <a:rPr lang="en-GB" sz="1800" dirty="0"/>
              <a:t>(1).</a:t>
            </a:r>
            <a:r>
              <a:rPr lang="en-GB" sz="1800" dirty="0" err="1"/>
              <a:t>cdata</a:t>
            </a:r>
            <a:r>
              <a:rPr lang="en-GB" sz="1800" dirty="0"/>
              <a:t>, 'Border', 'tight')</a:t>
            </a:r>
          </a:p>
          <a:p>
            <a:endParaRPr lang="en-GB" sz="1800" dirty="0"/>
          </a:p>
        </p:txBody>
      </p:sp>
    </p:spTree>
    <p:extLst>
      <p:ext uri="{BB962C8B-B14F-4D97-AF65-F5344CB8AC3E}">
        <p14:creationId xmlns:p14="http://schemas.microsoft.com/office/powerpoint/2010/main" val="359917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792088"/>
          </a:xfrm>
        </p:spPr>
        <p:txBody>
          <a:bodyPr/>
          <a:lstStyle/>
          <a:p>
            <a:r>
              <a:rPr lang="en-GB" dirty="0"/>
              <a:t>                           </a:t>
            </a:r>
            <a:r>
              <a:rPr lang="en-GB" sz="3600" b="1" dirty="0">
                <a:latin typeface="Times New Roman" panose="02020603050405020304" pitchFamily="18" charset="0"/>
                <a:cs typeface="Times New Roman" panose="02020603050405020304" pitchFamily="18" charset="0"/>
              </a:rPr>
              <a:t>CODING-CONT</a:t>
            </a:r>
          </a:p>
        </p:txBody>
      </p:sp>
      <p:sp>
        <p:nvSpPr>
          <p:cNvPr id="3" name="Content Placeholder 2"/>
          <p:cNvSpPr>
            <a:spLocks noGrp="1"/>
          </p:cNvSpPr>
          <p:nvPr>
            <p:ph idx="1"/>
          </p:nvPr>
        </p:nvSpPr>
        <p:spPr>
          <a:xfrm>
            <a:off x="837982" y="1124746"/>
            <a:ext cx="10512862" cy="5052218"/>
          </a:xfrm>
        </p:spPr>
        <p:txBody>
          <a:bodyPr>
            <a:noAutofit/>
          </a:bodyPr>
          <a:lstStyle/>
          <a:p>
            <a:r>
              <a:rPr lang="en-GB" sz="1800" dirty="0"/>
              <a:t>movie(mov,1,shuttleAvi.FrameRate)</a:t>
            </a:r>
          </a:p>
          <a:p>
            <a:r>
              <a:rPr lang="en-GB" sz="1800" dirty="0" err="1"/>
              <a:t>myaddress</a:t>
            </a:r>
            <a:r>
              <a:rPr lang="en-GB" sz="1800" dirty="0"/>
              <a:t> = 'haritest69@gmail.com';</a:t>
            </a:r>
          </a:p>
          <a:p>
            <a:r>
              <a:rPr lang="en-GB" sz="1800" dirty="0" err="1"/>
              <a:t>mypassword</a:t>
            </a:r>
            <a:r>
              <a:rPr lang="en-GB" sz="1800" dirty="0"/>
              <a:t> = 'Hari123456';</a:t>
            </a:r>
          </a:p>
          <a:p>
            <a:r>
              <a:rPr lang="en-GB" sz="1800" dirty="0" err="1"/>
              <a:t>setpref</a:t>
            </a:r>
            <a:r>
              <a:rPr lang="en-GB" sz="1800" dirty="0"/>
              <a:t>('Internet','E_mail',</a:t>
            </a:r>
            <a:r>
              <a:rPr lang="en-GB" sz="1800" dirty="0" err="1"/>
              <a:t>myaddress</a:t>
            </a:r>
            <a:r>
              <a:rPr lang="en-GB" sz="1800" dirty="0"/>
              <a:t>);</a:t>
            </a:r>
          </a:p>
          <a:p>
            <a:r>
              <a:rPr lang="en-GB" sz="1800" dirty="0" err="1"/>
              <a:t>setpref</a:t>
            </a:r>
            <a:r>
              <a:rPr lang="en-GB" sz="1800" dirty="0"/>
              <a:t>('</a:t>
            </a:r>
            <a:r>
              <a:rPr lang="en-GB" sz="1800" dirty="0" err="1"/>
              <a:t>Internet','SMTP_Server','smtp.gmail.com</a:t>
            </a:r>
            <a:r>
              <a:rPr lang="en-GB" sz="1800" dirty="0"/>
              <a:t>');</a:t>
            </a:r>
          </a:p>
          <a:p>
            <a:r>
              <a:rPr lang="en-GB" sz="1800" dirty="0" err="1"/>
              <a:t>setpref</a:t>
            </a:r>
            <a:r>
              <a:rPr lang="en-GB" sz="1800" dirty="0"/>
              <a:t>('Internet','SMTP_Username',</a:t>
            </a:r>
            <a:r>
              <a:rPr lang="en-GB" sz="1800" dirty="0" err="1"/>
              <a:t>myaddress</a:t>
            </a:r>
            <a:r>
              <a:rPr lang="en-GB" sz="1800" dirty="0"/>
              <a:t>);</a:t>
            </a:r>
          </a:p>
          <a:p>
            <a:r>
              <a:rPr lang="en-GB" sz="1800" dirty="0" err="1"/>
              <a:t>setpref</a:t>
            </a:r>
            <a:r>
              <a:rPr lang="en-GB" sz="1800" dirty="0"/>
              <a:t>('Internet','SMTP_Password',</a:t>
            </a:r>
            <a:r>
              <a:rPr lang="en-GB" sz="1800" dirty="0" err="1"/>
              <a:t>mypassword</a:t>
            </a:r>
            <a:r>
              <a:rPr lang="en-GB" sz="1800" dirty="0"/>
              <a:t>);</a:t>
            </a:r>
          </a:p>
          <a:p>
            <a:r>
              <a:rPr lang="en-GB" sz="1800" dirty="0"/>
              <a:t>props = </a:t>
            </a:r>
            <a:r>
              <a:rPr lang="en-GB" sz="1800" dirty="0" err="1"/>
              <a:t>java.lang.System.getProperties</a:t>
            </a:r>
            <a:r>
              <a:rPr lang="en-GB" sz="1800" dirty="0"/>
              <a:t>;</a:t>
            </a:r>
          </a:p>
          <a:p>
            <a:r>
              <a:rPr lang="en-GB" sz="1800" dirty="0"/>
              <a:t>%% </a:t>
            </a:r>
            <a:r>
              <a:rPr lang="en-GB" sz="1800" dirty="0" err="1"/>
              <a:t>i</a:t>
            </a:r>
            <a:endParaRPr lang="en-GB" sz="1800" dirty="0"/>
          </a:p>
          <a:p>
            <a:r>
              <a:rPr lang="en-GB" sz="1800" dirty="0" err="1"/>
              <a:t>props.setProperty</a:t>
            </a:r>
            <a:r>
              <a:rPr lang="en-GB" sz="1800" dirty="0"/>
              <a:t>('mail.smtp.</a:t>
            </a:r>
            <a:r>
              <a:rPr lang="en-GB" sz="1800" dirty="0" err="1"/>
              <a:t>auth</a:t>
            </a:r>
            <a:r>
              <a:rPr lang="en-GB" sz="1800" dirty="0"/>
              <a:t>','true');</a:t>
            </a:r>
          </a:p>
          <a:p>
            <a:r>
              <a:rPr lang="en-GB" sz="1800" dirty="0" err="1"/>
              <a:t>props.setProperty</a:t>
            </a:r>
            <a:r>
              <a:rPr lang="en-GB" sz="1800" dirty="0"/>
              <a:t>('mail.smtp.socketFactory.class','javax.net.ssl.SSLSocketFactory');</a:t>
            </a:r>
          </a:p>
          <a:p>
            <a:r>
              <a:rPr lang="en-GB" sz="1800" dirty="0" err="1"/>
              <a:t>props.setProperty</a:t>
            </a:r>
            <a:r>
              <a:rPr lang="en-GB" sz="1800" dirty="0"/>
              <a:t>('mail.smtp.socketFactory.port','465');</a:t>
            </a:r>
          </a:p>
          <a:p>
            <a:r>
              <a:rPr lang="en-US" sz="1800" dirty="0" err="1"/>
              <a:t>sendmail</a:t>
            </a:r>
            <a:r>
              <a:rPr lang="en-US" sz="1800" dirty="0"/>
              <a:t>('ashwini.achu0310@gmail.com','accident detection </a:t>
            </a:r>
            <a:r>
              <a:rPr lang="en-US" sz="1800" dirty="0" err="1"/>
              <a:t>system','recover</a:t>
            </a:r>
            <a:r>
              <a:rPr lang="en-US" sz="1800" dirty="0"/>
              <a:t> your patient ','C:\Accident check\images\570.jpg')</a:t>
            </a:r>
          </a:p>
          <a:p>
            <a:endParaRPr lang="en-GB" sz="1800" dirty="0"/>
          </a:p>
          <a:p>
            <a:endParaRPr lang="en-GB" sz="1800" dirty="0"/>
          </a:p>
        </p:txBody>
      </p:sp>
    </p:spTree>
    <p:extLst>
      <p:ext uri="{BB962C8B-B14F-4D97-AF65-F5344CB8AC3E}">
        <p14:creationId xmlns:p14="http://schemas.microsoft.com/office/powerpoint/2010/main" val="82326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20080"/>
          </a:xfrm>
        </p:spPr>
        <p:txBody>
          <a:bodyPr>
            <a:normAutofit/>
          </a:bodyPr>
          <a:lstStyle/>
          <a:p>
            <a:pPr algn="just"/>
            <a:r>
              <a:rPr lang="en-GB" sz="3600" b="1" dirty="0"/>
              <a:t>                     </a:t>
            </a:r>
            <a:r>
              <a:rPr lang="en-GB" sz="3600" b="1" dirty="0" smtClean="0"/>
              <a:t>       </a:t>
            </a:r>
            <a:r>
              <a:rPr lang="en-GB" sz="3600" b="1" dirty="0" smtClean="0">
                <a:latin typeface="Times New Roman" panose="02020603050405020304" pitchFamily="18" charset="0"/>
                <a:cs typeface="Times New Roman" panose="02020603050405020304" pitchFamily="18" charset="0"/>
              </a:rPr>
              <a:t>SAMPLE  </a:t>
            </a:r>
            <a:r>
              <a:rPr lang="en-GB" sz="3600" b="1" dirty="0">
                <a:latin typeface="Times New Roman" panose="02020603050405020304" pitchFamily="18" charset="0"/>
                <a:cs typeface="Times New Roman" panose="02020603050405020304" pitchFamily="18" charset="0"/>
              </a:rPr>
              <a:t>SCREENSHOT</a:t>
            </a:r>
          </a:p>
        </p:txBody>
      </p:sp>
      <p:pic>
        <p:nvPicPr>
          <p:cNvPr id="6" name="Content Placeholder 5"/>
          <p:cNvPicPr>
            <a:picLocks noGrp="1"/>
          </p:cNvPicPr>
          <p:nvPr>
            <p:ph idx="1"/>
          </p:nvPr>
        </p:nvPicPr>
        <p:blipFill>
          <a:blip r:embed="rId2"/>
          <a:srcRect/>
          <a:stretch>
            <a:fillRect/>
          </a:stretch>
        </p:blipFill>
        <p:spPr bwMode="auto">
          <a:xfrm>
            <a:off x="1794069" y="1341438"/>
            <a:ext cx="8600686" cy="4835525"/>
          </a:xfrm>
          <a:prstGeom prst="rect">
            <a:avLst/>
          </a:prstGeom>
          <a:noFill/>
          <a:ln w="9525">
            <a:noFill/>
            <a:miter lim="800000"/>
            <a:headEnd/>
            <a:tailEnd/>
          </a:ln>
        </p:spPr>
      </p:pic>
    </p:spTree>
    <p:extLst>
      <p:ext uri="{BB962C8B-B14F-4D97-AF65-F5344CB8AC3E}">
        <p14:creationId xmlns:p14="http://schemas.microsoft.com/office/powerpoint/2010/main" val="32127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260649"/>
            <a:ext cx="10512862" cy="648072"/>
          </a:xfrm>
        </p:spPr>
        <p:txBody>
          <a:bodyPr>
            <a:normAutofit fontScale="90000"/>
          </a:bodyPr>
          <a:lstStyle/>
          <a:p>
            <a:pPr algn="just"/>
            <a:r>
              <a:rPr lang="en-GB" b="1" dirty="0"/>
              <a:t>                            </a:t>
            </a:r>
            <a:r>
              <a:rPr lang="en-GB" sz="4000" b="1" dirty="0">
                <a:latin typeface="Times New Roman" panose="02020603050405020304" pitchFamily="18" charset="0"/>
                <a:cs typeface="Times New Roman" panose="02020603050405020304" pitchFamily="18" charset="0"/>
              </a:rPr>
              <a:t>SCREENSHOT-CONT</a:t>
            </a:r>
          </a:p>
        </p:txBody>
      </p:sp>
      <p:pic>
        <p:nvPicPr>
          <p:cNvPr id="4" name="Content Placeholder 3"/>
          <p:cNvPicPr>
            <a:picLocks noGrp="1"/>
          </p:cNvPicPr>
          <p:nvPr>
            <p:ph idx="1"/>
          </p:nvPr>
        </p:nvPicPr>
        <p:blipFill>
          <a:blip r:embed="rId2"/>
          <a:srcRect/>
          <a:stretch>
            <a:fillRect/>
          </a:stretch>
        </p:blipFill>
        <p:spPr bwMode="auto">
          <a:xfrm>
            <a:off x="1857600" y="1412875"/>
            <a:ext cx="8473625" cy="4764088"/>
          </a:xfrm>
          <a:prstGeom prst="rect">
            <a:avLst/>
          </a:prstGeom>
          <a:noFill/>
          <a:ln w="9525">
            <a:noFill/>
            <a:miter lim="800000"/>
            <a:headEnd/>
            <a:tailEnd/>
          </a:ln>
        </p:spPr>
      </p:pic>
    </p:spTree>
    <p:extLst>
      <p:ext uri="{BB962C8B-B14F-4D97-AF65-F5344CB8AC3E}">
        <p14:creationId xmlns:p14="http://schemas.microsoft.com/office/powerpoint/2010/main" val="274035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576064"/>
          </a:xfrm>
        </p:spPr>
        <p:txBody>
          <a:bodyPr>
            <a:normAutofit fontScale="90000"/>
          </a:bodyPr>
          <a:lstStyle/>
          <a:p>
            <a:pPr algn="just"/>
            <a:r>
              <a:rPr lang="en-GB" dirty="0"/>
              <a:t>                           </a:t>
            </a:r>
            <a:r>
              <a:rPr lang="en-GB" sz="4000" b="1" dirty="0">
                <a:latin typeface="Times New Roman" panose="02020603050405020304" pitchFamily="18" charset="0"/>
                <a:cs typeface="Times New Roman" panose="02020603050405020304" pitchFamily="18" charset="0"/>
              </a:rPr>
              <a:t>SCREENSHOT-CONT</a:t>
            </a:r>
          </a:p>
        </p:txBody>
      </p:sp>
      <p:pic>
        <p:nvPicPr>
          <p:cNvPr id="4" name="Content Placeholder 3"/>
          <p:cNvPicPr>
            <a:picLocks noGrp="1"/>
          </p:cNvPicPr>
          <p:nvPr>
            <p:ph idx="1"/>
          </p:nvPr>
        </p:nvPicPr>
        <p:blipFill>
          <a:blip r:embed="rId2"/>
          <a:srcRect/>
          <a:stretch>
            <a:fillRect/>
          </a:stretch>
        </p:blipFill>
        <p:spPr bwMode="auto">
          <a:xfrm>
            <a:off x="1857600" y="1412875"/>
            <a:ext cx="8473625" cy="4764088"/>
          </a:xfrm>
          <a:prstGeom prst="rect">
            <a:avLst/>
          </a:prstGeom>
          <a:noFill/>
          <a:ln w="9525">
            <a:noFill/>
            <a:miter lim="800000"/>
            <a:headEnd/>
            <a:tailEnd/>
          </a:ln>
        </p:spPr>
      </p:pic>
    </p:spTree>
    <p:extLst>
      <p:ext uri="{BB962C8B-B14F-4D97-AF65-F5344CB8AC3E}">
        <p14:creationId xmlns:p14="http://schemas.microsoft.com/office/powerpoint/2010/main" val="190567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720080"/>
          </a:xfrm>
        </p:spPr>
        <p:txBody>
          <a:bodyPr/>
          <a:lstStyle/>
          <a:p>
            <a:pPr algn="just"/>
            <a:r>
              <a:rPr lang="en-GB" dirty="0"/>
              <a:t>                       </a:t>
            </a:r>
            <a:r>
              <a:rPr lang="en-GB" sz="3600" b="1" dirty="0">
                <a:latin typeface="Times New Roman" panose="02020603050405020304" pitchFamily="18" charset="0"/>
                <a:cs typeface="Times New Roman" panose="02020603050405020304" pitchFamily="18" charset="0"/>
              </a:rPr>
              <a:t>SCREENSHOT-CONT</a:t>
            </a:r>
          </a:p>
        </p:txBody>
      </p:sp>
      <p:pic>
        <p:nvPicPr>
          <p:cNvPr id="6" name="Content Placeholder 5"/>
          <p:cNvPicPr>
            <a:picLocks noGrp="1"/>
          </p:cNvPicPr>
          <p:nvPr>
            <p:ph idx="1"/>
          </p:nvPr>
        </p:nvPicPr>
        <p:blipFill>
          <a:blip r:embed="rId2"/>
          <a:srcRect/>
          <a:stretch>
            <a:fillRect/>
          </a:stretch>
        </p:blipFill>
        <p:spPr bwMode="auto">
          <a:xfrm>
            <a:off x="2224668" y="1825625"/>
            <a:ext cx="7739489" cy="4351338"/>
          </a:xfrm>
          <a:prstGeom prst="rect">
            <a:avLst/>
          </a:prstGeom>
          <a:noFill/>
          <a:ln w="9525">
            <a:noFill/>
            <a:miter lim="800000"/>
            <a:headEnd/>
            <a:tailEnd/>
          </a:ln>
        </p:spPr>
      </p:pic>
    </p:spTree>
    <p:extLst>
      <p:ext uri="{BB962C8B-B14F-4D97-AF65-F5344CB8AC3E}">
        <p14:creationId xmlns:p14="http://schemas.microsoft.com/office/powerpoint/2010/main" val="224189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92088"/>
          </a:xfrm>
        </p:spPr>
        <p:txBody>
          <a:bodyPr>
            <a:normAutofit/>
          </a:bodyPr>
          <a:lstStyle/>
          <a:p>
            <a:pPr algn="just"/>
            <a:r>
              <a:rPr lang="en-GB" sz="3600" b="1" dirty="0"/>
              <a:t>                            </a:t>
            </a:r>
            <a:r>
              <a:rPr lang="en-GB" sz="3600" b="1" dirty="0" smtClean="0"/>
              <a:t>          </a:t>
            </a:r>
            <a:r>
              <a:rPr lang="en-GB" sz="3600" b="1" dirty="0">
                <a:latin typeface="Times New Roman" panose="02020603050405020304" pitchFamily="18" charset="0"/>
                <a:cs typeface="Times New Roman" panose="02020603050405020304" pitchFamily="18" charset="0"/>
              </a:rPr>
              <a:t>CONCLUSION</a:t>
            </a: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2" y="1412777"/>
            <a:ext cx="10512862" cy="4764186"/>
          </a:xfrm>
        </p:spPr>
        <p:txBody>
          <a:bodyPr>
            <a:normAutofit lnSpcReduction="10000"/>
          </a:bodyPr>
          <a:lstStyle/>
          <a:p>
            <a:pPr marL="0" indent="0" algn="just">
              <a:buNone/>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This </a:t>
            </a:r>
            <a:r>
              <a:rPr lang="en-US" b="1" dirty="0">
                <a:latin typeface="Times New Roman" panose="02020603050405020304" pitchFamily="18" charset="0"/>
                <a:cs typeface="Times New Roman" panose="02020603050405020304" pitchFamily="18" charset="0"/>
              </a:rPr>
              <a:t>methods are efficient to detect accidents using both hardware and software methods which provide good results. Most of the discussed methods also provide the driver with the option of turning of the alarm in cases where the accident is not serious or false detections of an accident. Previous methods are either mostly dependent on some hardware like sensors that have to be present in the car or require a smart phone to be present within the car. While the use of such hardware can prove to be a more cost-efficient approach it has the drawback of being destroyed in the accident and hence giving spurious or no readings at all. Hence, an approach that does not depend on any hardware device or sensor that is associated with the car is required for the detection of traffic accidents.</a:t>
            </a:r>
            <a:endParaRPr lang="en-US" b="1" dirty="0">
              <a:solidFill>
                <a:schemeClr val="tx2"/>
              </a:solidFill>
              <a:latin typeface="Times New Roman" panose="02020603050405020304" pitchFamily="18" charset="0"/>
              <a:cs typeface="Times New Roman" panose="02020603050405020304" pitchFamily="18" charset="0"/>
            </a:endParaRPr>
          </a:p>
          <a:p>
            <a:pPr marL="0" indent="0">
              <a:buNone/>
            </a:pPr>
            <a:endParaRPr lang="en-GB"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4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648072"/>
          </a:xfrm>
        </p:spPr>
        <p:txBody>
          <a:bodyPr>
            <a:normAutofit/>
          </a:bodyPr>
          <a:lstStyle/>
          <a:p>
            <a:pPr algn="just"/>
            <a:r>
              <a:rPr lang="en-GB" sz="3600" b="1" dirty="0"/>
              <a:t>                                        </a:t>
            </a:r>
            <a:r>
              <a:rPr lang="en-GB" sz="3600" b="1"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837982" y="1268760"/>
            <a:ext cx="10512862" cy="4908203"/>
          </a:xfrm>
        </p:spPr>
        <p:txBody>
          <a:bodyPr>
            <a:normAutofit/>
          </a:bodyPr>
          <a:lstStyle/>
          <a:p>
            <a:pPr algn="just"/>
            <a:r>
              <a:rPr lang="en-US" sz="2800" b="1" dirty="0">
                <a:latin typeface="Times New Roman" panose="02020603050405020304" pitchFamily="18" charset="0"/>
                <a:cs typeface="Times New Roman" panose="02020603050405020304" pitchFamily="18" charset="0"/>
              </a:rPr>
              <a:t>"Global status report on road safety 2015", World Health Organization, 2016. [Online]. Available: http://www.who.int/violence_injury_preve ntion/</a:t>
            </a:r>
            <a:r>
              <a:rPr lang="en-US" sz="2800" b="1" dirty="0" err="1">
                <a:latin typeface="Times New Roman" panose="02020603050405020304" pitchFamily="18" charset="0"/>
                <a:cs typeface="Times New Roman" panose="02020603050405020304" pitchFamily="18" charset="0"/>
              </a:rPr>
              <a:t>road_safety_status</a:t>
            </a:r>
            <a:r>
              <a:rPr lang="en-US" sz="2800" b="1" dirty="0">
                <a:latin typeface="Times New Roman" panose="02020603050405020304" pitchFamily="18" charset="0"/>
                <a:cs typeface="Times New Roman" panose="02020603050405020304" pitchFamily="18" charset="0"/>
              </a:rPr>
              <a:t>/2015/</a:t>
            </a:r>
            <a:r>
              <a:rPr lang="en-US" sz="2800" b="1" dirty="0" err="1">
                <a:latin typeface="Times New Roman" panose="02020603050405020304" pitchFamily="18" charset="0"/>
                <a:cs typeface="Times New Roman" panose="02020603050405020304" pitchFamily="18" charset="0"/>
              </a:rPr>
              <a:t>en</a:t>
            </a:r>
            <a:r>
              <a:rPr lang="en-US" sz="2800" b="1" dirty="0">
                <a:latin typeface="Times New Roman" panose="02020603050405020304" pitchFamily="18" charset="0"/>
                <a:cs typeface="Times New Roman" panose="02020603050405020304" pitchFamily="18" charset="0"/>
              </a:rPr>
              <a:t>/. (Accessed: 22- Mar- 2016)</a:t>
            </a:r>
          </a:p>
          <a:p>
            <a:pPr algn="just"/>
            <a:r>
              <a:rPr lang="en-US" sz="2800" b="1" dirty="0">
                <a:latin typeface="Times New Roman" panose="02020603050405020304" pitchFamily="18" charset="0"/>
                <a:cs typeface="Times New Roman" panose="02020603050405020304" pitchFamily="18" charset="0"/>
              </a:rPr>
              <a:t>B. Prachi, D. Kasturi and C. Priyanka, "Intelligent Accident-Detection And Ambulance- Rescue System", International Journal Of Scientific &amp; Technology Research, Vol. 3, No. 6, 2016.</a:t>
            </a:r>
          </a:p>
          <a:p>
            <a:pPr algn="just"/>
            <a:r>
              <a:rPr lang="en-US" sz="2800" b="1" dirty="0">
                <a:latin typeface="Times New Roman" panose="02020603050405020304" pitchFamily="18" charset="0"/>
                <a:cs typeface="Times New Roman" panose="02020603050405020304" pitchFamily="18" charset="0"/>
              </a:rPr>
              <a:t>M. Ruikar, "National statistics of road traffic accidents in India", Journal of Orthopedics, Traumatology and Rehabilitation, vol. 6, no. 1, p. 1, 2013</a:t>
            </a:r>
            <a:r>
              <a:rPr lang="en-US" sz="2800" b="1" dirty="0" smtClean="0">
                <a:latin typeface="Times New Roman" panose="02020603050405020304" pitchFamily="18" charset="0"/>
                <a:cs typeface="Times New Roman" panose="02020603050405020304" pitchFamily="18" charset="0"/>
              </a:rPr>
              <a:t>.</a:t>
            </a:r>
          </a:p>
          <a:p>
            <a:pPr marL="0" indent="0" algn="just">
              <a:buNone/>
            </a:pPr>
            <a:r>
              <a:rPr lang="en-IN" b="1" dirty="0" smtClean="0">
                <a:solidFill>
                  <a:srgbClr val="000000"/>
                </a:solidFill>
                <a:cs typeface="Calibri Light" panose="020F0302020204030204" pitchFamily="34" charset="0"/>
              </a:rPr>
              <a:t>    </a:t>
            </a:r>
            <a:endParaRPr lang="en-GB" sz="2800" b="1" dirty="0"/>
          </a:p>
        </p:txBody>
      </p:sp>
    </p:spTree>
    <p:extLst>
      <p:ext uri="{BB962C8B-B14F-4D97-AF65-F5344CB8AC3E}">
        <p14:creationId xmlns:p14="http://schemas.microsoft.com/office/powerpoint/2010/main" val="382968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576064"/>
          </a:xfrm>
        </p:spPr>
        <p:txBody>
          <a:bodyPr>
            <a:noAutofit/>
          </a:bodyPr>
          <a:lstStyle/>
          <a:p>
            <a:pPr algn="just"/>
            <a:r>
              <a:rPr lang="en-GB" sz="3600" b="1" dirty="0" smtClean="0"/>
              <a:t>                       </a:t>
            </a:r>
            <a:r>
              <a:rPr lang="en-GB" sz="3600" b="1" dirty="0" smtClean="0">
                <a:latin typeface="Times New Roman" panose="02020603050405020304" pitchFamily="18" charset="0"/>
                <a:cs typeface="Times New Roman" panose="02020603050405020304" pitchFamily="18" charset="0"/>
              </a:rPr>
              <a:t>LITERATURE </a:t>
            </a:r>
            <a:r>
              <a:rPr lang="en-GB" sz="3600" b="1" dirty="0">
                <a:latin typeface="Times New Roman" panose="02020603050405020304" pitchFamily="18" charset="0"/>
                <a:cs typeface="Times New Roman" panose="02020603050405020304" pitchFamily="18" charset="0"/>
              </a:rPr>
              <a:t>SURVEY (CONT)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2941776"/>
              </p:ext>
            </p:extLst>
          </p:nvPr>
        </p:nvGraphicFramePr>
        <p:xfrm>
          <a:off x="838200" y="1412874"/>
          <a:ext cx="10512425" cy="4323918"/>
        </p:xfrm>
        <a:graphic>
          <a:graphicData uri="http://schemas.openxmlformats.org/drawingml/2006/table">
            <a:tbl>
              <a:tblPr firstRow="1" bandRow="1">
                <a:tableStyleId>{69012ECD-51FC-41F1-AA8D-1B2483CD663E}</a:tableStyleId>
              </a:tblPr>
              <a:tblGrid>
                <a:gridCol w="1511796">
                  <a:extLst>
                    <a:ext uri="{9D8B030D-6E8A-4147-A177-3AD203B41FA5}">
                      <a16:colId xmlns:a16="http://schemas.microsoft.com/office/drawing/2014/main" val="3682951573"/>
                    </a:ext>
                  </a:extLst>
                </a:gridCol>
                <a:gridCol w="2448272">
                  <a:extLst>
                    <a:ext uri="{9D8B030D-6E8A-4147-A177-3AD203B41FA5}">
                      <a16:colId xmlns:a16="http://schemas.microsoft.com/office/drawing/2014/main" val="2107785627"/>
                    </a:ext>
                  </a:extLst>
                </a:gridCol>
                <a:gridCol w="2160240">
                  <a:extLst>
                    <a:ext uri="{9D8B030D-6E8A-4147-A177-3AD203B41FA5}">
                      <a16:colId xmlns:a16="http://schemas.microsoft.com/office/drawing/2014/main" val="976938096"/>
                    </a:ext>
                  </a:extLst>
                </a:gridCol>
                <a:gridCol w="2289632">
                  <a:extLst>
                    <a:ext uri="{9D8B030D-6E8A-4147-A177-3AD203B41FA5}">
                      <a16:colId xmlns:a16="http://schemas.microsoft.com/office/drawing/2014/main" val="3216453881"/>
                    </a:ext>
                  </a:extLst>
                </a:gridCol>
                <a:gridCol w="2102485">
                  <a:extLst>
                    <a:ext uri="{9D8B030D-6E8A-4147-A177-3AD203B41FA5}">
                      <a16:colId xmlns:a16="http://schemas.microsoft.com/office/drawing/2014/main" val="3551479434"/>
                    </a:ext>
                  </a:extLst>
                </a:gridCol>
              </a:tblGrid>
              <a:tr h="630658">
                <a:tc>
                  <a:txBody>
                    <a:bodyPr/>
                    <a:lstStyle/>
                    <a:p>
                      <a:r>
                        <a:rPr lang="en-GB" sz="1800" dirty="0">
                          <a:solidFill>
                            <a:schemeClr val="tx1"/>
                          </a:solidFill>
                          <a:latin typeface="Times New Roman" panose="02020603050405020304" pitchFamily="18" charset="0"/>
                          <a:cs typeface="Times New Roman" panose="02020603050405020304" pitchFamily="18" charset="0"/>
                        </a:rPr>
                        <a:t>      YEAR</a:t>
                      </a:r>
                    </a:p>
                  </a:txBody>
                  <a:tcPr/>
                </a:tc>
                <a:tc>
                  <a:txBody>
                    <a:bodyPr/>
                    <a:lstStyle/>
                    <a:p>
                      <a:r>
                        <a:rPr lang="en-GB" sz="1800" baseline="0" dirty="0">
                          <a:solidFill>
                            <a:schemeClr val="tx1"/>
                          </a:solidFill>
                          <a:latin typeface="Times New Roman" panose="02020603050405020304" pitchFamily="18" charset="0"/>
                          <a:cs typeface="Times New Roman" panose="02020603050405020304" pitchFamily="18" charset="0"/>
                        </a:rPr>
                        <a:t>     AUTHOR</a:t>
                      </a:r>
                      <a:endParaRPr lang="en-GB"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     </a:t>
                      </a:r>
                      <a:r>
                        <a:rPr lang="en-GB" sz="1800" dirty="0">
                          <a:solidFill>
                            <a:schemeClr val="tx1"/>
                          </a:solidFill>
                          <a:latin typeface="Times New Roman" panose="02020603050405020304" pitchFamily="18" charset="0"/>
                          <a:cs typeface="Times New Roman" panose="02020603050405020304" pitchFamily="18" charset="0"/>
                        </a:rPr>
                        <a:t>TITLE</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r>
                        <a:rPr lang="en-GB" sz="1800" dirty="0">
                          <a:solidFill>
                            <a:schemeClr val="tx1"/>
                          </a:solidFill>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1359836376"/>
                  </a:ext>
                </a:extLst>
              </a:tr>
              <a:tr h="3693260">
                <a:tc>
                  <a:txBody>
                    <a:bodyPr/>
                    <a:lstStyle/>
                    <a:p>
                      <a:r>
                        <a:rPr lang="en-GB" sz="1800" dirty="0">
                          <a:latin typeface="Times New Roman" panose="02020603050405020304" pitchFamily="18" charset="0"/>
                          <a:cs typeface="Times New Roman" panose="02020603050405020304" pitchFamily="18" charset="0"/>
                        </a:rPr>
                        <a:t>2019</a:t>
                      </a:r>
                    </a:p>
                    <a:p>
                      <a:r>
                        <a:rPr lang="en-GB" sz="1800" dirty="0">
                          <a:latin typeface="Times New Roman" panose="02020603050405020304" pitchFamily="18" charset="0"/>
                          <a:cs typeface="Times New Roman" panose="02020603050405020304" pitchFamily="18" charset="0"/>
                        </a:rPr>
                        <a:t>(IEEE)</a:t>
                      </a:r>
                    </a:p>
                  </a:txBody>
                  <a:tcPr/>
                </a:tc>
                <a:tc>
                  <a:txBody>
                    <a:bodyPr/>
                    <a:lstStyle/>
                    <a:p>
                      <a:r>
                        <a:rPr lang="en-IN" sz="1800" dirty="0">
                          <a:latin typeface="Times New Roman" panose="02020603050405020304" pitchFamily="18" charset="0"/>
                          <a:cs typeface="Times New Roman" panose="02020603050405020304" pitchFamily="18" charset="0"/>
                        </a:rPr>
                        <a:t>1. Amrutha Madhusan</a:t>
                      </a:r>
                    </a:p>
                    <a:p>
                      <a:r>
                        <a:rPr lang="en-IN" sz="1800" dirty="0">
                          <a:latin typeface="Times New Roman" panose="02020603050405020304" pitchFamily="18" charset="0"/>
                          <a:cs typeface="Times New Roman" panose="02020603050405020304" pitchFamily="18" charset="0"/>
                        </a:rPr>
                        <a:t>2.Lavanya Viswanathan</a:t>
                      </a:r>
                    </a:p>
                    <a:p>
                      <a:r>
                        <a:rPr lang="en-IN" sz="1800" dirty="0">
                          <a:latin typeface="Times New Roman" panose="02020603050405020304" pitchFamily="18" charset="0"/>
                          <a:cs typeface="Times New Roman" panose="02020603050405020304" pitchFamily="18" charset="0"/>
                        </a:rPr>
                        <a:t>3. Vaishnavi Ravindran</a:t>
                      </a:r>
                    </a:p>
                    <a:p>
                      <a:r>
                        <a:rPr lang="en-IN" sz="1800" dirty="0">
                          <a:latin typeface="Times New Roman" panose="02020603050405020304" pitchFamily="18" charset="0"/>
                          <a:cs typeface="Times New Roman" panose="02020603050405020304" pitchFamily="18" charset="0"/>
                        </a:rPr>
                        <a:t> 4. Dr.Shanta Rangaswamy</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 Survey on Road Accident Detection and Reporting</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tx1"/>
                          </a:solidFill>
                          <a:effectLst/>
                          <a:latin typeface="Times New Roman" panose="02020603050405020304" pitchFamily="18" charset="0"/>
                          <a:ea typeface="+mn-ea"/>
                          <a:cs typeface="Times New Roman" panose="02020603050405020304" pitchFamily="18" charset="0"/>
                        </a:rPr>
                        <a:t> Two types of modules are used in this system , they are GPS and GSM where both are interfaced using serial communication with Micro electric sensor and vibrating sensor is used. </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tx1"/>
                          </a:solidFill>
                          <a:effectLst/>
                          <a:latin typeface="Times New Roman" panose="02020603050405020304" pitchFamily="18" charset="0"/>
                          <a:ea typeface="+mn-ea"/>
                          <a:cs typeface="Times New Roman" panose="02020603050405020304" pitchFamily="18" charset="0"/>
                        </a:rPr>
                        <a:t>1.If the interface is mislead , both GPS and GSM gets affected.</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2. High cost</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3.More number of sensors are used</a:t>
                      </a:r>
                    </a:p>
                    <a:p>
                      <a:endParaRPr lang="en-GB"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7475417"/>
                  </a:ext>
                </a:extLst>
              </a:tr>
            </a:tbl>
          </a:graphicData>
        </a:graphic>
      </p:graphicFrame>
      <p:cxnSp>
        <p:nvCxnSpPr>
          <p:cNvPr id="7" name="Straight Connector 6"/>
          <p:cNvCxnSpPr/>
          <p:nvPr/>
        </p:nvCxnSpPr>
        <p:spPr>
          <a:xfrm>
            <a:off x="4798268" y="1412873"/>
            <a:ext cx="0" cy="4323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349996" y="1412873"/>
            <a:ext cx="0" cy="4323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58508" y="1412873"/>
            <a:ext cx="0" cy="4323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126491" y="1412873"/>
            <a:ext cx="72008" cy="43239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44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5E86-87B7-4DFE-8374-B07E5A3D914B}"/>
              </a:ext>
            </a:extLst>
          </p:cNvPr>
          <p:cNvSpPr>
            <a:spLocks noGrp="1"/>
          </p:cNvSpPr>
          <p:nvPr>
            <p:ph type="title"/>
          </p:nvPr>
        </p:nvSpPr>
        <p:spPr>
          <a:xfrm>
            <a:off x="837982" y="1"/>
            <a:ext cx="10512862" cy="764704"/>
          </a:xfrm>
        </p:spPr>
        <p:txBody>
          <a:bodyPr>
            <a:normAutofit/>
          </a:bodyPr>
          <a:lstStyle/>
          <a:p>
            <a:pPr algn="just"/>
            <a:r>
              <a:rPr lang="en-IN" sz="3600" b="1" dirty="0" smtClean="0"/>
              <a:t>                       </a:t>
            </a:r>
            <a:r>
              <a:rPr lang="en-IN" sz="3600" b="1" dirty="0" smtClean="0">
                <a:latin typeface="Times New Roman" panose="02020603050405020304" pitchFamily="18" charset="0"/>
                <a:cs typeface="Times New Roman" panose="02020603050405020304" pitchFamily="18" charset="0"/>
              </a:rPr>
              <a:t>LITERATURE </a:t>
            </a:r>
            <a:r>
              <a:rPr lang="en-IN" sz="3600" b="1" dirty="0">
                <a:latin typeface="Times New Roman" panose="02020603050405020304" pitchFamily="18" charset="0"/>
                <a:cs typeface="Times New Roman" panose="02020603050405020304" pitchFamily="18" charset="0"/>
              </a:rPr>
              <a:t>SURVEY (CONT)</a:t>
            </a:r>
          </a:p>
        </p:txBody>
      </p:sp>
      <p:graphicFrame>
        <p:nvGraphicFramePr>
          <p:cNvPr id="4" name="Table 4">
            <a:extLst>
              <a:ext uri="{FF2B5EF4-FFF2-40B4-BE49-F238E27FC236}">
                <a16:creationId xmlns:a16="http://schemas.microsoft.com/office/drawing/2014/main" id="{07239F39-BD75-40E7-9483-7C8541CEF929}"/>
              </a:ext>
            </a:extLst>
          </p:cNvPr>
          <p:cNvGraphicFramePr>
            <a:graphicFrameLocks noGrp="1"/>
          </p:cNvGraphicFramePr>
          <p:nvPr>
            <p:ph idx="1"/>
            <p:extLst>
              <p:ext uri="{D42A27DB-BD31-4B8C-83A1-F6EECF244321}">
                <p14:modId xmlns:p14="http://schemas.microsoft.com/office/powerpoint/2010/main" val="445950802"/>
              </p:ext>
            </p:extLst>
          </p:nvPr>
        </p:nvGraphicFramePr>
        <p:xfrm>
          <a:off x="838200" y="1556792"/>
          <a:ext cx="10512425" cy="3896649"/>
        </p:xfrm>
        <a:graphic>
          <a:graphicData uri="http://schemas.openxmlformats.org/drawingml/2006/table">
            <a:tbl>
              <a:tblPr firstRow="1" bandRow="1">
                <a:tableStyleId>{69012ECD-51FC-41F1-AA8D-1B2483CD663E}</a:tableStyleId>
              </a:tblPr>
              <a:tblGrid>
                <a:gridCol w="1439788">
                  <a:extLst>
                    <a:ext uri="{9D8B030D-6E8A-4147-A177-3AD203B41FA5}">
                      <a16:colId xmlns:a16="http://schemas.microsoft.com/office/drawing/2014/main" val="3353464921"/>
                    </a:ext>
                  </a:extLst>
                </a:gridCol>
                <a:gridCol w="2592288">
                  <a:extLst>
                    <a:ext uri="{9D8B030D-6E8A-4147-A177-3AD203B41FA5}">
                      <a16:colId xmlns:a16="http://schemas.microsoft.com/office/drawing/2014/main" val="742815645"/>
                    </a:ext>
                  </a:extLst>
                </a:gridCol>
                <a:gridCol w="2088232">
                  <a:extLst>
                    <a:ext uri="{9D8B030D-6E8A-4147-A177-3AD203B41FA5}">
                      <a16:colId xmlns:a16="http://schemas.microsoft.com/office/drawing/2014/main" val="1529310279"/>
                    </a:ext>
                  </a:extLst>
                </a:gridCol>
                <a:gridCol w="2160240">
                  <a:extLst>
                    <a:ext uri="{9D8B030D-6E8A-4147-A177-3AD203B41FA5}">
                      <a16:colId xmlns:a16="http://schemas.microsoft.com/office/drawing/2014/main" val="1906055826"/>
                    </a:ext>
                  </a:extLst>
                </a:gridCol>
                <a:gridCol w="2231877">
                  <a:extLst>
                    <a:ext uri="{9D8B030D-6E8A-4147-A177-3AD203B41FA5}">
                      <a16:colId xmlns:a16="http://schemas.microsoft.com/office/drawing/2014/main" val="3214556529"/>
                    </a:ext>
                  </a:extLst>
                </a:gridCol>
              </a:tblGrid>
              <a:tr h="792088">
                <a:tc>
                  <a:txBody>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Year</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Author</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Title</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Description</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Disadvantage</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1534420"/>
                  </a:ext>
                </a:extLst>
              </a:tr>
              <a:tr h="3104561">
                <a:tc>
                  <a:txBody>
                    <a:bodyPr/>
                    <a:lstStyle/>
                    <a:p>
                      <a:r>
                        <a:rPr lang="en-IN" sz="1800" dirty="0">
                          <a:latin typeface="Times New Roman" panose="02020603050405020304" pitchFamily="18" charset="0"/>
                          <a:cs typeface="Times New Roman" panose="02020603050405020304" pitchFamily="18" charset="0"/>
                        </a:rPr>
                        <a:t>2020</a:t>
                      </a:r>
                    </a:p>
                    <a:p>
                      <a:r>
                        <a:rPr lang="en-IN" sz="1800" dirty="0">
                          <a:latin typeface="Times New Roman" panose="02020603050405020304" pitchFamily="18" charset="0"/>
                          <a:cs typeface="Times New Roman" panose="02020603050405020304" pitchFamily="18" charset="0"/>
                        </a:rPr>
                        <a:t>(IEEE)</a:t>
                      </a:r>
                    </a:p>
                  </a:txBody>
                  <a:tcPr/>
                </a:tc>
                <a:tc>
                  <a:txBody>
                    <a:bodyPr/>
                    <a:lstStyle/>
                    <a:p>
                      <a:r>
                        <a:rPr lang="en-IN" sz="1800" dirty="0">
                          <a:latin typeface="Times New Roman" panose="02020603050405020304" pitchFamily="18" charset="0"/>
                          <a:cs typeface="Times New Roman" panose="02020603050405020304" pitchFamily="18" charset="0"/>
                        </a:rPr>
                        <a:t>1.Pranav Chitale</a:t>
                      </a:r>
                    </a:p>
                    <a:p>
                      <a:r>
                        <a:rPr lang="en-IN" sz="1800" dirty="0">
                          <a:latin typeface="Times New Roman" panose="02020603050405020304" pitchFamily="18" charset="0"/>
                          <a:cs typeface="Times New Roman" panose="02020603050405020304" pitchFamily="18" charset="0"/>
                        </a:rPr>
                        <a:t>2.Tanvi dhope</a:t>
                      </a:r>
                    </a:p>
                    <a:p>
                      <a:r>
                        <a:rPr lang="en-IN" sz="1800" dirty="0">
                          <a:latin typeface="Times New Roman" panose="02020603050405020304" pitchFamily="18" charset="0"/>
                          <a:cs typeface="Times New Roman" panose="02020603050405020304" pitchFamily="18" charset="0"/>
                        </a:rPr>
                        <a:t>3.Amodh</a:t>
                      </a:r>
                      <a:r>
                        <a:rPr lang="en-IN" sz="1800" baseline="0" dirty="0">
                          <a:latin typeface="Times New Roman" panose="02020603050405020304" pitchFamily="18" charset="0"/>
                          <a:cs typeface="Times New Roman" panose="02020603050405020304" pitchFamily="18" charset="0"/>
                        </a:rPr>
                        <a:t> akhelikar</a:t>
                      </a:r>
                    </a:p>
                    <a:p>
                      <a:r>
                        <a:rPr lang="en-IN" sz="1800" baseline="0" dirty="0">
                          <a:latin typeface="Times New Roman" panose="02020603050405020304" pitchFamily="18" charset="0"/>
                          <a:cs typeface="Times New Roman" panose="02020603050405020304" pitchFamily="18" charset="0"/>
                        </a:rPr>
                        <a:t>4.Surekha dholay</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Smart</a:t>
                      </a:r>
                      <a:r>
                        <a:rPr lang="en-IN" sz="1800" baseline="0" dirty="0">
                          <a:latin typeface="Times New Roman" panose="02020603050405020304" pitchFamily="18" charset="0"/>
                          <a:cs typeface="Times New Roman" panose="02020603050405020304" pitchFamily="18" charset="0"/>
                        </a:rPr>
                        <a:t> Accident Recognition and Alerting System for Edge Devices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End</a:t>
                      </a:r>
                      <a:r>
                        <a:rPr lang="en-IN" sz="1800" baseline="0" dirty="0">
                          <a:latin typeface="Times New Roman" panose="02020603050405020304" pitchFamily="18" charset="0"/>
                          <a:cs typeface="Times New Roman" panose="02020603050405020304" pitchFamily="18" charset="0"/>
                        </a:rPr>
                        <a:t> to end deep learning solution to automate accident recognition and send real-time alerts to emergency services using the intel’s openVINO</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For</a:t>
                      </a:r>
                      <a:r>
                        <a:rPr lang="en-IN" sz="1800" baseline="0" dirty="0">
                          <a:latin typeface="Times New Roman" panose="02020603050405020304" pitchFamily="18" charset="0"/>
                          <a:cs typeface="Times New Roman" panose="02020603050405020304" pitchFamily="18" charset="0"/>
                        </a:rPr>
                        <a:t> such pretrained models with your costume data is not always easy ,as not everything is well documented around re-traning/fine-tunning for all provided models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4033326"/>
                  </a:ext>
                </a:extLst>
              </a:tr>
            </a:tbl>
          </a:graphicData>
        </a:graphic>
      </p:graphicFrame>
      <p:cxnSp>
        <p:nvCxnSpPr>
          <p:cNvPr id="5" name="Straight Connector 4"/>
          <p:cNvCxnSpPr/>
          <p:nvPr/>
        </p:nvCxnSpPr>
        <p:spPr>
          <a:xfrm>
            <a:off x="2277988" y="1556792"/>
            <a:ext cx="0"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870276" y="1556792"/>
            <a:ext cx="0" cy="389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58508" y="1556792"/>
            <a:ext cx="0"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118748" y="1556792"/>
            <a:ext cx="0" cy="38966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28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
            <a:ext cx="10512862" cy="692696"/>
          </a:xfrm>
        </p:spPr>
        <p:txBody>
          <a:bodyPr>
            <a:normAutofit fontScale="90000"/>
          </a:bodyPr>
          <a:lstStyle/>
          <a:p>
            <a:pPr algn="just"/>
            <a:r>
              <a:rPr lang="en-GB" b="1" dirty="0" smtClean="0">
                <a:latin typeface="Times New Roman" panose="02020603050405020304" pitchFamily="18" charset="0"/>
                <a:cs typeface="Times New Roman" panose="02020603050405020304" pitchFamily="18" charset="0"/>
              </a:rPr>
              <a:t>                 </a:t>
            </a:r>
            <a:r>
              <a:rPr lang="en-GB" sz="4000" b="1" dirty="0" smtClean="0">
                <a:latin typeface="Times New Roman" panose="02020603050405020304" pitchFamily="18" charset="0"/>
                <a:cs typeface="Times New Roman" panose="02020603050405020304" pitchFamily="18" charset="0"/>
              </a:rPr>
              <a:t>LITERATURE </a:t>
            </a:r>
            <a:r>
              <a:rPr lang="en-GB" sz="4000" b="1" dirty="0">
                <a:latin typeface="Times New Roman" panose="02020603050405020304" pitchFamily="18" charset="0"/>
                <a:cs typeface="Times New Roman" panose="02020603050405020304" pitchFamily="18" charset="0"/>
              </a:rPr>
              <a:t>SURVEY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1782079"/>
              </p:ext>
            </p:extLst>
          </p:nvPr>
        </p:nvGraphicFramePr>
        <p:xfrm>
          <a:off x="838200" y="1268760"/>
          <a:ext cx="10512425" cy="5082269"/>
        </p:xfrm>
        <a:graphic>
          <a:graphicData uri="http://schemas.openxmlformats.org/drawingml/2006/table">
            <a:tbl>
              <a:tblPr firstRow="1" bandRow="1">
                <a:tableStyleId>{69012ECD-51FC-41F1-AA8D-1B2483CD663E}</a:tableStyleId>
              </a:tblPr>
              <a:tblGrid>
                <a:gridCol w="1439788">
                  <a:extLst>
                    <a:ext uri="{9D8B030D-6E8A-4147-A177-3AD203B41FA5}">
                      <a16:colId xmlns:a16="http://schemas.microsoft.com/office/drawing/2014/main" val="2353873766"/>
                    </a:ext>
                  </a:extLst>
                </a:gridCol>
                <a:gridCol w="2448272">
                  <a:extLst>
                    <a:ext uri="{9D8B030D-6E8A-4147-A177-3AD203B41FA5}">
                      <a16:colId xmlns:a16="http://schemas.microsoft.com/office/drawing/2014/main" val="1197447139"/>
                    </a:ext>
                  </a:extLst>
                </a:gridCol>
                <a:gridCol w="2232248">
                  <a:extLst>
                    <a:ext uri="{9D8B030D-6E8A-4147-A177-3AD203B41FA5}">
                      <a16:colId xmlns:a16="http://schemas.microsoft.com/office/drawing/2014/main" val="2515384346"/>
                    </a:ext>
                  </a:extLst>
                </a:gridCol>
                <a:gridCol w="2289632">
                  <a:extLst>
                    <a:ext uri="{9D8B030D-6E8A-4147-A177-3AD203B41FA5}">
                      <a16:colId xmlns:a16="http://schemas.microsoft.com/office/drawing/2014/main" val="2767699614"/>
                    </a:ext>
                  </a:extLst>
                </a:gridCol>
                <a:gridCol w="2102485">
                  <a:extLst>
                    <a:ext uri="{9D8B030D-6E8A-4147-A177-3AD203B41FA5}">
                      <a16:colId xmlns:a16="http://schemas.microsoft.com/office/drawing/2014/main" val="3864754707"/>
                    </a:ext>
                  </a:extLst>
                </a:gridCol>
              </a:tblGrid>
              <a:tr h="747270">
                <a:tc>
                  <a:txBody>
                    <a:bodyPr/>
                    <a:lstStyle/>
                    <a:p>
                      <a:r>
                        <a:rPr lang="en-GB" sz="1800" dirty="0">
                          <a:solidFill>
                            <a:schemeClr val="tx1"/>
                          </a:solidFill>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YEAR</a:t>
                      </a:r>
                    </a:p>
                  </a:txBody>
                  <a:tcPr/>
                </a:tc>
                <a:tc>
                  <a:txBody>
                    <a:bodyPr/>
                    <a:lstStyle/>
                    <a:p>
                      <a:r>
                        <a:rPr lang="en-GB" sz="1800" dirty="0">
                          <a:latin typeface="Times New Roman" panose="02020603050405020304" pitchFamily="18" charset="0"/>
                          <a:cs typeface="Times New Roman" panose="02020603050405020304" pitchFamily="18" charset="0"/>
                        </a:rPr>
                        <a:t>    </a:t>
                      </a:r>
                    </a:p>
                    <a:p>
                      <a:r>
                        <a:rPr lang="en-GB" sz="1800" dirty="0">
                          <a:latin typeface="Times New Roman" panose="02020603050405020304" pitchFamily="18" charset="0"/>
                          <a:cs typeface="Times New Roman" panose="02020603050405020304" pitchFamily="18" charset="0"/>
                        </a:rPr>
                        <a:t>        </a:t>
                      </a:r>
                      <a:r>
                        <a:rPr lang="en-GB" sz="1800" dirty="0">
                          <a:solidFill>
                            <a:schemeClr val="tx1"/>
                          </a:solidFill>
                          <a:latin typeface="Times New Roman" panose="02020603050405020304" pitchFamily="18" charset="0"/>
                          <a:cs typeface="Times New Roman" panose="02020603050405020304" pitchFamily="18" charset="0"/>
                        </a:rPr>
                        <a:t>AUTHOR</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TITLE</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solidFill>
                            <a:schemeClr val="tx1"/>
                          </a:solidFill>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DESCRIPTION</a:t>
                      </a:r>
                    </a:p>
                  </a:txBody>
                  <a:tcPr/>
                </a:tc>
                <a:tc>
                  <a:txBody>
                    <a:bodyPr/>
                    <a:lstStyle/>
                    <a:p>
                      <a:r>
                        <a:rPr lang="en-GB" sz="1800" dirty="0">
                          <a:solidFill>
                            <a:schemeClr val="tx1"/>
                          </a:solidFill>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a:t>
                      </a:r>
                      <a:r>
                        <a:rPr lang="en-GB" sz="1600" dirty="0" smtClean="0">
                          <a:solidFill>
                            <a:schemeClr val="tx1"/>
                          </a:solidFill>
                          <a:latin typeface="Times New Roman" panose="02020603050405020304" pitchFamily="18" charset="0"/>
                          <a:cs typeface="Times New Roman" panose="02020603050405020304" pitchFamily="18" charset="0"/>
                        </a:rPr>
                        <a:t>DISADVANTAGE</a:t>
                      </a:r>
                      <a:endParaRPr lang="en-GB"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2373006"/>
                  </a:ext>
                </a:extLst>
              </a:tr>
              <a:tr h="4334999">
                <a:tc>
                  <a:txBody>
                    <a:bodyPr/>
                    <a:lstStyle/>
                    <a:p>
                      <a:r>
                        <a:rPr lang="en-GB" sz="1800" dirty="0">
                          <a:latin typeface="Times New Roman" panose="02020603050405020304" pitchFamily="18" charset="0"/>
                          <a:cs typeface="Times New Roman" panose="02020603050405020304" pitchFamily="18" charset="0"/>
                        </a:rPr>
                        <a:t>2019</a:t>
                      </a:r>
                    </a:p>
                    <a:p>
                      <a:r>
                        <a:rPr lang="en-GB" sz="1800" dirty="0">
                          <a:latin typeface="Times New Roman" panose="02020603050405020304" pitchFamily="18" charset="0"/>
                          <a:cs typeface="Times New Roman" panose="02020603050405020304" pitchFamily="18" charset="0"/>
                        </a:rPr>
                        <a:t> (IEEE)</a:t>
                      </a:r>
                    </a:p>
                  </a:txBody>
                  <a:tcPr/>
                </a:tc>
                <a:tc>
                  <a:txBody>
                    <a:bodyPr/>
                    <a:lstStyle/>
                    <a:p>
                      <a:r>
                        <a:rPr lang="en-GB" sz="1800" dirty="0">
                          <a:latin typeface="Times New Roman" panose="02020603050405020304" pitchFamily="18" charset="0"/>
                          <a:cs typeface="Times New Roman" panose="02020603050405020304" pitchFamily="18" charset="0"/>
                        </a:rPr>
                        <a:t>1.Earnest</a:t>
                      </a:r>
                      <a:r>
                        <a:rPr lang="en-GB" sz="1800" baseline="0" dirty="0">
                          <a:latin typeface="Times New Roman" panose="02020603050405020304" pitchFamily="18" charset="0"/>
                          <a:cs typeface="Times New Roman" panose="02020603050405020304" pitchFamily="18" charset="0"/>
                        </a:rPr>
                        <a:t> paul ljjina</a:t>
                      </a:r>
                    </a:p>
                    <a:p>
                      <a:r>
                        <a:rPr lang="en-GB" sz="1800" baseline="0" dirty="0">
                          <a:latin typeface="Times New Roman" panose="02020603050405020304" pitchFamily="18" charset="0"/>
                          <a:cs typeface="Times New Roman" panose="02020603050405020304" pitchFamily="18" charset="0"/>
                        </a:rPr>
                        <a:t>2.Dhananjai chand</a:t>
                      </a:r>
                    </a:p>
                    <a:p>
                      <a:r>
                        <a:rPr lang="en-GB" sz="1800" baseline="0" dirty="0">
                          <a:latin typeface="Times New Roman" panose="02020603050405020304" pitchFamily="18" charset="0"/>
                          <a:cs typeface="Times New Roman" panose="02020603050405020304" pitchFamily="18" charset="0"/>
                        </a:rPr>
                        <a:t>3.Savyasachi gupta</a:t>
                      </a:r>
                    </a:p>
                    <a:p>
                      <a:r>
                        <a:rPr lang="en-GB" sz="1800" baseline="0" dirty="0">
                          <a:latin typeface="Times New Roman" panose="02020603050405020304" pitchFamily="18" charset="0"/>
                          <a:cs typeface="Times New Roman" panose="02020603050405020304" pitchFamily="18" charset="0"/>
                        </a:rPr>
                        <a:t>4. k.goutham</a:t>
                      </a:r>
                    </a:p>
                    <a:p>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Computer Vision-Based Accident Detection in Traffic Surveillance</a:t>
                      </a:r>
                    </a:p>
                  </a:txBody>
                  <a:tcPr/>
                </a:tc>
                <a:tc>
                  <a:txBody>
                    <a:bodyPr/>
                    <a:lstStyle/>
                    <a:p>
                      <a:r>
                        <a:rPr lang="en-GB" sz="1800" baseline="0" dirty="0">
                          <a:latin typeface="Times New Roman" panose="02020603050405020304" pitchFamily="18" charset="0"/>
                          <a:cs typeface="Times New Roman" panose="02020603050405020304" pitchFamily="18" charset="0"/>
                        </a:rPr>
                        <a:t> a neoteric framework for detection of road accident by framework capitalizes on mask R-CNN for accurate object detection followed by an efficient centroid based object tracking algorithm for surveillance footage</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1.Mask R-CNN is appropriate to use classification</a:t>
                      </a:r>
                      <a:r>
                        <a:rPr lang="en-GB" sz="1800" baseline="0" dirty="0">
                          <a:latin typeface="Times New Roman" panose="02020603050405020304" pitchFamily="18" charset="0"/>
                          <a:cs typeface="Times New Roman" panose="02020603050405020304" pitchFamily="18" charset="0"/>
                        </a:rPr>
                        <a:t> confidence to measure the mask quality since it only serves for distinguishing the semantic categories of proposals</a:t>
                      </a:r>
                    </a:p>
                    <a:p>
                      <a:r>
                        <a:rPr lang="en-GB" sz="1800" baseline="0" dirty="0">
                          <a:latin typeface="Times New Roman" panose="02020603050405020304" pitchFamily="18" charset="0"/>
                          <a:cs typeface="Times New Roman" panose="02020603050405020304" pitchFamily="18" charset="0"/>
                        </a:rPr>
                        <a:t>2. Mask R-CNN is not aware of the actual quality</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3941119"/>
                  </a:ext>
                </a:extLst>
              </a:tr>
            </a:tbl>
          </a:graphicData>
        </a:graphic>
      </p:graphicFrame>
      <p:cxnSp>
        <p:nvCxnSpPr>
          <p:cNvPr id="6" name="Straight Connector 5"/>
          <p:cNvCxnSpPr/>
          <p:nvPr/>
        </p:nvCxnSpPr>
        <p:spPr>
          <a:xfrm>
            <a:off x="2277988" y="1340768"/>
            <a:ext cx="0" cy="4968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6260" y="1268761"/>
            <a:ext cx="0" cy="50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90756" y="1268760"/>
            <a:ext cx="72008" cy="50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58508" y="1268761"/>
            <a:ext cx="0" cy="50405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6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
            <a:ext cx="10512862" cy="620688"/>
          </a:xfrm>
        </p:spPr>
        <p:txBody>
          <a:bodyPr>
            <a:normAutofit fontScale="90000"/>
          </a:bodyPr>
          <a:lstStyle/>
          <a:p>
            <a:pPr algn="just"/>
            <a:r>
              <a:rPr lang="en-GB" sz="4000" b="1" dirty="0" smtClean="0"/>
              <a:t>                    </a:t>
            </a:r>
            <a:r>
              <a:rPr lang="en-GB" sz="4000" b="1" dirty="0" smtClean="0">
                <a:latin typeface="Times New Roman" panose="02020603050405020304" pitchFamily="18" charset="0"/>
                <a:cs typeface="Times New Roman" panose="02020603050405020304" pitchFamily="18" charset="0"/>
              </a:rPr>
              <a:t>LITERATURE </a:t>
            </a:r>
            <a:r>
              <a:rPr lang="en-GB" sz="4000" b="1" dirty="0">
                <a:latin typeface="Times New Roman" panose="02020603050405020304" pitchFamily="18" charset="0"/>
                <a:cs typeface="Times New Roman" panose="02020603050405020304" pitchFamily="18" charset="0"/>
              </a:rPr>
              <a:t>SURVEY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4734841"/>
              </p:ext>
            </p:extLst>
          </p:nvPr>
        </p:nvGraphicFramePr>
        <p:xfrm>
          <a:off x="838200" y="1628772"/>
          <a:ext cx="10512425" cy="3672436"/>
        </p:xfrm>
        <a:graphic>
          <a:graphicData uri="http://schemas.openxmlformats.org/drawingml/2006/table">
            <a:tbl>
              <a:tblPr firstRow="1" bandRow="1">
                <a:tableStyleId>{69012ECD-51FC-41F1-AA8D-1B2483CD663E}</a:tableStyleId>
              </a:tblPr>
              <a:tblGrid>
                <a:gridCol w="1655812">
                  <a:extLst>
                    <a:ext uri="{9D8B030D-6E8A-4147-A177-3AD203B41FA5}">
                      <a16:colId xmlns:a16="http://schemas.microsoft.com/office/drawing/2014/main" val="3423863051"/>
                    </a:ext>
                  </a:extLst>
                </a:gridCol>
                <a:gridCol w="2664296">
                  <a:extLst>
                    <a:ext uri="{9D8B030D-6E8A-4147-A177-3AD203B41FA5}">
                      <a16:colId xmlns:a16="http://schemas.microsoft.com/office/drawing/2014/main" val="2557777688"/>
                    </a:ext>
                  </a:extLst>
                </a:gridCol>
                <a:gridCol w="1656184">
                  <a:extLst>
                    <a:ext uri="{9D8B030D-6E8A-4147-A177-3AD203B41FA5}">
                      <a16:colId xmlns:a16="http://schemas.microsoft.com/office/drawing/2014/main" val="4194860625"/>
                    </a:ext>
                  </a:extLst>
                </a:gridCol>
                <a:gridCol w="2232248">
                  <a:extLst>
                    <a:ext uri="{9D8B030D-6E8A-4147-A177-3AD203B41FA5}">
                      <a16:colId xmlns:a16="http://schemas.microsoft.com/office/drawing/2014/main" val="1671304207"/>
                    </a:ext>
                  </a:extLst>
                </a:gridCol>
                <a:gridCol w="2303885">
                  <a:extLst>
                    <a:ext uri="{9D8B030D-6E8A-4147-A177-3AD203B41FA5}">
                      <a16:colId xmlns:a16="http://schemas.microsoft.com/office/drawing/2014/main" val="3157430456"/>
                    </a:ext>
                  </a:extLst>
                </a:gridCol>
              </a:tblGrid>
              <a:tr h="720108">
                <a:tc>
                  <a:txBody>
                    <a:bodyPr/>
                    <a:lstStyle/>
                    <a:p>
                      <a:r>
                        <a:rPr lang="en-GB" sz="1800" dirty="0">
                          <a:solidFill>
                            <a:schemeClr val="tx1"/>
                          </a:solidFill>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YEAR</a:t>
                      </a:r>
                    </a:p>
                  </a:txBody>
                  <a:tcPr/>
                </a:tc>
                <a:tc>
                  <a:txBody>
                    <a:bodyPr/>
                    <a:lstStyle/>
                    <a:p>
                      <a:r>
                        <a:rPr lang="en-GB" sz="1800" dirty="0">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AUTHOR</a:t>
                      </a:r>
                    </a:p>
                  </a:txBody>
                  <a:tcPr/>
                </a:tc>
                <a:tc>
                  <a:txBody>
                    <a:bodyPr/>
                    <a:lstStyle/>
                    <a:p>
                      <a:endParaRPr lang="en-GB" sz="1800" dirty="0">
                        <a:latin typeface="Times New Roman" panose="02020603050405020304" pitchFamily="18" charset="0"/>
                        <a:cs typeface="Times New Roman" panose="02020603050405020304" pitchFamily="18" charset="0"/>
                      </a:endParaRPr>
                    </a:p>
                    <a:p>
                      <a:r>
                        <a:rPr lang="en-GB" sz="1800" dirty="0">
                          <a:solidFill>
                            <a:schemeClr val="tx1"/>
                          </a:solidFill>
                          <a:latin typeface="Times New Roman" panose="02020603050405020304" pitchFamily="18" charset="0"/>
                          <a:cs typeface="Times New Roman" panose="02020603050405020304" pitchFamily="18" charset="0"/>
                        </a:rPr>
                        <a:t>           TITLE</a:t>
                      </a:r>
                    </a:p>
                  </a:txBody>
                  <a:tcPr/>
                </a:tc>
                <a:tc>
                  <a:txBody>
                    <a:bodyPr/>
                    <a:lstStyle/>
                    <a:p>
                      <a:endParaRPr lang="en-GB" sz="1800" dirty="0">
                        <a:latin typeface="Times New Roman" panose="02020603050405020304" pitchFamily="18" charset="0"/>
                        <a:cs typeface="Times New Roman" panose="02020603050405020304" pitchFamily="18" charset="0"/>
                      </a:endParaRPr>
                    </a:p>
                    <a:p>
                      <a:r>
                        <a:rPr lang="en-GB" sz="1800" dirty="0">
                          <a:solidFill>
                            <a:schemeClr val="tx1"/>
                          </a:solidFill>
                          <a:latin typeface="Times New Roman" panose="02020603050405020304" pitchFamily="18" charset="0"/>
                          <a:cs typeface="Times New Roman" panose="02020603050405020304" pitchFamily="18" charset="0"/>
                        </a:rPr>
                        <a:t>     DESCRIPTION</a:t>
                      </a:r>
                    </a:p>
                  </a:txBody>
                  <a:tcPr/>
                </a:tc>
                <a:tc>
                  <a:txBody>
                    <a:bodyPr/>
                    <a:lstStyle/>
                    <a:p>
                      <a:endParaRPr lang="en-GB" sz="1800" dirty="0">
                        <a:latin typeface="Times New Roman" panose="02020603050405020304" pitchFamily="18" charset="0"/>
                        <a:cs typeface="Times New Roman" panose="02020603050405020304" pitchFamily="18" charset="0"/>
                      </a:endParaRPr>
                    </a:p>
                    <a:p>
                      <a:r>
                        <a:rPr lang="en-GB" sz="1800" dirty="0">
                          <a:solidFill>
                            <a:schemeClr val="tx1"/>
                          </a:solidFill>
                          <a:latin typeface="Times New Roman" panose="02020603050405020304" pitchFamily="18" charset="0"/>
                          <a:cs typeface="Times New Roman" panose="02020603050405020304" pitchFamily="18" charset="0"/>
                        </a:rPr>
                        <a:t>   DISADVANTAGE</a:t>
                      </a:r>
                    </a:p>
                  </a:txBody>
                  <a:tcPr/>
                </a:tc>
                <a:extLst>
                  <a:ext uri="{0D108BD9-81ED-4DB2-BD59-A6C34878D82A}">
                    <a16:rowId xmlns:a16="http://schemas.microsoft.com/office/drawing/2014/main" val="3439998004"/>
                  </a:ext>
                </a:extLst>
              </a:tr>
              <a:tr h="2952328">
                <a:tc>
                  <a:txBody>
                    <a:bodyPr/>
                    <a:lstStyle/>
                    <a:p>
                      <a:r>
                        <a:rPr lang="en-GB" sz="1800" dirty="0">
                          <a:latin typeface="Times New Roman" panose="02020603050405020304" pitchFamily="18" charset="0"/>
                          <a:cs typeface="Times New Roman" panose="02020603050405020304" pitchFamily="18" charset="0"/>
                        </a:rPr>
                        <a:t>2017</a:t>
                      </a:r>
                    </a:p>
                    <a:p>
                      <a:r>
                        <a:rPr lang="en-GB" sz="1800" dirty="0">
                          <a:latin typeface="Times New Roman" panose="02020603050405020304" pitchFamily="18" charset="0"/>
                          <a:cs typeface="Times New Roman" panose="02020603050405020304" pitchFamily="18" charset="0"/>
                        </a:rPr>
                        <a:t>(IEEE)</a:t>
                      </a:r>
                    </a:p>
                  </a:txBody>
                  <a:tcPr/>
                </a:tc>
                <a:tc>
                  <a:txBody>
                    <a:bodyPr/>
                    <a:lstStyle/>
                    <a:p>
                      <a:r>
                        <a:rPr lang="en-GB" sz="1800" kern="1200" dirty="0">
                          <a:solidFill>
                            <a:schemeClr val="tx1"/>
                          </a:solidFill>
                          <a:effectLst/>
                          <a:latin typeface="Times New Roman" panose="02020603050405020304" pitchFamily="18" charset="0"/>
                          <a:ea typeface="+mn-ea"/>
                          <a:cs typeface="Times New Roman" panose="02020603050405020304" pitchFamily="18" charset="0"/>
                        </a:rPr>
                        <a:t>1.C. Vishnu </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2.Dinesh Singh </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3.C. Krishna Mohan 4.Sobhan</a:t>
                      </a:r>
                      <a:r>
                        <a:rPr lang="en-GB" sz="1800" kern="1200" baseline="0" dirty="0">
                          <a:solidFill>
                            <a:schemeClr val="tx1"/>
                          </a:solidFill>
                          <a:effectLst/>
                          <a:latin typeface="Times New Roman" panose="02020603050405020304" pitchFamily="18" charset="0"/>
                          <a:ea typeface="+mn-ea"/>
                          <a:cs typeface="Times New Roman" panose="02020603050405020304" pitchFamily="18" charset="0"/>
                        </a:rPr>
                        <a:t> Babu</a:t>
                      </a:r>
                    </a:p>
                    <a:p>
                      <a:r>
                        <a:rPr lang="en-GB" sz="1800" dirty="0">
                          <a:latin typeface="Times New Roman" panose="02020603050405020304" pitchFamily="18" charset="0"/>
                          <a:cs typeface="Times New Roman" panose="02020603050405020304" pitchFamily="18" charset="0"/>
                        </a:rPr>
                        <a:t>    </a:t>
                      </a:r>
                    </a:p>
                  </a:txBody>
                  <a:tcPr/>
                </a:tc>
                <a:tc>
                  <a:txBody>
                    <a:bodyPr/>
                    <a:lstStyle/>
                    <a:p>
                      <a:r>
                        <a:rPr lang="en-GB" sz="1800" b="0" kern="1200" dirty="0">
                          <a:solidFill>
                            <a:schemeClr val="tx1"/>
                          </a:solidFill>
                          <a:effectLst/>
                          <a:latin typeface="Times New Roman" panose="02020603050405020304" pitchFamily="18" charset="0"/>
                          <a:ea typeface="+mn-ea"/>
                          <a:cs typeface="Times New Roman" panose="02020603050405020304" pitchFamily="18" charset="0"/>
                        </a:rPr>
                        <a:t>Detection of Motorcyclists without Helmet in Videos using Convolutional Neural Network</a:t>
                      </a:r>
                      <a:endParaRPr lang="en-GB" sz="1800" b="0"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tx1"/>
                          </a:solidFill>
                          <a:effectLst/>
                          <a:latin typeface="Times New Roman" panose="02020603050405020304" pitchFamily="18" charset="0"/>
                          <a:ea typeface="+mn-ea"/>
                          <a:cs typeface="Times New Roman" panose="02020603050405020304" pitchFamily="18" charset="0"/>
                        </a:rPr>
                        <a:t>a framework for automatic detection of motorcyclists driving without helmets in surveillance videos</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tx1"/>
                          </a:solidFill>
                          <a:effectLst/>
                          <a:latin typeface="Times New Roman" panose="02020603050405020304" pitchFamily="18" charset="0"/>
                          <a:ea typeface="+mn-ea"/>
                          <a:cs typeface="Times New Roman" panose="02020603050405020304" pitchFamily="18" charset="0"/>
                        </a:rPr>
                        <a:t>1. It cannot detect the motorcycles.</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2. In this way we can detect  only the motorcyclist without helmet </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3. high cost.</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4. we cannot detect automatically.</a:t>
                      </a:r>
                    </a:p>
                  </a:txBody>
                  <a:tcPr/>
                </a:tc>
                <a:extLst>
                  <a:ext uri="{0D108BD9-81ED-4DB2-BD59-A6C34878D82A}">
                    <a16:rowId xmlns:a16="http://schemas.microsoft.com/office/drawing/2014/main" val="2884730333"/>
                  </a:ext>
                </a:extLst>
              </a:tr>
            </a:tbl>
          </a:graphicData>
        </a:graphic>
      </p:graphicFrame>
      <p:cxnSp>
        <p:nvCxnSpPr>
          <p:cNvPr id="6" name="Straight Connector 5"/>
          <p:cNvCxnSpPr/>
          <p:nvPr/>
        </p:nvCxnSpPr>
        <p:spPr>
          <a:xfrm>
            <a:off x="2494012" y="1700808"/>
            <a:ext cx="0" cy="36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58308" y="1664778"/>
            <a:ext cx="0" cy="3672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14492" y="1628772"/>
            <a:ext cx="0" cy="3672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046740" y="1628772"/>
            <a:ext cx="0" cy="36724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10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760512"/>
          </a:xfrm>
        </p:spPr>
        <p:txBody>
          <a:bodyPr>
            <a:normAutofit/>
          </a:bodyPr>
          <a:lstStyle/>
          <a:p>
            <a:pPr algn="just"/>
            <a:r>
              <a:rPr lang="en-IN" sz="3200" b="1" dirty="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EXISTING SYSTEM</a:t>
            </a: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1268760"/>
            <a:ext cx="10157354" cy="4903440"/>
          </a:xfrm>
        </p:spPr>
        <p:txBody>
          <a:bodyPr>
            <a:normAutofit/>
          </a:bodyPr>
          <a:lstStyle/>
          <a:p>
            <a:pPr algn="just" fontAlgn="base"/>
            <a:r>
              <a:rPr lang="en-IN" b="1" dirty="0">
                <a:latin typeface="Times New Roman" panose="02020603050405020304" pitchFamily="18" charset="0"/>
                <a:cs typeface="Times New Roman" panose="02020603050405020304" pitchFamily="18" charset="0"/>
              </a:rPr>
              <a:t>The CCTV camera captures video and stores it in the memory of the computer. For references the user can view the video but it is a tedious process. CCTV system is used in </a:t>
            </a:r>
            <a:r>
              <a:rPr lang="en-US" b="1" dirty="0">
                <a:latin typeface="Times New Roman" panose="02020603050405020304" pitchFamily="18" charset="0"/>
                <a:cs typeface="Times New Roman" panose="02020603050405020304" pitchFamily="18" charset="0"/>
              </a:rPr>
              <a:t>Secured &amp; gated entrances, such as military bases or permit-based parking garages, will automatically compare each approaching vehicle's license plate to a database of authorized personnel, and only open the gates if that license plate number is on the list</a:t>
            </a:r>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Parking enforcement officials can record cars as they enter and park, giving them a video to refer to if cars go over the time limit or attempt in and out parking</a:t>
            </a:r>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Police and other law officials can review local traffic videos to search for the license plates of stolen vehicles or suspected cars in other crimes. </a:t>
            </a:r>
          </a:p>
          <a:p>
            <a:pPr algn="just" fontAlgn="base"/>
            <a:endParaRPr lang="en-US" b="1" dirty="0">
              <a:latin typeface="Times New Roman" panose="02020603050405020304" pitchFamily="18" charset="0"/>
              <a:cs typeface="Times New Roman" panose="02020603050405020304" pitchFamily="18" charset="0"/>
            </a:endParaRPr>
          </a:p>
          <a:p>
            <a:pPr marL="0" indent="0" fontAlgn="base">
              <a:buNone/>
            </a:pPr>
            <a:endParaRPr lang="en-GB" b="1" dirty="0">
              <a:solidFill>
                <a:schemeClr val="tx2"/>
              </a:solidFill>
            </a:endParaRPr>
          </a:p>
        </p:txBody>
      </p:sp>
    </p:spTree>
    <p:extLst>
      <p:ext uri="{BB962C8B-B14F-4D97-AF65-F5344CB8AC3E}">
        <p14:creationId xmlns:p14="http://schemas.microsoft.com/office/powerpoint/2010/main" val="145262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309" y="1268760"/>
            <a:ext cx="10157354" cy="4903440"/>
          </a:xfrm>
        </p:spPr>
        <p:txBody>
          <a:bodyPr>
            <a:normAutofit/>
          </a:bodyPr>
          <a:lstStyle/>
          <a:p>
            <a:pPr lvl="0" algn="just"/>
            <a:r>
              <a:rPr lang="en-US" b="1" dirty="0">
                <a:latin typeface="Times New Roman" panose="02020603050405020304" pitchFamily="18" charset="0"/>
                <a:cs typeface="Times New Roman" panose="02020603050405020304" pitchFamily="18" charset="0"/>
              </a:rPr>
              <a:t>The drawbacks of existing system includes the following:-</a:t>
            </a:r>
          </a:p>
          <a:p>
            <a:pPr lvl="0" algn="just"/>
            <a:r>
              <a:rPr lang="en-US" b="1" dirty="0">
                <a:latin typeface="Times New Roman" panose="02020603050405020304" pitchFamily="18" charset="0"/>
                <a:cs typeface="Times New Roman" panose="02020603050405020304" pitchFamily="18" charset="0"/>
              </a:rPr>
              <a:t>Weather - Whether they're monitoring intersections or looking out for traffic jams, traffic cameras are subject to damage caused by weather. Heat, wind, rain, snow and ice can all damage or ruin a traffic security camera.</a:t>
            </a:r>
            <a:endParaRPr lang="en-GB" b="1" dirty="0">
              <a:latin typeface="Times New Roman" panose="02020603050405020304" pitchFamily="18" charset="0"/>
              <a:cs typeface="Times New Roman" panose="02020603050405020304" pitchFamily="18" charset="0"/>
            </a:endParaRPr>
          </a:p>
          <a:p>
            <a:pPr lvl="0" algn="just"/>
            <a:r>
              <a:rPr lang="en-US" b="1" dirty="0">
                <a:latin typeface="Times New Roman" panose="02020603050405020304" pitchFamily="18" charset="0"/>
                <a:cs typeface="Times New Roman" panose="02020603050405020304" pitchFamily="18" charset="0"/>
              </a:rPr>
              <a:t>Accidents - Since they're placed on busy roads and intersections, there is also a chance that accidents could damage traffic cameras.</a:t>
            </a:r>
            <a:endParaRPr lang="en-GB" b="1" dirty="0">
              <a:latin typeface="Times New Roman" panose="02020603050405020304" pitchFamily="18" charset="0"/>
              <a:cs typeface="Times New Roman" panose="02020603050405020304" pitchFamily="18" charset="0"/>
            </a:endParaRPr>
          </a:p>
          <a:p>
            <a:pPr lvl="0" algn="just"/>
            <a:r>
              <a:rPr lang="en-US" b="1" dirty="0">
                <a:latin typeface="Times New Roman" panose="02020603050405020304" pitchFamily="18" charset="0"/>
                <a:cs typeface="Times New Roman" panose="02020603050405020304" pitchFamily="18" charset="0"/>
              </a:rPr>
              <a:t>The quality of the camera is extremely important, because a camera that's installed too high cannot see the license plate.</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4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1675</TotalTime>
  <Words>2885</Words>
  <Application>Microsoft Office PowerPoint</Application>
  <PresentationFormat>Custom</PresentationFormat>
  <Paragraphs>339</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Century Gothic</vt:lpstr>
      <vt:lpstr>Times New Roman</vt:lpstr>
      <vt:lpstr>Office Theme</vt:lpstr>
      <vt:lpstr>PowerPoint Presentation</vt:lpstr>
      <vt:lpstr>                                 ABSTRACT</vt:lpstr>
      <vt:lpstr>                            LITERATURE SURVEY </vt:lpstr>
      <vt:lpstr>                       LITERATURE SURVEY (CONT) </vt:lpstr>
      <vt:lpstr>                       LITERATURE SURVEY (CONT)</vt:lpstr>
      <vt:lpstr>                 LITERATURE SURVEY (CONT)</vt:lpstr>
      <vt:lpstr>                    LITERATURE SURVEY (CONT)</vt:lpstr>
      <vt:lpstr>                             EXISTING SYSTEM</vt:lpstr>
      <vt:lpstr>PowerPoint Presentation</vt:lpstr>
      <vt:lpstr>                          PROPOSED SYSTEM</vt:lpstr>
      <vt:lpstr>                          TECHNOLOGY STACK</vt:lpstr>
      <vt:lpstr>                        SYSTEM  ARCHITECTURE</vt:lpstr>
      <vt:lpstr>      SYSTEM DESIGN – USECASE DIAGRAM</vt:lpstr>
      <vt:lpstr>                                CLASS DIAGRAM</vt:lpstr>
      <vt:lpstr>                        SEQUENCE DIAGRAM</vt:lpstr>
      <vt:lpstr>                                   MODULES</vt:lpstr>
      <vt:lpstr>              1.CLASSIFICATION OF MOVABLE OBJECTS</vt:lpstr>
      <vt:lpstr>                        2. SEGMENTATION</vt:lpstr>
      <vt:lpstr>                          SEGMENTATION -CONT</vt:lpstr>
      <vt:lpstr>            3. RECOGNITION OF CHARACTERS</vt:lpstr>
      <vt:lpstr>           SYSTEM IMPLEMENTATION -CODING</vt:lpstr>
      <vt:lpstr>                                  CODING - CONT</vt:lpstr>
      <vt:lpstr>                        CODING - CONT</vt:lpstr>
      <vt:lpstr>                          CODING-CONT</vt:lpstr>
      <vt:lpstr>                          CODING -CONT</vt:lpstr>
      <vt:lpstr>                            CODING-CONT</vt:lpstr>
      <vt:lpstr>                                  CODING-CONT</vt:lpstr>
      <vt:lpstr>                          CODING-CONT</vt:lpstr>
      <vt:lpstr>                                CODING-CONT</vt:lpstr>
      <vt:lpstr>                                 CODING-CONT</vt:lpstr>
      <vt:lpstr>                            CODING-CONT</vt:lpstr>
      <vt:lpstr>                           CODING-CONT</vt:lpstr>
      <vt:lpstr>                            SAMPLE  SCREENSHOT</vt:lpstr>
      <vt:lpstr>                            SCREENSHOT-CONT</vt:lpstr>
      <vt:lpstr>                           SCREENSHOT-CONT</vt:lpstr>
      <vt:lpstr>                       SCREENSHOT-CONT</vt:lpstr>
      <vt:lpstr>                                      CONCLUSION</vt:lpstr>
      <vt:lpstr>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AUTOMATED  RECOVERY  PROCESS  (RAARP)                                                MAT  LAB</dc:title>
  <dc:creator>Venkatesan Thirucam</dc:creator>
  <cp:lastModifiedBy>Venkatesan Thirucam</cp:lastModifiedBy>
  <cp:revision>145</cp:revision>
  <dcterms:created xsi:type="dcterms:W3CDTF">2020-11-29T13:52:57Z</dcterms:created>
  <dcterms:modified xsi:type="dcterms:W3CDTF">2021-06-14T12:43:11Z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