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6"/>
  </p:notesMasterIdLst>
  <p:handoutMasterIdLst>
    <p:handoutMasterId r:id="rId27"/>
  </p:handoutMasterIdLst>
  <p:sldIdLst>
    <p:sldId id="356" r:id="rId2"/>
    <p:sldId id="286" r:id="rId3"/>
    <p:sldId id="318" r:id="rId4"/>
    <p:sldId id="312" r:id="rId5"/>
    <p:sldId id="319" r:id="rId6"/>
    <p:sldId id="320" r:id="rId7"/>
    <p:sldId id="327" r:id="rId8"/>
    <p:sldId id="310" r:id="rId9"/>
    <p:sldId id="281" r:id="rId10"/>
    <p:sldId id="287" r:id="rId11"/>
    <p:sldId id="288" r:id="rId12"/>
    <p:sldId id="323" r:id="rId13"/>
    <p:sldId id="324" r:id="rId14"/>
    <p:sldId id="278" r:id="rId15"/>
    <p:sldId id="326" r:id="rId16"/>
    <p:sldId id="282" r:id="rId17"/>
    <p:sldId id="297" r:id="rId18"/>
    <p:sldId id="335" r:id="rId19"/>
    <p:sldId id="336" r:id="rId20"/>
    <p:sldId id="337" r:id="rId21"/>
    <p:sldId id="338" r:id="rId22"/>
    <p:sldId id="328" r:id="rId23"/>
    <p:sldId id="314" r:id="rId24"/>
    <p:sldId id="357" r:id="rId2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60CA46-E2E5-462C-8CE4-64B361B07F2D}">
          <p14:sldIdLst>
            <p14:sldId id="356"/>
            <p14:sldId id="286"/>
            <p14:sldId id="318"/>
            <p14:sldId id="312"/>
            <p14:sldId id="319"/>
            <p14:sldId id="320"/>
            <p14:sldId id="327"/>
            <p14:sldId id="310"/>
            <p14:sldId id="281"/>
            <p14:sldId id="287"/>
            <p14:sldId id="288"/>
            <p14:sldId id="323"/>
            <p14:sldId id="324"/>
            <p14:sldId id="278"/>
            <p14:sldId id="326"/>
          </p14:sldIdLst>
        </p14:section>
        <p14:section name="Untitled Section" id="{3FBBD3B8-ACA9-41A2-B619-1AD912EC4144}">
          <p14:sldIdLst>
            <p14:sldId id="282"/>
            <p14:sldId id="297"/>
            <p14:sldId id="335"/>
            <p14:sldId id="336"/>
            <p14:sldId id="337"/>
            <p14:sldId id="338"/>
            <p14:sldId id="328"/>
            <p14:sldId id="314"/>
            <p14:sldId id="357"/>
          </p14:sldIdLst>
        </p14:section>
      </p14:sectionLst>
    </p:ex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howGuides="1">
      <p:cViewPr varScale="1">
        <p:scale>
          <a:sx n="69" d="100"/>
          <a:sy n="69" d="100"/>
        </p:scale>
        <p:origin x="780" y="6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8/5/2021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2</a:t>
            </a:fld>
            <a:endParaRPr lang="en-GB"/>
          </a:p>
        </p:txBody>
      </p:sp>
    </p:spTree>
    <p:extLst>
      <p:ext uri="{BB962C8B-B14F-4D97-AF65-F5344CB8AC3E}">
        <p14:creationId xmlns:p14="http://schemas.microsoft.com/office/powerpoint/2010/main" val="1291198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9</a:t>
            </a:fld>
            <a:endParaRPr lang="en-GB"/>
          </a:p>
        </p:txBody>
      </p:sp>
    </p:spTree>
    <p:extLst>
      <p:ext uri="{BB962C8B-B14F-4D97-AF65-F5344CB8AC3E}">
        <p14:creationId xmlns:p14="http://schemas.microsoft.com/office/powerpoint/2010/main" val="106285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17</a:t>
            </a:fld>
            <a:endParaRPr lang="en-GB"/>
          </a:p>
        </p:txBody>
      </p:sp>
    </p:spTree>
    <p:extLst>
      <p:ext uri="{BB962C8B-B14F-4D97-AF65-F5344CB8AC3E}">
        <p14:creationId xmlns:p14="http://schemas.microsoft.com/office/powerpoint/2010/main" val="14291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8796F01-7154-41E0-B48B-A6921757531A}" type="slidenum">
              <a:rPr lang="en-GB" smtClean="0"/>
              <a:pPr/>
              <a:t>23</a:t>
            </a:fld>
            <a:endParaRPr lang="en-GB"/>
          </a:p>
        </p:txBody>
      </p:sp>
    </p:spTree>
    <p:extLst>
      <p:ext uri="{BB962C8B-B14F-4D97-AF65-F5344CB8AC3E}">
        <p14:creationId xmlns:p14="http://schemas.microsoft.com/office/powerpoint/2010/main" val="354325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endParaRPr lang="en-GB"/>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EB0C6FF-FD1A-487A-931D-038857C6464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AE141-CFB9-4B58-A20B-F45DC12ACD5C}" type="slidenum">
              <a:rPr lang="en-GB" smtClean="0"/>
              <a:t>‹#›</a:t>
            </a:fld>
            <a:endParaRPr lang="en-GB"/>
          </a:p>
        </p:txBody>
      </p:sp>
    </p:spTree>
    <p:extLst>
      <p:ext uri="{BB962C8B-B14F-4D97-AF65-F5344CB8AC3E}">
        <p14:creationId xmlns:p14="http://schemas.microsoft.com/office/powerpoint/2010/main" val="390329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ECB6C2-1084-4AED-A74A-DF028B0094EA}"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C5AD9-787D-40FA-8A4D-16A055B9AF81}" type="slidenum">
              <a:rPr lang="en-GB" smtClean="0"/>
              <a:t>‹#›</a:t>
            </a:fld>
            <a:endParaRPr lang="en-GB"/>
          </a:p>
        </p:txBody>
      </p:sp>
    </p:spTree>
    <p:extLst>
      <p:ext uri="{BB962C8B-B14F-4D97-AF65-F5344CB8AC3E}">
        <p14:creationId xmlns:p14="http://schemas.microsoft.com/office/powerpoint/2010/main" val="278869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ECB6C2-1084-4AED-A74A-DF028B0094EA}" type="datetimeFigureOut">
              <a:rPr lang="en-US" smtClean="0"/>
              <a:t>8/5/2021</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1C5AD9-787D-40FA-8A4D-16A055B9AF81}" type="slidenum">
              <a:rPr lang="en-GB" smtClean="0"/>
              <a:t>‹#›</a:t>
            </a:fld>
            <a:endParaRPr lang="en-GB"/>
          </a:p>
        </p:txBody>
      </p:sp>
    </p:spTree>
    <p:extLst>
      <p:ext uri="{BB962C8B-B14F-4D97-AF65-F5344CB8AC3E}">
        <p14:creationId xmlns:p14="http://schemas.microsoft.com/office/powerpoint/2010/main" val="247187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5A30F4-0B4E-4E4B-BC36-C30CD13F4E17}" type="datetimeFigureOut">
              <a:rPr lang="en-US" smtClean="0"/>
              <a:t>8/5/2021</a:t>
            </a:fld>
            <a:endParaRPr lang="en-US" dirty="0"/>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60BA0E-20D0-4E7C-B286-26C960A6788F}" type="slidenum">
              <a:rPr lang="en-GB" smtClean="0"/>
              <a:t>‹#›</a:t>
            </a:fld>
            <a:endParaRPr lang="en-GB"/>
          </a:p>
        </p:txBody>
      </p:sp>
    </p:spTree>
    <p:extLst>
      <p:ext uri="{BB962C8B-B14F-4D97-AF65-F5344CB8AC3E}">
        <p14:creationId xmlns:p14="http://schemas.microsoft.com/office/powerpoint/2010/main" val="27993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a:t>Click to edit Master title style</a:t>
            </a:r>
            <a:endParaRPr lang="en-GB"/>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0C6FF-FD1A-487A-931D-038857C6464F}" type="datetimeFigureOut">
              <a:rPr lang="en-GB" smtClean="0"/>
              <a:t>05/08/2021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AE141-CFB9-4B58-A20B-F45DC12ACD5C}" type="slidenum">
              <a:rPr lang="en-GB" smtClean="0"/>
              <a:t>‹#›</a:t>
            </a:fld>
            <a:endParaRPr lang="en-GB"/>
          </a:p>
        </p:txBody>
      </p:sp>
    </p:spTree>
    <p:extLst>
      <p:ext uri="{BB962C8B-B14F-4D97-AF65-F5344CB8AC3E}">
        <p14:creationId xmlns:p14="http://schemas.microsoft.com/office/powerpoint/2010/main" val="384001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DD204D1-F9BD-4643-8480-6EA41EB484F1}"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17859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DD204D1-F9BD-4643-8480-6EA41EB484F1}" type="datetimeFigureOut">
              <a:rPr lang="en-US" smtClean="0"/>
              <a:t>8/5/2021</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3698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DD204D1-F9BD-4643-8480-6EA41EB484F1}" type="datetimeFigureOut">
              <a:rPr lang="en-US" smtClean="0"/>
              <a:t>8/5/2021</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259158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8/5/2021</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37DED6-D4C7-42EE-AB49-D2E39E64FDE4}" type="slidenum">
              <a:rPr lang="en-GB" smtClean="0"/>
              <a:t>‹#›</a:t>
            </a:fld>
            <a:endParaRPr lang="en-GB"/>
          </a:p>
        </p:txBody>
      </p:sp>
    </p:spTree>
    <p:extLst>
      <p:ext uri="{BB962C8B-B14F-4D97-AF65-F5344CB8AC3E}">
        <p14:creationId xmlns:p14="http://schemas.microsoft.com/office/powerpoint/2010/main" val="229011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BB78A-01B4-41F2-96B0-677A4A282832}" type="slidenum">
              <a:rPr lang="en-GB" smtClean="0"/>
              <a:t>‹#›</a:t>
            </a:fld>
            <a:endParaRPr lang="en-GB"/>
          </a:p>
        </p:txBody>
      </p:sp>
    </p:spTree>
    <p:extLst>
      <p:ext uri="{BB962C8B-B14F-4D97-AF65-F5344CB8AC3E}">
        <p14:creationId xmlns:p14="http://schemas.microsoft.com/office/powerpoint/2010/main" val="257287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a:t>Click to edit Master title style</a:t>
            </a:r>
            <a:endParaRPr lang="en-GB"/>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GB"/>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8/5/2021</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FBB78A-01B4-41F2-96B0-677A4A282832}" type="slidenum">
              <a:rPr lang="en-GB" smtClean="0"/>
              <a:t>‹#›</a:t>
            </a:fld>
            <a:endParaRPr lang="en-GB"/>
          </a:p>
        </p:txBody>
      </p:sp>
    </p:spTree>
    <p:extLst>
      <p:ext uri="{BB962C8B-B14F-4D97-AF65-F5344CB8AC3E}">
        <p14:creationId xmlns:p14="http://schemas.microsoft.com/office/powerpoint/2010/main" val="22911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204D1-F9BD-4643-8480-6EA41EB484F1}" type="datetimeFigureOut">
              <a:rPr lang="en-US" smtClean="0"/>
              <a:pPr/>
              <a:t>8/5/2021</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1495893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0BE-1B93-40E1-97E2-A8A79346B216}"/>
              </a:ext>
            </a:extLst>
          </p:cNvPr>
          <p:cNvSpPr>
            <a:spLocks noGrp="1"/>
          </p:cNvSpPr>
          <p:nvPr>
            <p:ph type="title"/>
          </p:nvPr>
        </p:nvSpPr>
        <p:spPr/>
        <p:txBody>
          <a:bodyPr/>
          <a:lstStyle/>
          <a:p>
            <a:endParaRPr lang="en-IN"/>
          </a:p>
        </p:txBody>
      </p:sp>
      <p:pic>
        <p:nvPicPr>
          <p:cNvPr id="4098" name="Picture 2" descr="Background Images | Free Vectors, Stock Photos &amp; PSD">
            <a:extLst>
              <a:ext uri="{FF2B5EF4-FFF2-40B4-BE49-F238E27FC236}">
                <a16:creationId xmlns:a16="http://schemas.microsoft.com/office/drawing/2014/main" id="{F17DE6D8-D8C3-45CF-B180-206BB111FB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27384"/>
            <a:ext cx="12188825" cy="72056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CB8530-5317-48F8-BA23-6628E6B3098F}"/>
              </a:ext>
            </a:extLst>
          </p:cNvPr>
          <p:cNvSpPr txBox="1"/>
          <p:nvPr/>
        </p:nvSpPr>
        <p:spPr>
          <a:xfrm>
            <a:off x="477788" y="476672"/>
            <a:ext cx="10729040" cy="1908215"/>
          </a:xfrm>
          <a:prstGeom prst="rect">
            <a:avLst/>
          </a:prstGeom>
          <a:noFill/>
        </p:spPr>
        <p:txBody>
          <a:bodyPr wrap="square">
            <a:spAutoFit/>
          </a:bodyPr>
          <a:lstStyle/>
          <a:p>
            <a:r>
              <a:rPr lang="en-GB" sz="5400" b="1" dirty="0"/>
              <a:t>PANIMALAR ENGINEERING COLLEGE</a:t>
            </a:r>
            <a:r>
              <a:rPr lang="en-GB" sz="9600" dirty="0"/>
              <a:t/>
            </a:r>
            <a:br>
              <a:rPr lang="en-GB" sz="9600" dirty="0"/>
            </a:br>
            <a:r>
              <a:rPr lang="en-GB" sz="3200" b="1" dirty="0"/>
              <a:t>ROAD ACCIDENT AUTOMATED RECOVERY PROCESS (</a:t>
            </a:r>
            <a:r>
              <a:rPr lang="en-GB" sz="3200" b="1" dirty="0" smtClean="0"/>
              <a:t>RAARP</a:t>
            </a:r>
            <a:r>
              <a:rPr lang="en-GB" sz="3200" b="1" dirty="0"/>
              <a:t>)</a:t>
            </a:r>
            <a:br>
              <a:rPr lang="en-GB" sz="3200" b="1" dirty="0"/>
            </a:br>
            <a:r>
              <a:rPr lang="en-GB" sz="3200" b="1" dirty="0"/>
              <a:t>                               DOMAIN : MACHINE  LEARNING</a:t>
            </a:r>
            <a:endParaRPr lang="en-IN" sz="3200" dirty="0"/>
          </a:p>
        </p:txBody>
      </p:sp>
      <p:sp>
        <p:nvSpPr>
          <p:cNvPr id="8" name="TextBox 7">
            <a:extLst>
              <a:ext uri="{FF2B5EF4-FFF2-40B4-BE49-F238E27FC236}">
                <a16:creationId xmlns:a16="http://schemas.microsoft.com/office/drawing/2014/main" id="{C6DF216C-912D-43D1-97D4-790B95ECDAFA}"/>
              </a:ext>
            </a:extLst>
          </p:cNvPr>
          <p:cNvSpPr txBox="1"/>
          <p:nvPr/>
        </p:nvSpPr>
        <p:spPr>
          <a:xfrm>
            <a:off x="1054004" y="3688805"/>
            <a:ext cx="10729040" cy="1569660"/>
          </a:xfrm>
          <a:prstGeom prst="rect">
            <a:avLst/>
          </a:prstGeom>
          <a:noFill/>
        </p:spPr>
        <p:txBody>
          <a:bodyPr wrap="square">
            <a:spAutoFit/>
          </a:bodyPr>
          <a:lstStyle/>
          <a:p>
            <a:pPr marL="0" indent="0">
              <a:buNone/>
            </a:pPr>
            <a:r>
              <a:rPr lang="en-GB" sz="2400" dirty="0" smtClean="0"/>
              <a:t>PROJECT GUIDE </a:t>
            </a:r>
            <a:r>
              <a:rPr lang="en-GB" sz="2400" dirty="0"/>
              <a:t>:                                                                BATCH NUMBER : 17</a:t>
            </a:r>
          </a:p>
          <a:p>
            <a:pPr marL="0" indent="0" algn="just">
              <a:buNone/>
            </a:pPr>
            <a:r>
              <a:rPr lang="en-GB" sz="2400" dirty="0"/>
              <a:t>Mrs. S.T.SANTHANALAKSHMI., M.Tech (IT).,             ASHWINI.K (211417104026)</a:t>
            </a:r>
          </a:p>
          <a:p>
            <a:pPr marL="0" indent="0" algn="just">
              <a:buNone/>
            </a:pPr>
            <a:r>
              <a:rPr lang="en-GB" sz="2400" dirty="0"/>
              <a:t>ASSISTANT PROFESSOR (GRADE I)                              BHAVANA.P (211417104037)</a:t>
            </a:r>
          </a:p>
          <a:p>
            <a:pPr marL="0" indent="0" algn="just">
              <a:buNone/>
            </a:pPr>
            <a:r>
              <a:rPr lang="en-GB" sz="2400" dirty="0"/>
              <a:t>DEPARTMENT OF CSE</a:t>
            </a:r>
          </a:p>
        </p:txBody>
      </p:sp>
    </p:spTree>
    <p:extLst>
      <p:ext uri="{BB962C8B-B14F-4D97-AF65-F5344CB8AC3E}">
        <p14:creationId xmlns:p14="http://schemas.microsoft.com/office/powerpoint/2010/main" val="24600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25788"/>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SYSTEM  </a:t>
            </a:r>
            <a:r>
              <a:rPr lang="en-GB" sz="3600" b="1" dirty="0">
                <a:latin typeface="Times New Roman" panose="02020603050405020304" pitchFamily="18" charset="0"/>
                <a:cs typeface="Times New Roman" panose="02020603050405020304" pitchFamily="18" charset="0"/>
              </a:rPr>
              <a:t>ARCHITECTURE</a:t>
            </a:r>
          </a:p>
        </p:txBody>
      </p:sp>
      <p:pic>
        <p:nvPicPr>
          <p:cNvPr id="5" name="Picture 6" descr="Cctv Stickers | Redbubble">
            <a:extLst>
              <a:ext uri="{FF2B5EF4-FFF2-40B4-BE49-F238E27FC236}">
                <a16:creationId xmlns:a16="http://schemas.microsoft.com/office/drawing/2014/main" id="{CED685F3-CAC1-476F-980E-02CBC0AF6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876" y="1268761"/>
            <a:ext cx="2143125" cy="17281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1F1B16B-853C-4A1F-AD8C-B4859D88D7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7868" y="4293096"/>
            <a:ext cx="244827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ifi Sticker HD Stock Images | Shutterstock">
            <a:extLst>
              <a:ext uri="{FF2B5EF4-FFF2-40B4-BE49-F238E27FC236}">
                <a16:creationId xmlns:a16="http://schemas.microsoft.com/office/drawing/2014/main" id="{3BCDC499-A60D-4ABD-BAC8-C64748AC8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228" y="1571524"/>
            <a:ext cx="2494569" cy="1353420"/>
          </a:xfrm>
          <a:prstGeom prst="rect">
            <a:avLst/>
          </a:prstGeom>
          <a:noFill/>
          <a:extLst>
            <a:ext uri="{909E8E84-426E-40DD-AFC4-6F175D3DCCD1}">
              <a14:hiddenFill xmlns:a14="http://schemas.microsoft.com/office/drawing/2010/main">
                <a:solidFill>
                  <a:srgbClr val="FFFFFF"/>
                </a:solidFill>
              </a14:hiddenFill>
            </a:ext>
          </a:extLst>
        </p:spPr>
      </p:pic>
      <p:sp>
        <p:nvSpPr>
          <p:cNvPr id="8" name="Cloud 7"/>
          <p:cNvSpPr/>
          <p:nvPr/>
        </p:nvSpPr>
        <p:spPr>
          <a:xfrm>
            <a:off x="8542684" y="1628800"/>
            <a:ext cx="2731979" cy="136815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Server</a:t>
            </a:r>
          </a:p>
        </p:txBody>
      </p:sp>
      <p:sp>
        <p:nvSpPr>
          <p:cNvPr id="9" name="Rectangle 8"/>
          <p:cNvSpPr/>
          <p:nvPr/>
        </p:nvSpPr>
        <p:spPr>
          <a:xfrm>
            <a:off x="7174532" y="4653136"/>
            <a:ext cx="3744416" cy="1008112"/>
          </a:xfrm>
          <a:prstGeom prst="rect">
            <a:avLst/>
          </a:prstGeom>
          <a:solidFill>
            <a:schemeClr val="bg2">
              <a:lumMod val="5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Centralized station</a:t>
            </a:r>
          </a:p>
        </p:txBody>
      </p:sp>
      <p:cxnSp>
        <p:nvCxnSpPr>
          <p:cNvPr id="11" name="Straight Arrow Connector 10"/>
          <p:cNvCxnSpPr/>
          <p:nvPr/>
        </p:nvCxnSpPr>
        <p:spPr>
          <a:xfrm>
            <a:off x="3502124" y="2132856"/>
            <a:ext cx="1080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7" idx="3"/>
          </p:cNvCxnSpPr>
          <p:nvPr/>
        </p:nvCxnSpPr>
        <p:spPr>
          <a:xfrm>
            <a:off x="6932797" y="2248234"/>
            <a:ext cx="1393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9766820" y="3140968"/>
            <a:ext cx="0" cy="1152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4042184" y="5157192"/>
            <a:ext cx="2890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2341438" y="3140968"/>
            <a:ext cx="0" cy="936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629916" y="2780928"/>
            <a:ext cx="1584176" cy="369332"/>
          </a:xfrm>
          <a:prstGeom prst="rect">
            <a:avLst/>
          </a:prstGeom>
          <a:noFill/>
        </p:spPr>
        <p:txBody>
          <a:bodyPr wrap="square" rtlCol="0">
            <a:spAutoFit/>
          </a:bodyPr>
          <a:lstStyle/>
          <a:p>
            <a:r>
              <a:rPr lang="en-GB" dirty="0"/>
              <a:t>CCTV Camera </a:t>
            </a:r>
          </a:p>
        </p:txBody>
      </p:sp>
      <p:sp>
        <p:nvSpPr>
          <p:cNvPr id="4" name="TextBox 3"/>
          <p:cNvSpPr txBox="1"/>
          <p:nvPr/>
        </p:nvSpPr>
        <p:spPr>
          <a:xfrm>
            <a:off x="4730558" y="2780928"/>
            <a:ext cx="1867910" cy="369332"/>
          </a:xfrm>
          <a:prstGeom prst="rect">
            <a:avLst/>
          </a:prstGeom>
          <a:noFill/>
        </p:spPr>
        <p:txBody>
          <a:bodyPr wrap="square" rtlCol="0">
            <a:spAutoFit/>
          </a:bodyPr>
          <a:lstStyle/>
          <a:p>
            <a:r>
              <a:rPr lang="en-GB" dirty="0"/>
              <a:t>    </a:t>
            </a:r>
            <a:r>
              <a:rPr lang="en-GB" dirty="0" err="1"/>
              <a:t>Wifi</a:t>
            </a:r>
            <a:r>
              <a:rPr lang="en-GB" dirty="0"/>
              <a:t> Hotspot</a:t>
            </a:r>
          </a:p>
        </p:txBody>
      </p:sp>
      <p:sp>
        <p:nvSpPr>
          <p:cNvPr id="10" name="TextBox 9"/>
          <p:cNvSpPr txBox="1"/>
          <p:nvPr/>
        </p:nvSpPr>
        <p:spPr>
          <a:xfrm>
            <a:off x="1269876" y="5301208"/>
            <a:ext cx="2232248" cy="369332"/>
          </a:xfrm>
          <a:prstGeom prst="rect">
            <a:avLst/>
          </a:prstGeom>
          <a:noFill/>
        </p:spPr>
        <p:txBody>
          <a:bodyPr wrap="square" rtlCol="0">
            <a:spAutoFit/>
          </a:bodyPr>
          <a:lstStyle/>
          <a:p>
            <a:r>
              <a:rPr lang="en-GB" dirty="0"/>
              <a:t>    Accident  Spot</a:t>
            </a:r>
          </a:p>
        </p:txBody>
      </p:sp>
    </p:spTree>
    <p:extLst>
      <p:ext uri="{BB962C8B-B14F-4D97-AF65-F5344CB8AC3E}">
        <p14:creationId xmlns:p14="http://schemas.microsoft.com/office/powerpoint/2010/main" val="23558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199"/>
            <a:ext cx="10157354" cy="688505"/>
          </a:xfrm>
        </p:spPr>
        <p:txBody>
          <a:bodyPr>
            <a:normAutofit/>
          </a:bodyPr>
          <a:lstStyle/>
          <a:p>
            <a:pPr algn="just"/>
            <a:r>
              <a:rPr lang="en-GB" sz="3600" b="1" dirty="0">
                <a:latin typeface="Times New Roman" panose="02020603050405020304" pitchFamily="18" charset="0"/>
                <a:cs typeface="Times New Roman" panose="02020603050405020304" pitchFamily="18" charset="0"/>
              </a:rPr>
              <a:t>  </a:t>
            </a:r>
            <a:r>
              <a:rPr lang="en-GB" sz="3600" b="1"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SYSTEM DESIGN – USECASE DIAGRAM</a:t>
            </a:r>
          </a:p>
        </p:txBody>
      </p:sp>
      <p:pic>
        <p:nvPicPr>
          <p:cNvPr id="4" name="Content Placeholder 3" descr="usecase"/>
          <p:cNvPicPr>
            <a:picLocks noGrp="1"/>
          </p:cNvPicPr>
          <p:nvPr>
            <p:ph idx="1"/>
          </p:nvPr>
        </p:nvPicPr>
        <p:blipFill>
          <a:blip r:embed="rId2"/>
          <a:stretch>
            <a:fillRect/>
          </a:stretch>
        </p:blipFill>
        <p:spPr>
          <a:xfrm>
            <a:off x="3111032" y="1196975"/>
            <a:ext cx="6169961" cy="4975225"/>
          </a:xfrm>
          <a:prstGeom prst="rect">
            <a:avLst/>
          </a:prstGeom>
        </p:spPr>
      </p:pic>
    </p:spTree>
    <p:extLst>
      <p:ext uri="{BB962C8B-B14F-4D97-AF65-F5344CB8AC3E}">
        <p14:creationId xmlns:p14="http://schemas.microsoft.com/office/powerpoint/2010/main" val="2624223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116632"/>
            <a:ext cx="10512862" cy="720080"/>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CLASS DIAGRAM</a:t>
            </a:r>
          </a:p>
        </p:txBody>
      </p:sp>
      <p:pic>
        <p:nvPicPr>
          <p:cNvPr id="4" name="Content Placeholder 3" descr="movable objects class new"/>
          <p:cNvPicPr>
            <a:picLocks noGrp="1"/>
          </p:cNvPicPr>
          <p:nvPr>
            <p:ph idx="1"/>
          </p:nvPr>
        </p:nvPicPr>
        <p:blipFill>
          <a:blip r:embed="rId2"/>
          <a:stretch>
            <a:fillRect/>
          </a:stretch>
        </p:blipFill>
        <p:spPr>
          <a:xfrm>
            <a:off x="1773932" y="1412776"/>
            <a:ext cx="8352928" cy="4248472"/>
          </a:xfrm>
          <a:prstGeom prst="rect">
            <a:avLst/>
          </a:prstGeom>
        </p:spPr>
      </p:pic>
    </p:spTree>
    <p:extLst>
      <p:ext uri="{BB962C8B-B14F-4D97-AF65-F5344CB8AC3E}">
        <p14:creationId xmlns:p14="http://schemas.microsoft.com/office/powerpoint/2010/main" val="428552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SEQUENCE </a:t>
            </a:r>
            <a:r>
              <a:rPr lang="en-GB" sz="3600" b="1" dirty="0">
                <a:latin typeface="Times New Roman" panose="02020603050405020304" pitchFamily="18" charset="0"/>
                <a:cs typeface="Times New Roman" panose="02020603050405020304" pitchFamily="18" charset="0"/>
              </a:rPr>
              <a:t>DIAGRAM</a:t>
            </a:r>
          </a:p>
        </p:txBody>
      </p:sp>
      <p:pic>
        <p:nvPicPr>
          <p:cNvPr id="4" name="Content Placeholder 3" descr="recognition sequence diagram new"/>
          <p:cNvPicPr>
            <a:picLocks noGrp="1"/>
          </p:cNvPicPr>
          <p:nvPr>
            <p:ph idx="1"/>
          </p:nvPr>
        </p:nvPicPr>
        <p:blipFill>
          <a:blip r:embed="rId2"/>
          <a:stretch>
            <a:fillRect/>
          </a:stretch>
        </p:blipFill>
        <p:spPr>
          <a:xfrm>
            <a:off x="2277988" y="1988840"/>
            <a:ext cx="7416824" cy="3960440"/>
          </a:xfrm>
          <a:prstGeom prst="rect">
            <a:avLst/>
          </a:prstGeom>
        </p:spPr>
      </p:pic>
    </p:spTree>
    <p:extLst>
      <p:ext uri="{BB962C8B-B14F-4D97-AF65-F5344CB8AC3E}">
        <p14:creationId xmlns:p14="http://schemas.microsoft.com/office/powerpoint/2010/main" val="23447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648072"/>
          </a:xfrm>
        </p:spPr>
        <p:txBody>
          <a:bodyPr>
            <a:normAutofit/>
          </a:bodyPr>
          <a:lstStyle/>
          <a:p>
            <a:pPr algn="just"/>
            <a:r>
              <a:rPr lang="en-US" sz="4000" b="1" dirty="0"/>
              <a:t>                                   </a:t>
            </a:r>
            <a:r>
              <a:rPr lang="en-US" sz="3600" b="1" dirty="0">
                <a:latin typeface="Times New Roman" panose="02020603050405020304" pitchFamily="18" charset="0"/>
                <a:cs typeface="Times New Roman" panose="02020603050405020304" pitchFamily="18" charset="0"/>
              </a:rPr>
              <a:t>MODULES</a:t>
            </a:r>
          </a:p>
        </p:txBody>
      </p:sp>
      <p:sp>
        <p:nvSpPr>
          <p:cNvPr id="4" name="Content Placeholder 3"/>
          <p:cNvSpPr>
            <a:spLocks noGrp="1"/>
          </p:cNvSpPr>
          <p:nvPr>
            <p:ph idx="1"/>
          </p:nvPr>
        </p:nvSpPr>
        <p:spPr>
          <a:xfrm>
            <a:off x="837982" y="1268760"/>
            <a:ext cx="10512862" cy="4908203"/>
          </a:xfrm>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List of Module</a:t>
            </a:r>
            <a:endParaRPr lang="en-GB" sz="3600" b="1" u="sng" dirty="0">
              <a:latin typeface="Times New Roman" panose="02020603050405020304" pitchFamily="18" charset="0"/>
              <a:cs typeface="Times New Roman" panose="02020603050405020304" pitchFamily="18" charset="0"/>
            </a:endParaRPr>
          </a:p>
          <a:p>
            <a:pPr marL="0" lvl="0" indent="0">
              <a:buNone/>
            </a:pPr>
            <a:endParaRPr lang="en-US" b="1" u="sng" dirty="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1.Classification of movable objects</a:t>
            </a:r>
            <a:endParaRPr lang="en-GB" sz="3200" dirty="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2. Segmentation</a:t>
            </a:r>
            <a:endParaRPr lang="en-GB" sz="3200" dirty="0">
              <a:latin typeface="Times New Roman" panose="02020603050405020304" pitchFamily="18" charset="0"/>
              <a:cs typeface="Times New Roman" panose="02020603050405020304" pitchFamily="18" charset="0"/>
            </a:endParaRPr>
          </a:p>
          <a:p>
            <a:pPr marL="0" lvl="0" indent="0">
              <a:buNone/>
            </a:pPr>
            <a:r>
              <a:rPr lang="en-US" sz="3200" dirty="0">
                <a:latin typeface="Times New Roman" panose="02020603050405020304" pitchFamily="18" charset="0"/>
                <a:cs typeface="Times New Roman" panose="02020603050405020304" pitchFamily="18" charset="0"/>
              </a:rPr>
              <a:t>3. Recognition of characters</a:t>
            </a:r>
          </a:p>
          <a:p>
            <a:pPr marL="0" lvl="0" indent="0" algn="ctr">
              <a:buNone/>
            </a:pPr>
            <a:endParaRPr lang="en-US" sz="3200" u="sng" dirty="0"/>
          </a:p>
        </p:txBody>
      </p:sp>
    </p:spTree>
    <p:extLst>
      <p:ext uri="{BB962C8B-B14F-4D97-AF65-F5344CB8AC3E}">
        <p14:creationId xmlns:p14="http://schemas.microsoft.com/office/powerpoint/2010/main" val="686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576064"/>
          </a:xfrm>
        </p:spPr>
        <p:txBody>
          <a:bodyPr>
            <a:normAutofit fontScale="90000"/>
          </a:bodyPr>
          <a:lstStyle/>
          <a:p>
            <a:pPr marL="0" lvl="0" indent="0" algn="just"/>
            <a:r>
              <a:rPr lang="en-US" sz="4400" b="1" dirty="0"/>
              <a:t>         </a:t>
            </a:r>
            <a:r>
              <a:rPr lang="en-US" sz="4400" b="1" dirty="0" smtClean="0"/>
              <a:t>  </a:t>
            </a:r>
            <a:r>
              <a:rPr lang="en-US" sz="3600" b="1" dirty="0" smtClean="0">
                <a:latin typeface="Times New Roman" panose="02020603050405020304" pitchFamily="18" charset="0"/>
                <a:cs typeface="Times New Roman" panose="02020603050405020304" pitchFamily="18" charset="0"/>
              </a:rPr>
              <a:t>1.CLASSIFICATION OF MOVABLE OBJECTS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6"/>
            <a:ext cx="10512862" cy="4805750"/>
          </a:xfrm>
        </p:spPr>
        <p:txBody>
          <a:bodyPr/>
          <a:lstStyle/>
          <a:p>
            <a:pPr algn="just"/>
            <a:r>
              <a:rPr lang="en-IN" dirty="0">
                <a:latin typeface="Times New Roman" panose="02020603050405020304" pitchFamily="18" charset="0"/>
                <a:cs typeface="Times New Roman" panose="02020603050405020304" pitchFamily="18" charset="0"/>
              </a:rPr>
              <a:t>T</a:t>
            </a:r>
            <a:r>
              <a:rPr lang="en-IN" dirty="0" smtClean="0">
                <a:latin typeface="Times New Roman" panose="02020603050405020304" pitchFamily="18" charset="0"/>
                <a:cs typeface="Times New Roman" panose="02020603050405020304" pitchFamily="18" charset="0"/>
              </a:rPr>
              <a:t>he </a:t>
            </a:r>
            <a:r>
              <a:rPr lang="en-IN" dirty="0">
                <a:latin typeface="Times New Roman" panose="02020603050405020304" pitchFamily="18" charset="0"/>
                <a:cs typeface="Times New Roman" panose="02020603050405020304" pitchFamily="18" charset="0"/>
              </a:rPr>
              <a:t>surveillance camera that capture the movable objects from the traffic road. And it uploads to the database which is already created to store the video files for the further uses based on the needs of the system admin.</a:t>
            </a:r>
          </a:p>
          <a:p>
            <a:pPr algn="just"/>
            <a:r>
              <a:rPr lang="en-IN" dirty="0">
                <a:latin typeface="Times New Roman" panose="02020603050405020304" pitchFamily="18" charset="0"/>
                <a:cs typeface="Times New Roman" panose="02020603050405020304" pitchFamily="18" charset="0"/>
              </a:rPr>
              <a:t> It uploads the video from the camera and stores the video in the database.</a:t>
            </a:r>
          </a:p>
          <a:p>
            <a:pPr algn="just"/>
            <a:r>
              <a:rPr lang="en-IN" dirty="0">
                <a:latin typeface="Times New Roman" panose="02020603050405020304" pitchFamily="18" charset="0"/>
                <a:cs typeface="Times New Roman" panose="02020603050405020304" pitchFamily="18" charset="0"/>
              </a:rPr>
              <a:t> Admin uses the multiple functions to be done in the class </a:t>
            </a:r>
            <a:endParaRPr lang="en-US" u="sng" dirty="0">
              <a:latin typeface="Times New Roman" panose="02020603050405020304" pitchFamily="18" charset="0"/>
              <a:cs typeface="Times New Roman" panose="02020603050405020304" pitchFamily="18" charset="0"/>
            </a:endParaRPr>
          </a:p>
          <a:p>
            <a:endParaRPr lang="en-GB" dirty="0"/>
          </a:p>
        </p:txBody>
      </p:sp>
      <p:pic>
        <p:nvPicPr>
          <p:cNvPr id="4" name="Picture 4" descr="https://tse2.mm.bing.net/th?id=OIP.ILYtWG2If7O4cB5OBY81HQHaEv&amp;pid=Api&amp;P=0&amp;w=255&amp;h=1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818" y="4656426"/>
            <a:ext cx="2356867"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8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491" y="27678"/>
            <a:ext cx="10083172" cy="616496"/>
          </a:xfrm>
        </p:spPr>
        <p:txBody>
          <a:bodyPr>
            <a:noAutofit/>
          </a:bodyPr>
          <a:lstStyle/>
          <a:p>
            <a:pPr algn="just"/>
            <a:r>
              <a:rPr lang="en-GB" sz="4000" b="1" dirty="0">
                <a:solidFill>
                  <a:schemeClr val="tx2"/>
                </a:solidFill>
              </a:rPr>
              <a:t>            </a:t>
            </a:r>
            <a:r>
              <a:rPr lang="en-GB" sz="4000" b="1" dirty="0" smtClean="0">
                <a:solidFill>
                  <a:schemeClr val="tx2"/>
                </a:solidFill>
              </a:rPr>
              <a:t>            </a:t>
            </a:r>
            <a:r>
              <a:rPr lang="en-GB" sz="3600" b="1" dirty="0">
                <a:latin typeface="Times New Roman" panose="02020603050405020304" pitchFamily="18" charset="0"/>
                <a:cs typeface="Times New Roman" panose="02020603050405020304" pitchFamily="18" charset="0"/>
              </a:rPr>
              <a:t>2.</a:t>
            </a:r>
            <a:r>
              <a:rPr lang="en-GB" sz="3600" b="1" dirty="0">
                <a:solidFill>
                  <a:schemeClr val="tx2"/>
                </a:solidFill>
                <a:latin typeface="Times New Roman" panose="02020603050405020304" pitchFamily="18" charset="0"/>
                <a:cs typeface="Times New Roman" panose="02020603050405020304" pitchFamily="18" charset="0"/>
              </a:rPr>
              <a:t> </a:t>
            </a:r>
            <a:r>
              <a:rPr lang="en-GB" sz="3600" b="1" dirty="0" smtClean="0">
                <a:latin typeface="Times New Roman" panose="02020603050405020304" pitchFamily="18" charset="0"/>
                <a:cs typeface="Times New Roman" panose="02020603050405020304" pitchFamily="18" charset="0"/>
              </a:rPr>
              <a:t>SEGMENTATION</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980728"/>
            <a:ext cx="10157354" cy="5191472"/>
          </a:xfrm>
        </p:spPr>
        <p:txBody>
          <a:bodyPr>
            <a:noAutofit/>
          </a:bodyPr>
          <a:lstStyle/>
          <a:p>
            <a:pPr algn="just"/>
            <a:r>
              <a:rPr lang="en-US" dirty="0">
                <a:latin typeface="Times New Roman" panose="02020603050405020304" pitchFamily="18" charset="0"/>
                <a:cs typeface="Times New Roman" panose="02020603050405020304" pitchFamily="18" charset="0"/>
              </a:rPr>
              <a:t>Segmentation means to divide the frames into parts, or segments, which are definable, accessible, actionable, and profitable and have a growth potential.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person-Car pair is obtained, the person images is given as input to accident detection model. </a:t>
            </a:r>
            <a:endParaRPr lang="en-US" dirty="0" smtClean="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file size may not be matter at all. Because the memory that can enlarge with the high level. It converts the images to grayscale images and it is common way to image </a:t>
            </a:r>
            <a:r>
              <a:rPr lang="en-IN" dirty="0" smtClean="0">
                <a:latin typeface="Times New Roman" panose="02020603050405020304" pitchFamily="18" charset="0"/>
                <a:cs typeface="Times New Roman" panose="02020603050405020304" pitchFamily="18" charset="0"/>
              </a:rPr>
              <a:t>processing</a:t>
            </a:r>
          </a:p>
          <a:p>
            <a:pPr algn="just"/>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recognize the multiple of the objects from the videos using the algorithm which is based on the image processing. </a:t>
            </a:r>
            <a:endParaRPr lang="en-GB" dirty="0">
              <a:latin typeface="Times New Roman" panose="02020603050405020304" pitchFamily="18" charset="0"/>
              <a:cs typeface="Times New Roman" panose="02020603050405020304" pitchFamily="18" charset="0"/>
            </a:endParaRPr>
          </a:p>
          <a:p>
            <a:pPr marL="0" indent="0" algn="just">
              <a:buNone/>
            </a:pPr>
            <a:endParaRPr lang="en-GB"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03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688504"/>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3. RECOGNITION OF CHARACTERS</a:t>
            </a:r>
          </a:p>
        </p:txBody>
      </p:sp>
      <p:sp>
        <p:nvSpPr>
          <p:cNvPr id="3" name="Content Placeholder 2"/>
          <p:cNvSpPr>
            <a:spLocks noGrp="1"/>
          </p:cNvSpPr>
          <p:nvPr>
            <p:ph idx="1"/>
          </p:nvPr>
        </p:nvSpPr>
        <p:spPr>
          <a:xfrm>
            <a:off x="1117309" y="1189856"/>
            <a:ext cx="10157354" cy="5047456"/>
          </a:xfrm>
        </p:spPr>
        <p:txBody>
          <a:bodyPr>
            <a:normAutofit/>
          </a:bodyPr>
          <a:lstStyle/>
          <a:p>
            <a:pPr algn="just"/>
            <a:r>
              <a:rPr lang="en-US" dirty="0">
                <a:latin typeface="Times New Roman" panose="02020603050405020304" pitchFamily="18" charset="0"/>
                <a:cs typeface="Times New Roman" panose="02020603050405020304" pitchFamily="18" charset="0"/>
              </a:rPr>
              <a:t>Automatic number-plate recognition is a technology that uses optical character recognition on images to read vehicle registration plates to create vehicle location data . Video Relay Interpreting(VRI) is used by police forces around the world for law enforcement purposes, including to check if a vehicle is registered or licensed. Video Relay Interpreting (VRI) can be used to store the images captured by the cameras as well as the text from the license plate, with some configurable to store a photograph of the driver.</a:t>
            </a:r>
          </a:p>
          <a:p>
            <a:pPr algn="just"/>
            <a:r>
              <a:rPr lang="en-US" dirty="0">
                <a:latin typeface="Times New Roman" panose="02020603050405020304" pitchFamily="18" charset="0"/>
                <a:cs typeface="Times New Roman" panose="02020603050405020304" pitchFamily="18" charset="0"/>
              </a:rPr>
              <a:t> Systems commonly use infrared lighting to allow the camera to take the picture at any time of day or night. Then optical character recognition (OCR) to extract the alphanumerics of the license plate.</a:t>
            </a:r>
            <a:endParaRPr lang="en-GB" dirty="0">
              <a:latin typeface="Times New Roman" panose="02020603050405020304" pitchFamily="18" charset="0"/>
              <a:cs typeface="Times New Roman" panose="02020603050405020304" pitchFamily="18" charset="0"/>
            </a:endParaRPr>
          </a:p>
          <a:p>
            <a:pPr algn="just"/>
            <a:endParaRPr lang="en-GB" b="1" dirty="0">
              <a:solidFill>
                <a:schemeClr val="tx2"/>
              </a:solidFill>
            </a:endParaRPr>
          </a:p>
        </p:txBody>
      </p:sp>
    </p:spTree>
    <p:extLst>
      <p:ext uri="{BB962C8B-B14F-4D97-AF65-F5344CB8AC3E}">
        <p14:creationId xmlns:p14="http://schemas.microsoft.com/office/powerpoint/2010/main" val="421599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20080"/>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SAMPLE  </a:t>
            </a:r>
            <a:r>
              <a:rPr lang="en-GB" sz="3600" b="1" dirty="0">
                <a:latin typeface="Times New Roman" panose="02020603050405020304" pitchFamily="18" charset="0"/>
                <a:cs typeface="Times New Roman" panose="02020603050405020304" pitchFamily="18" charset="0"/>
              </a:rPr>
              <a:t>SCREENSHOT</a:t>
            </a:r>
          </a:p>
        </p:txBody>
      </p:sp>
      <p:pic>
        <p:nvPicPr>
          <p:cNvPr id="6" name="Content Placeholder 5"/>
          <p:cNvPicPr>
            <a:picLocks noGrp="1"/>
          </p:cNvPicPr>
          <p:nvPr>
            <p:ph idx="1"/>
          </p:nvPr>
        </p:nvPicPr>
        <p:blipFill>
          <a:blip r:embed="rId2"/>
          <a:srcRect/>
          <a:stretch>
            <a:fillRect/>
          </a:stretch>
        </p:blipFill>
        <p:spPr bwMode="auto">
          <a:xfrm>
            <a:off x="1794069" y="1341438"/>
            <a:ext cx="8600686" cy="4835525"/>
          </a:xfrm>
          <a:prstGeom prst="rect">
            <a:avLst/>
          </a:prstGeom>
          <a:noFill/>
          <a:ln w="9525">
            <a:noFill/>
            <a:miter lim="800000"/>
            <a:headEnd/>
            <a:tailEnd/>
          </a:ln>
        </p:spPr>
      </p:pic>
    </p:spTree>
    <p:extLst>
      <p:ext uri="{BB962C8B-B14F-4D97-AF65-F5344CB8AC3E}">
        <p14:creationId xmlns:p14="http://schemas.microsoft.com/office/powerpoint/2010/main" val="32127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260649"/>
            <a:ext cx="10512862" cy="648072"/>
          </a:xfrm>
        </p:spPr>
        <p:txBody>
          <a:bodyPr>
            <a:normAutofit fontScale="90000"/>
          </a:bodyPr>
          <a:lstStyle/>
          <a:p>
            <a:pPr algn="just"/>
            <a:r>
              <a:rPr lang="en-GB" b="1" dirty="0"/>
              <a:t>                            </a:t>
            </a:r>
            <a:r>
              <a:rPr lang="en-GB" sz="4000" b="1" dirty="0">
                <a:latin typeface="Times New Roman" panose="02020603050405020304" pitchFamily="18" charset="0"/>
                <a:cs typeface="Times New Roman" panose="02020603050405020304" pitchFamily="18" charset="0"/>
              </a:rPr>
              <a:t>SCREENSHOT-CONT</a:t>
            </a:r>
          </a:p>
        </p:txBody>
      </p:sp>
      <p:pic>
        <p:nvPicPr>
          <p:cNvPr id="4" name="Content Placeholder 3"/>
          <p:cNvPicPr>
            <a:picLocks noGrp="1"/>
          </p:cNvPicPr>
          <p:nvPr>
            <p:ph idx="1"/>
          </p:nvPr>
        </p:nvPicPr>
        <p:blipFill>
          <a:blip r:embed="rId2"/>
          <a:srcRect/>
          <a:stretch>
            <a:fillRect/>
          </a:stretch>
        </p:blipFill>
        <p:spPr bwMode="auto">
          <a:xfrm>
            <a:off x="1857600" y="1412875"/>
            <a:ext cx="8473625" cy="4764088"/>
          </a:xfrm>
          <a:prstGeom prst="rect">
            <a:avLst/>
          </a:prstGeom>
          <a:noFill/>
          <a:ln w="9525">
            <a:noFill/>
            <a:miter lim="800000"/>
            <a:headEnd/>
            <a:tailEnd/>
          </a:ln>
        </p:spPr>
      </p:pic>
    </p:spTree>
    <p:extLst>
      <p:ext uri="{BB962C8B-B14F-4D97-AF65-F5344CB8AC3E}">
        <p14:creationId xmlns:p14="http://schemas.microsoft.com/office/powerpoint/2010/main" val="274035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34637"/>
            <a:ext cx="10157354" cy="730067"/>
          </a:xfrm>
        </p:spPr>
        <p:txBody>
          <a:bodyPr>
            <a:normAutofit/>
          </a:bodyPr>
          <a:lstStyle/>
          <a:p>
            <a:pPr algn="just"/>
            <a:r>
              <a:rPr lang="en-GB" b="1" dirty="0"/>
              <a:t>                       </a:t>
            </a:r>
            <a:r>
              <a:rPr lang="en-GB" b="1" dirty="0" smtClean="0"/>
              <a:t>      </a:t>
            </a:r>
            <a:r>
              <a:rPr lang="en-GB" sz="3600" b="1" dirty="0" smtClean="0">
                <a:latin typeface="Times New Roman" panose="02020603050405020304" pitchFamily="18" charset="0"/>
                <a:cs typeface="Times New Roman" panose="02020603050405020304" pitchFamily="18" charset="0"/>
              </a:rPr>
              <a:t>ABSTRACT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268760"/>
            <a:ext cx="10157354" cy="5472608"/>
          </a:xfrm>
        </p:spPr>
        <p:txBody>
          <a:bodyPr>
            <a:normAutofit/>
          </a:bodyPr>
          <a:lstStyle/>
          <a:p>
            <a:pPr algn="just"/>
            <a:r>
              <a:rPr lang="en-US" sz="2800" dirty="0">
                <a:latin typeface="Times New Roman" panose="02020603050405020304" pitchFamily="18" charset="0"/>
                <a:cs typeface="Times New Roman" panose="02020603050405020304" pitchFamily="18" charset="0"/>
              </a:rPr>
              <a:t>Road accident are one of the major causes of human death. In this project we have investigated a practical and novel method of road accident automated recovery process which can real-time monitor.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image processing and machine learning techniques are employed in surveillance system of power substation.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video surveillance system automatically detecting the car number with sending mail to certain authorities and taking care of first aids.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the car number are found with the accident detection ,his/her license plate(LP) number is recognized to initiate further actions such as deduction of penalty amount from one’s account linked with the vehicle license and Aadhar number by the traffic police and the legal authority.</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7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576064"/>
          </a:xfrm>
        </p:spPr>
        <p:txBody>
          <a:bodyPr>
            <a:normAutofit fontScale="90000"/>
          </a:bodyPr>
          <a:lstStyle/>
          <a:p>
            <a:pPr algn="just"/>
            <a:r>
              <a:rPr lang="en-GB" dirty="0"/>
              <a:t>                           </a:t>
            </a:r>
            <a:r>
              <a:rPr lang="en-GB" sz="4000" b="1" dirty="0">
                <a:latin typeface="Times New Roman" panose="02020603050405020304" pitchFamily="18" charset="0"/>
                <a:cs typeface="Times New Roman" panose="02020603050405020304" pitchFamily="18" charset="0"/>
              </a:rPr>
              <a:t>SCREENSHOT-CONT</a:t>
            </a:r>
          </a:p>
        </p:txBody>
      </p:sp>
      <p:pic>
        <p:nvPicPr>
          <p:cNvPr id="4" name="Content Placeholder 3"/>
          <p:cNvPicPr>
            <a:picLocks noGrp="1"/>
          </p:cNvPicPr>
          <p:nvPr>
            <p:ph idx="1"/>
          </p:nvPr>
        </p:nvPicPr>
        <p:blipFill>
          <a:blip r:embed="rId2"/>
          <a:srcRect/>
          <a:stretch>
            <a:fillRect/>
          </a:stretch>
        </p:blipFill>
        <p:spPr bwMode="auto">
          <a:xfrm>
            <a:off x="1857600" y="1412875"/>
            <a:ext cx="8473625" cy="4764088"/>
          </a:xfrm>
          <a:prstGeom prst="rect">
            <a:avLst/>
          </a:prstGeom>
          <a:noFill/>
          <a:ln w="9525">
            <a:noFill/>
            <a:miter lim="800000"/>
            <a:headEnd/>
            <a:tailEnd/>
          </a:ln>
        </p:spPr>
      </p:pic>
    </p:spTree>
    <p:extLst>
      <p:ext uri="{BB962C8B-B14F-4D97-AF65-F5344CB8AC3E}">
        <p14:creationId xmlns:p14="http://schemas.microsoft.com/office/powerpoint/2010/main" val="190567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720080"/>
          </a:xfrm>
        </p:spPr>
        <p:txBody>
          <a:bodyPr/>
          <a:lstStyle/>
          <a:p>
            <a:pPr algn="just"/>
            <a:r>
              <a:rPr lang="en-GB" dirty="0"/>
              <a:t>                       </a:t>
            </a:r>
            <a:r>
              <a:rPr lang="en-GB" sz="3600" b="1" dirty="0">
                <a:latin typeface="Times New Roman" panose="02020603050405020304" pitchFamily="18" charset="0"/>
                <a:cs typeface="Times New Roman" panose="02020603050405020304" pitchFamily="18" charset="0"/>
              </a:rPr>
              <a:t>SCREENSHOT-CONT</a:t>
            </a:r>
          </a:p>
        </p:txBody>
      </p:sp>
      <p:pic>
        <p:nvPicPr>
          <p:cNvPr id="6" name="Content Placeholder 5"/>
          <p:cNvPicPr>
            <a:picLocks noGrp="1"/>
          </p:cNvPicPr>
          <p:nvPr>
            <p:ph idx="1"/>
          </p:nvPr>
        </p:nvPicPr>
        <p:blipFill>
          <a:blip r:embed="rId2"/>
          <a:srcRect/>
          <a:stretch>
            <a:fillRect/>
          </a:stretch>
        </p:blipFill>
        <p:spPr bwMode="auto">
          <a:xfrm>
            <a:off x="2224668" y="1825625"/>
            <a:ext cx="7739489" cy="4351338"/>
          </a:xfrm>
          <a:prstGeom prst="rect">
            <a:avLst/>
          </a:prstGeom>
          <a:noFill/>
          <a:ln w="9525">
            <a:noFill/>
            <a:miter lim="800000"/>
            <a:headEnd/>
            <a:tailEnd/>
          </a:ln>
        </p:spPr>
      </p:pic>
    </p:spTree>
    <p:extLst>
      <p:ext uri="{BB962C8B-B14F-4D97-AF65-F5344CB8AC3E}">
        <p14:creationId xmlns:p14="http://schemas.microsoft.com/office/powerpoint/2010/main" val="224189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88641"/>
            <a:ext cx="10512862" cy="792088"/>
          </a:xfrm>
        </p:spPr>
        <p:txBody>
          <a:bodyPr>
            <a:normAutofit/>
          </a:bodyPr>
          <a:lstStyle/>
          <a:p>
            <a:pPr algn="just"/>
            <a:r>
              <a:rPr lang="en-GB" sz="3600" b="1" dirty="0"/>
              <a:t>                            </a:t>
            </a:r>
            <a:r>
              <a:rPr lang="en-GB" sz="3600" b="1" dirty="0" smtClean="0"/>
              <a:t>          </a:t>
            </a:r>
            <a:r>
              <a:rPr lang="en-GB" sz="3600" b="1" dirty="0">
                <a:latin typeface="Times New Roman" panose="02020603050405020304" pitchFamily="18" charset="0"/>
                <a:cs typeface="Times New Roman" panose="02020603050405020304" pitchFamily="18" charset="0"/>
              </a:rPr>
              <a:t>CONCLUSION</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268760"/>
            <a:ext cx="10512862" cy="4841095"/>
          </a:xfrm>
        </p:spPr>
        <p:txBody>
          <a:bodyPr>
            <a:normAutofit lnSpcReduction="10000"/>
          </a:bodyPr>
          <a:lstStyle/>
          <a:p>
            <a:pPr algn="just"/>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methods are efficient to detect accidents using both hardware and software methods which provide good results. Most of the discussed methods also provide the driver with the option of turning of the alarm in cases where the accident is not serious or false detections of an accident.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Previous </a:t>
            </a:r>
            <a:r>
              <a:rPr lang="en-US" dirty="0">
                <a:latin typeface="Times New Roman" panose="02020603050405020304" pitchFamily="18" charset="0"/>
                <a:cs typeface="Times New Roman" panose="02020603050405020304" pitchFamily="18" charset="0"/>
              </a:rPr>
              <a:t>methods are either mostly dependent on some hardware like sensors that have to be present in the car or require a smart phone to be present within the car. While the use of such hardware can prove to be a more cost-efficient approach it has the drawback of being destroyed in the accident and hence giving spurious or no readings at all.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Hence</a:t>
            </a:r>
            <a:r>
              <a:rPr lang="en-US" dirty="0">
                <a:latin typeface="Times New Roman" panose="02020603050405020304" pitchFamily="18" charset="0"/>
                <a:cs typeface="Times New Roman" panose="02020603050405020304" pitchFamily="18" charset="0"/>
              </a:rPr>
              <a:t>, an approach that does not depend on any hardware device or sensor that is associated with the car is required for the detection of traffic accidents.</a:t>
            </a:r>
            <a:endParaRPr lang="en-US" dirty="0">
              <a:solidFill>
                <a:schemeClr val="tx2"/>
              </a:solidFill>
              <a:latin typeface="Times New Roman" panose="02020603050405020304" pitchFamily="18" charset="0"/>
              <a:cs typeface="Times New Roman" panose="02020603050405020304" pitchFamily="18" charset="0"/>
            </a:endParaRPr>
          </a:p>
          <a:p>
            <a:endParaRPr lang="en-GB"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4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648072"/>
          </a:xfrm>
        </p:spPr>
        <p:txBody>
          <a:bodyPr>
            <a:normAutofit/>
          </a:bodyPr>
          <a:lstStyle/>
          <a:p>
            <a:pPr algn="just"/>
            <a:r>
              <a:rPr lang="en-GB" sz="3600" b="1" dirty="0"/>
              <a:t>                                        </a:t>
            </a:r>
            <a:r>
              <a:rPr lang="en-GB" sz="3600" b="1" dirty="0">
                <a:latin typeface="Times New Roman" panose="02020603050405020304" pitchFamily="18" charset="0"/>
                <a:cs typeface="Times New Roman" panose="02020603050405020304" pitchFamily="18" charset="0"/>
              </a:rPr>
              <a:t>REFERENCE</a:t>
            </a:r>
          </a:p>
        </p:txBody>
      </p:sp>
      <p:sp>
        <p:nvSpPr>
          <p:cNvPr id="3" name="Content Placeholder 2"/>
          <p:cNvSpPr>
            <a:spLocks noGrp="1"/>
          </p:cNvSpPr>
          <p:nvPr>
            <p:ph idx="1"/>
          </p:nvPr>
        </p:nvSpPr>
        <p:spPr>
          <a:xfrm>
            <a:off x="837982" y="764706"/>
            <a:ext cx="10512862" cy="5832646"/>
          </a:xfrm>
        </p:spPr>
        <p:txBody>
          <a:bodyPr>
            <a:normAutofit fontScale="85000" lnSpcReduction="10000"/>
          </a:bodyPr>
          <a:lstStyle/>
          <a:p>
            <a:pPr algn="just"/>
            <a:endParaRPr lang="en-US" sz="2800" dirty="0" smtClean="0">
              <a:latin typeface="Times New Roman" panose="02020603050405020304" pitchFamily="18" charset="0"/>
              <a:cs typeface="Times New Roman" panose="02020603050405020304" pitchFamily="18" charset="0"/>
            </a:endParaRPr>
          </a:p>
          <a:p>
            <a:pPr lvl="1"/>
            <a:r>
              <a:rPr lang="en-US" sz="2400" dirty="0" smtClean="0"/>
              <a:t>B</a:t>
            </a:r>
            <a:r>
              <a:rPr lang="en-US" sz="2400" dirty="0"/>
              <a:t>. </a:t>
            </a:r>
            <a:r>
              <a:rPr lang="en-US" sz="2400" dirty="0" err="1"/>
              <a:t>Prachi</a:t>
            </a:r>
            <a:r>
              <a:rPr lang="en-US" sz="2400" dirty="0"/>
              <a:t>, D. </a:t>
            </a:r>
            <a:r>
              <a:rPr lang="en-US" sz="2400" dirty="0" err="1"/>
              <a:t>Kasturi</a:t>
            </a:r>
            <a:r>
              <a:rPr lang="en-US" sz="2400" dirty="0"/>
              <a:t> and C. Priyanka, "Intelligent Accident-Detection And Ambulance- Rescue System", International Journal Of Scientific &amp; Technology Research, Vol. 3, No. 6, 2016.</a:t>
            </a:r>
            <a:endParaRPr lang="en-GB" sz="1800" dirty="0"/>
          </a:p>
          <a:p>
            <a:pPr lvl="1"/>
            <a:r>
              <a:rPr lang="en-US" sz="2400" dirty="0"/>
              <a:t>M. </a:t>
            </a:r>
            <a:r>
              <a:rPr lang="en-US" sz="2400" dirty="0" err="1"/>
              <a:t>Ruikar</a:t>
            </a:r>
            <a:r>
              <a:rPr lang="en-US" sz="2400" dirty="0"/>
              <a:t>, "National statistics of road traffic accidents in India", Journal of Orthopedics, Traumatology and Rehabilitation, vol. 6, no. 1, p. 1, 2013.</a:t>
            </a:r>
            <a:endParaRPr lang="en-GB" sz="1800" dirty="0"/>
          </a:p>
          <a:p>
            <a:pPr lvl="1"/>
            <a:r>
              <a:rPr lang="en-US" sz="2400" dirty="0"/>
              <a:t>T. Rahman, "Road Accidents in Bangladesh: An Alarming Issue", The World Bank, 2012. [Online]</a:t>
            </a:r>
            <a:endParaRPr lang="en-GB" sz="1800" dirty="0"/>
          </a:p>
          <a:p>
            <a:pPr lvl="1"/>
            <a:r>
              <a:rPr lang="en-US" sz="2400" dirty="0"/>
              <a:t>M. M. L. </a:t>
            </a:r>
            <a:r>
              <a:rPr lang="en-US" sz="2400" dirty="0" err="1"/>
              <a:t>Elahi</a:t>
            </a:r>
            <a:r>
              <a:rPr lang="en-US" sz="2400" dirty="0"/>
              <a:t>, R. </a:t>
            </a:r>
            <a:r>
              <a:rPr lang="en-US" sz="2400" dirty="0" err="1"/>
              <a:t>Yasir</a:t>
            </a:r>
            <a:r>
              <a:rPr lang="en-US" sz="2400" dirty="0"/>
              <a:t>, M. A. </a:t>
            </a:r>
            <a:r>
              <a:rPr lang="en-US" sz="2400" dirty="0" err="1"/>
              <a:t>Syrus</a:t>
            </a:r>
            <a:r>
              <a:rPr lang="en-US" sz="2400" dirty="0"/>
              <a:t>, M. S. Q. Z. Nine, I. Hossain and N. Ahmed, "Computer vision based road traffic accident and anomaly detection in the context of Bangladesh," 2014 International Conference on Informatics, Electronics &amp; Vision (ICIEV), Dhaka, 2014, pp. 1-6</a:t>
            </a:r>
            <a:endParaRPr lang="en-GB" sz="1800" dirty="0"/>
          </a:p>
          <a:p>
            <a:pPr lvl="1"/>
            <a:r>
              <a:rPr lang="en-US" sz="2400" dirty="0"/>
              <a:t>P. A. </a:t>
            </a:r>
            <a:r>
              <a:rPr lang="en-US" sz="2400" dirty="0" err="1"/>
              <a:t>Nandurge</a:t>
            </a:r>
            <a:r>
              <a:rPr lang="en-US" sz="2400" dirty="0"/>
              <a:t> and N. V. </a:t>
            </a:r>
            <a:r>
              <a:rPr lang="en-US" sz="2400" dirty="0" err="1"/>
              <a:t>Dharwadkar</a:t>
            </a:r>
            <a:r>
              <a:rPr lang="en-US" sz="2400" dirty="0"/>
              <a:t>, "Analyzing road accident data using machine learning paradigms," 2017 International Conference on I- SMAC (</a:t>
            </a:r>
            <a:r>
              <a:rPr lang="en-US" sz="2400" dirty="0" err="1"/>
              <a:t>IoT</a:t>
            </a:r>
            <a:r>
              <a:rPr lang="en-US" sz="2400" dirty="0"/>
              <a:t> in Social, Mobile, Analytics, and Cloud) (I-SMAC), </a:t>
            </a:r>
            <a:r>
              <a:rPr lang="en-US" sz="2400" dirty="0" err="1"/>
              <a:t>Palladam</a:t>
            </a:r>
            <a:r>
              <a:rPr lang="en-US" sz="2400" dirty="0"/>
              <a:t>, 2017, pp. 604-610</a:t>
            </a:r>
            <a:endParaRPr lang="en-GB" sz="1800" dirty="0"/>
          </a:p>
          <a:p>
            <a:pPr lvl="1"/>
            <a:r>
              <a:rPr lang="en-US" sz="2400" dirty="0"/>
              <a:t>K. M. </a:t>
            </a:r>
            <a:r>
              <a:rPr lang="en-US" sz="2400" dirty="0" err="1"/>
              <a:t>Habibullah</a:t>
            </a:r>
            <a:r>
              <a:rPr lang="en-US" sz="2400" dirty="0"/>
              <a:t>, A. </a:t>
            </a:r>
            <a:r>
              <a:rPr lang="en-US" sz="2400" dirty="0" err="1"/>
              <a:t>Alam</a:t>
            </a:r>
            <a:r>
              <a:rPr lang="en-US" sz="2400" dirty="0"/>
              <a:t>, S. </a:t>
            </a:r>
            <a:r>
              <a:rPr lang="en-US" sz="2400" dirty="0" err="1"/>
              <a:t>Saha</a:t>
            </a:r>
            <a:r>
              <a:rPr lang="en-US" sz="2400" dirty="0"/>
              <a:t>, A. Amin and A. K. Das, " A Driver- Centric Carpooling: Optimal Route-Finding Model using Heuristic Multi– Objective Search," 2019 4th International Conference on Computer and Communication Systems (ICCCS), Singapore, </a:t>
            </a:r>
            <a:r>
              <a:rPr lang="en-US" sz="2400" dirty="0" smtClean="0"/>
              <a:t>2019</a:t>
            </a:r>
          </a:p>
          <a:p>
            <a:pPr lvl="1"/>
            <a:r>
              <a:rPr lang="en-US" dirty="0"/>
              <a:t>Conference on Statistics in Science, Business and Engineering (ICSSBE), Langkawi, 2012, pp. 1-4.</a:t>
            </a:r>
            <a:endParaRPr lang="en-GB" dirty="0"/>
          </a:p>
          <a:p>
            <a:pPr lvl="1"/>
            <a:r>
              <a:rPr lang="en-US" dirty="0"/>
              <a:t>I. </a:t>
            </a:r>
            <a:r>
              <a:rPr lang="en-US" dirty="0" err="1"/>
              <a:t>Rish</a:t>
            </a:r>
            <a:r>
              <a:rPr lang="en-US" dirty="0"/>
              <a:t>, "An Empirical Study of the Naïve Bayes Classifier," IJCAI 2001 Work </a:t>
            </a:r>
            <a:r>
              <a:rPr lang="en-US" dirty="0" err="1"/>
              <a:t>Empir</a:t>
            </a:r>
            <a:r>
              <a:rPr lang="en-US" dirty="0"/>
              <a:t> Methods </a:t>
            </a:r>
            <a:r>
              <a:rPr lang="en-US" dirty="0" err="1"/>
              <a:t>Artif</a:t>
            </a:r>
            <a:r>
              <a:rPr lang="en-US" dirty="0"/>
              <a:t> </a:t>
            </a:r>
            <a:r>
              <a:rPr lang="en-US" dirty="0" err="1"/>
              <a:t>Intell</a:t>
            </a:r>
            <a:r>
              <a:rPr lang="en-US" dirty="0"/>
              <a:t> (2001), </a:t>
            </a:r>
            <a:r>
              <a:rPr lang="en-US" dirty="0" err="1"/>
              <a:t>vol</a:t>
            </a:r>
            <a:endParaRPr lang="en-GB" dirty="0"/>
          </a:p>
          <a:p>
            <a:pPr lvl="1"/>
            <a:endParaRPr lang="en-GB" sz="1800" dirty="0"/>
          </a:p>
        </p:txBody>
      </p:sp>
    </p:spTree>
    <p:extLst>
      <p:ext uri="{BB962C8B-B14F-4D97-AF65-F5344CB8AC3E}">
        <p14:creationId xmlns:p14="http://schemas.microsoft.com/office/powerpoint/2010/main" val="38296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6260" y="3244334"/>
            <a:ext cx="2592288" cy="646331"/>
          </a:xfrm>
          <a:prstGeom prst="rect">
            <a:avLst/>
          </a:prstGeom>
        </p:spPr>
        <p:txBody>
          <a:bodyPr wrap="square">
            <a:spAutoFit/>
          </a:bodyPr>
          <a:lstStyle/>
          <a:p>
            <a:pPr algn="just"/>
            <a:r>
              <a:rPr lang="en-IN" sz="3600" b="1" dirty="0">
                <a:solidFill>
                  <a:srgbClr val="000000"/>
                </a:solidFill>
                <a:cs typeface="Calibri Light" panose="020F0302020204030204" pitchFamily="34" charset="0"/>
              </a:rPr>
              <a:t>THANK YOU</a:t>
            </a:r>
            <a:endParaRPr lang="en-GB" sz="3600" b="1" dirty="0"/>
          </a:p>
        </p:txBody>
      </p:sp>
    </p:spTree>
    <p:extLst>
      <p:ext uri="{BB962C8B-B14F-4D97-AF65-F5344CB8AC3E}">
        <p14:creationId xmlns:p14="http://schemas.microsoft.com/office/powerpoint/2010/main" val="395599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A244-2EB2-48B7-A43C-0727465AF519}"/>
              </a:ext>
            </a:extLst>
          </p:cNvPr>
          <p:cNvSpPr>
            <a:spLocks noGrp="1"/>
          </p:cNvSpPr>
          <p:nvPr>
            <p:ph type="title"/>
          </p:nvPr>
        </p:nvSpPr>
        <p:spPr>
          <a:xfrm>
            <a:off x="837828" y="0"/>
            <a:ext cx="10512862" cy="764705"/>
          </a:xfrm>
        </p:spPr>
        <p:txBody>
          <a:bodyPr>
            <a:normAutofit/>
          </a:bodyPr>
          <a:lstStyle/>
          <a:p>
            <a:pPr algn="just"/>
            <a:r>
              <a:rPr lang="en-GB" sz="3600" b="1" dirty="0" smtClean="0"/>
              <a:t>                            </a:t>
            </a:r>
            <a:r>
              <a:rPr lang="en-GB" sz="3600" b="1" dirty="0" smtClean="0">
                <a:latin typeface="Times New Roman" panose="02020603050405020304" pitchFamily="18" charset="0"/>
                <a:cs typeface="Times New Roman" panose="02020603050405020304" pitchFamily="18" charset="0"/>
              </a:rPr>
              <a:t>LITERATURE</a:t>
            </a:r>
            <a:r>
              <a:rPr lang="en-GB" sz="4000" b="1" dirty="0" smtClean="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SURVEY </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E14F7F8-6709-433D-A02D-FE47E8952514}"/>
              </a:ext>
            </a:extLst>
          </p:cNvPr>
          <p:cNvGraphicFramePr>
            <a:graphicFrameLocks noGrp="1"/>
          </p:cNvGraphicFramePr>
          <p:nvPr>
            <p:ph idx="1"/>
            <p:extLst>
              <p:ext uri="{D42A27DB-BD31-4B8C-83A1-F6EECF244321}">
                <p14:modId xmlns:p14="http://schemas.microsoft.com/office/powerpoint/2010/main" val="1067374313"/>
              </p:ext>
            </p:extLst>
          </p:nvPr>
        </p:nvGraphicFramePr>
        <p:xfrm>
          <a:off x="693812" y="1628800"/>
          <a:ext cx="10513169" cy="3826543"/>
        </p:xfrm>
        <a:graphic>
          <a:graphicData uri="http://schemas.openxmlformats.org/drawingml/2006/table">
            <a:tbl>
              <a:tblPr firstRow="1" bandRow="1">
                <a:tableStyleId>{69012ECD-51FC-41F1-AA8D-1B2483CD663E}</a:tableStyleId>
              </a:tblPr>
              <a:tblGrid>
                <a:gridCol w="901101">
                  <a:extLst>
                    <a:ext uri="{9D8B030D-6E8A-4147-A177-3AD203B41FA5}">
                      <a16:colId xmlns:a16="http://schemas.microsoft.com/office/drawing/2014/main" val="1477642329"/>
                    </a:ext>
                  </a:extLst>
                </a:gridCol>
                <a:gridCol w="2267251">
                  <a:extLst>
                    <a:ext uri="{9D8B030D-6E8A-4147-A177-3AD203B41FA5}">
                      <a16:colId xmlns:a16="http://schemas.microsoft.com/office/drawing/2014/main" val="4099617646"/>
                    </a:ext>
                  </a:extLst>
                </a:gridCol>
                <a:gridCol w="2520280">
                  <a:extLst>
                    <a:ext uri="{9D8B030D-6E8A-4147-A177-3AD203B41FA5}">
                      <a16:colId xmlns:a16="http://schemas.microsoft.com/office/drawing/2014/main" val="1872742321"/>
                    </a:ext>
                  </a:extLst>
                </a:gridCol>
                <a:gridCol w="2421520">
                  <a:extLst>
                    <a:ext uri="{9D8B030D-6E8A-4147-A177-3AD203B41FA5}">
                      <a16:colId xmlns:a16="http://schemas.microsoft.com/office/drawing/2014/main" val="3192715310"/>
                    </a:ext>
                  </a:extLst>
                </a:gridCol>
                <a:gridCol w="2403017">
                  <a:extLst>
                    <a:ext uri="{9D8B030D-6E8A-4147-A177-3AD203B41FA5}">
                      <a16:colId xmlns:a16="http://schemas.microsoft.com/office/drawing/2014/main" val="817903684"/>
                    </a:ext>
                  </a:extLst>
                </a:gridCol>
              </a:tblGrid>
              <a:tr h="606294">
                <a:tc>
                  <a:txBody>
                    <a:bodyPr/>
                    <a:lstStyle/>
                    <a:p>
                      <a:r>
                        <a:rPr lang="en-US"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Title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Disadvantage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6108323"/>
                  </a:ext>
                </a:extLst>
              </a:tr>
              <a:tr h="3220249">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1.Salaja silas</a:t>
                      </a:r>
                    </a:p>
                    <a:p>
                      <a:r>
                        <a:rPr lang="en-US" dirty="0">
                          <a:latin typeface="Times New Roman" panose="02020603050405020304" pitchFamily="18" charset="0"/>
                          <a:cs typeface="Times New Roman" panose="02020603050405020304" pitchFamily="18" charset="0"/>
                        </a:rPr>
                        <a:t>2.Rajsingh</a:t>
                      </a:r>
                    </a:p>
                    <a:p>
                      <a:r>
                        <a:rPr lang="en-IN" dirty="0">
                          <a:latin typeface="Times New Roman" panose="02020603050405020304" pitchFamily="18" charset="0"/>
                          <a:cs typeface="Times New Roman" panose="02020603050405020304" pitchFamily="18" charset="0"/>
                        </a:rPr>
                        <a:t>3.Joyce beryl</a:t>
                      </a:r>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Performance Analysis of Edge Detection Algorithms for Object Detection in Accident Images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Edge detection is used in identifying various objects such as vehicles and victims by outlining the sudden change of pixel intensity from the given accidental images.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799" b="0" i="0" kern="1200" dirty="0">
                          <a:solidFill>
                            <a:schemeClr val="tx1"/>
                          </a:solidFill>
                          <a:effectLst/>
                          <a:latin typeface="Times New Roman" panose="02020603050405020304" pitchFamily="18" charset="0"/>
                          <a:ea typeface="+mn-ea"/>
                          <a:cs typeface="Times New Roman" panose="02020603050405020304" pitchFamily="18" charset="0"/>
                        </a:rPr>
                        <a:t>Algorithms are evaluated in terms of  Peak Signal-to-Noise Ratio (PSNR) and Mean Square Error (MSE) which delays the output.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077576"/>
                  </a:ext>
                </a:extLst>
              </a:tr>
            </a:tbl>
          </a:graphicData>
        </a:graphic>
      </p:graphicFrame>
      <p:cxnSp>
        <p:nvCxnSpPr>
          <p:cNvPr id="5" name="Straight Connector 4"/>
          <p:cNvCxnSpPr/>
          <p:nvPr/>
        </p:nvCxnSpPr>
        <p:spPr>
          <a:xfrm>
            <a:off x="3862164"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57908"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82444" y="1690689"/>
            <a:ext cx="0" cy="376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30716" y="1690689"/>
            <a:ext cx="0" cy="3764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576064"/>
          </a:xfrm>
        </p:spPr>
        <p:txBody>
          <a:bodyPr>
            <a:noAutofit/>
          </a:bodyPr>
          <a:lstStyle/>
          <a:p>
            <a:pPr algn="just"/>
            <a:r>
              <a:rPr lang="en-GB" sz="3600" b="1" dirty="0" smtClean="0"/>
              <a:t>                       </a:t>
            </a:r>
            <a:r>
              <a:rPr lang="en-GB" sz="3600" b="1" dirty="0" smtClean="0">
                <a:latin typeface="Times New Roman" panose="02020603050405020304" pitchFamily="18" charset="0"/>
                <a:cs typeface="Times New Roman" panose="02020603050405020304" pitchFamily="18" charset="0"/>
              </a:rPr>
              <a:t>LITERATURE </a:t>
            </a:r>
            <a:r>
              <a:rPr lang="en-GB" sz="3600" b="1" dirty="0">
                <a:latin typeface="Times New Roman" panose="02020603050405020304" pitchFamily="18" charset="0"/>
                <a:cs typeface="Times New Roman" panose="02020603050405020304" pitchFamily="18" charset="0"/>
              </a:rPr>
              <a:t>SURVEY (CONT)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2941776"/>
              </p:ext>
            </p:extLst>
          </p:nvPr>
        </p:nvGraphicFramePr>
        <p:xfrm>
          <a:off x="838200" y="1412874"/>
          <a:ext cx="10512425" cy="4323918"/>
        </p:xfrm>
        <a:graphic>
          <a:graphicData uri="http://schemas.openxmlformats.org/drawingml/2006/table">
            <a:tbl>
              <a:tblPr firstRow="1" bandRow="1">
                <a:tableStyleId>{69012ECD-51FC-41F1-AA8D-1B2483CD663E}</a:tableStyleId>
              </a:tblPr>
              <a:tblGrid>
                <a:gridCol w="1511796">
                  <a:extLst>
                    <a:ext uri="{9D8B030D-6E8A-4147-A177-3AD203B41FA5}">
                      <a16:colId xmlns:a16="http://schemas.microsoft.com/office/drawing/2014/main" val="3682951573"/>
                    </a:ext>
                  </a:extLst>
                </a:gridCol>
                <a:gridCol w="2448272">
                  <a:extLst>
                    <a:ext uri="{9D8B030D-6E8A-4147-A177-3AD203B41FA5}">
                      <a16:colId xmlns:a16="http://schemas.microsoft.com/office/drawing/2014/main" val="2107785627"/>
                    </a:ext>
                  </a:extLst>
                </a:gridCol>
                <a:gridCol w="2160240">
                  <a:extLst>
                    <a:ext uri="{9D8B030D-6E8A-4147-A177-3AD203B41FA5}">
                      <a16:colId xmlns:a16="http://schemas.microsoft.com/office/drawing/2014/main" val="976938096"/>
                    </a:ext>
                  </a:extLst>
                </a:gridCol>
                <a:gridCol w="2289632">
                  <a:extLst>
                    <a:ext uri="{9D8B030D-6E8A-4147-A177-3AD203B41FA5}">
                      <a16:colId xmlns:a16="http://schemas.microsoft.com/office/drawing/2014/main" val="3216453881"/>
                    </a:ext>
                  </a:extLst>
                </a:gridCol>
                <a:gridCol w="2102485">
                  <a:extLst>
                    <a:ext uri="{9D8B030D-6E8A-4147-A177-3AD203B41FA5}">
                      <a16:colId xmlns:a16="http://schemas.microsoft.com/office/drawing/2014/main" val="3551479434"/>
                    </a:ext>
                  </a:extLst>
                </a:gridCol>
              </a:tblGrid>
              <a:tr h="630658">
                <a:tc>
                  <a:txBody>
                    <a:bodyPr/>
                    <a:lstStyle/>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baseline="0" dirty="0">
                          <a:solidFill>
                            <a:schemeClr val="tx1"/>
                          </a:solidFill>
                          <a:latin typeface="Times New Roman" panose="02020603050405020304" pitchFamily="18" charset="0"/>
                          <a:cs typeface="Times New Roman" panose="02020603050405020304" pitchFamily="18" charset="0"/>
                        </a:rPr>
                        <a:t>     AUTHOR</a:t>
                      </a:r>
                      <a:endParaRPr lang="en-GB"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TITLE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DESCRIPTION</a:t>
                      </a: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DISADVANTAGE</a:t>
                      </a:r>
                    </a:p>
                  </a:txBody>
                  <a:tcPr/>
                </a:tc>
                <a:extLst>
                  <a:ext uri="{0D108BD9-81ED-4DB2-BD59-A6C34878D82A}">
                    <a16:rowId xmlns:a16="http://schemas.microsoft.com/office/drawing/2014/main" val="1359836376"/>
                  </a:ext>
                </a:extLst>
              </a:tr>
              <a:tr h="3693260">
                <a:tc>
                  <a:txBody>
                    <a:bodyPr/>
                    <a:lstStyle/>
                    <a:p>
                      <a:r>
                        <a:rPr lang="en-GB" sz="1800" dirty="0">
                          <a:latin typeface="Times New Roman" panose="02020603050405020304" pitchFamily="18" charset="0"/>
                          <a:cs typeface="Times New Roman" panose="02020603050405020304" pitchFamily="18" charset="0"/>
                        </a:rPr>
                        <a:t>2019</a:t>
                      </a:r>
                    </a:p>
                    <a:p>
                      <a:r>
                        <a:rPr lang="en-GB" sz="1800" dirty="0">
                          <a:latin typeface="Times New Roman" panose="02020603050405020304" pitchFamily="18" charset="0"/>
                          <a:cs typeface="Times New Roman" panose="02020603050405020304" pitchFamily="18" charset="0"/>
                        </a:rPr>
                        <a:t>(IEEE)</a:t>
                      </a:r>
                    </a:p>
                  </a:txBody>
                  <a:tcPr/>
                </a:tc>
                <a:tc>
                  <a:txBody>
                    <a:bodyPr/>
                    <a:lstStyle/>
                    <a:p>
                      <a:r>
                        <a:rPr lang="en-IN" sz="1800" dirty="0">
                          <a:latin typeface="Times New Roman" panose="02020603050405020304" pitchFamily="18" charset="0"/>
                          <a:cs typeface="Times New Roman" panose="02020603050405020304" pitchFamily="18" charset="0"/>
                        </a:rPr>
                        <a:t>1. Amrutha Madhusan</a:t>
                      </a:r>
                    </a:p>
                    <a:p>
                      <a:r>
                        <a:rPr lang="en-IN" sz="1800" dirty="0">
                          <a:latin typeface="Times New Roman" panose="02020603050405020304" pitchFamily="18" charset="0"/>
                          <a:cs typeface="Times New Roman" panose="02020603050405020304" pitchFamily="18" charset="0"/>
                        </a:rPr>
                        <a:t>2.Lavanya Viswanathan</a:t>
                      </a:r>
                    </a:p>
                    <a:p>
                      <a:r>
                        <a:rPr lang="en-IN" sz="1800" dirty="0">
                          <a:latin typeface="Times New Roman" panose="02020603050405020304" pitchFamily="18" charset="0"/>
                          <a:cs typeface="Times New Roman" panose="02020603050405020304" pitchFamily="18" charset="0"/>
                        </a:rPr>
                        <a:t>3. Vaishnavi Ravindran</a:t>
                      </a:r>
                    </a:p>
                    <a:p>
                      <a:r>
                        <a:rPr lang="en-IN" sz="1800" dirty="0">
                          <a:latin typeface="Times New Roman" panose="02020603050405020304" pitchFamily="18" charset="0"/>
                          <a:cs typeface="Times New Roman" panose="02020603050405020304" pitchFamily="18" charset="0"/>
                        </a:rPr>
                        <a:t> 4. Dr.Shanta Rangaswamy</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 Survey on Road Accident Detection and Reporting</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 Two types of modules are used in this system , they are GPS and GSM where both are interfaced using serial communication with Micro electric sensor and vibrating sensor is used. </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1.If the interface is mislead , both GPS and GSM gets affected.</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 High cost</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3.More number of sensors are used</a:t>
                      </a:r>
                    </a:p>
                    <a:p>
                      <a:endParaRPr lang="en-GB"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475417"/>
                  </a:ext>
                </a:extLst>
              </a:tr>
            </a:tbl>
          </a:graphicData>
        </a:graphic>
      </p:graphicFrame>
      <p:cxnSp>
        <p:nvCxnSpPr>
          <p:cNvPr id="7" name="Straight Connector 6"/>
          <p:cNvCxnSpPr/>
          <p:nvPr/>
        </p:nvCxnSpPr>
        <p:spPr>
          <a:xfrm>
            <a:off x="4798268"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49996"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58508" y="1412873"/>
            <a:ext cx="0" cy="432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126491" y="1412873"/>
            <a:ext cx="72008" cy="43239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4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5E86-87B7-4DFE-8374-B07E5A3D914B}"/>
              </a:ext>
            </a:extLst>
          </p:cNvPr>
          <p:cNvSpPr>
            <a:spLocks noGrp="1"/>
          </p:cNvSpPr>
          <p:nvPr>
            <p:ph type="title"/>
          </p:nvPr>
        </p:nvSpPr>
        <p:spPr>
          <a:xfrm>
            <a:off x="837982" y="1"/>
            <a:ext cx="10512862" cy="764704"/>
          </a:xfrm>
        </p:spPr>
        <p:txBody>
          <a:bodyPr>
            <a:normAutofit/>
          </a:bodyPr>
          <a:lstStyle/>
          <a:p>
            <a:pPr algn="just"/>
            <a:r>
              <a:rPr lang="en-IN" sz="3600" b="1" dirty="0" smtClean="0"/>
              <a:t>                       </a:t>
            </a:r>
            <a:r>
              <a:rPr lang="en-IN" sz="3600" b="1" dirty="0" smtClean="0">
                <a:latin typeface="Times New Roman" panose="02020603050405020304" pitchFamily="18" charset="0"/>
                <a:cs typeface="Times New Roman" panose="02020603050405020304" pitchFamily="18" charset="0"/>
              </a:rPr>
              <a:t>LITERATURE </a:t>
            </a:r>
            <a:r>
              <a:rPr lang="en-IN" sz="3600" b="1" dirty="0">
                <a:latin typeface="Times New Roman" panose="02020603050405020304" pitchFamily="18" charset="0"/>
                <a:cs typeface="Times New Roman" panose="02020603050405020304" pitchFamily="18" charset="0"/>
              </a:rPr>
              <a:t>SURVEY (CONT)</a:t>
            </a:r>
          </a:p>
        </p:txBody>
      </p:sp>
      <p:graphicFrame>
        <p:nvGraphicFramePr>
          <p:cNvPr id="4" name="Table 4">
            <a:extLst>
              <a:ext uri="{FF2B5EF4-FFF2-40B4-BE49-F238E27FC236}">
                <a16:creationId xmlns:a16="http://schemas.microsoft.com/office/drawing/2014/main" id="{07239F39-BD75-40E7-9483-7C8541CEF929}"/>
              </a:ext>
            </a:extLst>
          </p:cNvPr>
          <p:cNvGraphicFramePr>
            <a:graphicFrameLocks noGrp="1"/>
          </p:cNvGraphicFramePr>
          <p:nvPr>
            <p:ph idx="1"/>
            <p:extLst>
              <p:ext uri="{D42A27DB-BD31-4B8C-83A1-F6EECF244321}">
                <p14:modId xmlns:p14="http://schemas.microsoft.com/office/powerpoint/2010/main" val="445950802"/>
              </p:ext>
            </p:extLst>
          </p:nvPr>
        </p:nvGraphicFramePr>
        <p:xfrm>
          <a:off x="838200" y="1556792"/>
          <a:ext cx="10512425" cy="3896649"/>
        </p:xfrm>
        <a:graphic>
          <a:graphicData uri="http://schemas.openxmlformats.org/drawingml/2006/table">
            <a:tbl>
              <a:tblPr firstRow="1" bandRow="1">
                <a:tableStyleId>{69012ECD-51FC-41F1-AA8D-1B2483CD663E}</a:tableStyleId>
              </a:tblPr>
              <a:tblGrid>
                <a:gridCol w="1439788">
                  <a:extLst>
                    <a:ext uri="{9D8B030D-6E8A-4147-A177-3AD203B41FA5}">
                      <a16:colId xmlns:a16="http://schemas.microsoft.com/office/drawing/2014/main" val="3353464921"/>
                    </a:ext>
                  </a:extLst>
                </a:gridCol>
                <a:gridCol w="2592288">
                  <a:extLst>
                    <a:ext uri="{9D8B030D-6E8A-4147-A177-3AD203B41FA5}">
                      <a16:colId xmlns:a16="http://schemas.microsoft.com/office/drawing/2014/main" val="742815645"/>
                    </a:ext>
                  </a:extLst>
                </a:gridCol>
                <a:gridCol w="2088232">
                  <a:extLst>
                    <a:ext uri="{9D8B030D-6E8A-4147-A177-3AD203B41FA5}">
                      <a16:colId xmlns:a16="http://schemas.microsoft.com/office/drawing/2014/main" val="1529310279"/>
                    </a:ext>
                  </a:extLst>
                </a:gridCol>
                <a:gridCol w="2160240">
                  <a:extLst>
                    <a:ext uri="{9D8B030D-6E8A-4147-A177-3AD203B41FA5}">
                      <a16:colId xmlns:a16="http://schemas.microsoft.com/office/drawing/2014/main" val="1906055826"/>
                    </a:ext>
                  </a:extLst>
                </a:gridCol>
                <a:gridCol w="2231877">
                  <a:extLst>
                    <a:ext uri="{9D8B030D-6E8A-4147-A177-3AD203B41FA5}">
                      <a16:colId xmlns:a16="http://schemas.microsoft.com/office/drawing/2014/main" val="3214556529"/>
                    </a:ext>
                  </a:extLst>
                </a:gridCol>
              </a:tblGrid>
              <a:tr h="792088">
                <a:tc>
                  <a: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Author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Description</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Disadvantage</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1534420"/>
                  </a:ext>
                </a:extLst>
              </a:tr>
              <a:tr h="3104561">
                <a:tc>
                  <a:txBody>
                    <a:bodyPr/>
                    <a:lstStyle/>
                    <a:p>
                      <a:r>
                        <a:rPr lang="en-IN" sz="1800" dirty="0">
                          <a:latin typeface="Times New Roman" panose="02020603050405020304" pitchFamily="18" charset="0"/>
                          <a:cs typeface="Times New Roman" panose="02020603050405020304" pitchFamily="18" charset="0"/>
                        </a:rPr>
                        <a:t>2020</a:t>
                      </a:r>
                    </a:p>
                    <a:p>
                      <a:r>
                        <a:rPr lang="en-IN" sz="1800" dirty="0">
                          <a:latin typeface="Times New Roman" panose="02020603050405020304" pitchFamily="18" charset="0"/>
                          <a:cs typeface="Times New Roman" panose="02020603050405020304" pitchFamily="18" charset="0"/>
                        </a:rPr>
                        <a:t>(IEEE)</a:t>
                      </a:r>
                    </a:p>
                  </a:txBody>
                  <a:tcPr/>
                </a:tc>
                <a:tc>
                  <a:txBody>
                    <a:bodyPr/>
                    <a:lstStyle/>
                    <a:p>
                      <a:r>
                        <a:rPr lang="en-IN" sz="1800" dirty="0">
                          <a:latin typeface="Times New Roman" panose="02020603050405020304" pitchFamily="18" charset="0"/>
                          <a:cs typeface="Times New Roman" panose="02020603050405020304" pitchFamily="18" charset="0"/>
                        </a:rPr>
                        <a:t>1.Pranav Chitale</a:t>
                      </a:r>
                    </a:p>
                    <a:p>
                      <a:r>
                        <a:rPr lang="en-IN" sz="1800" dirty="0">
                          <a:latin typeface="Times New Roman" panose="02020603050405020304" pitchFamily="18" charset="0"/>
                          <a:cs typeface="Times New Roman" panose="02020603050405020304" pitchFamily="18" charset="0"/>
                        </a:rPr>
                        <a:t>2.Tanvi dhope</a:t>
                      </a:r>
                    </a:p>
                    <a:p>
                      <a:r>
                        <a:rPr lang="en-IN" sz="1800" dirty="0">
                          <a:latin typeface="Times New Roman" panose="02020603050405020304" pitchFamily="18" charset="0"/>
                          <a:cs typeface="Times New Roman" panose="02020603050405020304" pitchFamily="18" charset="0"/>
                        </a:rPr>
                        <a:t>3.Amodh</a:t>
                      </a:r>
                      <a:r>
                        <a:rPr lang="en-IN" sz="1800" baseline="0" dirty="0">
                          <a:latin typeface="Times New Roman" panose="02020603050405020304" pitchFamily="18" charset="0"/>
                          <a:cs typeface="Times New Roman" panose="02020603050405020304" pitchFamily="18" charset="0"/>
                        </a:rPr>
                        <a:t> akhelikar</a:t>
                      </a:r>
                    </a:p>
                    <a:p>
                      <a:r>
                        <a:rPr lang="en-IN" sz="1800" baseline="0" dirty="0">
                          <a:latin typeface="Times New Roman" panose="02020603050405020304" pitchFamily="18" charset="0"/>
                          <a:cs typeface="Times New Roman" panose="02020603050405020304" pitchFamily="18" charset="0"/>
                        </a:rPr>
                        <a:t>4.Surekha dholay</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Smart</a:t>
                      </a:r>
                      <a:r>
                        <a:rPr lang="en-IN" sz="1800" baseline="0" dirty="0">
                          <a:latin typeface="Times New Roman" panose="02020603050405020304" pitchFamily="18" charset="0"/>
                          <a:cs typeface="Times New Roman" panose="02020603050405020304" pitchFamily="18" charset="0"/>
                        </a:rPr>
                        <a:t> Accident Recognition and Alerting System for Edge Devices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End</a:t>
                      </a:r>
                      <a:r>
                        <a:rPr lang="en-IN" sz="1800" baseline="0" dirty="0">
                          <a:latin typeface="Times New Roman" panose="02020603050405020304" pitchFamily="18" charset="0"/>
                          <a:cs typeface="Times New Roman" panose="02020603050405020304" pitchFamily="18" charset="0"/>
                        </a:rPr>
                        <a:t> to end deep learning solution to automate accident recognition and send real-time alerts to emergency services using the intel’s openVINO</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For</a:t>
                      </a:r>
                      <a:r>
                        <a:rPr lang="en-IN" sz="1800" baseline="0" dirty="0">
                          <a:latin typeface="Times New Roman" panose="02020603050405020304" pitchFamily="18" charset="0"/>
                          <a:cs typeface="Times New Roman" panose="02020603050405020304" pitchFamily="18" charset="0"/>
                        </a:rPr>
                        <a:t> such pretrained models with your costume data is not always easy ,as not everything is well documented around re-traning/fine-tunning for all provided models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4033326"/>
                  </a:ext>
                </a:extLst>
              </a:tr>
            </a:tbl>
          </a:graphicData>
        </a:graphic>
      </p:graphicFrame>
      <p:cxnSp>
        <p:nvCxnSpPr>
          <p:cNvPr id="5" name="Straight Connector 4"/>
          <p:cNvCxnSpPr/>
          <p:nvPr/>
        </p:nvCxnSpPr>
        <p:spPr>
          <a:xfrm>
            <a:off x="2277988" y="1556792"/>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70276" y="1556792"/>
            <a:ext cx="0" cy="389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58508" y="1556792"/>
            <a:ext cx="0"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118748" y="1556792"/>
            <a:ext cx="0" cy="38966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28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
            <a:ext cx="10512862" cy="692696"/>
          </a:xfrm>
        </p:spPr>
        <p:txBody>
          <a:bodyPr>
            <a:normAutofit fontScale="90000"/>
          </a:bodyPr>
          <a:lstStyle/>
          <a:p>
            <a:pPr algn="just"/>
            <a:r>
              <a:rPr lang="en-GB" b="1" dirty="0" smtClean="0">
                <a:latin typeface="Times New Roman" panose="02020603050405020304" pitchFamily="18" charset="0"/>
                <a:cs typeface="Times New Roman" panose="02020603050405020304" pitchFamily="18" charset="0"/>
              </a:rPr>
              <a:t>                 </a:t>
            </a:r>
            <a:r>
              <a:rPr lang="en-GB" sz="4000" b="1" dirty="0" smtClean="0">
                <a:latin typeface="Times New Roman" panose="02020603050405020304" pitchFamily="18" charset="0"/>
                <a:cs typeface="Times New Roman" panose="02020603050405020304" pitchFamily="18" charset="0"/>
              </a:rPr>
              <a:t>LITERATURE </a:t>
            </a:r>
            <a:r>
              <a:rPr lang="en-GB" sz="4000" b="1" dirty="0">
                <a:latin typeface="Times New Roman" panose="02020603050405020304" pitchFamily="18" charset="0"/>
                <a:cs typeface="Times New Roman" panose="02020603050405020304" pitchFamily="18" charset="0"/>
              </a:rPr>
              <a:t>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1782079"/>
              </p:ext>
            </p:extLst>
          </p:nvPr>
        </p:nvGraphicFramePr>
        <p:xfrm>
          <a:off x="838200" y="1268760"/>
          <a:ext cx="10512425" cy="5082269"/>
        </p:xfrm>
        <a:graphic>
          <a:graphicData uri="http://schemas.openxmlformats.org/drawingml/2006/table">
            <a:tbl>
              <a:tblPr firstRow="1" bandRow="1">
                <a:tableStyleId>{69012ECD-51FC-41F1-AA8D-1B2483CD663E}</a:tableStyleId>
              </a:tblPr>
              <a:tblGrid>
                <a:gridCol w="1439788">
                  <a:extLst>
                    <a:ext uri="{9D8B030D-6E8A-4147-A177-3AD203B41FA5}">
                      <a16:colId xmlns:a16="http://schemas.microsoft.com/office/drawing/2014/main" val="2353873766"/>
                    </a:ext>
                  </a:extLst>
                </a:gridCol>
                <a:gridCol w="2448272">
                  <a:extLst>
                    <a:ext uri="{9D8B030D-6E8A-4147-A177-3AD203B41FA5}">
                      <a16:colId xmlns:a16="http://schemas.microsoft.com/office/drawing/2014/main" val="1197447139"/>
                    </a:ext>
                  </a:extLst>
                </a:gridCol>
                <a:gridCol w="2232248">
                  <a:extLst>
                    <a:ext uri="{9D8B030D-6E8A-4147-A177-3AD203B41FA5}">
                      <a16:colId xmlns:a16="http://schemas.microsoft.com/office/drawing/2014/main" val="2515384346"/>
                    </a:ext>
                  </a:extLst>
                </a:gridCol>
                <a:gridCol w="2289632">
                  <a:extLst>
                    <a:ext uri="{9D8B030D-6E8A-4147-A177-3AD203B41FA5}">
                      <a16:colId xmlns:a16="http://schemas.microsoft.com/office/drawing/2014/main" val="2767699614"/>
                    </a:ext>
                  </a:extLst>
                </a:gridCol>
                <a:gridCol w="2102485">
                  <a:extLst>
                    <a:ext uri="{9D8B030D-6E8A-4147-A177-3AD203B41FA5}">
                      <a16:colId xmlns:a16="http://schemas.microsoft.com/office/drawing/2014/main" val="3864754707"/>
                    </a:ext>
                  </a:extLst>
                </a:gridCol>
              </a:tblGrid>
              <a:tr h="747270">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        </a:t>
                      </a:r>
                      <a:r>
                        <a:rPr lang="en-GB" sz="1800" dirty="0">
                          <a:solidFill>
                            <a:schemeClr val="tx1"/>
                          </a:solidFill>
                          <a:latin typeface="Times New Roman" panose="02020603050405020304" pitchFamily="18" charset="0"/>
                          <a:cs typeface="Times New Roman" panose="02020603050405020304" pitchFamily="18" charset="0"/>
                        </a:rPr>
                        <a:t>AUTHOR</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TITLE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DESCRIPTION</a:t>
                      </a:r>
                    </a:p>
                  </a:txBody>
                  <a:tcPr/>
                </a:tc>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a:t>
                      </a:r>
                      <a:r>
                        <a:rPr lang="en-GB" sz="1600" dirty="0" smtClean="0">
                          <a:solidFill>
                            <a:schemeClr val="tx1"/>
                          </a:solidFill>
                          <a:latin typeface="Times New Roman" panose="02020603050405020304" pitchFamily="18" charset="0"/>
                          <a:cs typeface="Times New Roman" panose="02020603050405020304" pitchFamily="18" charset="0"/>
                        </a:rPr>
                        <a:t>DISADVANTAGE</a:t>
                      </a:r>
                      <a:endParaRPr lang="en-GB"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2373006"/>
                  </a:ext>
                </a:extLst>
              </a:tr>
              <a:tr h="4334999">
                <a:tc>
                  <a:txBody>
                    <a:bodyPr/>
                    <a:lstStyle/>
                    <a:p>
                      <a:r>
                        <a:rPr lang="en-GB" sz="1800" dirty="0">
                          <a:latin typeface="Times New Roman" panose="02020603050405020304" pitchFamily="18" charset="0"/>
                          <a:cs typeface="Times New Roman" panose="02020603050405020304" pitchFamily="18" charset="0"/>
                        </a:rPr>
                        <a:t>2019</a:t>
                      </a:r>
                    </a:p>
                    <a:p>
                      <a:r>
                        <a:rPr lang="en-GB" sz="1800" dirty="0">
                          <a:latin typeface="Times New Roman" panose="02020603050405020304" pitchFamily="18" charset="0"/>
                          <a:cs typeface="Times New Roman" panose="02020603050405020304" pitchFamily="18" charset="0"/>
                        </a:rPr>
                        <a:t> (IEEE)</a:t>
                      </a:r>
                    </a:p>
                  </a:txBody>
                  <a:tcPr/>
                </a:tc>
                <a:tc>
                  <a:txBody>
                    <a:bodyPr/>
                    <a:lstStyle/>
                    <a:p>
                      <a:r>
                        <a:rPr lang="en-GB" sz="1800" dirty="0">
                          <a:latin typeface="Times New Roman" panose="02020603050405020304" pitchFamily="18" charset="0"/>
                          <a:cs typeface="Times New Roman" panose="02020603050405020304" pitchFamily="18" charset="0"/>
                        </a:rPr>
                        <a:t>1.Earnest</a:t>
                      </a:r>
                      <a:r>
                        <a:rPr lang="en-GB" sz="1800" baseline="0" dirty="0">
                          <a:latin typeface="Times New Roman" panose="02020603050405020304" pitchFamily="18" charset="0"/>
                          <a:cs typeface="Times New Roman" panose="02020603050405020304" pitchFamily="18" charset="0"/>
                        </a:rPr>
                        <a:t> paul ljjina</a:t>
                      </a:r>
                    </a:p>
                    <a:p>
                      <a:r>
                        <a:rPr lang="en-GB" sz="1800" baseline="0" dirty="0">
                          <a:latin typeface="Times New Roman" panose="02020603050405020304" pitchFamily="18" charset="0"/>
                          <a:cs typeface="Times New Roman" panose="02020603050405020304" pitchFamily="18" charset="0"/>
                        </a:rPr>
                        <a:t>2.Dhananjai chand</a:t>
                      </a:r>
                    </a:p>
                    <a:p>
                      <a:r>
                        <a:rPr lang="en-GB" sz="1800" baseline="0" dirty="0">
                          <a:latin typeface="Times New Roman" panose="02020603050405020304" pitchFamily="18" charset="0"/>
                          <a:cs typeface="Times New Roman" panose="02020603050405020304" pitchFamily="18" charset="0"/>
                        </a:rPr>
                        <a:t>3.Savyasachi gupta</a:t>
                      </a:r>
                    </a:p>
                    <a:p>
                      <a:r>
                        <a:rPr lang="en-GB" sz="1800" baseline="0" dirty="0">
                          <a:latin typeface="Times New Roman" panose="02020603050405020304" pitchFamily="18" charset="0"/>
                          <a:cs typeface="Times New Roman" panose="02020603050405020304" pitchFamily="18" charset="0"/>
                        </a:rPr>
                        <a:t>4. k.goutham</a:t>
                      </a:r>
                    </a:p>
                    <a:p>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Computer Vision-Based Accident Detection in Traffic Surveillance</a:t>
                      </a:r>
                    </a:p>
                  </a:txBody>
                  <a:tcPr/>
                </a:tc>
                <a:tc>
                  <a:txBody>
                    <a:bodyPr/>
                    <a:lstStyle/>
                    <a:p>
                      <a:r>
                        <a:rPr lang="en-GB" sz="1800" baseline="0" dirty="0">
                          <a:latin typeface="Times New Roman" panose="02020603050405020304" pitchFamily="18" charset="0"/>
                          <a:cs typeface="Times New Roman" panose="02020603050405020304" pitchFamily="18" charset="0"/>
                        </a:rPr>
                        <a:t> a neoteric framework for detection of road accident by framework capitalizes on mask R-CNN for accurate object detection followed by an efficient centroid based object tracking algorithm for surveillance footage</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1.Mask R-CNN is appropriate to use classification</a:t>
                      </a:r>
                      <a:r>
                        <a:rPr lang="en-GB" sz="1800" baseline="0" dirty="0">
                          <a:latin typeface="Times New Roman" panose="02020603050405020304" pitchFamily="18" charset="0"/>
                          <a:cs typeface="Times New Roman" panose="02020603050405020304" pitchFamily="18" charset="0"/>
                        </a:rPr>
                        <a:t> confidence to measure the mask quality since it only serves for distinguishing the semantic categories of proposals</a:t>
                      </a:r>
                    </a:p>
                    <a:p>
                      <a:r>
                        <a:rPr lang="en-GB" sz="1800" baseline="0" dirty="0">
                          <a:latin typeface="Times New Roman" panose="02020603050405020304" pitchFamily="18" charset="0"/>
                          <a:cs typeface="Times New Roman" panose="02020603050405020304" pitchFamily="18" charset="0"/>
                        </a:rPr>
                        <a:t>2. Mask R-CNN is not aware of the actual quality</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3941119"/>
                  </a:ext>
                </a:extLst>
              </a:tr>
            </a:tbl>
          </a:graphicData>
        </a:graphic>
      </p:graphicFrame>
      <p:cxnSp>
        <p:nvCxnSpPr>
          <p:cNvPr id="6" name="Straight Connector 5"/>
          <p:cNvCxnSpPr/>
          <p:nvPr/>
        </p:nvCxnSpPr>
        <p:spPr>
          <a:xfrm>
            <a:off x="2277988" y="1340768"/>
            <a:ext cx="0" cy="4968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6260" y="1268761"/>
            <a:ext cx="0" cy="50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90756" y="1268760"/>
            <a:ext cx="72008" cy="508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58508" y="1268761"/>
            <a:ext cx="0" cy="50405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46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
            <a:ext cx="10512862" cy="620688"/>
          </a:xfrm>
        </p:spPr>
        <p:txBody>
          <a:bodyPr>
            <a:normAutofit fontScale="90000"/>
          </a:bodyPr>
          <a:lstStyle/>
          <a:p>
            <a:pPr algn="just"/>
            <a:r>
              <a:rPr lang="en-GB" sz="4000" b="1" dirty="0" smtClean="0"/>
              <a:t>                    </a:t>
            </a:r>
            <a:r>
              <a:rPr lang="en-GB" sz="4000" b="1" dirty="0" smtClean="0">
                <a:latin typeface="Times New Roman" panose="02020603050405020304" pitchFamily="18" charset="0"/>
                <a:cs typeface="Times New Roman" panose="02020603050405020304" pitchFamily="18" charset="0"/>
              </a:rPr>
              <a:t>LITERATURE </a:t>
            </a:r>
            <a:r>
              <a:rPr lang="en-GB" sz="4000" b="1" dirty="0">
                <a:latin typeface="Times New Roman" panose="02020603050405020304" pitchFamily="18" charset="0"/>
                <a:cs typeface="Times New Roman" panose="02020603050405020304" pitchFamily="18" charset="0"/>
              </a:rPr>
              <a:t>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4734841"/>
              </p:ext>
            </p:extLst>
          </p:nvPr>
        </p:nvGraphicFramePr>
        <p:xfrm>
          <a:off x="838200" y="1628772"/>
          <a:ext cx="10512425" cy="3672436"/>
        </p:xfrm>
        <a:graphic>
          <a:graphicData uri="http://schemas.openxmlformats.org/drawingml/2006/table">
            <a:tbl>
              <a:tblPr firstRow="1" bandRow="1">
                <a:tableStyleId>{69012ECD-51FC-41F1-AA8D-1B2483CD663E}</a:tableStyleId>
              </a:tblPr>
              <a:tblGrid>
                <a:gridCol w="1655812">
                  <a:extLst>
                    <a:ext uri="{9D8B030D-6E8A-4147-A177-3AD203B41FA5}">
                      <a16:colId xmlns:a16="http://schemas.microsoft.com/office/drawing/2014/main" val="3423863051"/>
                    </a:ext>
                  </a:extLst>
                </a:gridCol>
                <a:gridCol w="2664296">
                  <a:extLst>
                    <a:ext uri="{9D8B030D-6E8A-4147-A177-3AD203B41FA5}">
                      <a16:colId xmlns:a16="http://schemas.microsoft.com/office/drawing/2014/main" val="2557777688"/>
                    </a:ext>
                  </a:extLst>
                </a:gridCol>
                <a:gridCol w="1656184">
                  <a:extLst>
                    <a:ext uri="{9D8B030D-6E8A-4147-A177-3AD203B41FA5}">
                      <a16:colId xmlns:a16="http://schemas.microsoft.com/office/drawing/2014/main" val="4194860625"/>
                    </a:ext>
                  </a:extLst>
                </a:gridCol>
                <a:gridCol w="2232248">
                  <a:extLst>
                    <a:ext uri="{9D8B030D-6E8A-4147-A177-3AD203B41FA5}">
                      <a16:colId xmlns:a16="http://schemas.microsoft.com/office/drawing/2014/main" val="1671304207"/>
                    </a:ext>
                  </a:extLst>
                </a:gridCol>
                <a:gridCol w="2303885">
                  <a:extLst>
                    <a:ext uri="{9D8B030D-6E8A-4147-A177-3AD203B41FA5}">
                      <a16:colId xmlns:a16="http://schemas.microsoft.com/office/drawing/2014/main" val="3157430456"/>
                    </a:ext>
                  </a:extLst>
                </a:gridCol>
              </a:tblGrid>
              <a:tr h="720108">
                <a:tc>
                  <a:txBody>
                    <a:bodyPr/>
                    <a:lstStyle/>
                    <a:p>
                      <a:r>
                        <a:rPr lang="en-GB" sz="1800" dirty="0">
                          <a:solidFill>
                            <a:schemeClr val="tx1"/>
                          </a:solidFill>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YEAR</a:t>
                      </a:r>
                    </a:p>
                  </a:txBody>
                  <a:tcPr/>
                </a:tc>
                <a:tc>
                  <a:txBody>
                    <a:bodyPr/>
                    <a:lstStyle/>
                    <a:p>
                      <a:r>
                        <a:rPr lang="en-GB" sz="1800" dirty="0">
                          <a:latin typeface="Times New Roman" panose="02020603050405020304" pitchFamily="18" charset="0"/>
                          <a:cs typeface="Times New Roman" panose="02020603050405020304" pitchFamily="18" charset="0"/>
                        </a:rPr>
                        <a:t> </a:t>
                      </a:r>
                    </a:p>
                    <a:p>
                      <a:r>
                        <a:rPr lang="en-GB" sz="1800" dirty="0">
                          <a:solidFill>
                            <a:schemeClr val="tx1"/>
                          </a:solidFill>
                          <a:latin typeface="Times New Roman" panose="02020603050405020304" pitchFamily="18" charset="0"/>
                          <a:cs typeface="Times New Roman" panose="02020603050405020304" pitchFamily="18" charset="0"/>
                        </a:rPr>
                        <a:t>      AUTHOR</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TITLE</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DESCRIPTION</a:t>
                      </a:r>
                    </a:p>
                  </a:txBody>
                  <a:tcPr/>
                </a:tc>
                <a:tc>
                  <a:txBody>
                    <a:bodyPr/>
                    <a:lstStyle/>
                    <a:p>
                      <a:endParaRPr lang="en-GB" sz="1800" dirty="0">
                        <a:latin typeface="Times New Roman" panose="02020603050405020304" pitchFamily="18" charset="0"/>
                        <a:cs typeface="Times New Roman" panose="02020603050405020304" pitchFamily="18" charset="0"/>
                      </a:endParaRPr>
                    </a:p>
                    <a:p>
                      <a:r>
                        <a:rPr lang="en-GB" sz="1800" dirty="0">
                          <a:solidFill>
                            <a:schemeClr val="tx1"/>
                          </a:solidFill>
                          <a:latin typeface="Times New Roman" panose="02020603050405020304" pitchFamily="18" charset="0"/>
                          <a:cs typeface="Times New Roman" panose="02020603050405020304" pitchFamily="18" charset="0"/>
                        </a:rPr>
                        <a:t>   DISADVANTAGE</a:t>
                      </a:r>
                    </a:p>
                  </a:txBody>
                  <a:tcPr/>
                </a:tc>
                <a:extLst>
                  <a:ext uri="{0D108BD9-81ED-4DB2-BD59-A6C34878D82A}">
                    <a16:rowId xmlns:a16="http://schemas.microsoft.com/office/drawing/2014/main" val="3439998004"/>
                  </a:ext>
                </a:extLst>
              </a:tr>
              <a:tr h="2952328">
                <a:tc>
                  <a:txBody>
                    <a:bodyPr/>
                    <a:lstStyle/>
                    <a:p>
                      <a:r>
                        <a:rPr lang="en-GB" sz="1800" dirty="0">
                          <a:latin typeface="Times New Roman" panose="02020603050405020304" pitchFamily="18" charset="0"/>
                          <a:cs typeface="Times New Roman" panose="02020603050405020304" pitchFamily="18" charset="0"/>
                        </a:rPr>
                        <a:t>2017</a:t>
                      </a:r>
                    </a:p>
                    <a:p>
                      <a:r>
                        <a:rPr lang="en-GB" sz="1800" dirty="0">
                          <a:latin typeface="Times New Roman" panose="02020603050405020304" pitchFamily="18" charset="0"/>
                          <a:cs typeface="Times New Roman" panose="02020603050405020304" pitchFamily="18" charset="0"/>
                        </a:rPr>
                        <a:t>(IEEE)</a:t>
                      </a: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1.C. Vishnu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2.Dinesh Singh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3.C. Krishna Mohan 4.Sobhan</a:t>
                      </a:r>
                      <a:r>
                        <a:rPr lang="en-GB" sz="1800" kern="1200" baseline="0" dirty="0">
                          <a:solidFill>
                            <a:schemeClr val="tx1"/>
                          </a:solidFill>
                          <a:effectLst/>
                          <a:latin typeface="Times New Roman" panose="02020603050405020304" pitchFamily="18" charset="0"/>
                          <a:ea typeface="+mn-ea"/>
                          <a:cs typeface="Times New Roman" panose="02020603050405020304" pitchFamily="18" charset="0"/>
                        </a:rPr>
                        <a:t> Babu</a:t>
                      </a:r>
                    </a:p>
                    <a:p>
                      <a:r>
                        <a:rPr lang="en-GB" sz="1800" dirty="0">
                          <a:latin typeface="Times New Roman" panose="02020603050405020304" pitchFamily="18" charset="0"/>
                          <a:cs typeface="Times New Roman" panose="02020603050405020304" pitchFamily="18" charset="0"/>
                        </a:rPr>
                        <a:t>    </a:t>
                      </a:r>
                    </a:p>
                  </a:txBody>
                  <a:tcPr/>
                </a:tc>
                <a:tc>
                  <a:txBody>
                    <a:bodyPr/>
                    <a:lstStyle/>
                    <a:p>
                      <a:r>
                        <a:rPr lang="en-GB" sz="1800" b="0" kern="1200" dirty="0">
                          <a:solidFill>
                            <a:schemeClr val="tx1"/>
                          </a:solidFill>
                          <a:effectLst/>
                          <a:latin typeface="Times New Roman" panose="02020603050405020304" pitchFamily="18" charset="0"/>
                          <a:ea typeface="+mn-ea"/>
                          <a:cs typeface="Times New Roman" panose="02020603050405020304" pitchFamily="18" charset="0"/>
                        </a:rPr>
                        <a:t>Detection of Motorcyclists without Helmet in Videos using Convolutional Neural Network</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a framework for automatic detection of motorcyclists driving without helmets in surveillance videos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tx1"/>
                          </a:solidFill>
                          <a:effectLst/>
                          <a:latin typeface="Times New Roman" panose="02020603050405020304" pitchFamily="18" charset="0"/>
                          <a:ea typeface="+mn-ea"/>
                          <a:cs typeface="Times New Roman" panose="02020603050405020304" pitchFamily="18" charset="0"/>
                        </a:rPr>
                        <a:t>1. It cannot detect the motorcycles.</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2. In this way we can detect  only the motorcyclist without helmet </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3. high cost.</a:t>
                      </a:r>
                    </a:p>
                    <a:p>
                      <a:r>
                        <a:rPr lang="en-GB" sz="1800" kern="1200" dirty="0">
                          <a:solidFill>
                            <a:schemeClr val="tx1"/>
                          </a:solidFill>
                          <a:effectLst/>
                          <a:latin typeface="Times New Roman" panose="02020603050405020304" pitchFamily="18" charset="0"/>
                          <a:ea typeface="+mn-ea"/>
                          <a:cs typeface="Times New Roman" panose="02020603050405020304" pitchFamily="18" charset="0"/>
                        </a:rPr>
                        <a:t>4. we cannot detect automatically.</a:t>
                      </a:r>
                    </a:p>
                  </a:txBody>
                  <a:tcPr/>
                </a:tc>
                <a:extLst>
                  <a:ext uri="{0D108BD9-81ED-4DB2-BD59-A6C34878D82A}">
                    <a16:rowId xmlns:a16="http://schemas.microsoft.com/office/drawing/2014/main" val="2884730333"/>
                  </a:ext>
                </a:extLst>
              </a:tr>
            </a:tbl>
          </a:graphicData>
        </a:graphic>
      </p:graphicFrame>
      <p:cxnSp>
        <p:nvCxnSpPr>
          <p:cNvPr id="6" name="Straight Connector 5"/>
          <p:cNvCxnSpPr/>
          <p:nvPr/>
        </p:nvCxnSpPr>
        <p:spPr>
          <a:xfrm>
            <a:off x="2494012" y="1700808"/>
            <a:ext cx="0" cy="360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58308" y="1664778"/>
            <a:ext cx="0" cy="3672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14492" y="1628772"/>
            <a:ext cx="0" cy="3672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46740" y="1628772"/>
            <a:ext cx="0" cy="36724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10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44624"/>
            <a:ext cx="10157354" cy="760512"/>
          </a:xfrm>
        </p:spPr>
        <p:txBody>
          <a:bodyPr>
            <a:normAutofit/>
          </a:bodyPr>
          <a:lstStyle/>
          <a:p>
            <a:pPr algn="just"/>
            <a:r>
              <a:rPr lang="en-GB" sz="3600" b="1" dirty="0"/>
              <a:t>            </a:t>
            </a:r>
            <a:r>
              <a:rPr lang="en-GB" sz="3600" b="1" dirty="0" smtClean="0"/>
              <a:t>          </a:t>
            </a:r>
            <a:r>
              <a:rPr lang="en-GB" sz="3600" b="1" dirty="0" smtClean="0">
                <a:latin typeface="Times New Roman" panose="02020603050405020304" pitchFamily="18" charset="0"/>
                <a:cs typeface="Times New Roman" panose="02020603050405020304" pitchFamily="18" charset="0"/>
              </a:rPr>
              <a:t>PROBLEM STATEMENT</a:t>
            </a:r>
            <a:endParaRPr lang="en-GB"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7309" y="1196752"/>
            <a:ext cx="10157354" cy="4975448"/>
          </a:xfrm>
        </p:spPr>
        <p:txBody>
          <a:bodyPr>
            <a:normAutofit fontScale="92500" lnSpcReduction="10000"/>
          </a:bodyPr>
          <a:lstStyle/>
          <a:p>
            <a:pPr algn="just"/>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article presents an intelligent video surveillance system for automatically detecting the accident and  Car Number with sending mail with immediate first aid actions and reduce the probability of deaths taking place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 And </a:t>
            </a:r>
            <a:r>
              <a:rPr lang="en-US" sz="2800" dirty="0">
                <a:latin typeface="Times New Roman" panose="02020603050405020304" pitchFamily="18" charset="0"/>
                <a:cs typeface="Times New Roman" panose="02020603050405020304" pitchFamily="18" charset="0"/>
              </a:rPr>
              <a:t>also if the car number are found with accident detection, his/her license plate (LP) number is recognized to initiate further actions such as deduction of penalty amount from one's account linked with the vehicle license and Aadhar Number (Applicable to Indian Scenario) by the traffic police and the legal authority</a:t>
            </a:r>
            <a:r>
              <a:rPr lang="en-US" sz="2800"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Is video can be viewed for later use</a:t>
            </a:r>
            <a:r>
              <a:rPr lang="en-US" dirty="0" smtClean="0">
                <a:latin typeface="Times New Roman" panose="02020603050405020304" pitchFamily="18" charset="0"/>
                <a:cs typeface="Times New Roman" panose="02020603050405020304" pitchFamily="18" charset="0"/>
              </a:rPr>
              <a:t>? Police </a:t>
            </a:r>
            <a:r>
              <a:rPr lang="en-US" dirty="0">
                <a:latin typeface="Times New Roman" panose="02020603050405020304" pitchFamily="18" charset="0"/>
                <a:cs typeface="Times New Roman" panose="02020603050405020304" pitchFamily="18" charset="0"/>
              </a:rPr>
              <a:t>and other law officials can review local traffic videos to search for the license plates of </a:t>
            </a:r>
            <a:r>
              <a:rPr lang="en-US" dirty="0" smtClean="0">
                <a:latin typeface="Times New Roman" panose="02020603050405020304" pitchFamily="18" charset="0"/>
                <a:cs typeface="Times New Roman" panose="02020603050405020304" pitchFamily="18" charset="0"/>
              </a:rPr>
              <a:t>accidental car and also stolen </a:t>
            </a:r>
            <a:r>
              <a:rPr lang="en-US" dirty="0">
                <a:latin typeface="Times New Roman" panose="02020603050405020304" pitchFamily="18" charset="0"/>
                <a:cs typeface="Times New Roman" panose="02020603050405020304" pitchFamily="18" charset="0"/>
              </a:rPr>
              <a:t>vehicles or suspected cars in other crimes.</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t> </a:t>
            </a:r>
          </a:p>
        </p:txBody>
      </p:sp>
    </p:spTree>
    <p:extLst>
      <p:ext uri="{BB962C8B-B14F-4D97-AF65-F5344CB8AC3E}">
        <p14:creationId xmlns:p14="http://schemas.microsoft.com/office/powerpoint/2010/main" val="208320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116633"/>
            <a:ext cx="10512862" cy="648072"/>
          </a:xfrm>
        </p:spPr>
        <p:txBody>
          <a:bodyPr>
            <a:normAutofit/>
          </a:bodyPr>
          <a:lstStyle/>
          <a:p>
            <a:pPr algn="just"/>
            <a:r>
              <a:rPr lang="en-US" sz="3600" b="1" dirty="0"/>
              <a:t>               </a:t>
            </a:r>
            <a:r>
              <a:rPr lang="en-US" sz="3600" b="1" dirty="0" smtClean="0"/>
              <a:t>           </a:t>
            </a:r>
            <a:r>
              <a:rPr lang="en-US" sz="3600" b="1" dirty="0" smtClean="0">
                <a:latin typeface="Times New Roman" panose="02020603050405020304" pitchFamily="18" charset="0"/>
                <a:cs typeface="Times New Roman" panose="02020603050405020304" pitchFamily="18" charset="0"/>
              </a:rPr>
              <a:t>TECHNOLOGY </a:t>
            </a:r>
            <a:r>
              <a:rPr lang="en-US" sz="3600" b="1" dirty="0">
                <a:latin typeface="Times New Roman" panose="02020603050405020304" pitchFamily="18" charset="0"/>
                <a:cs typeface="Times New Roman" panose="02020603050405020304" pitchFamily="18" charset="0"/>
              </a:rPr>
              <a:t>STACK</a:t>
            </a:r>
          </a:p>
        </p:txBody>
      </p:sp>
      <p:sp>
        <p:nvSpPr>
          <p:cNvPr id="3" name="Content Placeholder 2"/>
          <p:cNvSpPr>
            <a:spLocks noGrp="1"/>
          </p:cNvSpPr>
          <p:nvPr>
            <p:ph idx="1"/>
          </p:nvPr>
        </p:nvSpPr>
        <p:spPr>
          <a:xfrm>
            <a:off x="836153" y="1628801"/>
            <a:ext cx="10512862" cy="2871350"/>
          </a:xfrm>
        </p:spPr>
        <p:txBody>
          <a:bodyPr>
            <a:noAutofit/>
          </a:bodyPr>
          <a:lstStyle/>
          <a:p>
            <a:pPr marL="0" indent="0">
              <a:buNone/>
            </a:pPr>
            <a:r>
              <a:rPr lang="en-US" sz="2800" b="1" dirty="0"/>
              <a:t>   </a:t>
            </a:r>
            <a:r>
              <a:rPr lang="en-US" sz="2800" b="1" u="sng" dirty="0">
                <a:latin typeface="Times New Roman" panose="02020603050405020304" pitchFamily="18" charset="0"/>
                <a:cs typeface="Times New Roman" panose="02020603050405020304" pitchFamily="18" charset="0"/>
              </a:rPr>
              <a:t>HARDWARE REQUIREMENTS</a:t>
            </a:r>
            <a:endParaRPr lang="en-GB" sz="2800"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Processor               -      pentium IV 2.4GHZ.</a:t>
            </a:r>
            <a:endParaRPr lang="en-GB"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RAM                        -      4GB                  </a:t>
            </a:r>
            <a:endParaRPr lang="en-GB"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ROM                        -      1TB                                     </a:t>
            </a:r>
            <a:endParaRPr lang="en-GB"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Cache memory     -       512KB</a:t>
            </a:r>
            <a:endParaRPr lang="en-GB"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CCTV camera        -       ADVANCED</a:t>
            </a:r>
            <a:endParaRPr lang="en-GB"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SOFTWARE REQUIREMENTS</a:t>
            </a:r>
            <a:endParaRPr lang="en-GB" sz="2800" u="sng"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Operating System       - </a:t>
            </a:r>
            <a:r>
              <a:rPr lang="en-IN"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Windows XP Professionals</a:t>
            </a:r>
            <a:endParaRPr lang="en-GB"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2027</TotalTime>
  <Words>1629</Words>
  <Application>Microsoft Office PowerPoint</Application>
  <PresentationFormat>Custom</PresentationFormat>
  <Paragraphs>169</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Times New Roman</vt:lpstr>
      <vt:lpstr>Office Theme</vt:lpstr>
      <vt:lpstr>PowerPoint Presentation</vt:lpstr>
      <vt:lpstr>                             ABSTRACT</vt:lpstr>
      <vt:lpstr>                            LITERATURE SURVEY </vt:lpstr>
      <vt:lpstr>                       LITERATURE SURVEY (CONT) </vt:lpstr>
      <vt:lpstr>                       LITERATURE SURVEY (CONT)</vt:lpstr>
      <vt:lpstr>                 LITERATURE SURVEY (CONT)</vt:lpstr>
      <vt:lpstr>                    LITERATURE SURVEY (CONT)</vt:lpstr>
      <vt:lpstr>                      PROBLEM STATEMENT</vt:lpstr>
      <vt:lpstr>                          TECHNOLOGY STACK</vt:lpstr>
      <vt:lpstr>                        SYSTEM  ARCHITECTURE</vt:lpstr>
      <vt:lpstr>      SYSTEM DESIGN – USECASE DIAGRAM</vt:lpstr>
      <vt:lpstr>                                CLASS DIAGRAM</vt:lpstr>
      <vt:lpstr>                        SEQUENCE DIAGRAM</vt:lpstr>
      <vt:lpstr>                                   MODULES</vt:lpstr>
      <vt:lpstr>           1.CLASSIFICATION OF MOVABLE OBJECTS</vt:lpstr>
      <vt:lpstr>                        2. SEGMENTATION</vt:lpstr>
      <vt:lpstr>            3. RECOGNITION OF CHARACTERS</vt:lpstr>
      <vt:lpstr>                            SAMPLE  SCREENSHOT</vt:lpstr>
      <vt:lpstr>                            SCREENSHOT-CONT</vt:lpstr>
      <vt:lpstr>                           SCREENSHOT-CONT</vt:lpstr>
      <vt:lpstr>                       SCREENSHOT-CONT</vt:lpstr>
      <vt:lpstr>                                      CONCLUSION</vt:lpstr>
      <vt:lpstr>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AUTOMATED  RECOVERY  PROCESS  (RAARP)                                                MAT  LAB</dc:title>
  <dc:creator>Venkatesan Thirucam</dc:creator>
  <cp:lastModifiedBy>Venkatesan Thirucam</cp:lastModifiedBy>
  <cp:revision>160</cp:revision>
  <dcterms:created xsi:type="dcterms:W3CDTF">2020-11-29T13:52:57Z</dcterms:created>
  <dcterms:modified xsi:type="dcterms:W3CDTF">2021-08-05T04:34:11Z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