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79" r:id="rId4"/>
    <p:sldId id="280" r:id="rId5"/>
    <p:sldId id="281" r:id="rId6"/>
    <p:sldId id="304" r:id="rId7"/>
    <p:sldId id="260" r:id="rId8"/>
    <p:sldId id="262" r:id="rId9"/>
    <p:sldId id="305" r:id="rId10"/>
    <p:sldId id="282" r:id="rId11"/>
    <p:sldId id="284" r:id="rId12"/>
    <p:sldId id="285" r:id="rId13"/>
    <p:sldId id="269" r:id="rId14"/>
    <p:sldId id="270" r:id="rId15"/>
    <p:sldId id="271" r:id="rId16"/>
    <p:sldId id="273" r:id="rId17"/>
    <p:sldId id="302" r:id="rId18"/>
    <p:sldId id="275" r:id="rId19"/>
    <p:sldId id="277" r:id="rId20"/>
    <p:sldId id="293" r:id="rId21"/>
    <p:sldId id="299" r:id="rId22"/>
    <p:sldId id="300" r:id="rId23"/>
    <p:sldId id="301" r:id="rId24"/>
    <p:sldId id="291" r:id="rId25"/>
    <p:sldId id="290"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3" d="100"/>
          <a:sy n="83"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6/11/2021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6/11/2021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6/11/2021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6/11/2021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9.jpg" /><Relationship Id="rId2" Type="http://schemas.openxmlformats.org/officeDocument/2006/relationships/image" Target="../media/image18.jpg" /><Relationship Id="rId1" Type="http://schemas.openxmlformats.org/officeDocument/2006/relationships/slideLayout" Target="../slideLayouts/slideLayout7.xml" /><Relationship Id="rId4" Type="http://schemas.openxmlformats.org/officeDocument/2006/relationships/image" Target="../media/image20.jpg" /></Relationships>
</file>

<file path=ppt/slides/_rels/slide22.xml.rels><?xml version="1.0" encoding="UTF-8" standalone="yes"?>
<Relationships xmlns="http://schemas.openxmlformats.org/package/2006/relationships"><Relationship Id="rId3" Type="http://schemas.openxmlformats.org/officeDocument/2006/relationships/image" Target="../media/image22.jpg" /><Relationship Id="rId2" Type="http://schemas.openxmlformats.org/officeDocument/2006/relationships/image" Target="../media/image21.jpg" /><Relationship Id="rId1" Type="http://schemas.openxmlformats.org/officeDocument/2006/relationships/slideLayout" Target="../slideLayouts/slideLayout7.xml" /><Relationship Id="rId4" Type="http://schemas.openxmlformats.org/officeDocument/2006/relationships/image" Target="../media/image23.jpg" /></Relationships>
</file>

<file path=ppt/slides/_rels/slide23.xml.rels><?xml version="1.0" encoding="UTF-8" standalone="yes"?>
<Relationships xmlns="http://schemas.openxmlformats.org/package/2006/relationships"><Relationship Id="rId3" Type="http://schemas.openxmlformats.org/officeDocument/2006/relationships/image" Target="../media/image25.jpg" /><Relationship Id="rId2" Type="http://schemas.openxmlformats.org/officeDocument/2006/relationships/image" Target="../media/image24.jpg" /><Relationship Id="rId1" Type="http://schemas.openxmlformats.org/officeDocument/2006/relationships/slideLayout" Target="../slideLayouts/slideLayout7.xml" /><Relationship Id="rId4" Type="http://schemas.openxmlformats.org/officeDocument/2006/relationships/image" Target="../media/image26.jp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8" Type="http://schemas.openxmlformats.org/officeDocument/2006/relationships/image" Target="../media/image11.jpg" /><Relationship Id="rId13" Type="http://schemas.openxmlformats.org/officeDocument/2006/relationships/hyperlink" Target="https://geekytheory.com/que-es-mqtt" TargetMode="External" /><Relationship Id="rId18" Type="http://schemas.openxmlformats.org/officeDocument/2006/relationships/image" Target="../media/image16.jpg" /><Relationship Id="rId3" Type="http://schemas.openxmlformats.org/officeDocument/2006/relationships/hyperlink" Target="http://www.electronics-lab.com/project/digital-multiple-voltage-power-supply/" TargetMode="External" /><Relationship Id="rId7" Type="http://schemas.openxmlformats.org/officeDocument/2006/relationships/hyperlink" Target="https://www.electronics-lab.com/atmel-atmega8-world-famous-microcontroller-created-two-annoyed-students/" TargetMode="External" /><Relationship Id="rId12" Type="http://schemas.openxmlformats.org/officeDocument/2006/relationships/image" Target="../media/image13.png" /><Relationship Id="rId17" Type="http://schemas.openxmlformats.org/officeDocument/2006/relationships/hyperlink" Target="https://technofaq.org/posts/2020/11/top-10-frameworks-for-mobile-app-development-in-2021/" TargetMode="External" /><Relationship Id="rId2" Type="http://schemas.openxmlformats.org/officeDocument/2006/relationships/image" Target="../media/image8.jpg" /><Relationship Id="rId16" Type="http://schemas.openxmlformats.org/officeDocument/2006/relationships/image" Target="../media/image15.png" /><Relationship Id="rId1" Type="http://schemas.openxmlformats.org/officeDocument/2006/relationships/slideLayout" Target="../slideLayouts/slideLayout2.xml" /><Relationship Id="rId6" Type="http://schemas.openxmlformats.org/officeDocument/2006/relationships/image" Target="../media/image10.jpeg" /><Relationship Id="rId11" Type="http://schemas.openxmlformats.org/officeDocument/2006/relationships/hyperlink" Target="https://www.open-electronics.org/raspberry-pi-compatible-smart-home-gateway/" TargetMode="External" /><Relationship Id="rId5" Type="http://schemas.openxmlformats.org/officeDocument/2006/relationships/hyperlink" Target="http://arduino.vn/tags/mq135" TargetMode="External" /><Relationship Id="rId15" Type="http://schemas.openxmlformats.org/officeDocument/2006/relationships/hyperlink" Target="https://az.wikipedia.org/wiki/Veril%C9%99nl%C9%99r_modeli" TargetMode="External" /><Relationship Id="rId10" Type="http://schemas.openxmlformats.org/officeDocument/2006/relationships/image" Target="../media/image12.jpg" /><Relationship Id="rId19" Type="http://schemas.openxmlformats.org/officeDocument/2006/relationships/hyperlink" Target="https://www.knowledge7.com/2013/08/22/how-to-build-rich-internet-applications/" TargetMode="External" /><Relationship Id="rId4" Type="http://schemas.openxmlformats.org/officeDocument/2006/relationships/image" Target="../media/image9.jpg" /><Relationship Id="rId9" Type="http://schemas.openxmlformats.org/officeDocument/2006/relationships/hyperlink" Target="https://www.electronics-lab.com/project/diy-altimeter-using-a-neo-ublox-gps-module-a-color-oled-and-arduino/gps-module-01/" TargetMode="External" /><Relationship Id="rId14" Type="http://schemas.openxmlformats.org/officeDocument/2006/relationships/image" Target="../media/image14.jp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8FDC-6ED2-4F0A-820A-0FF99E0C5121}"/>
              </a:ext>
            </a:extLst>
          </p:cNvPr>
          <p:cNvSpPr>
            <a:spLocks noGrp="1"/>
          </p:cNvSpPr>
          <p:nvPr>
            <p:ph type="ctrTitle"/>
          </p:nvPr>
        </p:nvSpPr>
        <p:spPr>
          <a:xfrm>
            <a:off x="1226820" y="1374538"/>
            <a:ext cx="9966960" cy="3035808"/>
          </a:xfrm>
        </p:spPr>
        <p:txBody>
          <a:bodyPr/>
          <a:lstStyle/>
          <a:p>
            <a:r>
              <a:rPr lang="en-US" sz="6000" u="sng" dirty="0"/>
              <a:t>Digitalized certificate generation of emission test</a:t>
            </a:r>
            <a:endParaRPr lang="en-IN" sz="6000" u="sng" dirty="0"/>
          </a:p>
        </p:txBody>
      </p:sp>
      <p:sp>
        <p:nvSpPr>
          <p:cNvPr id="3" name="Subtitle 2">
            <a:extLst>
              <a:ext uri="{FF2B5EF4-FFF2-40B4-BE49-F238E27FC236}">
                <a16:creationId xmlns:a16="http://schemas.microsoft.com/office/drawing/2014/main" id="{F1D252B6-84AA-440D-98C6-F28685260D04}"/>
              </a:ext>
            </a:extLst>
          </p:cNvPr>
          <p:cNvSpPr>
            <a:spLocks noGrp="1"/>
          </p:cNvSpPr>
          <p:nvPr>
            <p:ph type="subTitle" idx="1"/>
          </p:nvPr>
        </p:nvSpPr>
        <p:spPr>
          <a:xfrm>
            <a:off x="939219" y="4552406"/>
            <a:ext cx="7891272" cy="1069848"/>
          </a:xfrm>
        </p:spPr>
        <p:txBody>
          <a:bodyPr>
            <a:normAutofit/>
          </a:bodyPr>
          <a:lstStyle/>
          <a:p>
            <a:r>
              <a:rPr lang="en-US" sz="3200" b="1" dirty="0">
                <a:latin typeface="Jokerman" panose="04090605060D06020702" pitchFamily="82" charset="0"/>
              </a:rPr>
              <a:t>DOMAIN : Internet Of Things</a:t>
            </a:r>
            <a:endParaRPr lang="en-IN" sz="3200" b="1" dirty="0">
              <a:latin typeface="Jokerman" panose="04090605060D06020702" pitchFamily="82" charset="0"/>
            </a:endParaRPr>
          </a:p>
        </p:txBody>
      </p:sp>
      <p:sp>
        <p:nvSpPr>
          <p:cNvPr id="4" name="TextBox 3">
            <a:extLst>
              <a:ext uri="{FF2B5EF4-FFF2-40B4-BE49-F238E27FC236}">
                <a16:creationId xmlns:a16="http://schemas.microsoft.com/office/drawing/2014/main" id="{B6F1D493-CEC3-439D-98BB-7E187FA7AACD}"/>
              </a:ext>
            </a:extLst>
          </p:cNvPr>
          <p:cNvSpPr txBox="1"/>
          <p:nvPr/>
        </p:nvSpPr>
        <p:spPr>
          <a:xfrm>
            <a:off x="7860145" y="5352834"/>
            <a:ext cx="3333635" cy="1200329"/>
          </a:xfrm>
          <a:prstGeom prst="rect">
            <a:avLst/>
          </a:prstGeom>
          <a:noFill/>
        </p:spPr>
        <p:txBody>
          <a:bodyPr wrap="square" rtlCol="0">
            <a:spAutoFit/>
          </a:bodyPr>
          <a:lstStyle/>
          <a:p>
            <a:r>
              <a:rPr lang="en-US" sz="2400" dirty="0">
                <a:latin typeface="+mj-lt"/>
              </a:rPr>
              <a:t>211417104263 - Sonika.M</a:t>
            </a:r>
          </a:p>
          <a:p>
            <a:r>
              <a:rPr lang="en-US" sz="2400" dirty="0">
                <a:latin typeface="+mj-lt"/>
              </a:rPr>
              <a:t>211417104274 - Sujeetha.B</a:t>
            </a:r>
          </a:p>
          <a:p>
            <a:r>
              <a:rPr lang="en-US" sz="2400" dirty="0">
                <a:latin typeface="+mj-lt"/>
              </a:rPr>
              <a:t>211417104286 - Vaishnavi.G</a:t>
            </a:r>
            <a:endParaRPr lang="en-IN" sz="2400" dirty="0">
              <a:latin typeface="+mj-lt"/>
            </a:endParaRPr>
          </a:p>
        </p:txBody>
      </p:sp>
      <p:sp>
        <p:nvSpPr>
          <p:cNvPr id="5" name="TextBox 4">
            <a:extLst>
              <a:ext uri="{FF2B5EF4-FFF2-40B4-BE49-F238E27FC236}">
                <a16:creationId xmlns:a16="http://schemas.microsoft.com/office/drawing/2014/main" id="{229C8BE8-FA2E-43B7-B8CC-0BC91FAF7F05}"/>
              </a:ext>
            </a:extLst>
          </p:cNvPr>
          <p:cNvSpPr txBox="1"/>
          <p:nvPr/>
        </p:nvSpPr>
        <p:spPr>
          <a:xfrm>
            <a:off x="939219" y="5025650"/>
            <a:ext cx="3731491" cy="1631216"/>
          </a:xfrm>
          <a:prstGeom prst="rect">
            <a:avLst/>
          </a:prstGeom>
          <a:noFill/>
        </p:spPr>
        <p:txBody>
          <a:bodyPr wrap="square" rtlCol="0">
            <a:spAutoFit/>
          </a:bodyPr>
          <a:lstStyle/>
          <a:p>
            <a:r>
              <a:rPr lang="en-US" sz="2000" dirty="0">
                <a:latin typeface="+mj-lt"/>
              </a:rPr>
              <a:t>GUIDE DETAILS:</a:t>
            </a:r>
          </a:p>
          <a:p>
            <a:r>
              <a:rPr lang="en-US" sz="2000" dirty="0">
                <a:latin typeface="+mj-lt"/>
              </a:rPr>
              <a:t>P.Deepa M.E.</a:t>
            </a:r>
          </a:p>
          <a:p>
            <a:r>
              <a:rPr lang="en-US" sz="2000" dirty="0">
                <a:latin typeface="+mj-lt"/>
              </a:rPr>
              <a:t>Associate Professor,</a:t>
            </a:r>
          </a:p>
          <a:p>
            <a:r>
              <a:rPr lang="en-US" sz="2000" dirty="0">
                <a:latin typeface="+mj-lt"/>
              </a:rPr>
              <a:t>Department of CSE,</a:t>
            </a:r>
          </a:p>
          <a:p>
            <a:r>
              <a:rPr lang="en-US" sz="2000" dirty="0">
                <a:latin typeface="+mj-lt"/>
              </a:rPr>
              <a:t>Panimalar Engineering College</a:t>
            </a:r>
            <a:endParaRPr lang="en-IN" sz="2000" dirty="0">
              <a:latin typeface="+mj-lt"/>
            </a:endParaRPr>
          </a:p>
        </p:txBody>
      </p:sp>
    </p:spTree>
    <p:extLst>
      <p:ext uri="{BB962C8B-B14F-4D97-AF65-F5344CB8AC3E}">
        <p14:creationId xmlns:p14="http://schemas.microsoft.com/office/powerpoint/2010/main" val="359426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DEEFC-E30B-4789-A36E-DCA9A1CAD06F}"/>
              </a:ext>
            </a:extLst>
          </p:cNvPr>
          <p:cNvSpPr>
            <a:spLocks noGrp="1"/>
          </p:cNvSpPr>
          <p:nvPr>
            <p:ph idx="1"/>
          </p:nvPr>
        </p:nvSpPr>
        <p:spPr>
          <a:xfrm>
            <a:off x="925205" y="518269"/>
            <a:ext cx="10130721" cy="5910239"/>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ER DIAGRAM</a:t>
            </a:r>
            <a:endParaRPr lang="en-IN" sz="1800" b="1" u="sng"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F97CB560-A169-4F22-8AD4-0B7BC9C67952}"/>
              </a:ext>
            </a:extLst>
          </p:cNvPr>
          <p:cNvSpPr/>
          <p:nvPr/>
        </p:nvSpPr>
        <p:spPr>
          <a:xfrm>
            <a:off x="2669310" y="870660"/>
            <a:ext cx="1304888" cy="492369"/>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LOGIN</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71C2BF51-8972-4269-A24C-047C25487AA7}"/>
              </a:ext>
            </a:extLst>
          </p:cNvPr>
          <p:cNvSpPr/>
          <p:nvPr/>
        </p:nvSpPr>
        <p:spPr>
          <a:xfrm>
            <a:off x="4385054" y="851834"/>
            <a:ext cx="1304888" cy="492369"/>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ADMIT</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148EBDE-BF08-436A-8BBB-DB6461963CD1}"/>
              </a:ext>
            </a:extLst>
          </p:cNvPr>
          <p:cNvSpPr/>
          <p:nvPr/>
        </p:nvSpPr>
        <p:spPr>
          <a:xfrm>
            <a:off x="3681565" y="1784147"/>
            <a:ext cx="1090245" cy="396494"/>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ADMIN</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84ABFDB-D7E6-4A9B-9DF7-A5239C422DE0}"/>
              </a:ext>
            </a:extLst>
          </p:cNvPr>
          <p:cNvSpPr/>
          <p:nvPr/>
        </p:nvSpPr>
        <p:spPr>
          <a:xfrm>
            <a:off x="4969694" y="2427074"/>
            <a:ext cx="1754909" cy="10804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GENERATES REPORT OF VEHICLE POLLUTION</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BFD03EF-DB2A-433D-95A1-A416D36B5C6B}"/>
              </a:ext>
            </a:extLst>
          </p:cNvPr>
          <p:cNvSpPr/>
          <p:nvPr/>
        </p:nvSpPr>
        <p:spPr>
          <a:xfrm>
            <a:off x="8658302" y="870660"/>
            <a:ext cx="1090246" cy="492369"/>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LOGIN</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D51405A-3016-4DE1-BFBC-D9E3CDE3B954}"/>
              </a:ext>
            </a:extLst>
          </p:cNvPr>
          <p:cNvSpPr/>
          <p:nvPr/>
        </p:nvSpPr>
        <p:spPr>
          <a:xfrm>
            <a:off x="8325971" y="1709138"/>
            <a:ext cx="1754909" cy="595062"/>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USER VEHICLE DATA</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10" name="Flowchart: Decision 9">
            <a:extLst>
              <a:ext uri="{FF2B5EF4-FFF2-40B4-BE49-F238E27FC236}">
                <a16:creationId xmlns:a16="http://schemas.microsoft.com/office/drawing/2014/main" id="{5FC97C6B-7594-4872-88FB-563589F1AD50}"/>
              </a:ext>
            </a:extLst>
          </p:cNvPr>
          <p:cNvSpPr/>
          <p:nvPr/>
        </p:nvSpPr>
        <p:spPr>
          <a:xfrm>
            <a:off x="4313390" y="3729996"/>
            <a:ext cx="3067518" cy="1371654"/>
          </a:xfrm>
          <a:prstGeom prst="flowChartDecision">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THRESHOLD CROSSED</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11" name="Flowchart: Decision 10">
            <a:extLst>
              <a:ext uri="{FF2B5EF4-FFF2-40B4-BE49-F238E27FC236}">
                <a16:creationId xmlns:a16="http://schemas.microsoft.com/office/drawing/2014/main" id="{9D0947ED-BBD7-43CF-BB25-E8135DC4F824}"/>
              </a:ext>
            </a:extLst>
          </p:cNvPr>
          <p:cNvSpPr/>
          <p:nvPr/>
        </p:nvSpPr>
        <p:spPr>
          <a:xfrm>
            <a:off x="1043710" y="4168931"/>
            <a:ext cx="2637856" cy="1016857"/>
          </a:xfrm>
          <a:prstGeom prst="flowChartDecision">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TRACK LOCATION</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DD710946-1942-4974-AC24-85371E85D7AA}"/>
              </a:ext>
            </a:extLst>
          </p:cNvPr>
          <p:cNvSpPr/>
          <p:nvPr/>
        </p:nvSpPr>
        <p:spPr>
          <a:xfrm>
            <a:off x="1640627" y="5685148"/>
            <a:ext cx="1446926" cy="553564"/>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POLICE APP</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7B4ED3E-2676-4382-A477-BBAA6593827F}"/>
              </a:ext>
            </a:extLst>
          </p:cNvPr>
          <p:cNvSpPr/>
          <p:nvPr/>
        </p:nvSpPr>
        <p:spPr>
          <a:xfrm>
            <a:off x="5295009" y="5348182"/>
            <a:ext cx="1104277" cy="438209"/>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IGNORE</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FBE03092-FF30-4724-9D23-33CF81F3E4DA}"/>
              </a:ext>
            </a:extLst>
          </p:cNvPr>
          <p:cNvSpPr/>
          <p:nvPr/>
        </p:nvSpPr>
        <p:spPr>
          <a:xfrm>
            <a:off x="7568056" y="4090130"/>
            <a:ext cx="1090246" cy="651386"/>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SEND ALERT</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5FE6AED-76BC-475D-9B36-B4D27F8B9C2F}"/>
              </a:ext>
            </a:extLst>
          </p:cNvPr>
          <p:cNvSpPr/>
          <p:nvPr/>
        </p:nvSpPr>
        <p:spPr>
          <a:xfrm>
            <a:off x="8355348" y="5658489"/>
            <a:ext cx="1754909" cy="595062"/>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SEND GPS DATA</a:t>
            </a:r>
            <a:endParaRPr lang="en-IN" sz="1600" b="1" dirty="0">
              <a:solidFill>
                <a:schemeClr val="tx1"/>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AF29BCF7-3225-461C-87F9-9A614FC34B11}"/>
              </a:ext>
            </a:extLst>
          </p:cNvPr>
          <p:cNvCxnSpPr>
            <a:cxnSpLocks/>
            <a:stCxn id="4" idx="4"/>
            <a:endCxn id="6" idx="0"/>
          </p:cNvCxnSpPr>
          <p:nvPr/>
        </p:nvCxnSpPr>
        <p:spPr>
          <a:xfrm>
            <a:off x="3321754" y="1363029"/>
            <a:ext cx="904934" cy="421118"/>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4FA26E86-7041-400D-B7B4-DF27839107E5}"/>
              </a:ext>
            </a:extLst>
          </p:cNvPr>
          <p:cNvCxnSpPr>
            <a:cxnSpLocks/>
            <a:stCxn id="5" idx="4"/>
            <a:endCxn id="6" idx="0"/>
          </p:cNvCxnSpPr>
          <p:nvPr/>
        </p:nvCxnSpPr>
        <p:spPr>
          <a:xfrm flipH="1">
            <a:off x="4226688" y="1344203"/>
            <a:ext cx="810810" cy="4399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0DDAEE5-8179-4709-B7A9-DB37D9BE70D0}"/>
              </a:ext>
            </a:extLst>
          </p:cNvPr>
          <p:cNvCxnSpPr>
            <a:stCxn id="6" idx="3"/>
            <a:endCxn id="9" idx="1"/>
          </p:cNvCxnSpPr>
          <p:nvPr/>
        </p:nvCxnSpPr>
        <p:spPr>
          <a:xfrm>
            <a:off x="4771810" y="1982394"/>
            <a:ext cx="3554161" cy="24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ECC0EE-8016-4A18-8372-526489F07646}"/>
              </a:ext>
            </a:extLst>
          </p:cNvPr>
          <p:cNvCxnSpPr>
            <a:cxnSpLocks/>
            <a:stCxn id="7" idx="1"/>
          </p:cNvCxnSpPr>
          <p:nvPr/>
        </p:nvCxnSpPr>
        <p:spPr>
          <a:xfrm flipH="1">
            <a:off x="4226687" y="2967274"/>
            <a:ext cx="743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7F1BBC-3023-4DA9-A3B9-7783202E2264}"/>
              </a:ext>
            </a:extLst>
          </p:cNvPr>
          <p:cNvCxnSpPr>
            <a:cxnSpLocks/>
            <a:stCxn id="6" idx="2"/>
          </p:cNvCxnSpPr>
          <p:nvPr/>
        </p:nvCxnSpPr>
        <p:spPr>
          <a:xfrm>
            <a:off x="4226688" y="2180641"/>
            <a:ext cx="0" cy="78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269C02E-B851-4237-BDA7-12323FE2B62A}"/>
              </a:ext>
            </a:extLst>
          </p:cNvPr>
          <p:cNvCxnSpPr>
            <a:stCxn id="8" idx="2"/>
            <a:endCxn id="9" idx="0"/>
          </p:cNvCxnSpPr>
          <p:nvPr/>
        </p:nvCxnSpPr>
        <p:spPr>
          <a:xfrm>
            <a:off x="9203425" y="1363029"/>
            <a:ext cx="1" cy="346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6F67F08-9BF3-496D-A617-856D028ECC52}"/>
              </a:ext>
            </a:extLst>
          </p:cNvPr>
          <p:cNvCxnSpPr>
            <a:stCxn id="9" idx="2"/>
            <a:endCxn id="15" idx="0"/>
          </p:cNvCxnSpPr>
          <p:nvPr/>
        </p:nvCxnSpPr>
        <p:spPr>
          <a:xfrm>
            <a:off x="9203426" y="2304200"/>
            <a:ext cx="29377" cy="3354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5F11782-C32B-4748-A5DF-DAE513C210EE}"/>
              </a:ext>
            </a:extLst>
          </p:cNvPr>
          <p:cNvCxnSpPr>
            <a:cxnSpLocks/>
            <a:stCxn id="7" idx="2"/>
            <a:endCxn id="10" idx="0"/>
          </p:cNvCxnSpPr>
          <p:nvPr/>
        </p:nvCxnSpPr>
        <p:spPr>
          <a:xfrm>
            <a:off x="5847149" y="3507474"/>
            <a:ext cx="0" cy="22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A56B69C-5051-478C-ACA2-3A6DC41221E4}"/>
              </a:ext>
            </a:extLst>
          </p:cNvPr>
          <p:cNvCxnSpPr>
            <a:cxnSpLocks/>
            <a:stCxn id="10" idx="2"/>
            <a:endCxn id="13" idx="0"/>
          </p:cNvCxnSpPr>
          <p:nvPr/>
        </p:nvCxnSpPr>
        <p:spPr>
          <a:xfrm flipH="1">
            <a:off x="5847148" y="5101650"/>
            <a:ext cx="1" cy="246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01AA1E9-C6A6-4F0B-A717-55C59EF0A0E6}"/>
              </a:ext>
            </a:extLst>
          </p:cNvPr>
          <p:cNvCxnSpPr>
            <a:cxnSpLocks/>
            <a:stCxn id="10" idx="3"/>
            <a:endCxn id="14" idx="1"/>
          </p:cNvCxnSpPr>
          <p:nvPr/>
        </p:nvCxnSpPr>
        <p:spPr>
          <a:xfrm>
            <a:off x="7380908" y="4415823"/>
            <a:ext cx="187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65F502E-9FAF-44FC-83F0-35B857CC2738}"/>
              </a:ext>
            </a:extLst>
          </p:cNvPr>
          <p:cNvCxnSpPr>
            <a:cxnSpLocks/>
            <a:stCxn id="11" idx="2"/>
            <a:endCxn id="12" idx="0"/>
          </p:cNvCxnSpPr>
          <p:nvPr/>
        </p:nvCxnSpPr>
        <p:spPr>
          <a:xfrm>
            <a:off x="2362638" y="5185788"/>
            <a:ext cx="1452" cy="49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C471B97-1588-40F0-9633-C0BE50522D31}"/>
              </a:ext>
            </a:extLst>
          </p:cNvPr>
          <p:cNvCxnSpPr>
            <a:cxnSpLocks/>
          </p:cNvCxnSpPr>
          <p:nvPr/>
        </p:nvCxnSpPr>
        <p:spPr>
          <a:xfrm flipV="1">
            <a:off x="3087553" y="6113170"/>
            <a:ext cx="5267795" cy="43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64A339-2A1C-4312-9EF4-5E5C00950841}"/>
              </a:ext>
            </a:extLst>
          </p:cNvPr>
          <p:cNvCxnSpPr>
            <a:cxnSpLocks/>
            <a:stCxn id="12" idx="3"/>
          </p:cNvCxnSpPr>
          <p:nvPr/>
        </p:nvCxnSpPr>
        <p:spPr>
          <a:xfrm flipV="1">
            <a:off x="3087553" y="5956020"/>
            <a:ext cx="5025626" cy="5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71FF1B7-E507-4674-9B04-911DF3BF976B}"/>
              </a:ext>
            </a:extLst>
          </p:cNvPr>
          <p:cNvCxnSpPr>
            <a:cxnSpLocks/>
            <a:stCxn id="14" idx="2"/>
          </p:cNvCxnSpPr>
          <p:nvPr/>
        </p:nvCxnSpPr>
        <p:spPr>
          <a:xfrm>
            <a:off x="8113179" y="4741516"/>
            <a:ext cx="0" cy="1214504"/>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8EA3041-A35B-435C-940F-618DF3A61D29}"/>
              </a:ext>
            </a:extLst>
          </p:cNvPr>
          <p:cNvSpPr txBox="1"/>
          <p:nvPr/>
        </p:nvSpPr>
        <p:spPr>
          <a:xfrm>
            <a:off x="7062186" y="4045131"/>
            <a:ext cx="101173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F2BEEF81-DD08-4A6E-9CBA-30655F4FCB4B}"/>
              </a:ext>
            </a:extLst>
          </p:cNvPr>
          <p:cNvSpPr txBox="1"/>
          <p:nvPr/>
        </p:nvSpPr>
        <p:spPr>
          <a:xfrm>
            <a:off x="5365710" y="5015447"/>
            <a:ext cx="45507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NO</a:t>
            </a:r>
            <a:endParaRPr lang="en-IN" sz="1400" dirty="0">
              <a:latin typeface="Times New Roman" panose="02020603050405020304" pitchFamily="18" charset="0"/>
              <a:cs typeface="Times New Roman" panose="02020603050405020304" pitchFamily="18" charset="0"/>
            </a:endParaRPr>
          </a:p>
        </p:txBody>
      </p:sp>
      <p:graphicFrame>
        <p:nvGraphicFramePr>
          <p:cNvPr id="78" name="Table 77">
            <a:extLst>
              <a:ext uri="{FF2B5EF4-FFF2-40B4-BE49-F238E27FC236}">
                <a16:creationId xmlns:a16="http://schemas.microsoft.com/office/drawing/2014/main" id="{69247798-A4DC-470C-8C15-9D52B715B7CC}"/>
              </a:ext>
            </a:extLst>
          </p:cNvPr>
          <p:cNvGraphicFramePr>
            <a:graphicFrameLocks noGrp="1"/>
          </p:cNvGraphicFramePr>
          <p:nvPr>
            <p:extLst>
              <p:ext uri="{D42A27DB-BD31-4B8C-83A1-F6EECF244321}">
                <p14:modId xmlns:p14="http://schemas.microsoft.com/office/powerpoint/2010/main" val="1360594541"/>
              </p:ext>
            </p:extLst>
          </p:nvPr>
        </p:nvGraphicFramePr>
        <p:xfrm>
          <a:off x="766618" y="429492"/>
          <a:ext cx="10058399" cy="6091381"/>
        </p:xfrm>
        <a:graphic>
          <a:graphicData uri="http://schemas.openxmlformats.org/drawingml/2006/table">
            <a:tbl>
              <a:tblPr/>
              <a:tblGrid>
                <a:gridCol w="10058399">
                  <a:extLst>
                    <a:ext uri="{9D8B030D-6E8A-4147-A177-3AD203B41FA5}">
                      <a16:colId xmlns:a16="http://schemas.microsoft.com/office/drawing/2014/main" val="870971323"/>
                    </a:ext>
                  </a:extLst>
                </a:gridCol>
              </a:tblGrid>
              <a:tr h="609138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63034833"/>
                  </a:ext>
                </a:extLst>
              </a:tr>
            </a:tbl>
          </a:graphicData>
        </a:graphic>
      </p:graphicFrame>
    </p:spTree>
    <p:extLst>
      <p:ext uri="{BB962C8B-B14F-4D97-AF65-F5344CB8AC3E}">
        <p14:creationId xmlns:p14="http://schemas.microsoft.com/office/powerpoint/2010/main" val="101402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6B3B77-EE33-48B1-B65A-CE23D3233D6B}"/>
              </a:ext>
            </a:extLst>
          </p:cNvPr>
          <p:cNvSpPr>
            <a:spLocks noGrp="1"/>
          </p:cNvSpPr>
          <p:nvPr>
            <p:ph idx="1"/>
          </p:nvPr>
        </p:nvSpPr>
        <p:spPr>
          <a:xfrm>
            <a:off x="1076837" y="472575"/>
            <a:ext cx="5154400" cy="3492186"/>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UML DIAGRAM – USECASE DIAGRAM</a:t>
            </a:r>
            <a:endParaRPr lang="en-IN" sz="1800" b="1" u="sng"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E8436477-129D-45CE-816A-57B4D82217C6}"/>
              </a:ext>
            </a:extLst>
          </p:cNvPr>
          <p:cNvSpPr/>
          <p:nvPr/>
        </p:nvSpPr>
        <p:spPr>
          <a:xfrm>
            <a:off x="5257799" y="842562"/>
            <a:ext cx="1301261" cy="5623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F10202C-2F59-40C1-9B10-06B6A0D23DCC}"/>
              </a:ext>
            </a:extLst>
          </p:cNvPr>
          <p:cNvSpPr/>
          <p:nvPr/>
        </p:nvSpPr>
        <p:spPr>
          <a:xfrm>
            <a:off x="5257799" y="1613386"/>
            <a:ext cx="1301260" cy="4926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E4B0A16F-6A4D-417C-A956-648CD3C4FACB}"/>
              </a:ext>
            </a:extLst>
          </p:cNvPr>
          <p:cNvSpPr/>
          <p:nvPr/>
        </p:nvSpPr>
        <p:spPr>
          <a:xfrm>
            <a:off x="4976333" y="2379660"/>
            <a:ext cx="2188728" cy="52753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STORES DATA IN DATABASE</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1F6D067F-BCF3-4A04-8982-3D22866FF5CB}"/>
              </a:ext>
            </a:extLst>
          </p:cNvPr>
          <p:cNvSpPr/>
          <p:nvPr/>
        </p:nvSpPr>
        <p:spPr>
          <a:xfrm>
            <a:off x="5293224" y="3173454"/>
            <a:ext cx="1292391" cy="527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B9F32D4-B8AA-4F16-80F7-E401E188C9B2}"/>
              </a:ext>
            </a:extLst>
          </p:cNvPr>
          <p:cNvSpPr/>
          <p:nvPr/>
        </p:nvSpPr>
        <p:spPr>
          <a:xfrm>
            <a:off x="4302244" y="4118911"/>
            <a:ext cx="1301260" cy="5451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CC4B8D2-D219-4BCF-B808-C69739EB6E03}"/>
              </a:ext>
            </a:extLst>
          </p:cNvPr>
          <p:cNvSpPr/>
          <p:nvPr/>
        </p:nvSpPr>
        <p:spPr>
          <a:xfrm>
            <a:off x="6468331" y="4124135"/>
            <a:ext cx="1257934" cy="527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F62B45E-335D-4792-BBC4-4644AB726DD5}"/>
              </a:ext>
            </a:extLst>
          </p:cNvPr>
          <p:cNvSpPr/>
          <p:nvPr/>
        </p:nvSpPr>
        <p:spPr>
          <a:xfrm>
            <a:off x="4324283" y="5580007"/>
            <a:ext cx="1383790" cy="5451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F2685674-422C-4A30-81AD-2A529152C25C}"/>
              </a:ext>
            </a:extLst>
          </p:cNvPr>
          <p:cNvSpPr/>
          <p:nvPr/>
        </p:nvSpPr>
        <p:spPr>
          <a:xfrm>
            <a:off x="4324283" y="4856651"/>
            <a:ext cx="1257934" cy="5451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AB1D7215-960D-4801-BFD2-3058380AD3DF}"/>
              </a:ext>
            </a:extLst>
          </p:cNvPr>
          <p:cNvSpPr/>
          <p:nvPr/>
        </p:nvSpPr>
        <p:spPr>
          <a:xfrm>
            <a:off x="7370720" y="5000609"/>
            <a:ext cx="1403623" cy="5793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a:extLst>
              <a:ext uri="{FF2B5EF4-FFF2-40B4-BE49-F238E27FC236}">
                <a16:creationId xmlns:a16="http://schemas.microsoft.com/office/drawing/2014/main" id="{9E11156B-6784-4383-BE8E-456DB9FF3917}"/>
              </a:ext>
            </a:extLst>
          </p:cNvPr>
          <p:cNvSpPr txBox="1"/>
          <p:nvPr/>
        </p:nvSpPr>
        <p:spPr>
          <a:xfrm>
            <a:off x="5473837" y="963834"/>
            <a:ext cx="94621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LOGIN</a:t>
            </a:r>
            <a:endParaRPr lang="en-IN" sz="1600" dirty="0">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F142FBC4-B69C-4B21-AD48-F4407DD3680E}"/>
              </a:ext>
            </a:extLst>
          </p:cNvPr>
          <p:cNvSpPr txBox="1"/>
          <p:nvPr/>
        </p:nvSpPr>
        <p:spPr>
          <a:xfrm>
            <a:off x="5293224" y="1694514"/>
            <a:ext cx="156205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INPUT DATA</a:t>
            </a:r>
            <a:endParaRPr lang="en-IN" sz="16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9B58FF9C-DC01-4F22-831B-E4BD8FC2177E}"/>
              </a:ext>
            </a:extLst>
          </p:cNvPr>
          <p:cNvSpPr txBox="1"/>
          <p:nvPr/>
        </p:nvSpPr>
        <p:spPr>
          <a:xfrm>
            <a:off x="5484625" y="3128256"/>
            <a:ext cx="358937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CHECK </a:t>
            </a:r>
          </a:p>
          <a:p>
            <a:r>
              <a:rPr lang="en-US" sz="1600" dirty="0">
                <a:latin typeface="Times New Roman" panose="02020603050405020304" pitchFamily="18" charset="0"/>
                <a:cs typeface="Times New Roman" panose="02020603050405020304" pitchFamily="18" charset="0"/>
              </a:rPr>
              <a:t>VALUES</a:t>
            </a:r>
          </a:p>
        </p:txBody>
      </p:sp>
      <p:sp>
        <p:nvSpPr>
          <p:cNvPr id="75" name="TextBox 74">
            <a:extLst>
              <a:ext uri="{FF2B5EF4-FFF2-40B4-BE49-F238E27FC236}">
                <a16:creationId xmlns:a16="http://schemas.microsoft.com/office/drawing/2014/main" id="{6F90A230-B0F3-4B8C-8ADD-F4005C7F92B2}"/>
              </a:ext>
            </a:extLst>
          </p:cNvPr>
          <p:cNvSpPr txBox="1"/>
          <p:nvPr/>
        </p:nvSpPr>
        <p:spPr>
          <a:xfrm>
            <a:off x="4235008" y="4246152"/>
            <a:ext cx="161513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SEND ALERT</a:t>
            </a:r>
            <a:endParaRPr lang="en-IN" sz="1600" dirty="0">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EFAB6EC3-0B21-44DD-94DF-7ED497875523}"/>
              </a:ext>
            </a:extLst>
          </p:cNvPr>
          <p:cNvSpPr txBox="1"/>
          <p:nvPr/>
        </p:nvSpPr>
        <p:spPr>
          <a:xfrm>
            <a:off x="6691390" y="4218627"/>
            <a:ext cx="149431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IGNORE</a:t>
            </a:r>
            <a:endParaRPr lang="en-IN" sz="1600"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FAA66090-B8E3-4D8B-A9EE-9EE19AC16E99}"/>
              </a:ext>
            </a:extLst>
          </p:cNvPr>
          <p:cNvSpPr txBox="1"/>
          <p:nvPr/>
        </p:nvSpPr>
        <p:spPr>
          <a:xfrm>
            <a:off x="4255181" y="4959935"/>
            <a:ext cx="161513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GET VALUE</a:t>
            </a:r>
            <a:endParaRPr lang="en-IN" sz="1600" dirty="0">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D1CC9365-6464-4BDB-8562-5B69826F730A}"/>
              </a:ext>
            </a:extLst>
          </p:cNvPr>
          <p:cNvSpPr txBox="1"/>
          <p:nvPr/>
        </p:nvSpPr>
        <p:spPr>
          <a:xfrm>
            <a:off x="4395439" y="5554738"/>
            <a:ext cx="1383790"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TRACK </a:t>
            </a:r>
          </a:p>
          <a:p>
            <a:r>
              <a:rPr lang="en-US" sz="1600" dirty="0">
                <a:latin typeface="Times New Roman" panose="02020603050405020304" pitchFamily="18" charset="0"/>
                <a:cs typeface="Times New Roman" panose="02020603050405020304" pitchFamily="18" charset="0"/>
              </a:rPr>
              <a:t>LOCATION</a:t>
            </a:r>
            <a:endParaRPr lang="en-IN" sz="1600" dirty="0">
              <a:latin typeface="Times New Roman" panose="02020603050405020304" pitchFamily="18" charset="0"/>
              <a:cs typeface="Times New Roman" panose="02020603050405020304" pitchFamily="18" charset="0"/>
            </a:endParaRPr>
          </a:p>
        </p:txBody>
      </p:sp>
      <p:cxnSp>
        <p:nvCxnSpPr>
          <p:cNvPr id="99" name="Straight Connector 98">
            <a:extLst>
              <a:ext uri="{FF2B5EF4-FFF2-40B4-BE49-F238E27FC236}">
                <a16:creationId xmlns:a16="http://schemas.microsoft.com/office/drawing/2014/main" id="{A172C564-C34D-4DB9-B8EF-ECD862B92B0F}"/>
              </a:ext>
            </a:extLst>
          </p:cNvPr>
          <p:cNvCxnSpPr>
            <a:cxnSpLocks/>
          </p:cNvCxnSpPr>
          <p:nvPr/>
        </p:nvCxnSpPr>
        <p:spPr>
          <a:xfrm flipH="1">
            <a:off x="1758462" y="1162031"/>
            <a:ext cx="3499337" cy="1106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AD5A12-8307-4B17-8401-67B7A1098C89}"/>
              </a:ext>
            </a:extLst>
          </p:cNvPr>
          <p:cNvCxnSpPr>
            <a:stCxn id="8" idx="2"/>
          </p:cNvCxnSpPr>
          <p:nvPr/>
        </p:nvCxnSpPr>
        <p:spPr>
          <a:xfrm flipH="1" flipV="1">
            <a:off x="1758462" y="2270206"/>
            <a:ext cx="2543782" cy="2121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4C10088-02FB-4EF6-B3D0-1B7C2E1DF609}"/>
              </a:ext>
            </a:extLst>
          </p:cNvPr>
          <p:cNvCxnSpPr>
            <a:cxnSpLocks/>
            <a:stCxn id="5" idx="6"/>
          </p:cNvCxnSpPr>
          <p:nvPr/>
        </p:nvCxnSpPr>
        <p:spPr>
          <a:xfrm>
            <a:off x="6559059" y="1859711"/>
            <a:ext cx="3553070" cy="8448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55DEA10-3DD2-41D3-BCAD-C63666D91918}"/>
              </a:ext>
            </a:extLst>
          </p:cNvPr>
          <p:cNvCxnSpPr>
            <a:cxnSpLocks/>
            <a:stCxn id="12" idx="6"/>
          </p:cNvCxnSpPr>
          <p:nvPr/>
        </p:nvCxnSpPr>
        <p:spPr>
          <a:xfrm flipV="1">
            <a:off x="8774343" y="2704528"/>
            <a:ext cx="1332108" cy="2585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Flowchart: Connector 109">
            <a:extLst>
              <a:ext uri="{FF2B5EF4-FFF2-40B4-BE49-F238E27FC236}">
                <a16:creationId xmlns:a16="http://schemas.microsoft.com/office/drawing/2014/main" id="{0C19A471-0416-4B25-98F1-912FE39A2AD4}"/>
              </a:ext>
            </a:extLst>
          </p:cNvPr>
          <p:cNvSpPr/>
          <p:nvPr/>
        </p:nvSpPr>
        <p:spPr>
          <a:xfrm>
            <a:off x="1320800" y="1820413"/>
            <a:ext cx="240145" cy="338544"/>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2" name="Straight Connector 111">
            <a:extLst>
              <a:ext uri="{FF2B5EF4-FFF2-40B4-BE49-F238E27FC236}">
                <a16:creationId xmlns:a16="http://schemas.microsoft.com/office/drawing/2014/main" id="{8A6775AF-1409-46B7-B9C0-C45E66B1C8A2}"/>
              </a:ext>
            </a:extLst>
          </p:cNvPr>
          <p:cNvCxnSpPr>
            <a:cxnSpLocks/>
          </p:cNvCxnSpPr>
          <p:nvPr/>
        </p:nvCxnSpPr>
        <p:spPr>
          <a:xfrm flipH="1">
            <a:off x="1458810" y="2158957"/>
            <a:ext cx="1" cy="2187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2A7B5FB-9C31-42EF-978B-865D7C0CE9DA}"/>
              </a:ext>
            </a:extLst>
          </p:cNvPr>
          <p:cNvCxnSpPr>
            <a:cxnSpLocks/>
          </p:cNvCxnSpPr>
          <p:nvPr/>
        </p:nvCxnSpPr>
        <p:spPr>
          <a:xfrm flipV="1">
            <a:off x="1329769" y="2237366"/>
            <a:ext cx="120073" cy="77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6D81B67-A411-46C2-BAE1-5C956519CD94}"/>
              </a:ext>
            </a:extLst>
          </p:cNvPr>
          <p:cNvCxnSpPr>
            <a:cxnSpLocks/>
          </p:cNvCxnSpPr>
          <p:nvPr/>
        </p:nvCxnSpPr>
        <p:spPr>
          <a:xfrm>
            <a:off x="1458810" y="2237099"/>
            <a:ext cx="110835" cy="70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0B922A-6AB5-4B4A-8072-64C6D799BC8F}"/>
              </a:ext>
            </a:extLst>
          </p:cNvPr>
          <p:cNvCxnSpPr>
            <a:cxnSpLocks/>
          </p:cNvCxnSpPr>
          <p:nvPr/>
        </p:nvCxnSpPr>
        <p:spPr>
          <a:xfrm flipH="1">
            <a:off x="1339006" y="2379434"/>
            <a:ext cx="110836" cy="70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3465F9C-2234-4504-8F9D-A0B4990C1AE9}"/>
              </a:ext>
            </a:extLst>
          </p:cNvPr>
          <p:cNvCxnSpPr/>
          <p:nvPr/>
        </p:nvCxnSpPr>
        <p:spPr>
          <a:xfrm>
            <a:off x="1467780" y="2381987"/>
            <a:ext cx="120072" cy="70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56DAD47B-B871-4F2D-9A1D-2EDE9B2C3BFC}"/>
              </a:ext>
            </a:extLst>
          </p:cNvPr>
          <p:cNvSpPr txBox="1"/>
          <p:nvPr/>
        </p:nvSpPr>
        <p:spPr>
          <a:xfrm>
            <a:off x="1026366" y="2493231"/>
            <a:ext cx="105350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ADMIN</a:t>
            </a:r>
            <a:endParaRPr lang="en-IN" sz="1600" dirty="0">
              <a:latin typeface="Times New Roman" panose="02020603050405020304" pitchFamily="18" charset="0"/>
              <a:cs typeface="Times New Roman" panose="02020603050405020304" pitchFamily="18" charset="0"/>
            </a:endParaRPr>
          </a:p>
        </p:txBody>
      </p:sp>
      <p:sp>
        <p:nvSpPr>
          <p:cNvPr id="131" name="Flowchart: Connector 130">
            <a:extLst>
              <a:ext uri="{FF2B5EF4-FFF2-40B4-BE49-F238E27FC236}">
                <a16:creationId xmlns:a16="http://schemas.microsoft.com/office/drawing/2014/main" id="{F8C5D8ED-4706-49D3-85D0-15CC5FBE5607}"/>
              </a:ext>
            </a:extLst>
          </p:cNvPr>
          <p:cNvSpPr/>
          <p:nvPr/>
        </p:nvSpPr>
        <p:spPr>
          <a:xfrm>
            <a:off x="10406708" y="2493231"/>
            <a:ext cx="257622" cy="338554"/>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3" name="Straight Connector 132">
            <a:extLst>
              <a:ext uri="{FF2B5EF4-FFF2-40B4-BE49-F238E27FC236}">
                <a16:creationId xmlns:a16="http://schemas.microsoft.com/office/drawing/2014/main" id="{88140C86-1B09-42C7-B0D7-974333F367B4}"/>
              </a:ext>
            </a:extLst>
          </p:cNvPr>
          <p:cNvCxnSpPr>
            <a:cxnSpLocks/>
            <a:stCxn id="131" idx="4"/>
          </p:cNvCxnSpPr>
          <p:nvPr/>
        </p:nvCxnSpPr>
        <p:spPr>
          <a:xfrm>
            <a:off x="10535519" y="2831785"/>
            <a:ext cx="0" cy="252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05FAA39-CD34-4743-B337-83BC7F09E523}"/>
              </a:ext>
            </a:extLst>
          </p:cNvPr>
          <p:cNvCxnSpPr>
            <a:cxnSpLocks/>
          </p:cNvCxnSpPr>
          <p:nvPr/>
        </p:nvCxnSpPr>
        <p:spPr>
          <a:xfrm flipH="1">
            <a:off x="10406708" y="2925124"/>
            <a:ext cx="120074" cy="112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172C8DB-C165-4E93-A3FA-ABDCDA02C26C}"/>
              </a:ext>
            </a:extLst>
          </p:cNvPr>
          <p:cNvCxnSpPr>
            <a:cxnSpLocks/>
          </p:cNvCxnSpPr>
          <p:nvPr/>
        </p:nvCxnSpPr>
        <p:spPr>
          <a:xfrm>
            <a:off x="10538691" y="2925124"/>
            <a:ext cx="152469" cy="112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BA6F3D-1359-4617-B357-1963234A5186}"/>
              </a:ext>
            </a:extLst>
          </p:cNvPr>
          <p:cNvCxnSpPr>
            <a:cxnSpLocks/>
          </p:cNvCxnSpPr>
          <p:nvPr/>
        </p:nvCxnSpPr>
        <p:spPr>
          <a:xfrm flipV="1">
            <a:off x="10406708" y="3048002"/>
            <a:ext cx="141219" cy="125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3256304-D9F5-4A6E-AAF8-CC0C12182134}"/>
              </a:ext>
            </a:extLst>
          </p:cNvPr>
          <p:cNvCxnSpPr>
            <a:cxnSpLocks/>
          </p:cNvCxnSpPr>
          <p:nvPr/>
        </p:nvCxnSpPr>
        <p:spPr>
          <a:xfrm>
            <a:off x="10538691" y="3057236"/>
            <a:ext cx="152469" cy="116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5F6EBCF1-4667-4A81-A020-91A525FF8E02}"/>
              </a:ext>
            </a:extLst>
          </p:cNvPr>
          <p:cNvSpPr txBox="1"/>
          <p:nvPr/>
        </p:nvSpPr>
        <p:spPr>
          <a:xfrm>
            <a:off x="10217816" y="3103418"/>
            <a:ext cx="80116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USER</a:t>
            </a:r>
            <a:endParaRPr lang="en-IN" sz="1600" dirty="0">
              <a:latin typeface="Times New Roman" panose="02020603050405020304" pitchFamily="18" charset="0"/>
              <a:cs typeface="Times New Roman" panose="02020603050405020304" pitchFamily="18" charset="0"/>
            </a:endParaRPr>
          </a:p>
        </p:txBody>
      </p:sp>
      <p:graphicFrame>
        <p:nvGraphicFramePr>
          <p:cNvPr id="160" name="Table 159">
            <a:extLst>
              <a:ext uri="{FF2B5EF4-FFF2-40B4-BE49-F238E27FC236}">
                <a16:creationId xmlns:a16="http://schemas.microsoft.com/office/drawing/2014/main" id="{9D6C0B29-8460-49F8-9661-BBE930728027}"/>
              </a:ext>
            </a:extLst>
          </p:cNvPr>
          <p:cNvGraphicFramePr>
            <a:graphicFrameLocks noGrp="1"/>
          </p:cNvGraphicFramePr>
          <p:nvPr>
            <p:extLst>
              <p:ext uri="{D42A27DB-BD31-4B8C-83A1-F6EECF244321}">
                <p14:modId xmlns:p14="http://schemas.microsoft.com/office/powerpoint/2010/main" val="4285999117"/>
              </p:ext>
            </p:extLst>
          </p:nvPr>
        </p:nvGraphicFramePr>
        <p:xfrm>
          <a:off x="674254" y="360218"/>
          <a:ext cx="10557163" cy="6150957"/>
        </p:xfrm>
        <a:graphic>
          <a:graphicData uri="http://schemas.openxmlformats.org/drawingml/2006/table">
            <a:tbl>
              <a:tblPr/>
              <a:tblGrid>
                <a:gridCol w="10557163">
                  <a:extLst>
                    <a:ext uri="{9D8B030D-6E8A-4147-A177-3AD203B41FA5}">
                      <a16:colId xmlns:a16="http://schemas.microsoft.com/office/drawing/2014/main" val="34460448"/>
                    </a:ext>
                  </a:extLst>
                </a:gridCol>
              </a:tblGrid>
              <a:tr h="6150957">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07325047"/>
                  </a:ext>
                </a:extLst>
              </a:tr>
            </a:tbl>
          </a:graphicData>
        </a:graphic>
      </p:graphicFrame>
      <p:sp>
        <p:nvSpPr>
          <p:cNvPr id="161" name="TextBox 160">
            <a:extLst>
              <a:ext uri="{FF2B5EF4-FFF2-40B4-BE49-F238E27FC236}">
                <a16:creationId xmlns:a16="http://schemas.microsoft.com/office/drawing/2014/main" id="{B6B1ADDE-BEB0-4FDC-8A3D-33A9B9EDE5D7}"/>
              </a:ext>
            </a:extLst>
          </p:cNvPr>
          <p:cNvSpPr txBox="1"/>
          <p:nvPr/>
        </p:nvSpPr>
        <p:spPr>
          <a:xfrm>
            <a:off x="7457839" y="4977591"/>
            <a:ext cx="1644581"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SENDS GPS</a:t>
            </a:r>
          </a:p>
          <a:p>
            <a:r>
              <a:rPr lang="en-US" sz="1600" dirty="0">
                <a:latin typeface="Times New Roman" panose="02020603050405020304" pitchFamily="18" charset="0"/>
                <a:cs typeface="Times New Roman" panose="02020603050405020304" pitchFamily="18" charset="0"/>
              </a:rPr>
              <a:t>LOCATION</a:t>
            </a:r>
            <a:endParaRPr lang="en-IN" sz="16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844225E2-8200-4664-8A98-E71CD0BF5ED9}"/>
              </a:ext>
            </a:extLst>
          </p:cNvPr>
          <p:cNvCxnSpPr>
            <a:endCxn id="5" idx="2"/>
          </p:cNvCxnSpPr>
          <p:nvPr/>
        </p:nvCxnSpPr>
        <p:spPr>
          <a:xfrm flipV="1">
            <a:off x="1758462" y="1859711"/>
            <a:ext cx="3499337" cy="408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C34EC6-6354-4FFE-8303-C42AF08921F6}"/>
              </a:ext>
            </a:extLst>
          </p:cNvPr>
          <p:cNvCxnSpPr>
            <a:cxnSpLocks/>
            <a:endCxn id="6" idx="2"/>
          </p:cNvCxnSpPr>
          <p:nvPr/>
        </p:nvCxnSpPr>
        <p:spPr>
          <a:xfrm>
            <a:off x="1777664" y="2278311"/>
            <a:ext cx="3198669" cy="36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4ED1D1A-DADC-4C4E-B319-5FF083887558}"/>
              </a:ext>
            </a:extLst>
          </p:cNvPr>
          <p:cNvCxnSpPr>
            <a:stCxn id="7" idx="4"/>
            <a:endCxn id="8" idx="0"/>
          </p:cNvCxnSpPr>
          <p:nvPr/>
        </p:nvCxnSpPr>
        <p:spPr>
          <a:xfrm flipH="1">
            <a:off x="4952874" y="3700992"/>
            <a:ext cx="986546" cy="4179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3C72C6-EB60-4977-8235-101251F76DB9}"/>
              </a:ext>
            </a:extLst>
          </p:cNvPr>
          <p:cNvCxnSpPr>
            <a:stCxn id="7" idx="4"/>
            <a:endCxn id="9" idx="0"/>
          </p:cNvCxnSpPr>
          <p:nvPr/>
        </p:nvCxnSpPr>
        <p:spPr>
          <a:xfrm>
            <a:off x="5939420" y="3700992"/>
            <a:ext cx="1157878" cy="423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863562D-B5BA-417C-8942-411AF7E10F2F}"/>
              </a:ext>
            </a:extLst>
          </p:cNvPr>
          <p:cNvCxnSpPr>
            <a:cxnSpLocks/>
            <a:endCxn id="11" idx="2"/>
          </p:cNvCxnSpPr>
          <p:nvPr/>
        </p:nvCxnSpPr>
        <p:spPr>
          <a:xfrm>
            <a:off x="1758462" y="2284213"/>
            <a:ext cx="2565821" cy="2844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E89399-CECE-4DA7-BFA0-DBE355CF2490}"/>
              </a:ext>
            </a:extLst>
          </p:cNvPr>
          <p:cNvCxnSpPr/>
          <p:nvPr/>
        </p:nvCxnSpPr>
        <p:spPr>
          <a:xfrm>
            <a:off x="1747443" y="2284213"/>
            <a:ext cx="2585969" cy="3537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759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60C7C-87B8-4B4A-86A3-9736A4A65055}"/>
              </a:ext>
            </a:extLst>
          </p:cNvPr>
          <p:cNvSpPr>
            <a:spLocks noGrp="1"/>
          </p:cNvSpPr>
          <p:nvPr>
            <p:ph idx="1"/>
          </p:nvPr>
        </p:nvSpPr>
        <p:spPr>
          <a:xfrm>
            <a:off x="1069848" y="628073"/>
            <a:ext cx="10058400" cy="5544127"/>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UML DIAGRAM – SEQUENCE DIAGRAM</a:t>
            </a:r>
            <a:endParaRPr lang="en-IN" sz="1800" b="1" u="sng"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14D989C-5328-4735-9A09-3A744D28BDBD}"/>
              </a:ext>
            </a:extLst>
          </p:cNvPr>
          <p:cNvSpPr/>
          <p:nvPr/>
        </p:nvSpPr>
        <p:spPr>
          <a:xfrm>
            <a:off x="2092568" y="1459523"/>
            <a:ext cx="1515297" cy="597877"/>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HARDWARE KIT</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5D6A99E-F2DB-4EDE-A073-17D70457B34A}"/>
              </a:ext>
            </a:extLst>
          </p:cNvPr>
          <p:cNvSpPr/>
          <p:nvPr/>
        </p:nvSpPr>
        <p:spPr>
          <a:xfrm>
            <a:off x="5257799" y="1422755"/>
            <a:ext cx="1515297" cy="597877"/>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EMISSION WEB PAGE</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DB98868-DBBE-48DB-83F9-8A2553BF9EBC}"/>
              </a:ext>
            </a:extLst>
          </p:cNvPr>
          <p:cNvSpPr/>
          <p:nvPr/>
        </p:nvSpPr>
        <p:spPr>
          <a:xfrm>
            <a:off x="8423029" y="1400375"/>
            <a:ext cx="1515297" cy="597877"/>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POLICE MOBILE APP</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3D28A33-4033-493F-9E44-AF94496181B7}"/>
              </a:ext>
            </a:extLst>
          </p:cNvPr>
          <p:cNvSpPr/>
          <p:nvPr/>
        </p:nvSpPr>
        <p:spPr>
          <a:xfrm>
            <a:off x="2773880" y="2293015"/>
            <a:ext cx="143966" cy="4621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A28F11C-9E44-4CF1-AD24-8CFDF4A269B7}"/>
              </a:ext>
            </a:extLst>
          </p:cNvPr>
          <p:cNvSpPr/>
          <p:nvPr/>
        </p:nvSpPr>
        <p:spPr>
          <a:xfrm>
            <a:off x="2778232" y="3574478"/>
            <a:ext cx="149383" cy="516173"/>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2846764-A81A-41A5-83F2-903C8D8CA253}"/>
              </a:ext>
            </a:extLst>
          </p:cNvPr>
          <p:cNvSpPr/>
          <p:nvPr/>
        </p:nvSpPr>
        <p:spPr>
          <a:xfrm>
            <a:off x="2773879" y="4575383"/>
            <a:ext cx="143967" cy="516173"/>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9D8576-766D-4B0A-8360-B53D700679B6}"/>
              </a:ext>
            </a:extLst>
          </p:cNvPr>
          <p:cNvSpPr/>
          <p:nvPr/>
        </p:nvSpPr>
        <p:spPr>
          <a:xfrm>
            <a:off x="2763667" y="5576288"/>
            <a:ext cx="163948" cy="516173"/>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CD9CB9F-9882-49CC-881B-A7BEB8A01E8E}"/>
              </a:ext>
            </a:extLst>
          </p:cNvPr>
          <p:cNvSpPr/>
          <p:nvPr/>
        </p:nvSpPr>
        <p:spPr>
          <a:xfrm flipH="1">
            <a:off x="5943461" y="2293015"/>
            <a:ext cx="152538" cy="462173"/>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3009617-9812-4331-A9B8-9F1D04E7AEB2}"/>
              </a:ext>
            </a:extLst>
          </p:cNvPr>
          <p:cNvSpPr/>
          <p:nvPr/>
        </p:nvSpPr>
        <p:spPr>
          <a:xfrm>
            <a:off x="5943462" y="3436749"/>
            <a:ext cx="143964" cy="404447"/>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BFF5B82-7168-41FE-9C0E-13CD8AE1F055}"/>
              </a:ext>
            </a:extLst>
          </p:cNvPr>
          <p:cNvSpPr/>
          <p:nvPr/>
        </p:nvSpPr>
        <p:spPr>
          <a:xfrm>
            <a:off x="5954369" y="4219241"/>
            <a:ext cx="135391" cy="404447"/>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AC16DBF-640D-4049-902C-64C180D35959}"/>
              </a:ext>
            </a:extLst>
          </p:cNvPr>
          <p:cNvSpPr/>
          <p:nvPr/>
        </p:nvSpPr>
        <p:spPr>
          <a:xfrm>
            <a:off x="5960606" y="4799509"/>
            <a:ext cx="135393" cy="404447"/>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499A59F-0183-4FAC-A8CE-61CCFBCE6F56}"/>
              </a:ext>
            </a:extLst>
          </p:cNvPr>
          <p:cNvSpPr/>
          <p:nvPr/>
        </p:nvSpPr>
        <p:spPr>
          <a:xfrm>
            <a:off x="9117328" y="2245855"/>
            <a:ext cx="168919" cy="509333"/>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3EFF9C67-88F5-4852-BBE8-A6C5519B529C}"/>
              </a:ext>
            </a:extLst>
          </p:cNvPr>
          <p:cNvSpPr/>
          <p:nvPr/>
        </p:nvSpPr>
        <p:spPr>
          <a:xfrm>
            <a:off x="9117327" y="3474475"/>
            <a:ext cx="168919" cy="50932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B42273C4-1B39-4246-86C5-75FA27F54DDE}"/>
              </a:ext>
            </a:extLst>
          </p:cNvPr>
          <p:cNvSpPr/>
          <p:nvPr/>
        </p:nvSpPr>
        <p:spPr>
          <a:xfrm>
            <a:off x="9126282" y="4709974"/>
            <a:ext cx="168919" cy="448401"/>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id="{30B1D802-5A0F-469E-8916-B7248D8F6F2F}"/>
              </a:ext>
            </a:extLst>
          </p:cNvPr>
          <p:cNvCxnSpPr>
            <a:stCxn id="4" idx="2"/>
            <a:endCxn id="7" idx="0"/>
          </p:cNvCxnSpPr>
          <p:nvPr/>
        </p:nvCxnSpPr>
        <p:spPr>
          <a:xfrm flipH="1">
            <a:off x="2845863" y="2057400"/>
            <a:ext cx="4354" cy="235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C54353-71CE-4426-8C24-66E82CCA0F62}"/>
              </a:ext>
            </a:extLst>
          </p:cNvPr>
          <p:cNvCxnSpPr>
            <a:stCxn id="7" idx="2"/>
            <a:endCxn id="8" idx="0"/>
          </p:cNvCxnSpPr>
          <p:nvPr/>
        </p:nvCxnSpPr>
        <p:spPr>
          <a:xfrm>
            <a:off x="2845863" y="2755188"/>
            <a:ext cx="7061" cy="8192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7464CD4-DD04-4993-8DF4-FD5EC48FED5C}"/>
              </a:ext>
            </a:extLst>
          </p:cNvPr>
          <p:cNvCxnSpPr>
            <a:stCxn id="8" idx="2"/>
            <a:endCxn id="9" idx="0"/>
          </p:cNvCxnSpPr>
          <p:nvPr/>
        </p:nvCxnSpPr>
        <p:spPr>
          <a:xfrm flipH="1">
            <a:off x="2845863" y="4090651"/>
            <a:ext cx="7061" cy="484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8734A-D185-4BDA-ABF9-7C1E194D24A5}"/>
              </a:ext>
            </a:extLst>
          </p:cNvPr>
          <p:cNvCxnSpPr>
            <a:cxnSpLocks/>
            <a:stCxn id="9" idx="2"/>
            <a:endCxn id="10" idx="0"/>
          </p:cNvCxnSpPr>
          <p:nvPr/>
        </p:nvCxnSpPr>
        <p:spPr>
          <a:xfrm flipH="1">
            <a:off x="2845641" y="5091556"/>
            <a:ext cx="222" cy="484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CE13C2-BBBD-4DB7-BD2B-3112681FC882}"/>
              </a:ext>
            </a:extLst>
          </p:cNvPr>
          <p:cNvCxnSpPr>
            <a:cxnSpLocks/>
            <a:stCxn id="10" idx="2"/>
          </p:cNvCxnSpPr>
          <p:nvPr/>
        </p:nvCxnSpPr>
        <p:spPr>
          <a:xfrm>
            <a:off x="2845641" y="6092461"/>
            <a:ext cx="221" cy="252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1123E56-00A6-47C1-A455-8E303D2A9027}"/>
              </a:ext>
            </a:extLst>
          </p:cNvPr>
          <p:cNvCxnSpPr/>
          <p:nvPr/>
        </p:nvCxnSpPr>
        <p:spPr>
          <a:xfrm>
            <a:off x="2409092" y="3164833"/>
            <a:ext cx="4438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8421E90-6354-43C2-9968-3CBCE7818DA1}"/>
              </a:ext>
            </a:extLst>
          </p:cNvPr>
          <p:cNvCxnSpPr/>
          <p:nvPr/>
        </p:nvCxnSpPr>
        <p:spPr>
          <a:xfrm flipV="1">
            <a:off x="2409092" y="2524101"/>
            <a:ext cx="0" cy="640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694D316-4570-4159-BBC0-264AF6E2881B}"/>
              </a:ext>
            </a:extLst>
          </p:cNvPr>
          <p:cNvCxnSpPr>
            <a:endCxn id="7" idx="1"/>
          </p:cNvCxnSpPr>
          <p:nvPr/>
        </p:nvCxnSpPr>
        <p:spPr>
          <a:xfrm>
            <a:off x="2409092" y="2524101"/>
            <a:ext cx="36478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6271B7-1E17-43A4-9C9D-410B19567658}"/>
              </a:ext>
            </a:extLst>
          </p:cNvPr>
          <p:cNvCxnSpPr>
            <a:cxnSpLocks/>
          </p:cNvCxnSpPr>
          <p:nvPr/>
        </p:nvCxnSpPr>
        <p:spPr>
          <a:xfrm>
            <a:off x="2409092" y="4325530"/>
            <a:ext cx="429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84DD07A-BC0D-457C-8D85-52FED2F4E1C2}"/>
              </a:ext>
            </a:extLst>
          </p:cNvPr>
          <p:cNvCxnSpPr/>
          <p:nvPr/>
        </p:nvCxnSpPr>
        <p:spPr>
          <a:xfrm flipV="1">
            <a:off x="2409092" y="3832564"/>
            <a:ext cx="0" cy="492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7D60CB0-6BD8-435F-9F17-D9F749FC533D}"/>
              </a:ext>
            </a:extLst>
          </p:cNvPr>
          <p:cNvCxnSpPr>
            <a:endCxn id="8" idx="1"/>
          </p:cNvCxnSpPr>
          <p:nvPr/>
        </p:nvCxnSpPr>
        <p:spPr>
          <a:xfrm>
            <a:off x="2409092" y="3832564"/>
            <a:ext cx="36914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A3A5091-9229-4660-A937-A5B830E1369D}"/>
              </a:ext>
            </a:extLst>
          </p:cNvPr>
          <p:cNvCxnSpPr>
            <a:cxnSpLocks/>
            <a:endCxn id="10" idx="1"/>
          </p:cNvCxnSpPr>
          <p:nvPr/>
        </p:nvCxnSpPr>
        <p:spPr>
          <a:xfrm>
            <a:off x="2409092" y="5834375"/>
            <a:ext cx="3545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D2A9654-6537-4D61-86BA-6ABEED7A3BD3}"/>
              </a:ext>
            </a:extLst>
          </p:cNvPr>
          <p:cNvCxnSpPr>
            <a:cxnSpLocks/>
          </p:cNvCxnSpPr>
          <p:nvPr/>
        </p:nvCxnSpPr>
        <p:spPr>
          <a:xfrm>
            <a:off x="2409092" y="4833470"/>
            <a:ext cx="0" cy="1000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48C3314-34F4-4C01-AD58-BA6FE289F90C}"/>
              </a:ext>
            </a:extLst>
          </p:cNvPr>
          <p:cNvCxnSpPr>
            <a:cxnSpLocks/>
            <a:endCxn id="9" idx="1"/>
          </p:cNvCxnSpPr>
          <p:nvPr/>
        </p:nvCxnSpPr>
        <p:spPr>
          <a:xfrm>
            <a:off x="2409092" y="4833470"/>
            <a:ext cx="364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C4FDA9-2D5E-4B4E-B703-FD175CFBA9A4}"/>
              </a:ext>
            </a:extLst>
          </p:cNvPr>
          <p:cNvCxnSpPr>
            <a:stCxn id="5" idx="2"/>
            <a:endCxn id="11" idx="0"/>
          </p:cNvCxnSpPr>
          <p:nvPr/>
        </p:nvCxnSpPr>
        <p:spPr>
          <a:xfrm>
            <a:off x="6015448" y="2020632"/>
            <a:ext cx="4282" cy="2723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35FC687-3D32-4DD3-873E-C63BF21522F9}"/>
              </a:ext>
            </a:extLst>
          </p:cNvPr>
          <p:cNvCxnSpPr>
            <a:stCxn id="11" idx="2"/>
            <a:endCxn id="12" idx="0"/>
          </p:cNvCxnSpPr>
          <p:nvPr/>
        </p:nvCxnSpPr>
        <p:spPr>
          <a:xfrm flipH="1">
            <a:off x="6015444" y="2755188"/>
            <a:ext cx="4286" cy="6815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69A29EC-9452-4A83-9DF3-B47A0BDB4C14}"/>
              </a:ext>
            </a:extLst>
          </p:cNvPr>
          <p:cNvCxnSpPr>
            <a:stCxn id="12" idx="2"/>
            <a:endCxn id="13" idx="0"/>
          </p:cNvCxnSpPr>
          <p:nvPr/>
        </p:nvCxnSpPr>
        <p:spPr>
          <a:xfrm>
            <a:off x="6015444" y="3841196"/>
            <a:ext cx="6621" cy="378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0E3BFB0-EAC4-4090-9F57-1725E1C462E5}"/>
              </a:ext>
            </a:extLst>
          </p:cNvPr>
          <p:cNvCxnSpPr>
            <a:stCxn id="13" idx="2"/>
            <a:endCxn id="14" idx="0"/>
          </p:cNvCxnSpPr>
          <p:nvPr/>
        </p:nvCxnSpPr>
        <p:spPr>
          <a:xfrm>
            <a:off x="6022065" y="4623688"/>
            <a:ext cx="6238" cy="175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1CED2E-CB35-4102-9CAC-1C261D5F3BC0}"/>
              </a:ext>
            </a:extLst>
          </p:cNvPr>
          <p:cNvCxnSpPr/>
          <p:nvPr/>
        </p:nvCxnSpPr>
        <p:spPr>
          <a:xfrm>
            <a:off x="2838358" y="2954215"/>
            <a:ext cx="31770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A5C1E76-DD42-4DC0-B5E4-703A150AC438}"/>
              </a:ext>
            </a:extLst>
          </p:cNvPr>
          <p:cNvCxnSpPr>
            <a:cxnSpLocks/>
          </p:cNvCxnSpPr>
          <p:nvPr/>
        </p:nvCxnSpPr>
        <p:spPr>
          <a:xfrm flipH="1">
            <a:off x="6022065" y="3164833"/>
            <a:ext cx="4490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F77F556-386A-4BB1-B88C-1BF66AEE14E2}"/>
              </a:ext>
            </a:extLst>
          </p:cNvPr>
          <p:cNvCxnSpPr>
            <a:cxnSpLocks/>
            <a:stCxn id="12" idx="3"/>
          </p:cNvCxnSpPr>
          <p:nvPr/>
        </p:nvCxnSpPr>
        <p:spPr>
          <a:xfrm>
            <a:off x="6087426" y="3638973"/>
            <a:ext cx="383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772D31A-4FF8-4CBB-BAB2-11ADF72429A6}"/>
              </a:ext>
            </a:extLst>
          </p:cNvPr>
          <p:cNvCxnSpPr/>
          <p:nvPr/>
        </p:nvCxnSpPr>
        <p:spPr>
          <a:xfrm>
            <a:off x="6471138" y="3164833"/>
            <a:ext cx="0" cy="474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EE720-B9B3-4775-9AF1-26249DEADD74}"/>
              </a:ext>
            </a:extLst>
          </p:cNvPr>
          <p:cNvCxnSpPr>
            <a:endCxn id="14" idx="1"/>
          </p:cNvCxnSpPr>
          <p:nvPr/>
        </p:nvCxnSpPr>
        <p:spPr>
          <a:xfrm>
            <a:off x="2917846" y="5001732"/>
            <a:ext cx="30427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3A74097-AD7F-4485-9AC0-8BCA8BABDEC6}"/>
              </a:ext>
            </a:extLst>
          </p:cNvPr>
          <p:cNvCxnSpPr>
            <a:cxnSpLocks/>
          </p:cNvCxnSpPr>
          <p:nvPr/>
        </p:nvCxnSpPr>
        <p:spPr>
          <a:xfrm>
            <a:off x="5609492" y="4030218"/>
            <a:ext cx="4125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D4AA90A-4134-4E30-9C7B-C09728D16E06}"/>
              </a:ext>
            </a:extLst>
          </p:cNvPr>
          <p:cNvCxnSpPr/>
          <p:nvPr/>
        </p:nvCxnSpPr>
        <p:spPr>
          <a:xfrm>
            <a:off x="5609492" y="4030218"/>
            <a:ext cx="0" cy="391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480BA93-47A0-4796-A5AA-0AEFF253E193}"/>
              </a:ext>
            </a:extLst>
          </p:cNvPr>
          <p:cNvCxnSpPr>
            <a:endCxn id="13" idx="1"/>
          </p:cNvCxnSpPr>
          <p:nvPr/>
        </p:nvCxnSpPr>
        <p:spPr>
          <a:xfrm>
            <a:off x="5609492" y="4421464"/>
            <a:ext cx="34487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8B23FAFB-486D-42C7-B158-08687774E316}"/>
              </a:ext>
            </a:extLst>
          </p:cNvPr>
          <p:cNvCxnSpPr>
            <a:cxnSpLocks/>
          </p:cNvCxnSpPr>
          <p:nvPr/>
        </p:nvCxnSpPr>
        <p:spPr>
          <a:xfrm flipH="1" flipV="1">
            <a:off x="6087426" y="4300708"/>
            <a:ext cx="383712" cy="8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2251B00-8D51-495C-9A30-F689F9ECFA7F}"/>
              </a:ext>
            </a:extLst>
          </p:cNvPr>
          <p:cNvCxnSpPr>
            <a:stCxn id="14" idx="3"/>
          </p:cNvCxnSpPr>
          <p:nvPr/>
        </p:nvCxnSpPr>
        <p:spPr>
          <a:xfrm flipV="1">
            <a:off x="6095999" y="5001732"/>
            <a:ext cx="37513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BFF98B1-FB0D-403F-888C-F6D77AADBF2A}"/>
              </a:ext>
            </a:extLst>
          </p:cNvPr>
          <p:cNvCxnSpPr/>
          <p:nvPr/>
        </p:nvCxnSpPr>
        <p:spPr>
          <a:xfrm>
            <a:off x="6471138" y="4300708"/>
            <a:ext cx="0" cy="701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350DD50-DA49-4A47-AEE1-D63F2646AB7E}"/>
              </a:ext>
            </a:extLst>
          </p:cNvPr>
          <p:cNvCxnSpPr>
            <a:cxnSpLocks/>
            <a:endCxn id="14" idx="2"/>
          </p:cNvCxnSpPr>
          <p:nvPr/>
        </p:nvCxnSpPr>
        <p:spPr>
          <a:xfrm flipV="1">
            <a:off x="6028303" y="5203956"/>
            <a:ext cx="0" cy="630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7C6F730-D72E-4867-B383-A1E69AD0B7E4}"/>
              </a:ext>
            </a:extLst>
          </p:cNvPr>
          <p:cNvCxnSpPr>
            <a:cxnSpLocks/>
          </p:cNvCxnSpPr>
          <p:nvPr/>
        </p:nvCxnSpPr>
        <p:spPr>
          <a:xfrm>
            <a:off x="2927615" y="5834374"/>
            <a:ext cx="30944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5420AAB-BB4F-4CEF-81F5-2E43B6A92146}"/>
              </a:ext>
            </a:extLst>
          </p:cNvPr>
          <p:cNvCxnSpPr>
            <a:stCxn id="6" idx="2"/>
          </p:cNvCxnSpPr>
          <p:nvPr/>
        </p:nvCxnSpPr>
        <p:spPr>
          <a:xfrm flipH="1">
            <a:off x="9175255" y="1998252"/>
            <a:ext cx="5423" cy="247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133ADD72-3BB0-40C7-91AF-C6D95004D2FD}"/>
              </a:ext>
            </a:extLst>
          </p:cNvPr>
          <p:cNvCxnSpPr>
            <a:cxnSpLocks/>
          </p:cNvCxnSpPr>
          <p:nvPr/>
        </p:nvCxnSpPr>
        <p:spPr>
          <a:xfrm flipV="1">
            <a:off x="6095999" y="2500521"/>
            <a:ext cx="3021329" cy="23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78969DC-BA4F-4DAC-A3FD-5A46DEF9F08D}"/>
              </a:ext>
            </a:extLst>
          </p:cNvPr>
          <p:cNvCxnSpPr>
            <a:cxnSpLocks/>
            <a:stCxn id="15" idx="2"/>
            <a:endCxn id="16" idx="0"/>
          </p:cNvCxnSpPr>
          <p:nvPr/>
        </p:nvCxnSpPr>
        <p:spPr>
          <a:xfrm flipH="1">
            <a:off x="9201787" y="2755188"/>
            <a:ext cx="1" cy="719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B5CC8ED-8349-4149-8805-29F05C3FE798}"/>
              </a:ext>
            </a:extLst>
          </p:cNvPr>
          <p:cNvCxnSpPr>
            <a:stCxn id="16" idx="2"/>
            <a:endCxn id="17" idx="0"/>
          </p:cNvCxnSpPr>
          <p:nvPr/>
        </p:nvCxnSpPr>
        <p:spPr>
          <a:xfrm>
            <a:off x="9201787" y="3983802"/>
            <a:ext cx="8955" cy="726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370569F-C0E4-4FE6-910A-10270AAA0D95}"/>
              </a:ext>
            </a:extLst>
          </p:cNvPr>
          <p:cNvCxnSpPr>
            <a:stCxn id="17" idx="2"/>
          </p:cNvCxnSpPr>
          <p:nvPr/>
        </p:nvCxnSpPr>
        <p:spPr>
          <a:xfrm flipH="1">
            <a:off x="9210741" y="5158375"/>
            <a:ext cx="1" cy="1080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E01F3998-A466-401F-9DD3-F85ED35A9B2D}"/>
              </a:ext>
            </a:extLst>
          </p:cNvPr>
          <p:cNvCxnSpPr>
            <a:cxnSpLocks/>
          </p:cNvCxnSpPr>
          <p:nvPr/>
        </p:nvCxnSpPr>
        <p:spPr>
          <a:xfrm flipV="1">
            <a:off x="6086158" y="5057574"/>
            <a:ext cx="3049966" cy="25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5A0C5951-A7C2-4D92-9378-3695C7810B96}"/>
              </a:ext>
            </a:extLst>
          </p:cNvPr>
          <p:cNvCxnSpPr>
            <a:cxnSpLocks/>
          </p:cNvCxnSpPr>
          <p:nvPr/>
        </p:nvCxnSpPr>
        <p:spPr>
          <a:xfrm flipH="1">
            <a:off x="9201787" y="3094058"/>
            <a:ext cx="399413" cy="1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CD7478F-C187-429E-AE8B-9961967E406A}"/>
              </a:ext>
            </a:extLst>
          </p:cNvPr>
          <p:cNvCxnSpPr>
            <a:cxnSpLocks/>
            <a:stCxn id="15" idx="3"/>
          </p:cNvCxnSpPr>
          <p:nvPr/>
        </p:nvCxnSpPr>
        <p:spPr>
          <a:xfrm>
            <a:off x="9286247" y="2500522"/>
            <a:ext cx="314953" cy="11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4F099C5-0F78-4C89-BAA6-82276451A8A2}"/>
              </a:ext>
            </a:extLst>
          </p:cNvPr>
          <p:cNvCxnSpPr/>
          <p:nvPr/>
        </p:nvCxnSpPr>
        <p:spPr>
          <a:xfrm>
            <a:off x="9601200" y="2512312"/>
            <a:ext cx="0" cy="5907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8887BFD-CE08-4C8C-BC97-26ACE20EC103}"/>
              </a:ext>
            </a:extLst>
          </p:cNvPr>
          <p:cNvCxnSpPr/>
          <p:nvPr/>
        </p:nvCxnSpPr>
        <p:spPr>
          <a:xfrm flipH="1">
            <a:off x="9210741" y="5576288"/>
            <a:ext cx="3904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EF8C6F2-5E8F-48BA-8B2D-2B7802AE0768}"/>
              </a:ext>
            </a:extLst>
          </p:cNvPr>
          <p:cNvCxnSpPr>
            <a:stCxn id="17" idx="3"/>
          </p:cNvCxnSpPr>
          <p:nvPr/>
        </p:nvCxnSpPr>
        <p:spPr>
          <a:xfrm flipV="1">
            <a:off x="9295201" y="4934174"/>
            <a:ext cx="30599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341809E-AF76-4E6C-8870-5A7EE4622D76}"/>
              </a:ext>
            </a:extLst>
          </p:cNvPr>
          <p:cNvCxnSpPr/>
          <p:nvPr/>
        </p:nvCxnSpPr>
        <p:spPr>
          <a:xfrm>
            <a:off x="9601200" y="4934174"/>
            <a:ext cx="0" cy="642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9F5A581C-3A99-4D0A-AC56-5AAD6DDF3915}"/>
              </a:ext>
            </a:extLst>
          </p:cNvPr>
          <p:cNvSpPr txBox="1"/>
          <p:nvPr/>
        </p:nvSpPr>
        <p:spPr>
          <a:xfrm>
            <a:off x="1199629" y="2370481"/>
            <a:ext cx="2355814"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Collect</a:t>
            </a:r>
          </a:p>
          <a:p>
            <a:r>
              <a:rPr lang="en-US" sz="1600" dirty="0">
                <a:latin typeface="Times New Roman" panose="02020603050405020304" pitchFamily="18" charset="0"/>
                <a:cs typeface="Times New Roman" panose="02020603050405020304" pitchFamily="18" charset="0"/>
              </a:rPr>
              <a:t>information </a:t>
            </a:r>
          </a:p>
          <a:p>
            <a:r>
              <a:rPr lang="en-US" sz="1600" dirty="0">
                <a:latin typeface="Times New Roman" panose="02020603050405020304" pitchFamily="18" charset="0"/>
                <a:cs typeface="Times New Roman" panose="02020603050405020304" pitchFamily="18" charset="0"/>
              </a:rPr>
              <a:t>from sensor</a:t>
            </a:r>
            <a:endParaRPr lang="en-IN" sz="1600" dirty="0">
              <a:latin typeface="Times New Roman" panose="02020603050405020304" pitchFamily="18" charset="0"/>
              <a:cs typeface="Times New Roman" panose="02020603050405020304" pitchFamily="18" charset="0"/>
            </a:endParaRPr>
          </a:p>
        </p:txBody>
      </p:sp>
      <p:sp>
        <p:nvSpPr>
          <p:cNvPr id="169" name="TextBox 168">
            <a:extLst>
              <a:ext uri="{FF2B5EF4-FFF2-40B4-BE49-F238E27FC236}">
                <a16:creationId xmlns:a16="http://schemas.microsoft.com/office/drawing/2014/main" id="{C2A4FFEF-7343-4D69-AFEA-E22D1178B303}"/>
              </a:ext>
            </a:extLst>
          </p:cNvPr>
          <p:cNvSpPr txBox="1"/>
          <p:nvPr/>
        </p:nvSpPr>
        <p:spPr>
          <a:xfrm>
            <a:off x="1069296" y="3725086"/>
            <a:ext cx="1825688"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Integrate</a:t>
            </a:r>
          </a:p>
          <a:p>
            <a:r>
              <a:rPr lang="en-US" sz="1600" dirty="0">
                <a:latin typeface="Times New Roman" panose="02020603050405020304" pitchFamily="18" charset="0"/>
                <a:cs typeface="Times New Roman" panose="02020603050405020304" pitchFamily="18" charset="0"/>
              </a:rPr>
              <a:t>WIFI gateway</a:t>
            </a:r>
            <a:endParaRPr lang="en-IN" sz="1600" dirty="0">
              <a:latin typeface="Times New Roman" panose="02020603050405020304" pitchFamily="18" charset="0"/>
              <a:cs typeface="Times New Roman" panose="02020603050405020304" pitchFamily="18" charset="0"/>
            </a:endParaRPr>
          </a:p>
        </p:txBody>
      </p:sp>
      <p:sp>
        <p:nvSpPr>
          <p:cNvPr id="170" name="TextBox 169">
            <a:extLst>
              <a:ext uri="{FF2B5EF4-FFF2-40B4-BE49-F238E27FC236}">
                <a16:creationId xmlns:a16="http://schemas.microsoft.com/office/drawing/2014/main" id="{D5DF038A-D220-4385-B72C-5426809F24DC}"/>
              </a:ext>
            </a:extLst>
          </p:cNvPr>
          <p:cNvSpPr txBox="1"/>
          <p:nvPr/>
        </p:nvSpPr>
        <p:spPr>
          <a:xfrm>
            <a:off x="1289830" y="5052678"/>
            <a:ext cx="1467818"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Track GPS</a:t>
            </a:r>
          </a:p>
          <a:p>
            <a:r>
              <a:rPr lang="en-US" sz="1600" dirty="0">
                <a:latin typeface="Times New Roman" panose="02020603050405020304" pitchFamily="18" charset="0"/>
                <a:cs typeface="Times New Roman" panose="02020603050405020304" pitchFamily="18" charset="0"/>
              </a:rPr>
              <a:t>location</a:t>
            </a:r>
            <a:endParaRPr lang="en-IN" sz="1600" dirty="0">
              <a:latin typeface="Times New Roman" panose="02020603050405020304" pitchFamily="18" charset="0"/>
              <a:cs typeface="Times New Roman" panose="02020603050405020304" pitchFamily="18" charset="0"/>
            </a:endParaRPr>
          </a:p>
        </p:txBody>
      </p:sp>
      <p:sp>
        <p:nvSpPr>
          <p:cNvPr id="171" name="TextBox 170">
            <a:extLst>
              <a:ext uri="{FF2B5EF4-FFF2-40B4-BE49-F238E27FC236}">
                <a16:creationId xmlns:a16="http://schemas.microsoft.com/office/drawing/2014/main" id="{9E2F6BBD-D828-4683-9DDA-0D36C4DE5CDD}"/>
              </a:ext>
            </a:extLst>
          </p:cNvPr>
          <p:cNvSpPr txBox="1"/>
          <p:nvPr/>
        </p:nvSpPr>
        <p:spPr>
          <a:xfrm>
            <a:off x="3040937" y="2592332"/>
            <a:ext cx="365057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Starts the class admitting users</a:t>
            </a:r>
            <a:endParaRPr lang="en-IN" sz="1600" dirty="0">
              <a:latin typeface="Times New Roman" panose="02020603050405020304" pitchFamily="18" charset="0"/>
              <a:cs typeface="Times New Roman" panose="02020603050405020304" pitchFamily="18" charset="0"/>
            </a:endParaRPr>
          </a:p>
        </p:txBody>
      </p:sp>
      <p:sp>
        <p:nvSpPr>
          <p:cNvPr id="172" name="TextBox 171">
            <a:extLst>
              <a:ext uri="{FF2B5EF4-FFF2-40B4-BE49-F238E27FC236}">
                <a16:creationId xmlns:a16="http://schemas.microsoft.com/office/drawing/2014/main" id="{CD524B7C-7522-44D8-A3ED-8811C03E2CA3}"/>
              </a:ext>
            </a:extLst>
          </p:cNvPr>
          <p:cNvSpPr txBox="1"/>
          <p:nvPr/>
        </p:nvSpPr>
        <p:spPr>
          <a:xfrm>
            <a:off x="3555443" y="4014197"/>
            <a:ext cx="274687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Check for abnormality</a:t>
            </a:r>
            <a:endParaRPr lang="en-IN" sz="1600" dirty="0">
              <a:latin typeface="Times New Roman" panose="02020603050405020304" pitchFamily="18" charset="0"/>
              <a:cs typeface="Times New Roman" panose="02020603050405020304" pitchFamily="18" charset="0"/>
            </a:endParaRPr>
          </a:p>
        </p:txBody>
      </p:sp>
      <p:sp>
        <p:nvSpPr>
          <p:cNvPr id="173" name="TextBox 172">
            <a:extLst>
              <a:ext uri="{FF2B5EF4-FFF2-40B4-BE49-F238E27FC236}">
                <a16:creationId xmlns:a16="http://schemas.microsoft.com/office/drawing/2014/main" id="{D4E3D3C0-63B9-41A0-BB19-F8586627EBD2}"/>
              </a:ext>
            </a:extLst>
          </p:cNvPr>
          <p:cNvSpPr txBox="1"/>
          <p:nvPr/>
        </p:nvSpPr>
        <p:spPr>
          <a:xfrm>
            <a:off x="3471745" y="4687596"/>
            <a:ext cx="270978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Send data to database</a:t>
            </a:r>
            <a:endParaRPr lang="en-IN" sz="1600" dirty="0">
              <a:latin typeface="Times New Roman" panose="02020603050405020304" pitchFamily="18" charset="0"/>
              <a:cs typeface="Times New Roman" panose="02020603050405020304" pitchFamily="18" charset="0"/>
            </a:endParaRPr>
          </a:p>
        </p:txBody>
      </p:sp>
      <p:sp>
        <p:nvSpPr>
          <p:cNvPr id="174" name="TextBox 173">
            <a:extLst>
              <a:ext uri="{FF2B5EF4-FFF2-40B4-BE49-F238E27FC236}">
                <a16:creationId xmlns:a16="http://schemas.microsoft.com/office/drawing/2014/main" id="{8905ED86-3A56-4B0E-9991-787A0EF24910}"/>
              </a:ext>
            </a:extLst>
          </p:cNvPr>
          <p:cNvSpPr txBox="1"/>
          <p:nvPr/>
        </p:nvSpPr>
        <p:spPr>
          <a:xfrm>
            <a:off x="3063647" y="5494060"/>
            <a:ext cx="377921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Send GPS location to police app</a:t>
            </a:r>
            <a:endParaRPr lang="en-IN" sz="1600" dirty="0">
              <a:latin typeface="Times New Roman" panose="02020603050405020304" pitchFamily="18" charset="0"/>
              <a:cs typeface="Times New Roman" panose="02020603050405020304" pitchFamily="18" charset="0"/>
            </a:endParaRPr>
          </a:p>
        </p:txBody>
      </p:sp>
      <p:sp>
        <p:nvSpPr>
          <p:cNvPr id="175" name="TextBox 174">
            <a:extLst>
              <a:ext uri="{FF2B5EF4-FFF2-40B4-BE49-F238E27FC236}">
                <a16:creationId xmlns:a16="http://schemas.microsoft.com/office/drawing/2014/main" id="{D18E90ED-424B-4157-A5A5-280334EDEEA5}"/>
              </a:ext>
            </a:extLst>
          </p:cNvPr>
          <p:cNvSpPr txBox="1"/>
          <p:nvPr/>
        </p:nvSpPr>
        <p:spPr>
          <a:xfrm>
            <a:off x="6653041" y="2183933"/>
            <a:ext cx="203244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Notify the police</a:t>
            </a:r>
            <a:endParaRPr lang="en-IN" sz="1600" dirty="0">
              <a:latin typeface="Times New Roman" panose="02020603050405020304" pitchFamily="18" charset="0"/>
              <a:cs typeface="Times New Roman" panose="02020603050405020304" pitchFamily="18" charset="0"/>
            </a:endParaRPr>
          </a:p>
        </p:txBody>
      </p:sp>
      <p:sp>
        <p:nvSpPr>
          <p:cNvPr id="176" name="TextBox 175">
            <a:extLst>
              <a:ext uri="{FF2B5EF4-FFF2-40B4-BE49-F238E27FC236}">
                <a16:creationId xmlns:a16="http://schemas.microsoft.com/office/drawing/2014/main" id="{65A6362F-B441-4BAA-A0AD-19D1C26609AB}"/>
              </a:ext>
            </a:extLst>
          </p:cNvPr>
          <p:cNvSpPr txBox="1"/>
          <p:nvPr/>
        </p:nvSpPr>
        <p:spPr>
          <a:xfrm>
            <a:off x="6462783" y="3214023"/>
            <a:ext cx="277127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Ignore/send notification</a:t>
            </a:r>
            <a:endParaRPr lang="en-IN" sz="1600" dirty="0">
              <a:latin typeface="Times New Roman" panose="02020603050405020304" pitchFamily="18" charset="0"/>
              <a:cs typeface="Times New Roman" panose="02020603050405020304" pitchFamily="18" charset="0"/>
            </a:endParaRPr>
          </a:p>
        </p:txBody>
      </p:sp>
      <p:sp>
        <p:nvSpPr>
          <p:cNvPr id="177" name="TextBox 176">
            <a:extLst>
              <a:ext uri="{FF2B5EF4-FFF2-40B4-BE49-F238E27FC236}">
                <a16:creationId xmlns:a16="http://schemas.microsoft.com/office/drawing/2014/main" id="{DE667E76-44D7-4B9B-B8B1-B817D311CBF9}"/>
              </a:ext>
            </a:extLst>
          </p:cNvPr>
          <p:cNvSpPr txBox="1"/>
          <p:nvPr/>
        </p:nvSpPr>
        <p:spPr>
          <a:xfrm>
            <a:off x="6508033" y="4398092"/>
            <a:ext cx="141253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Fetch data</a:t>
            </a:r>
            <a:endParaRPr lang="en-IN" sz="1600" dirty="0">
              <a:latin typeface="Times New Roman" panose="02020603050405020304" pitchFamily="18" charset="0"/>
              <a:cs typeface="Times New Roman" panose="02020603050405020304" pitchFamily="18" charset="0"/>
            </a:endParaRPr>
          </a:p>
        </p:txBody>
      </p:sp>
      <p:sp>
        <p:nvSpPr>
          <p:cNvPr id="178" name="TextBox 177">
            <a:extLst>
              <a:ext uri="{FF2B5EF4-FFF2-40B4-BE49-F238E27FC236}">
                <a16:creationId xmlns:a16="http://schemas.microsoft.com/office/drawing/2014/main" id="{7AD4FBE3-34AF-4202-9E69-3E4F7F487C5B}"/>
              </a:ext>
            </a:extLst>
          </p:cNvPr>
          <p:cNvSpPr txBox="1"/>
          <p:nvPr/>
        </p:nvSpPr>
        <p:spPr>
          <a:xfrm>
            <a:off x="9587965" y="2616702"/>
            <a:ext cx="166100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Integrate GPS</a:t>
            </a:r>
            <a:endParaRPr lang="en-IN" sz="1600" dirty="0">
              <a:latin typeface="Times New Roman" panose="02020603050405020304" pitchFamily="18" charset="0"/>
              <a:cs typeface="Times New Roman" panose="02020603050405020304" pitchFamily="18" charset="0"/>
            </a:endParaRPr>
          </a:p>
        </p:txBody>
      </p:sp>
      <p:sp>
        <p:nvSpPr>
          <p:cNvPr id="179" name="TextBox 178">
            <a:extLst>
              <a:ext uri="{FF2B5EF4-FFF2-40B4-BE49-F238E27FC236}">
                <a16:creationId xmlns:a16="http://schemas.microsoft.com/office/drawing/2014/main" id="{8245E687-ED61-4FB0-9696-E9F6D17E6C70}"/>
              </a:ext>
            </a:extLst>
          </p:cNvPr>
          <p:cNvSpPr txBox="1"/>
          <p:nvPr/>
        </p:nvSpPr>
        <p:spPr>
          <a:xfrm>
            <a:off x="9587965" y="5059374"/>
            <a:ext cx="179440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Track location</a:t>
            </a:r>
            <a:endParaRPr lang="en-IN" sz="1600" dirty="0">
              <a:latin typeface="Times New Roman" panose="02020603050405020304" pitchFamily="18" charset="0"/>
              <a:cs typeface="Times New Roman" panose="02020603050405020304" pitchFamily="18" charset="0"/>
            </a:endParaRPr>
          </a:p>
        </p:txBody>
      </p:sp>
      <p:graphicFrame>
        <p:nvGraphicFramePr>
          <p:cNvPr id="180" name="Table 179">
            <a:extLst>
              <a:ext uri="{FF2B5EF4-FFF2-40B4-BE49-F238E27FC236}">
                <a16:creationId xmlns:a16="http://schemas.microsoft.com/office/drawing/2014/main" id="{A6716A34-CE8B-4DC6-A088-0FE24257F64C}"/>
              </a:ext>
            </a:extLst>
          </p:cNvPr>
          <p:cNvGraphicFramePr>
            <a:graphicFrameLocks noGrp="1"/>
          </p:cNvGraphicFramePr>
          <p:nvPr/>
        </p:nvGraphicFramePr>
        <p:xfrm>
          <a:off x="803564" y="572655"/>
          <a:ext cx="10261600" cy="5865090"/>
        </p:xfrm>
        <a:graphic>
          <a:graphicData uri="http://schemas.openxmlformats.org/drawingml/2006/table">
            <a:tbl>
              <a:tblPr/>
              <a:tblGrid>
                <a:gridCol w="10261600">
                  <a:extLst>
                    <a:ext uri="{9D8B030D-6E8A-4147-A177-3AD203B41FA5}">
                      <a16:colId xmlns:a16="http://schemas.microsoft.com/office/drawing/2014/main" val="1865350448"/>
                    </a:ext>
                  </a:extLst>
                </a:gridCol>
              </a:tblGrid>
              <a:tr h="586509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20594329"/>
                  </a:ext>
                </a:extLst>
              </a:tr>
            </a:tbl>
          </a:graphicData>
        </a:graphic>
      </p:graphicFrame>
    </p:spTree>
    <p:extLst>
      <p:ext uri="{BB962C8B-B14F-4D97-AF65-F5344CB8AC3E}">
        <p14:creationId xmlns:p14="http://schemas.microsoft.com/office/powerpoint/2010/main" val="345485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053D-096E-4A47-A00C-7EAC929A95A9}"/>
              </a:ext>
            </a:extLst>
          </p:cNvPr>
          <p:cNvSpPr>
            <a:spLocks noGrp="1"/>
          </p:cNvSpPr>
          <p:nvPr>
            <p:ph type="title"/>
          </p:nvPr>
        </p:nvSpPr>
        <p:spPr>
          <a:xfrm>
            <a:off x="1066800" y="0"/>
            <a:ext cx="10058400" cy="1609344"/>
          </a:xfrm>
        </p:spPr>
        <p:txBody>
          <a:bodyPr>
            <a:normAutofit/>
          </a:bodyPr>
          <a:lstStyle/>
          <a:p>
            <a:pPr algn="ctr"/>
            <a:r>
              <a:rPr lang="en-US" sz="6000" u="sng" dirty="0"/>
              <a:t>Types of modules</a:t>
            </a:r>
            <a:endParaRPr lang="en-IN" sz="6000" u="sng" dirty="0"/>
          </a:p>
        </p:txBody>
      </p:sp>
      <p:sp>
        <p:nvSpPr>
          <p:cNvPr id="3" name="Content Placeholder 2">
            <a:extLst>
              <a:ext uri="{FF2B5EF4-FFF2-40B4-BE49-F238E27FC236}">
                <a16:creationId xmlns:a16="http://schemas.microsoft.com/office/drawing/2014/main" id="{D7DDE9CF-9A53-424D-A77E-41C2B969B3B3}"/>
              </a:ext>
            </a:extLst>
          </p:cNvPr>
          <p:cNvSpPr>
            <a:spLocks noGrp="1"/>
          </p:cNvSpPr>
          <p:nvPr>
            <p:ph idx="1"/>
          </p:nvPr>
        </p:nvSpPr>
        <p:spPr>
          <a:xfrm>
            <a:off x="1066800" y="1773936"/>
            <a:ext cx="10058400" cy="4050792"/>
          </a:xfrm>
        </p:spPr>
        <p:txBody>
          <a:bodyPr/>
          <a:lstStyle/>
          <a:p>
            <a:pPr>
              <a:lnSpc>
                <a:spcPct val="150000"/>
              </a:lnSpc>
              <a:buFont typeface="Wingdings" panose="05000000000000000000" pitchFamily="2" charset="2"/>
              <a:buChar char="v"/>
            </a:pPr>
            <a:r>
              <a:rPr lang="en-US" dirty="0"/>
              <a:t> </a:t>
            </a:r>
            <a:r>
              <a:rPr lang="en-US" dirty="0">
                <a:latin typeface="Times New Roman" panose="02020603050405020304" pitchFamily="18" charset="0"/>
                <a:cs typeface="Times New Roman" panose="02020603050405020304" pitchFamily="18" charset="0"/>
              </a:rPr>
              <a:t>Processing Module</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Gateway Module</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Database Integration</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Web Application Development</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Email Integration</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Mobile Application Development</a:t>
            </a: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B27B43C-7950-4893-A990-ECD1C58E66C5}"/>
              </a:ext>
            </a:extLst>
          </p:cNvPr>
          <p:cNvGraphicFramePr>
            <a:graphicFrameLocks noGrp="1"/>
          </p:cNvGraphicFramePr>
          <p:nvPr>
            <p:extLst>
              <p:ext uri="{D42A27DB-BD31-4B8C-83A1-F6EECF244321}">
                <p14:modId xmlns:p14="http://schemas.microsoft.com/office/powerpoint/2010/main" val="1609334062"/>
              </p:ext>
            </p:extLst>
          </p:nvPr>
        </p:nvGraphicFramePr>
        <p:xfrm>
          <a:off x="896112" y="1609344"/>
          <a:ext cx="10259568" cy="4261104"/>
        </p:xfrm>
        <a:graphic>
          <a:graphicData uri="http://schemas.openxmlformats.org/drawingml/2006/table">
            <a:tbl>
              <a:tblPr/>
              <a:tblGrid>
                <a:gridCol w="10259568">
                  <a:extLst>
                    <a:ext uri="{9D8B030D-6E8A-4147-A177-3AD203B41FA5}">
                      <a16:colId xmlns:a16="http://schemas.microsoft.com/office/drawing/2014/main" val="2683351233"/>
                    </a:ext>
                  </a:extLst>
                </a:gridCol>
              </a:tblGrid>
              <a:tr h="426110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13268298"/>
                  </a:ext>
                </a:extLst>
              </a:tr>
            </a:tbl>
          </a:graphicData>
        </a:graphic>
      </p:graphicFrame>
    </p:spTree>
    <p:extLst>
      <p:ext uri="{BB962C8B-B14F-4D97-AF65-F5344CB8AC3E}">
        <p14:creationId xmlns:p14="http://schemas.microsoft.com/office/powerpoint/2010/main" val="40632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D002-11CB-48FD-A442-A3E23AA7FFC8}"/>
              </a:ext>
            </a:extLst>
          </p:cNvPr>
          <p:cNvSpPr>
            <a:spLocks noGrp="1"/>
          </p:cNvSpPr>
          <p:nvPr>
            <p:ph type="title"/>
          </p:nvPr>
        </p:nvSpPr>
        <p:spPr>
          <a:xfrm>
            <a:off x="1066800" y="0"/>
            <a:ext cx="10058400" cy="1609344"/>
          </a:xfrm>
        </p:spPr>
        <p:txBody>
          <a:bodyPr>
            <a:normAutofit/>
          </a:bodyPr>
          <a:lstStyle/>
          <a:p>
            <a:pPr algn="ctr"/>
            <a:r>
              <a:rPr lang="en-US" sz="6000" u="sng" dirty="0"/>
              <a:t>Processing module</a:t>
            </a:r>
            <a:endParaRPr lang="en-IN" sz="6000" u="sng" dirty="0"/>
          </a:p>
        </p:txBody>
      </p:sp>
      <p:sp>
        <p:nvSpPr>
          <p:cNvPr id="3" name="Content Placeholder 2">
            <a:extLst>
              <a:ext uri="{FF2B5EF4-FFF2-40B4-BE49-F238E27FC236}">
                <a16:creationId xmlns:a16="http://schemas.microsoft.com/office/drawing/2014/main" id="{9ABCC3EA-38F0-4776-8C9E-125DF5F015E3}"/>
              </a:ext>
            </a:extLst>
          </p:cNvPr>
          <p:cNvSpPr>
            <a:spLocks noGrp="1"/>
          </p:cNvSpPr>
          <p:nvPr>
            <p:ph idx="1"/>
          </p:nvPr>
        </p:nvSpPr>
        <p:spPr>
          <a:xfrm>
            <a:off x="1066800" y="1673999"/>
            <a:ext cx="6248400" cy="4050792"/>
          </a:xfrm>
        </p:spPr>
        <p:txBody>
          <a:bodyPr/>
          <a:lstStyle/>
          <a:p>
            <a:pPr algn="just">
              <a:lnSpc>
                <a:spcPct val="150000"/>
              </a:lnSpc>
              <a:buSzPct val="100000"/>
              <a:buFont typeface="Wingdings" panose="05000000000000000000" pitchFamily="2" charset="2"/>
              <a:buChar char="ü"/>
            </a:pPr>
            <a:r>
              <a:rPr lang="en-US" dirty="0"/>
              <a:t> </a:t>
            </a:r>
            <a:r>
              <a:rPr lang="en-US" sz="1800" dirty="0">
                <a:latin typeface="Times New Roman" panose="02020603050405020304" pitchFamily="18" charset="0"/>
                <a:cs typeface="Times New Roman" panose="02020603050405020304" pitchFamily="18" charset="0"/>
              </a:rPr>
              <a:t>We will be using ATmega-328 (AVR) micro-controller </a:t>
            </a:r>
            <a:r>
              <a:rPr lang="en-US" sz="1800" b="1" dirty="0">
                <a:latin typeface="Times New Roman" panose="02020603050405020304" pitchFamily="18" charset="0"/>
                <a:cs typeface="Times New Roman" panose="02020603050405020304" pitchFamily="18" charset="0"/>
              </a:rPr>
              <a:t>to collect the data from the air pollution sensor.</a:t>
            </a:r>
          </a:p>
          <a:p>
            <a:pPr algn="just">
              <a:lnSpc>
                <a:spcPct val="150000"/>
              </a:lnSpc>
              <a:buSzPct val="100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ATmega-328 is basically an Advanced Virtual RISC (AVR) micro-controller. </a:t>
            </a:r>
          </a:p>
          <a:p>
            <a:pPr algn="just">
              <a:lnSpc>
                <a:spcPct val="150000"/>
              </a:lnSpc>
              <a:buSzPct val="100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It supports the data up to eight (8) bits. ATmega-328 has 32KB internal built-in memory. This micro-controller has a lot of other characteristics. </a:t>
            </a:r>
          </a:p>
          <a:p>
            <a:pPr>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id="{740BF994-50DB-4415-A73A-37C81EB00C15}"/>
              </a:ext>
            </a:extLst>
          </p:cNvPr>
          <p:cNvPicPr>
            <a:picLocks noChangeAspect="1"/>
          </p:cNvPicPr>
          <p:nvPr/>
        </p:nvPicPr>
        <p:blipFill>
          <a:blip r:embed="rId2"/>
          <a:stretch>
            <a:fillRect/>
          </a:stretch>
        </p:blipFill>
        <p:spPr>
          <a:xfrm>
            <a:off x="7777018" y="2126703"/>
            <a:ext cx="2982826" cy="2417390"/>
          </a:xfrm>
          <a:prstGeom prst="rect">
            <a:avLst/>
          </a:prstGeom>
        </p:spPr>
      </p:pic>
      <p:graphicFrame>
        <p:nvGraphicFramePr>
          <p:cNvPr id="5" name="Table 4">
            <a:extLst>
              <a:ext uri="{FF2B5EF4-FFF2-40B4-BE49-F238E27FC236}">
                <a16:creationId xmlns:a16="http://schemas.microsoft.com/office/drawing/2014/main" id="{1D84028D-53ED-4744-9B15-1A68FA773056}"/>
              </a:ext>
            </a:extLst>
          </p:cNvPr>
          <p:cNvGraphicFramePr>
            <a:graphicFrameLocks noGrp="1"/>
          </p:cNvGraphicFramePr>
          <p:nvPr>
            <p:extLst>
              <p:ext uri="{D42A27DB-BD31-4B8C-83A1-F6EECF244321}">
                <p14:modId xmlns:p14="http://schemas.microsoft.com/office/powerpoint/2010/main" val="1933425851"/>
              </p:ext>
            </p:extLst>
          </p:nvPr>
        </p:nvGraphicFramePr>
        <p:xfrm>
          <a:off x="923636" y="1422400"/>
          <a:ext cx="10058400" cy="4202545"/>
        </p:xfrm>
        <a:graphic>
          <a:graphicData uri="http://schemas.openxmlformats.org/drawingml/2006/table">
            <a:tbl>
              <a:tblPr/>
              <a:tblGrid>
                <a:gridCol w="10058400">
                  <a:extLst>
                    <a:ext uri="{9D8B030D-6E8A-4147-A177-3AD203B41FA5}">
                      <a16:colId xmlns:a16="http://schemas.microsoft.com/office/drawing/2014/main" val="1726122725"/>
                    </a:ext>
                  </a:extLst>
                </a:gridCol>
              </a:tblGrid>
              <a:tr h="420254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52008876"/>
                  </a:ext>
                </a:extLst>
              </a:tr>
            </a:tbl>
          </a:graphicData>
        </a:graphic>
      </p:graphicFrame>
    </p:spTree>
    <p:extLst>
      <p:ext uri="{BB962C8B-B14F-4D97-AF65-F5344CB8AC3E}">
        <p14:creationId xmlns:p14="http://schemas.microsoft.com/office/powerpoint/2010/main" val="162860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19C7-C92E-49F9-9326-DCD244A707BE}"/>
              </a:ext>
            </a:extLst>
          </p:cNvPr>
          <p:cNvSpPr>
            <a:spLocks noGrp="1"/>
          </p:cNvSpPr>
          <p:nvPr>
            <p:ph type="title"/>
          </p:nvPr>
        </p:nvSpPr>
        <p:spPr>
          <a:xfrm>
            <a:off x="1066800" y="-118872"/>
            <a:ext cx="10058400" cy="1609344"/>
          </a:xfrm>
        </p:spPr>
        <p:txBody>
          <a:bodyPr>
            <a:normAutofit/>
          </a:bodyPr>
          <a:lstStyle/>
          <a:p>
            <a:pPr algn="ctr"/>
            <a:r>
              <a:rPr lang="en-US" sz="6000" u="sng" dirty="0"/>
              <a:t>Gateway module</a:t>
            </a:r>
            <a:endParaRPr lang="en-IN" sz="6000" u="sng" dirty="0"/>
          </a:p>
        </p:txBody>
      </p:sp>
      <p:sp>
        <p:nvSpPr>
          <p:cNvPr id="3" name="Content Placeholder 2">
            <a:extLst>
              <a:ext uri="{FF2B5EF4-FFF2-40B4-BE49-F238E27FC236}">
                <a16:creationId xmlns:a16="http://schemas.microsoft.com/office/drawing/2014/main" id="{F4D98CE5-340D-4BD3-8BA7-D6D9F4240041}"/>
              </a:ext>
            </a:extLst>
          </p:cNvPr>
          <p:cNvSpPr>
            <a:spLocks noGrp="1"/>
          </p:cNvSpPr>
          <p:nvPr>
            <p:ph idx="1"/>
          </p:nvPr>
        </p:nvSpPr>
        <p:spPr>
          <a:xfrm>
            <a:off x="992909" y="1341489"/>
            <a:ext cx="10061448" cy="4562856"/>
          </a:xfrm>
        </p:spPr>
        <p:txBody>
          <a:bodyPr>
            <a:normAutofit/>
          </a:bodyPr>
          <a:lstStyle/>
          <a:p>
            <a:pPr algn="just">
              <a:lnSpc>
                <a:spcPct val="150000"/>
              </a:lnSpc>
              <a:buSzPct val="100000"/>
              <a:buFont typeface="Wingdings" panose="05000000000000000000" pitchFamily="2" charset="2"/>
              <a:buChar char="ü"/>
            </a:pPr>
            <a:r>
              <a:rPr lang="en-US" dirty="0"/>
              <a:t> </a:t>
            </a:r>
            <a:r>
              <a:rPr lang="en-IN" sz="2000" dirty="0">
                <a:latin typeface="Calibri" panose="020F0502020204030204" pitchFamily="34" charset="0"/>
                <a:cs typeface="Calibri" panose="020F0502020204030204" pitchFamily="34" charset="0"/>
              </a:rPr>
              <a:t> </a:t>
            </a:r>
            <a:r>
              <a:rPr lang="en-IN" sz="1900" dirty="0">
                <a:latin typeface="Times New Roman" panose="02020603050405020304" pitchFamily="18" charset="0"/>
                <a:cs typeface="Times New Roman" panose="02020603050405020304" pitchFamily="18" charset="0"/>
              </a:rPr>
              <a:t>We will be using the ESP8266 gateway module, which </a:t>
            </a:r>
            <a:r>
              <a:rPr lang="en-IN" sz="1900" b="1" dirty="0">
                <a:latin typeface="Times New Roman" panose="02020603050405020304" pitchFamily="18" charset="0"/>
                <a:cs typeface="Times New Roman" panose="02020603050405020304" pitchFamily="18" charset="0"/>
              </a:rPr>
              <a:t>collects the data from the AVR </a:t>
            </a:r>
            <a:r>
              <a:rPr lang="en-IN" sz="1900" dirty="0">
                <a:latin typeface="Times New Roman" panose="02020603050405020304" pitchFamily="18" charset="0"/>
                <a:cs typeface="Times New Roman" panose="02020603050405020304" pitchFamily="18" charset="0"/>
              </a:rPr>
              <a:t>Microcontroller and </a:t>
            </a:r>
            <a:r>
              <a:rPr lang="en-IN" sz="1900" b="1" dirty="0">
                <a:latin typeface="Times New Roman" panose="02020603050405020304" pitchFamily="18" charset="0"/>
                <a:cs typeface="Times New Roman" panose="02020603050405020304" pitchFamily="18" charset="0"/>
              </a:rPr>
              <a:t>sends them to the web application </a:t>
            </a:r>
            <a:r>
              <a:rPr lang="en-IN" sz="1900" dirty="0">
                <a:latin typeface="Times New Roman" panose="02020603050405020304" pitchFamily="18" charset="0"/>
                <a:cs typeface="Times New Roman" panose="02020603050405020304" pitchFamily="18" charset="0"/>
              </a:rPr>
              <a:t>wirelessly. </a:t>
            </a:r>
          </a:p>
          <a:p>
            <a:pPr algn="just">
              <a:lnSpc>
                <a:spcPct val="150000"/>
              </a:lnSpc>
              <a:buSzPct val="100000"/>
              <a:buFont typeface="Wingdings" panose="05000000000000000000" pitchFamily="2" charset="2"/>
              <a:buChar char="ü"/>
            </a:pPr>
            <a:r>
              <a:rPr lang="en-IN" sz="1900" dirty="0">
                <a:latin typeface="Times New Roman" panose="02020603050405020304" pitchFamily="18" charset="0"/>
                <a:cs typeface="Times New Roman" panose="02020603050405020304" pitchFamily="18" charset="0"/>
              </a:rPr>
              <a:t> The ESP8266 is a low-cost Wi-Fi chip with full TCP/IP stack and MCU (microcontroller unit) capability.</a:t>
            </a:r>
          </a:p>
          <a:p>
            <a:pPr algn="just">
              <a:lnSpc>
                <a:spcPct val="150000"/>
              </a:lnSpc>
              <a:buSzPct val="100000"/>
              <a:buFont typeface="Wingdings" panose="05000000000000000000" pitchFamily="2" charset="2"/>
              <a:buChar char="ü"/>
            </a:pPr>
            <a:r>
              <a:rPr lang="en-IN" sz="1900" dirty="0">
                <a:latin typeface="Times New Roman" panose="02020603050405020304" pitchFamily="18" charset="0"/>
                <a:cs typeface="Times New Roman" panose="02020603050405020304" pitchFamily="18" charset="0"/>
              </a:rPr>
              <a:t> The </a:t>
            </a:r>
            <a:r>
              <a:rPr lang="en-IN" sz="1900" b="1" dirty="0">
                <a:latin typeface="Times New Roman" panose="02020603050405020304" pitchFamily="18" charset="0"/>
                <a:cs typeface="Times New Roman" panose="02020603050405020304" pitchFamily="18" charset="0"/>
              </a:rPr>
              <a:t>very low price </a:t>
            </a:r>
            <a:r>
              <a:rPr lang="en-IN" sz="1900" dirty="0">
                <a:latin typeface="Times New Roman" panose="02020603050405020304" pitchFamily="18" charset="0"/>
                <a:cs typeface="Times New Roman" panose="02020603050405020304" pitchFamily="18" charset="0"/>
              </a:rPr>
              <a:t>and the fact that there were very few external components on the module which suggested that it could eventually be very inexpensive in volume, attracted many hackers to explore the module.</a:t>
            </a:r>
          </a:p>
          <a:p>
            <a:pPr algn="just">
              <a:lnSpc>
                <a:spcPct val="150000"/>
              </a:lnSpc>
              <a:buSzPct val="100000"/>
              <a:buFont typeface="Wingdings" panose="05000000000000000000" pitchFamily="2" charset="2"/>
              <a:buChar char="ü"/>
            </a:pPr>
            <a:r>
              <a:rPr lang="en-IN" sz="1900" dirty="0">
                <a:latin typeface="Times New Roman" panose="02020603050405020304" pitchFamily="18" charset="0"/>
                <a:cs typeface="Times New Roman" panose="02020603050405020304" pitchFamily="18" charset="0"/>
              </a:rPr>
              <a:t> The successor to these microcontrolle</a:t>
            </a:r>
            <a:r>
              <a:rPr lang="en-IN" sz="1900" u="sng" dirty="0">
                <a:latin typeface="Times New Roman" panose="02020603050405020304" pitchFamily="18" charset="0"/>
                <a:cs typeface="Times New Roman" panose="02020603050405020304" pitchFamily="18" charset="0"/>
              </a:rPr>
              <a:t>r</a:t>
            </a:r>
            <a:r>
              <a:rPr lang="en-IN" sz="1900" dirty="0">
                <a:latin typeface="Times New Roman" panose="02020603050405020304" pitchFamily="18" charset="0"/>
                <a:cs typeface="Times New Roman" panose="02020603050405020304" pitchFamily="18" charset="0"/>
              </a:rPr>
              <a:t> chips is the ESP32. ESP8266 (presently ESP8266EX) is a chip with which manufacturers are making wirelessly networkable micro-controller modules. </a:t>
            </a:r>
            <a:endParaRPr lang="en-US" sz="1900" dirty="0">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ü"/>
            </a:pPr>
            <a:endParaRPr lang="en-IN" dirty="0"/>
          </a:p>
        </p:txBody>
      </p:sp>
      <p:graphicFrame>
        <p:nvGraphicFramePr>
          <p:cNvPr id="4" name="Table 3">
            <a:extLst>
              <a:ext uri="{FF2B5EF4-FFF2-40B4-BE49-F238E27FC236}">
                <a16:creationId xmlns:a16="http://schemas.microsoft.com/office/drawing/2014/main" id="{D4AC38F2-B419-4D8F-8961-31481D49A404}"/>
              </a:ext>
            </a:extLst>
          </p:cNvPr>
          <p:cNvGraphicFramePr>
            <a:graphicFrameLocks noGrp="1"/>
          </p:cNvGraphicFramePr>
          <p:nvPr>
            <p:extLst>
              <p:ext uri="{D42A27DB-BD31-4B8C-83A1-F6EECF244321}">
                <p14:modId xmlns:p14="http://schemas.microsoft.com/office/powerpoint/2010/main" val="3753525785"/>
              </p:ext>
            </p:extLst>
          </p:nvPr>
        </p:nvGraphicFramePr>
        <p:xfrm>
          <a:off x="812800" y="1341489"/>
          <a:ext cx="10312400" cy="4579020"/>
        </p:xfrm>
        <a:graphic>
          <a:graphicData uri="http://schemas.openxmlformats.org/drawingml/2006/table">
            <a:tbl>
              <a:tblPr/>
              <a:tblGrid>
                <a:gridCol w="10312400">
                  <a:extLst>
                    <a:ext uri="{9D8B030D-6E8A-4147-A177-3AD203B41FA5}">
                      <a16:colId xmlns:a16="http://schemas.microsoft.com/office/drawing/2014/main" val="3907119728"/>
                    </a:ext>
                  </a:extLst>
                </a:gridCol>
              </a:tblGrid>
              <a:tr h="457902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765693668"/>
                  </a:ext>
                </a:extLst>
              </a:tr>
            </a:tbl>
          </a:graphicData>
        </a:graphic>
      </p:graphicFrame>
    </p:spTree>
    <p:extLst>
      <p:ext uri="{BB962C8B-B14F-4D97-AF65-F5344CB8AC3E}">
        <p14:creationId xmlns:p14="http://schemas.microsoft.com/office/powerpoint/2010/main" val="2277814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6A2C-2DCD-4BE4-9760-96FA2A862492}"/>
              </a:ext>
            </a:extLst>
          </p:cNvPr>
          <p:cNvSpPr>
            <a:spLocks noGrp="1"/>
          </p:cNvSpPr>
          <p:nvPr>
            <p:ph type="title"/>
          </p:nvPr>
        </p:nvSpPr>
        <p:spPr>
          <a:xfrm>
            <a:off x="1066800" y="-118872"/>
            <a:ext cx="10058400" cy="1609344"/>
          </a:xfrm>
        </p:spPr>
        <p:txBody>
          <a:bodyPr>
            <a:normAutofit/>
          </a:bodyPr>
          <a:lstStyle/>
          <a:p>
            <a:pPr algn="ctr"/>
            <a:r>
              <a:rPr lang="en-US" sz="6000" u="sng" dirty="0"/>
              <a:t>Database integration</a:t>
            </a:r>
            <a:endParaRPr lang="en-IN" sz="6000" u="sng" dirty="0"/>
          </a:p>
        </p:txBody>
      </p:sp>
      <p:sp>
        <p:nvSpPr>
          <p:cNvPr id="3" name="Content Placeholder 2">
            <a:extLst>
              <a:ext uri="{FF2B5EF4-FFF2-40B4-BE49-F238E27FC236}">
                <a16:creationId xmlns:a16="http://schemas.microsoft.com/office/drawing/2014/main" id="{6BEBDED9-0585-4B1B-B69B-ACA0AE3E374F}"/>
              </a:ext>
            </a:extLst>
          </p:cNvPr>
          <p:cNvSpPr>
            <a:spLocks noGrp="1"/>
          </p:cNvSpPr>
          <p:nvPr>
            <p:ph idx="1"/>
          </p:nvPr>
        </p:nvSpPr>
        <p:spPr>
          <a:xfrm>
            <a:off x="1066800" y="1490471"/>
            <a:ext cx="9989127" cy="4328437"/>
          </a:xfrm>
        </p:spPr>
        <p:txBody>
          <a:bodyPr>
            <a:normAutofit fontScale="92500" lnSpcReduction="10000"/>
          </a:bodyPr>
          <a:lstStyle/>
          <a:p>
            <a:pPr algn="just">
              <a:lnSpc>
                <a:spcPct val="160000"/>
              </a:lnSpc>
              <a:buSzPct val="100000"/>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 MongoDB ,an open-source cross-platform </a:t>
            </a:r>
            <a:r>
              <a:rPr lang="en-US" sz="1900" b="1" dirty="0">
                <a:latin typeface="Times New Roman" panose="02020603050405020304" pitchFamily="18" charset="0"/>
                <a:cs typeface="Times New Roman" panose="02020603050405020304" pitchFamily="18" charset="0"/>
              </a:rPr>
              <a:t>document-oriented database program</a:t>
            </a:r>
            <a:r>
              <a:rPr lang="en-US" sz="1900" dirty="0">
                <a:latin typeface="Times New Roman" panose="02020603050405020304" pitchFamily="18" charset="0"/>
                <a:cs typeface="Times New Roman" panose="02020603050405020304" pitchFamily="18" charset="0"/>
              </a:rPr>
              <a:t> is used for database management.</a:t>
            </a:r>
          </a:p>
          <a:p>
            <a:pPr algn="just">
              <a:lnSpc>
                <a:spcPct val="160000"/>
              </a:lnSpc>
              <a:buSzPct val="100000"/>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Database is a </a:t>
            </a:r>
            <a:r>
              <a:rPr lang="en-IN" sz="1900" b="1" dirty="0">
                <a:latin typeface="Times New Roman" panose="02020603050405020304" pitchFamily="18" charset="0"/>
                <a:cs typeface="Times New Roman" panose="02020603050405020304" pitchFamily="18" charset="0"/>
              </a:rPr>
              <a:t>physical container for collections</a:t>
            </a:r>
            <a:r>
              <a:rPr lang="en-IN" sz="1900" dirty="0">
                <a:latin typeface="Times New Roman" panose="02020603050405020304" pitchFamily="18" charset="0"/>
                <a:cs typeface="Times New Roman" panose="02020603050405020304" pitchFamily="18" charset="0"/>
              </a:rPr>
              <a:t>. Each database gets its own set of files on the file system. A single MongoDB server typically has multiple databases.</a:t>
            </a:r>
            <a:endParaRPr lang="en-US" sz="1900" dirty="0">
              <a:latin typeface="Times New Roman" panose="02020603050405020304" pitchFamily="18" charset="0"/>
              <a:cs typeface="Times New Roman" panose="02020603050405020304" pitchFamily="18" charset="0"/>
            </a:endParaRPr>
          </a:p>
          <a:p>
            <a:pPr algn="just">
              <a:lnSpc>
                <a:spcPct val="160000"/>
              </a:lnSpc>
              <a:buSzPct val="100000"/>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Collection is a group of MongoDB documents. It is the equivalent of an RDBMS table. </a:t>
            </a:r>
          </a:p>
          <a:p>
            <a:pPr algn="just">
              <a:lnSpc>
                <a:spcPct val="160000"/>
              </a:lnSpc>
              <a:buSzPct val="100000"/>
              <a:buFont typeface="Wingdings" panose="05000000000000000000" pitchFamily="2" charset="2"/>
              <a:buChar char="ü"/>
            </a:pPr>
            <a:r>
              <a:rPr lang="en-IN" sz="1900" dirty="0">
                <a:latin typeface="Times New Roman" panose="02020603050405020304" pitchFamily="18" charset="0"/>
                <a:cs typeface="Times New Roman" panose="02020603050405020304" pitchFamily="18" charset="0"/>
              </a:rPr>
              <a:t> 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1900" dirty="0">
              <a:latin typeface="Times New Roman" panose="02020603050405020304" pitchFamily="18" charset="0"/>
              <a:cs typeface="Times New Roman" panose="02020603050405020304" pitchFamily="18" charset="0"/>
            </a:endParaRPr>
          </a:p>
          <a:p>
            <a:pPr marL="0" indent="0">
              <a:buSzPct val="100000"/>
              <a:buNone/>
            </a:pPr>
            <a:r>
              <a:rPr lang="en-US" dirty="0"/>
              <a:t> </a:t>
            </a:r>
            <a:endParaRPr lang="en-IN" dirty="0"/>
          </a:p>
        </p:txBody>
      </p:sp>
      <p:graphicFrame>
        <p:nvGraphicFramePr>
          <p:cNvPr id="4" name="Table 3">
            <a:extLst>
              <a:ext uri="{FF2B5EF4-FFF2-40B4-BE49-F238E27FC236}">
                <a16:creationId xmlns:a16="http://schemas.microsoft.com/office/drawing/2014/main" id="{33E9C1F0-F62E-4D3C-AC12-4F4A7AB54E8C}"/>
              </a:ext>
            </a:extLst>
          </p:cNvPr>
          <p:cNvGraphicFramePr>
            <a:graphicFrameLocks noGrp="1"/>
          </p:cNvGraphicFramePr>
          <p:nvPr>
            <p:extLst>
              <p:ext uri="{D42A27DB-BD31-4B8C-83A1-F6EECF244321}">
                <p14:modId xmlns:p14="http://schemas.microsoft.com/office/powerpoint/2010/main" val="322041318"/>
              </p:ext>
            </p:extLst>
          </p:nvPr>
        </p:nvGraphicFramePr>
        <p:xfrm>
          <a:off x="969818" y="1388873"/>
          <a:ext cx="10155381" cy="4328436"/>
        </p:xfrm>
        <a:graphic>
          <a:graphicData uri="http://schemas.openxmlformats.org/drawingml/2006/table">
            <a:tbl>
              <a:tblPr/>
              <a:tblGrid>
                <a:gridCol w="10155381">
                  <a:extLst>
                    <a:ext uri="{9D8B030D-6E8A-4147-A177-3AD203B41FA5}">
                      <a16:colId xmlns:a16="http://schemas.microsoft.com/office/drawing/2014/main" val="3060779840"/>
                    </a:ext>
                  </a:extLst>
                </a:gridCol>
              </a:tblGrid>
              <a:tr h="4328436">
                <a:tc>
                  <a:txBody>
                    <a:bodyPr/>
                    <a:lstStyle/>
                    <a:p>
                      <a:endParaRPr lang="en-US" dirty="0"/>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558075438"/>
                  </a:ext>
                </a:extLst>
              </a:tr>
            </a:tbl>
          </a:graphicData>
        </a:graphic>
      </p:graphicFrame>
    </p:spTree>
    <p:extLst>
      <p:ext uri="{BB962C8B-B14F-4D97-AF65-F5344CB8AC3E}">
        <p14:creationId xmlns:p14="http://schemas.microsoft.com/office/powerpoint/2010/main" val="142206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3806-15FF-47ED-925E-746992ABACFD}"/>
              </a:ext>
            </a:extLst>
          </p:cNvPr>
          <p:cNvSpPr>
            <a:spLocks noGrp="1"/>
          </p:cNvSpPr>
          <p:nvPr>
            <p:ph type="title"/>
          </p:nvPr>
        </p:nvSpPr>
        <p:spPr>
          <a:xfrm>
            <a:off x="959012" y="-118872"/>
            <a:ext cx="10058400" cy="1609344"/>
          </a:xfrm>
        </p:spPr>
        <p:txBody>
          <a:bodyPr/>
          <a:lstStyle/>
          <a:p>
            <a:pPr algn="ctr"/>
            <a:r>
              <a:rPr lang="en-US" u="sng" dirty="0"/>
              <a:t>Web application Development</a:t>
            </a:r>
            <a:endParaRPr lang="en-IN" u="sng" dirty="0"/>
          </a:p>
        </p:txBody>
      </p:sp>
      <p:sp>
        <p:nvSpPr>
          <p:cNvPr id="3" name="Content Placeholder 2">
            <a:extLst>
              <a:ext uri="{FF2B5EF4-FFF2-40B4-BE49-F238E27FC236}">
                <a16:creationId xmlns:a16="http://schemas.microsoft.com/office/drawing/2014/main" id="{A2312865-005B-4BAD-A5DC-FD17FD84C0DB}"/>
              </a:ext>
            </a:extLst>
          </p:cNvPr>
          <p:cNvSpPr>
            <a:spLocks noGrp="1"/>
          </p:cNvSpPr>
          <p:nvPr>
            <p:ph idx="1"/>
          </p:nvPr>
        </p:nvSpPr>
        <p:spPr>
          <a:xfrm>
            <a:off x="959012" y="1702909"/>
            <a:ext cx="10169236" cy="4681728"/>
          </a:xfrm>
        </p:spPr>
        <p:txBody>
          <a:bodyPr>
            <a:normAutofit/>
          </a:bodyPr>
          <a:lstStyle/>
          <a:p>
            <a:pPr algn="just">
              <a:lnSpc>
                <a:spcPct val="150000"/>
              </a:lnSpc>
              <a:buSzPct val="100000"/>
              <a:buFont typeface="Wingdings" panose="05000000000000000000" pitchFamily="2" charset="2"/>
              <a:buChar char="ü"/>
            </a:pPr>
            <a:r>
              <a:rPr lang="en-US" sz="1600" i="0" dirty="0">
                <a:effectLst/>
                <a:latin typeface="Times New Roman" panose="02020603050405020304" pitchFamily="18" charset="0"/>
                <a:cs typeface="Times New Roman" panose="02020603050405020304" pitchFamily="18" charset="0"/>
              </a:rPr>
              <a:t> </a:t>
            </a:r>
            <a:r>
              <a:rPr lang="en-US" sz="1800" i="0" dirty="0">
                <a:effectLst/>
                <a:latin typeface="Times New Roman" panose="02020603050405020304" pitchFamily="18" charset="0"/>
                <a:cs typeface="Times New Roman" panose="02020603050405020304" pitchFamily="18" charset="0"/>
              </a:rPr>
              <a:t>React JS is a JavaScript library used in web development to build interactive elements on websites (User Interfaces), it is maintained by Facebook React makes it effortless to create interactive UIs.</a:t>
            </a:r>
          </a:p>
          <a:p>
            <a:pPr algn="just">
              <a:lnSpc>
                <a:spcPct val="150000"/>
              </a:lnSpc>
              <a:buSzPct val="100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Due to its many advanced features like </a:t>
            </a:r>
            <a:r>
              <a:rPr lang="en-IN" sz="1800" i="0" dirty="0">
                <a:effectLst/>
                <a:latin typeface="Times New Roman" panose="02020603050405020304" pitchFamily="18" charset="0"/>
                <a:cs typeface="Times New Roman" panose="02020603050405020304" pitchFamily="18" charset="0"/>
              </a:rPr>
              <a:t>Virtual DOM, Interactive interfaces, Easy-to-use, Alternatives to other libraries, SEO friendly, Flexible Development, Quick access to developers this is been used for developing the web application.</a:t>
            </a:r>
          </a:p>
          <a:p>
            <a:pPr algn="just">
              <a:lnSpc>
                <a:spcPct val="150000"/>
              </a:lnSpc>
              <a:buSzPct val="100000"/>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A database will be managed using which the prediction process happens in the backend and the result is been fetched through the web application.</a:t>
            </a:r>
          </a:p>
        </p:txBody>
      </p:sp>
      <p:graphicFrame>
        <p:nvGraphicFramePr>
          <p:cNvPr id="4" name="Table 3">
            <a:extLst>
              <a:ext uri="{FF2B5EF4-FFF2-40B4-BE49-F238E27FC236}">
                <a16:creationId xmlns:a16="http://schemas.microsoft.com/office/drawing/2014/main" id="{571CA393-EA13-4690-BC5E-B99B3E4B1D9F}"/>
              </a:ext>
            </a:extLst>
          </p:cNvPr>
          <p:cNvGraphicFramePr>
            <a:graphicFrameLocks noGrp="1"/>
          </p:cNvGraphicFramePr>
          <p:nvPr/>
        </p:nvGraphicFramePr>
        <p:xfrm>
          <a:off x="969818" y="1681018"/>
          <a:ext cx="10187709" cy="3971637"/>
        </p:xfrm>
        <a:graphic>
          <a:graphicData uri="http://schemas.openxmlformats.org/drawingml/2006/table">
            <a:tbl>
              <a:tblPr/>
              <a:tblGrid>
                <a:gridCol w="10187709">
                  <a:extLst>
                    <a:ext uri="{9D8B030D-6E8A-4147-A177-3AD203B41FA5}">
                      <a16:colId xmlns:a16="http://schemas.microsoft.com/office/drawing/2014/main" val="804775210"/>
                    </a:ext>
                  </a:extLst>
                </a:gridCol>
              </a:tblGrid>
              <a:tr h="3971637">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541686277"/>
                  </a:ext>
                </a:extLst>
              </a:tr>
            </a:tbl>
          </a:graphicData>
        </a:graphic>
      </p:graphicFrame>
    </p:spTree>
    <p:extLst>
      <p:ext uri="{BB962C8B-B14F-4D97-AF65-F5344CB8AC3E}">
        <p14:creationId xmlns:p14="http://schemas.microsoft.com/office/powerpoint/2010/main" val="213412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76E3-8500-4DEA-A963-09C2FBD2FE3A}"/>
              </a:ext>
            </a:extLst>
          </p:cNvPr>
          <p:cNvSpPr>
            <a:spLocks noGrp="1"/>
          </p:cNvSpPr>
          <p:nvPr>
            <p:ph type="title"/>
          </p:nvPr>
        </p:nvSpPr>
        <p:spPr>
          <a:xfrm>
            <a:off x="1069848" y="0"/>
            <a:ext cx="10058400" cy="1609344"/>
          </a:xfrm>
        </p:spPr>
        <p:txBody>
          <a:bodyPr>
            <a:normAutofit/>
          </a:bodyPr>
          <a:lstStyle/>
          <a:p>
            <a:pPr algn="ctr"/>
            <a:r>
              <a:rPr lang="en-US" sz="6000" u="sng" dirty="0"/>
              <a:t>Email integration</a:t>
            </a:r>
            <a:endParaRPr lang="en-IN" sz="6000" u="sng" dirty="0"/>
          </a:p>
        </p:txBody>
      </p:sp>
      <p:sp>
        <p:nvSpPr>
          <p:cNvPr id="3" name="Content Placeholder 2">
            <a:extLst>
              <a:ext uri="{FF2B5EF4-FFF2-40B4-BE49-F238E27FC236}">
                <a16:creationId xmlns:a16="http://schemas.microsoft.com/office/drawing/2014/main" id="{C44102E9-B13B-43A3-B931-629C7518CFFF}"/>
              </a:ext>
            </a:extLst>
          </p:cNvPr>
          <p:cNvSpPr>
            <a:spLocks noGrp="1"/>
          </p:cNvSpPr>
          <p:nvPr>
            <p:ph idx="1"/>
          </p:nvPr>
        </p:nvSpPr>
        <p:spPr>
          <a:xfrm>
            <a:off x="914400" y="1335024"/>
            <a:ext cx="10213848" cy="4837176"/>
          </a:xfrm>
        </p:spPr>
        <p:txBody>
          <a:bodyPr/>
          <a:lstStyle/>
          <a:p>
            <a:pPr algn="just">
              <a:lnSpc>
                <a:spcPct val="150000"/>
              </a:lnSpc>
              <a:buSzPct val="100000"/>
              <a:buFont typeface="Wingdings" panose="05000000000000000000" pitchFamily="2" charset="2"/>
              <a:buChar char="ü"/>
            </a:pPr>
            <a:r>
              <a:rPr lang="en-US" dirty="0"/>
              <a:t>  </a:t>
            </a:r>
            <a:r>
              <a:rPr lang="en-IN" altLang="en-US" sz="1800" dirty="0">
                <a:latin typeface="Times New Roman" panose="02020603050405020304" pitchFamily="18" charset="0"/>
                <a:cs typeface="Times New Roman" panose="02020603050405020304" pitchFamily="18" charset="0"/>
              </a:rPr>
              <a:t>We are using email integration and </a:t>
            </a:r>
            <a:r>
              <a:rPr lang="en-IN" altLang="en-US" sz="1800" b="1" dirty="0">
                <a:latin typeface="Times New Roman" panose="02020603050405020304" pitchFamily="18" charset="0"/>
                <a:cs typeface="Times New Roman" panose="02020603050405020304" pitchFamily="18" charset="0"/>
              </a:rPr>
              <a:t>SMTP protocol</a:t>
            </a:r>
            <a:r>
              <a:rPr lang="en-IN"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just">
              <a:lnSpc>
                <a:spcPct val="150000"/>
              </a:lnSpc>
              <a:buSzPct val="100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For integrating email we will be using the SMTP protocol which is used for sending and receiving mail as configured by us.</a:t>
            </a:r>
          </a:p>
          <a:p>
            <a:pPr algn="just">
              <a:lnSpc>
                <a:spcPct val="150000"/>
              </a:lnSpc>
              <a:buSzPct val="100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In this project, we are going to send an email via SMTP server. </a:t>
            </a:r>
          </a:p>
          <a:p>
            <a:pPr algn="just">
              <a:lnSpc>
                <a:spcPct val="150000"/>
              </a:lnSpc>
              <a:buSzPct val="100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SMTP works by starting a session between the user and server, whereas </a:t>
            </a:r>
            <a:r>
              <a:rPr lang="en-US" sz="1800" b="1" dirty="0">
                <a:latin typeface="Times New Roman" panose="02020603050405020304" pitchFamily="18" charset="0"/>
                <a:cs typeface="Times New Roman" panose="02020603050405020304" pitchFamily="18" charset="0"/>
              </a:rPr>
              <a:t>MTA (Mail Transfer Agent) </a:t>
            </a:r>
            <a:r>
              <a:rPr lang="en-US" sz="1800" dirty="0">
                <a:latin typeface="Times New Roman" panose="02020603050405020304" pitchFamily="18" charset="0"/>
                <a:cs typeface="Times New Roman" panose="02020603050405020304" pitchFamily="18" charset="0"/>
              </a:rPr>
              <a:t>and </a:t>
            </a:r>
            <a:r>
              <a:rPr lang="en-US" sz="1800" b="1" dirty="0">
                <a:latin typeface="Times New Roman" panose="02020603050405020304" pitchFamily="18" charset="0"/>
                <a:cs typeface="Times New Roman" panose="02020603050405020304" pitchFamily="18" charset="0"/>
              </a:rPr>
              <a:t>MDA (Mail Delivery Agent) </a:t>
            </a:r>
            <a:r>
              <a:rPr lang="en-US" sz="1800" dirty="0">
                <a:latin typeface="Times New Roman" panose="02020603050405020304" pitchFamily="18" charset="0"/>
                <a:cs typeface="Times New Roman" panose="02020603050405020304" pitchFamily="18" charset="0"/>
              </a:rPr>
              <a:t>provide domain searching and local delivery services. Previously, we have send SMTP email using ESP8266 NodeMCU.</a:t>
            </a:r>
          </a:p>
          <a:p>
            <a:pPr algn="just">
              <a:lnSpc>
                <a:spcPct val="150000"/>
              </a:lnSpc>
              <a:buSzPct val="100000"/>
              <a:buFont typeface="Wingdings" panose="05000000000000000000" pitchFamily="2" charset="2"/>
              <a:buChar char="ü"/>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Ex:</a:t>
            </a:r>
            <a:r>
              <a:rPr lang="en-IN" altLang="en-US" sz="1800" dirty="0">
                <a:latin typeface="Times New Roman" panose="02020603050405020304" pitchFamily="18" charset="0"/>
                <a:cs typeface="Times New Roman" panose="02020603050405020304" pitchFamily="18" charset="0"/>
              </a:rPr>
              <a:t>The Number of students present/absent will be recognized and  automatically the mail will be send to the register mail ID.</a:t>
            </a:r>
          </a:p>
          <a:p>
            <a:pPr>
              <a:buSzPct val="100000"/>
              <a:buFont typeface="Wingdings" panose="05000000000000000000" pitchFamily="2" charset="2"/>
              <a:buChar char="ü"/>
            </a:pPr>
            <a:endParaRPr lang="en-IN" dirty="0"/>
          </a:p>
        </p:txBody>
      </p:sp>
      <p:graphicFrame>
        <p:nvGraphicFramePr>
          <p:cNvPr id="4" name="Table 3">
            <a:extLst>
              <a:ext uri="{FF2B5EF4-FFF2-40B4-BE49-F238E27FC236}">
                <a16:creationId xmlns:a16="http://schemas.microsoft.com/office/drawing/2014/main" id="{88168C5C-AE5A-45EB-876F-5B5FE80C55C5}"/>
              </a:ext>
            </a:extLst>
          </p:cNvPr>
          <p:cNvGraphicFramePr>
            <a:graphicFrameLocks noGrp="1"/>
          </p:cNvGraphicFramePr>
          <p:nvPr>
            <p:extLst>
              <p:ext uri="{D42A27DB-BD31-4B8C-83A1-F6EECF244321}">
                <p14:modId xmlns:p14="http://schemas.microsoft.com/office/powerpoint/2010/main" val="283027977"/>
              </p:ext>
            </p:extLst>
          </p:nvPr>
        </p:nvGraphicFramePr>
        <p:xfrm>
          <a:off x="840510" y="1403926"/>
          <a:ext cx="10437090" cy="4590473"/>
        </p:xfrm>
        <a:graphic>
          <a:graphicData uri="http://schemas.openxmlformats.org/drawingml/2006/table">
            <a:tbl>
              <a:tblPr/>
              <a:tblGrid>
                <a:gridCol w="10437090">
                  <a:extLst>
                    <a:ext uri="{9D8B030D-6E8A-4147-A177-3AD203B41FA5}">
                      <a16:colId xmlns:a16="http://schemas.microsoft.com/office/drawing/2014/main" val="1754771478"/>
                    </a:ext>
                  </a:extLst>
                </a:gridCol>
              </a:tblGrid>
              <a:tr h="459047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68498392"/>
                  </a:ext>
                </a:extLst>
              </a:tr>
            </a:tbl>
          </a:graphicData>
        </a:graphic>
      </p:graphicFrame>
    </p:spTree>
    <p:extLst>
      <p:ext uri="{BB962C8B-B14F-4D97-AF65-F5344CB8AC3E}">
        <p14:creationId xmlns:p14="http://schemas.microsoft.com/office/powerpoint/2010/main" val="97477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6203-3CE6-4917-BC2B-2AC15F75B990}"/>
              </a:ext>
            </a:extLst>
          </p:cNvPr>
          <p:cNvSpPr>
            <a:spLocks noGrp="1"/>
          </p:cNvSpPr>
          <p:nvPr>
            <p:ph type="title"/>
          </p:nvPr>
        </p:nvSpPr>
        <p:spPr>
          <a:xfrm>
            <a:off x="1069848" y="0"/>
            <a:ext cx="10058400" cy="1609344"/>
          </a:xfrm>
        </p:spPr>
        <p:txBody>
          <a:bodyPr>
            <a:normAutofit/>
          </a:bodyPr>
          <a:lstStyle/>
          <a:p>
            <a:pPr algn="ctr"/>
            <a:r>
              <a:rPr lang="en-US" sz="6000" u="sng" dirty="0"/>
              <a:t>Mobile app development</a:t>
            </a:r>
            <a:endParaRPr lang="en-IN" sz="6000" u="sng" dirty="0"/>
          </a:p>
        </p:txBody>
      </p:sp>
      <p:sp>
        <p:nvSpPr>
          <p:cNvPr id="3" name="Content Placeholder 2">
            <a:extLst>
              <a:ext uri="{FF2B5EF4-FFF2-40B4-BE49-F238E27FC236}">
                <a16:creationId xmlns:a16="http://schemas.microsoft.com/office/drawing/2014/main" id="{0A27992E-2761-49FE-8267-CFC0C4957806}"/>
              </a:ext>
            </a:extLst>
          </p:cNvPr>
          <p:cNvSpPr>
            <a:spLocks noGrp="1"/>
          </p:cNvSpPr>
          <p:nvPr>
            <p:ph idx="1"/>
          </p:nvPr>
        </p:nvSpPr>
        <p:spPr>
          <a:xfrm>
            <a:off x="1063752" y="1609344"/>
            <a:ext cx="10064496" cy="4126438"/>
          </a:xfrm>
        </p:spPr>
        <p:txBody>
          <a:bodyPr>
            <a:normAutofit/>
          </a:bodyPr>
          <a:lstStyle/>
          <a:p>
            <a:pPr algn="just">
              <a:lnSpc>
                <a:spcPct val="150000"/>
              </a:lnSpc>
              <a:buSzPct val="100000"/>
              <a:buFont typeface="Wingdings" panose="05000000000000000000" pitchFamily="2" charset="2"/>
              <a:buChar char="ü"/>
            </a:pPr>
            <a:r>
              <a:rPr lang="en-US" sz="2000" dirty="0">
                <a:latin typeface="Calibri" panose="020F0502020204030204" charset="0"/>
                <a:cs typeface="Calibri" panose="020F0502020204030204" charset="0"/>
              </a:rPr>
              <a:t> </a:t>
            </a:r>
            <a:r>
              <a:rPr lang="en-IN" sz="1800" dirty="0">
                <a:latin typeface="Times New Roman" panose="02020603050405020304" pitchFamily="18" charset="0"/>
                <a:cs typeface="Times New Roman" panose="02020603050405020304" pitchFamily="18" charset="0"/>
              </a:rPr>
              <a:t>React Native is a framework that builds a hierarchy of UI components to build the JavaScript code.</a:t>
            </a:r>
          </a:p>
          <a:p>
            <a:pPr algn="just">
              <a:lnSpc>
                <a:spcPct val="150000"/>
              </a:lnSpc>
              <a:buSzPct val="100000"/>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 It has a set of components for both iOS and Android platforms to build a mobile application with a native look and feel. </a:t>
            </a:r>
          </a:p>
          <a:p>
            <a:pPr algn="just">
              <a:lnSpc>
                <a:spcPct val="150000"/>
              </a:lnSpc>
              <a:buSzPct val="100000"/>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 React Native seems to be a </a:t>
            </a:r>
            <a:r>
              <a:rPr lang="en-IN" sz="1800" b="1" dirty="0">
                <a:latin typeface="Times New Roman" panose="02020603050405020304" pitchFamily="18" charset="0"/>
                <a:cs typeface="Times New Roman" panose="02020603050405020304" pitchFamily="18" charset="0"/>
              </a:rPr>
              <a:t>viable solution for building high-quality apps in a short time </a:t>
            </a:r>
            <a:r>
              <a:rPr lang="en-IN" sz="1800" dirty="0">
                <a:latin typeface="Times New Roman" panose="02020603050405020304" pitchFamily="18" charset="0"/>
                <a:cs typeface="Times New Roman" panose="02020603050405020304" pitchFamily="18" charset="0"/>
              </a:rPr>
              <a:t>with the same performance and user-experience standards that native apps provide.</a:t>
            </a:r>
          </a:p>
          <a:p>
            <a:pPr algn="just">
              <a:lnSpc>
                <a:spcPct val="150000"/>
              </a:lnSpc>
              <a:buSzPct val="100000"/>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 React Native apps are compiled into natively written code, which enables React Native to not only work on both operating systems, but also have same features on both platforms with no lag. </a:t>
            </a:r>
          </a:p>
          <a:p>
            <a:pPr marL="0" indent="0">
              <a:buSzPct val="100000"/>
              <a:buNone/>
            </a:pPr>
            <a:endParaRPr lang="en-IN" dirty="0"/>
          </a:p>
        </p:txBody>
      </p:sp>
      <p:graphicFrame>
        <p:nvGraphicFramePr>
          <p:cNvPr id="4" name="Table 3">
            <a:extLst>
              <a:ext uri="{FF2B5EF4-FFF2-40B4-BE49-F238E27FC236}">
                <a16:creationId xmlns:a16="http://schemas.microsoft.com/office/drawing/2014/main" id="{D9EA59ED-290B-4AD0-9867-959E0FF03708}"/>
              </a:ext>
            </a:extLst>
          </p:cNvPr>
          <p:cNvGraphicFramePr>
            <a:graphicFrameLocks noGrp="1"/>
          </p:cNvGraphicFramePr>
          <p:nvPr>
            <p:extLst>
              <p:ext uri="{D42A27DB-BD31-4B8C-83A1-F6EECF244321}">
                <p14:modId xmlns:p14="http://schemas.microsoft.com/office/powerpoint/2010/main" val="2889011899"/>
              </p:ext>
            </p:extLst>
          </p:nvPr>
        </p:nvGraphicFramePr>
        <p:xfrm>
          <a:off x="942110" y="1477819"/>
          <a:ext cx="10261600" cy="4257963"/>
        </p:xfrm>
        <a:graphic>
          <a:graphicData uri="http://schemas.openxmlformats.org/drawingml/2006/table">
            <a:tbl>
              <a:tblPr/>
              <a:tblGrid>
                <a:gridCol w="10261600">
                  <a:extLst>
                    <a:ext uri="{9D8B030D-6E8A-4147-A177-3AD203B41FA5}">
                      <a16:colId xmlns:a16="http://schemas.microsoft.com/office/drawing/2014/main" val="317386417"/>
                    </a:ext>
                  </a:extLst>
                </a:gridCol>
              </a:tblGrid>
              <a:tr h="425796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08320753"/>
                  </a:ext>
                </a:extLst>
              </a:tr>
            </a:tbl>
          </a:graphicData>
        </a:graphic>
      </p:graphicFrame>
    </p:spTree>
    <p:extLst>
      <p:ext uri="{BB962C8B-B14F-4D97-AF65-F5344CB8AC3E}">
        <p14:creationId xmlns:p14="http://schemas.microsoft.com/office/powerpoint/2010/main" val="160879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1AC7-9B50-4759-8B60-CADE04584CED}"/>
              </a:ext>
            </a:extLst>
          </p:cNvPr>
          <p:cNvSpPr>
            <a:spLocks noGrp="1"/>
          </p:cNvSpPr>
          <p:nvPr>
            <p:ph type="title"/>
          </p:nvPr>
        </p:nvSpPr>
        <p:spPr>
          <a:xfrm>
            <a:off x="1088571" y="-118872"/>
            <a:ext cx="10058400" cy="1609344"/>
          </a:xfrm>
        </p:spPr>
        <p:txBody>
          <a:bodyPr>
            <a:normAutofit/>
          </a:bodyPr>
          <a:lstStyle/>
          <a:p>
            <a:pPr algn="ctr"/>
            <a:r>
              <a:rPr lang="en-US" sz="6000" u="sng" dirty="0"/>
              <a:t>Introduction</a:t>
            </a:r>
            <a:endParaRPr lang="en-IN" sz="6000" u="sng" dirty="0"/>
          </a:p>
        </p:txBody>
      </p:sp>
      <p:sp>
        <p:nvSpPr>
          <p:cNvPr id="3" name="Content Placeholder 2">
            <a:extLst>
              <a:ext uri="{FF2B5EF4-FFF2-40B4-BE49-F238E27FC236}">
                <a16:creationId xmlns:a16="http://schemas.microsoft.com/office/drawing/2014/main" id="{6B939884-FAE5-4F20-A70E-EEB7F411F5C5}"/>
              </a:ext>
            </a:extLst>
          </p:cNvPr>
          <p:cNvSpPr>
            <a:spLocks noGrp="1"/>
          </p:cNvSpPr>
          <p:nvPr>
            <p:ph idx="1"/>
          </p:nvPr>
        </p:nvSpPr>
        <p:spPr>
          <a:xfrm>
            <a:off x="1045029" y="1322614"/>
            <a:ext cx="10083219" cy="4816929"/>
          </a:xfrm>
        </p:spPr>
        <p:txBody>
          <a:bodyPr>
            <a:normAutofit fontScale="70000" lnSpcReduction="20000"/>
          </a:bodyPr>
          <a:lstStyle/>
          <a:p>
            <a:pPr algn="just">
              <a:lnSpc>
                <a:spcPct val="150000"/>
              </a:lnSpc>
              <a:buFont typeface="Wingdings" panose="05000000000000000000" pitchFamily="2" charset="2"/>
              <a:buChar char="ü"/>
            </a:pPr>
            <a:r>
              <a:rPr lang="en-US" dirty="0"/>
              <a:t> </a:t>
            </a:r>
            <a:r>
              <a:rPr lang="en-US" dirty="0" err="1">
                <a:latin typeface="Times New Roman" panose="02020603050405020304" pitchFamily="18" charset="0"/>
                <a:cs typeface="Times New Roman" panose="02020603050405020304" pitchFamily="18" charset="0"/>
              </a:rPr>
              <a:t>Nowadays,the</a:t>
            </a:r>
            <a:r>
              <a:rPr lang="en-US" dirty="0">
                <a:latin typeface="Times New Roman" panose="02020603050405020304" pitchFamily="18" charset="0"/>
                <a:cs typeface="Times New Roman" panose="02020603050405020304" pitchFamily="18" charset="0"/>
              </a:rPr>
              <a:t> most common problem faced is that there is a huge increase in </a:t>
            </a:r>
            <a:r>
              <a:rPr lang="en-US" dirty="0" err="1">
                <a:latin typeface="Times New Roman" panose="02020603050405020304" pitchFamily="18" charset="0"/>
                <a:cs typeface="Times New Roman" panose="02020603050405020304" pitchFamily="18" charset="0"/>
              </a:rPr>
              <a:t>pollution.This</a:t>
            </a:r>
            <a:r>
              <a:rPr lang="en-US" dirty="0">
                <a:latin typeface="Times New Roman" panose="02020603050405020304" pitchFamily="18" charset="0"/>
                <a:cs typeface="Times New Roman" panose="02020603050405020304" pitchFamily="18" charset="0"/>
              </a:rPr>
              <a:t> is because of an increased diesel engine population has created pressures on controlling diesel PM and NOx emissions.</a:t>
            </a:r>
          </a:p>
          <a:p>
            <a:pPr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Emission standards implemented in 2005-2010 timeframe additionally require the use of exhaust after treatment methods on new diesel </a:t>
            </a:r>
            <a:r>
              <a:rPr lang="en-US" dirty="0" err="1">
                <a:latin typeface="Times New Roman" panose="02020603050405020304" pitchFamily="18" charset="0"/>
                <a:cs typeface="Times New Roman" panose="02020603050405020304" pitchFamily="18" charset="0"/>
              </a:rPr>
              <a:t>engines.This</a:t>
            </a:r>
            <a:r>
              <a:rPr lang="en-US" dirty="0">
                <a:latin typeface="Times New Roman" panose="02020603050405020304" pitchFamily="18" charset="0"/>
                <a:cs typeface="Times New Roman" panose="02020603050405020304" pitchFamily="18" charset="0"/>
              </a:rPr>
              <a:t> is where pollutants such as </a:t>
            </a:r>
            <a:r>
              <a:rPr lang="en-US" dirty="0" err="1">
                <a:latin typeface="Times New Roman" panose="02020603050405020304" pitchFamily="18" charset="0"/>
                <a:cs typeface="Times New Roman" panose="02020603050405020304" pitchFamily="18" charset="0"/>
              </a:rPr>
              <a:t>NOx,CO</a:t>
            </a:r>
            <a:r>
              <a:rPr lang="en-US" dirty="0">
                <a:latin typeface="Times New Roman" panose="02020603050405020304" pitchFamily="18" charset="0"/>
                <a:cs typeface="Times New Roman" panose="02020603050405020304" pitchFamily="18" charset="0"/>
              </a:rPr>
              <a:t> and PM are created which leads to incomplete oxidation of fuel combustion.</a:t>
            </a:r>
          </a:p>
          <a:p>
            <a:pPr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To avoid such toxic </a:t>
            </a:r>
            <a:r>
              <a:rPr lang="en-US" dirty="0" err="1">
                <a:latin typeface="Times New Roman" panose="02020603050405020304" pitchFamily="18" charset="0"/>
                <a:cs typeface="Times New Roman" panose="02020603050405020304" pitchFamily="18" charset="0"/>
              </a:rPr>
              <a:t>pollutants,our</a:t>
            </a:r>
            <a:r>
              <a:rPr lang="en-US" dirty="0">
                <a:latin typeface="Times New Roman" panose="02020603050405020304" pitchFamily="18" charset="0"/>
                <a:cs typeface="Times New Roman" panose="02020603050405020304" pitchFamily="18" charset="0"/>
              </a:rPr>
              <a:t> idea is to develop a system called </a:t>
            </a:r>
            <a:r>
              <a:rPr lang="en-US" b="1" dirty="0">
                <a:latin typeface="Times New Roman" panose="02020603050405020304" pitchFamily="18" charset="0"/>
                <a:cs typeface="Times New Roman" panose="02020603050405020304" pitchFamily="18" charset="0"/>
              </a:rPr>
              <a:t>“Digitalized Certificate Generation Of Emission </a:t>
            </a:r>
            <a:r>
              <a:rPr lang="en-US" b="1" dirty="0" err="1">
                <a:latin typeface="Times New Roman" panose="02020603050405020304" pitchFamily="18" charset="0"/>
                <a:cs typeface="Times New Roman" panose="02020603050405020304" pitchFamily="18" charset="0"/>
              </a:rPr>
              <a:t>Test”</a:t>
            </a:r>
            <a:r>
              <a:rPr lang="en-US" dirty="0" err="1">
                <a:latin typeface="Times New Roman" panose="02020603050405020304" pitchFamily="18" charset="0"/>
                <a:cs typeface="Times New Roman" panose="02020603050405020304" pitchFamily="18" charset="0"/>
              </a:rPr>
              <a:t>,which</a:t>
            </a:r>
            <a:r>
              <a:rPr lang="en-US" dirty="0">
                <a:latin typeface="Times New Roman" panose="02020603050405020304" pitchFamily="18" charset="0"/>
                <a:cs typeface="Times New Roman" panose="02020603050405020304" pitchFamily="18" charset="0"/>
              </a:rPr>
              <a:t> will be useful to monitor the emission of the vehicle.</a:t>
            </a:r>
          </a:p>
          <a:p>
            <a:pPr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Firstly, air pollution sensors are used. This sensor will detect gases such as ammonia, </a:t>
            </a:r>
            <a:r>
              <a:rPr lang="en-US" dirty="0" err="1">
                <a:latin typeface="Times New Roman" panose="02020603050405020304" pitchFamily="18" charset="0"/>
                <a:cs typeface="Times New Roman" panose="02020603050405020304" pitchFamily="18" charset="0"/>
              </a:rPr>
              <a:t>sulphur</a:t>
            </a:r>
            <a:r>
              <a:rPr lang="en-US" dirty="0">
                <a:latin typeface="Times New Roman" panose="02020603050405020304" pitchFamily="18" charset="0"/>
                <a:cs typeface="Times New Roman" panose="02020603050405020304" pitchFamily="18" charset="0"/>
              </a:rPr>
              <a:t>, benzene vapor and other harmful smoke. Sensor ADC count below 200 is taken as normal where as above this value is taken as abnormal. Then, microcontroller such as AVR will be used to process the readings from those sensors and Wi-Fi gateways are used for pushing those data to the mango dB database using application program interface.</a:t>
            </a:r>
          </a:p>
          <a:p>
            <a:pPr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Secondly,a</a:t>
            </a:r>
            <a:r>
              <a:rPr lang="en-US" dirty="0">
                <a:latin typeface="Times New Roman" panose="02020603050405020304" pitchFamily="18" charset="0"/>
                <a:cs typeface="Times New Roman" panose="02020603050405020304" pitchFamily="18" charset="0"/>
              </a:rPr>
              <a:t> web application will be developed to monitor the abnormal emission of the vehicle and a mobile application will be developed using react native to get abnormal emitting vehicle information.</a:t>
            </a:r>
          </a:p>
          <a:p>
            <a:pPr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Finally, </a:t>
            </a:r>
            <a:r>
              <a:rPr lang="en-US" b="1" dirty="0">
                <a:latin typeface="Times New Roman" panose="02020603050405020304" pitchFamily="18" charset="0"/>
                <a:cs typeface="Times New Roman" panose="02020603050405020304" pitchFamily="18" charset="0"/>
              </a:rPr>
              <a:t>a certificate </a:t>
            </a:r>
            <a:r>
              <a:rPr lang="en-US" dirty="0">
                <a:latin typeface="Times New Roman" panose="02020603050405020304" pitchFamily="18" charset="0"/>
                <a:cs typeface="Times New Roman" panose="02020603050405020304" pitchFamily="18" charset="0"/>
              </a:rPr>
              <a:t>will be automatically generated and send </a:t>
            </a:r>
            <a:r>
              <a:rPr lang="en-US" b="1" dirty="0">
                <a:latin typeface="Times New Roman" panose="02020603050405020304" pitchFamily="18" charset="0"/>
                <a:cs typeface="Times New Roman" panose="02020603050405020304" pitchFamily="18" charset="0"/>
              </a:rPr>
              <a:t>through </a:t>
            </a:r>
            <a:r>
              <a:rPr lang="en-US" b="1" dirty="0" err="1">
                <a:latin typeface="Times New Roman" panose="02020603050405020304" pitchFamily="18" charset="0"/>
                <a:cs typeface="Times New Roman" panose="02020603050405020304" pitchFamily="18" charset="0"/>
              </a:rPr>
              <a:t>mail</a:t>
            </a:r>
            <a:r>
              <a:rPr lang="en-US" dirty="0" err="1">
                <a:latin typeface="Times New Roman" panose="02020603050405020304" pitchFamily="18" charset="0"/>
                <a:cs typeface="Times New Roman" panose="02020603050405020304" pitchFamily="18" charset="0"/>
              </a:rPr>
              <a:t>.Thus,this</a:t>
            </a:r>
            <a:r>
              <a:rPr lang="en-US" dirty="0">
                <a:latin typeface="Times New Roman" panose="02020603050405020304" pitchFamily="18" charset="0"/>
                <a:cs typeface="Times New Roman" panose="02020603050405020304" pitchFamily="18" charset="0"/>
              </a:rPr>
              <a:t> project will be useful to identify the pollution emitting vehicle easily and can control the air pollution. </a:t>
            </a: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1E571F6-CEE6-460B-B5FC-390293A936C8}"/>
              </a:ext>
            </a:extLst>
          </p:cNvPr>
          <p:cNvGraphicFramePr>
            <a:graphicFrameLocks noGrp="1"/>
          </p:cNvGraphicFramePr>
          <p:nvPr>
            <p:extLst>
              <p:ext uri="{D42A27DB-BD31-4B8C-83A1-F6EECF244321}">
                <p14:modId xmlns:p14="http://schemas.microsoft.com/office/powerpoint/2010/main" val="2749480945"/>
              </p:ext>
            </p:extLst>
          </p:nvPr>
        </p:nvGraphicFramePr>
        <p:xfrm>
          <a:off x="1025236" y="1311564"/>
          <a:ext cx="10103012" cy="4827979"/>
        </p:xfrm>
        <a:graphic>
          <a:graphicData uri="http://schemas.openxmlformats.org/drawingml/2006/table">
            <a:tbl>
              <a:tblPr/>
              <a:tblGrid>
                <a:gridCol w="10103012">
                  <a:extLst>
                    <a:ext uri="{9D8B030D-6E8A-4147-A177-3AD203B41FA5}">
                      <a16:colId xmlns:a16="http://schemas.microsoft.com/office/drawing/2014/main" val="3933746525"/>
                    </a:ext>
                  </a:extLst>
                </a:gridCol>
              </a:tblGrid>
              <a:tr h="4827979">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239519"/>
                  </a:ext>
                </a:extLst>
              </a:tr>
            </a:tbl>
          </a:graphicData>
        </a:graphic>
      </p:graphicFrame>
    </p:spTree>
    <p:extLst>
      <p:ext uri="{BB962C8B-B14F-4D97-AF65-F5344CB8AC3E}">
        <p14:creationId xmlns:p14="http://schemas.microsoft.com/office/powerpoint/2010/main" val="324921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EC50-CE81-4630-B4B0-960EC60D1C9A}"/>
              </a:ext>
            </a:extLst>
          </p:cNvPr>
          <p:cNvSpPr>
            <a:spLocks noGrp="1"/>
          </p:cNvSpPr>
          <p:nvPr>
            <p:ph type="title"/>
          </p:nvPr>
        </p:nvSpPr>
        <p:spPr>
          <a:xfrm>
            <a:off x="1066800" y="-248181"/>
            <a:ext cx="10058400" cy="1609344"/>
          </a:xfrm>
        </p:spPr>
        <p:txBody>
          <a:bodyPr/>
          <a:lstStyle/>
          <a:p>
            <a:pPr algn="ctr"/>
            <a:r>
              <a:rPr lang="en-US" u="sng" dirty="0"/>
              <a:t>Testing &amp; Performance analysis</a:t>
            </a:r>
            <a:endParaRPr lang="en-IN" u="sng" dirty="0"/>
          </a:p>
        </p:txBody>
      </p:sp>
      <p:sp>
        <p:nvSpPr>
          <p:cNvPr id="3" name="Content Placeholder 2">
            <a:extLst>
              <a:ext uri="{FF2B5EF4-FFF2-40B4-BE49-F238E27FC236}">
                <a16:creationId xmlns:a16="http://schemas.microsoft.com/office/drawing/2014/main" id="{9A9024A4-7A17-479F-84C6-D07FF3921751}"/>
              </a:ext>
            </a:extLst>
          </p:cNvPr>
          <p:cNvSpPr>
            <a:spLocks noGrp="1"/>
          </p:cNvSpPr>
          <p:nvPr>
            <p:ph idx="1"/>
          </p:nvPr>
        </p:nvSpPr>
        <p:spPr>
          <a:xfrm>
            <a:off x="775854" y="1016002"/>
            <a:ext cx="10226225" cy="5246254"/>
          </a:xfrm>
        </p:spPr>
        <p:txBody>
          <a:bodyPr>
            <a:noAutofit/>
          </a:bodyPr>
          <a:lstStyle/>
          <a:p>
            <a:pPr marL="0" indent="0">
              <a:lnSpc>
                <a:spcPct val="170000"/>
              </a:lnSpc>
              <a:buNone/>
            </a:pPr>
            <a:r>
              <a:rPr lang="en-US" sz="1600" b="1" u="sng" dirty="0">
                <a:latin typeface="Times New Roman" panose="02020603050405020304" pitchFamily="18" charset="0"/>
                <a:cs typeface="Times New Roman" panose="02020603050405020304" pitchFamily="18" charset="0"/>
              </a:rPr>
              <a:t>TESTCASE1 </a:t>
            </a:r>
            <a:r>
              <a:rPr lang="en-US" sz="1600" b="1"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LOGIN TEST</a:t>
            </a:r>
            <a:r>
              <a:rPr lang="en-US" sz="1600" b="1" dirty="0">
                <a:latin typeface="Times New Roman" panose="02020603050405020304" pitchFamily="18" charset="0"/>
                <a:cs typeface="Times New Roman" panose="02020603050405020304" pitchFamily="18" charset="0"/>
              </a:rPr>
              <a:t>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user must be able to create a proﬁle, and if they already have a proﬁle,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emission control department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must be able to log-in and see their personal data. The test for this scenario is to check if the username is in proper format and credentials are validated.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70000"/>
              </a:lnSpc>
              <a:buNone/>
            </a:pPr>
            <a:r>
              <a:rPr lang="en-US" sz="1600" b="1" u="sng" dirty="0">
                <a:latin typeface="Times New Roman" panose="02020603050405020304" pitchFamily="18" charset="0"/>
                <a:ea typeface="Times New Roman" panose="02020603050405020304" pitchFamily="18" charset="0"/>
                <a:cs typeface="Times New Roman" panose="02020603050405020304" pitchFamily="18" charset="0"/>
              </a:rPr>
              <a:t>TESTCASE2</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Initially, the kit is connected with air pollution sensor, microcontroller &amp; GPS module and then power supply is </a:t>
            </a:r>
            <a:r>
              <a:rPr lang="en-US" sz="1600" dirty="0" err="1">
                <a:latin typeface="Times New Roman" panose="02020603050405020304" pitchFamily="18" charset="0"/>
                <a:cs typeface="Times New Roman" panose="02020603050405020304" pitchFamily="18" charset="0"/>
              </a:rPr>
              <a:t>given.To</a:t>
            </a:r>
            <a:r>
              <a:rPr lang="en-US" sz="1600" dirty="0">
                <a:latin typeface="Times New Roman" panose="02020603050405020304" pitchFamily="18" charset="0"/>
                <a:cs typeface="Times New Roman" panose="02020603050405020304" pitchFamily="18" charset="0"/>
              </a:rPr>
              <a:t> ensure whether the kit is connected with these sensors and microcontroller along with a efficient power supply.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tabLst>
                <a:tab pos="1592580" algn="l"/>
              </a:tabLst>
            </a:pPr>
            <a:r>
              <a:rPr lang="en-US" sz="1600" b="1" u="sng" dirty="0">
                <a:latin typeface="Times New Roman" panose="02020603050405020304" pitchFamily="18" charset="0"/>
                <a:ea typeface="Times New Roman" panose="02020603050405020304" pitchFamily="18" charset="0"/>
                <a:cs typeface="Times New Roman" panose="02020603050405020304" pitchFamily="18" charset="0"/>
              </a:rPr>
              <a:t>TESTCASE3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To check whether the air pollution sensor detecting the values correctly .The sensor ADC value below 200 is considered as normal whereas above 200 is considered as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abnormal.</a:t>
            </a:r>
            <a:r>
              <a:rPr lang="en-US" sz="1600" dirty="0" err="1">
                <a:latin typeface="Times New Roman" panose="02020603050405020304" pitchFamily="18" charset="0"/>
                <a:cs typeface="Times New Roman" panose="02020603050405020304" pitchFamily="18" charset="0"/>
              </a:rPr>
              <a:t>Once</a:t>
            </a:r>
            <a:r>
              <a:rPr lang="en-US" sz="1600" dirty="0">
                <a:latin typeface="Times New Roman" panose="02020603050405020304" pitchFamily="18" charset="0"/>
                <a:cs typeface="Times New Roman" panose="02020603050405020304" pitchFamily="18" charset="0"/>
              </a:rPr>
              <a:t> the gases are detected ,those values will be stored in the web app and to admin needs to accept or decline based on the values obtained.</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tabLst>
                <a:tab pos="1592580" algn="l"/>
              </a:tabLst>
            </a:pPr>
            <a:r>
              <a:rPr lang="en-US" sz="1600" b="1" u="sng" dirty="0">
                <a:effectLst/>
                <a:latin typeface="Times New Roman" panose="02020603050405020304" pitchFamily="18" charset="0"/>
                <a:ea typeface="Times New Roman" panose="02020603050405020304" pitchFamily="18" charset="0"/>
                <a:cs typeface="Times New Roman" panose="02020603050405020304" pitchFamily="18" charset="0"/>
              </a:rPr>
              <a:t>TESTCASE4</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 To check whether</a:t>
            </a:r>
            <a:r>
              <a:rPr lang="en-US" sz="1600" dirty="0">
                <a:latin typeface="Times New Roman" panose="02020603050405020304" pitchFamily="18" charset="0"/>
                <a:cs typeface="Times New Roman" panose="02020603050405020304" pitchFamily="18" charset="0"/>
              </a:rPr>
              <a:t> those abnormal values &amp; data of the vehicle is  sent to the police App. And </a:t>
            </a:r>
            <a:r>
              <a:rPr lang="en-US" sz="1600" dirty="0" err="1">
                <a:latin typeface="Times New Roman" panose="02020603050405020304" pitchFamily="18" charset="0"/>
                <a:cs typeface="Times New Roman" panose="02020603050405020304" pitchFamily="18" charset="0"/>
              </a:rPr>
              <a:t>then,we</a:t>
            </a:r>
            <a:r>
              <a:rPr lang="en-US" sz="1600" dirty="0">
                <a:latin typeface="Times New Roman" panose="02020603050405020304" pitchFamily="18" charset="0"/>
                <a:cs typeface="Times New Roman" panose="02020603050405020304" pitchFamily="18" charset="0"/>
              </a:rPr>
              <a:t> also need to check whether the police is being  able to view the details of the vehicle like where it is right now or not.</a:t>
            </a:r>
            <a:endParaRPr lang="en-US" sz="16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tabLst>
                <a:tab pos="1592580" algn="l"/>
              </a:tabLst>
            </a:pPr>
            <a:endParaRPr lang="en-US" sz="16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1592580" algn="l"/>
              </a:tabLst>
            </a:pPr>
            <a:endParaRPr lang="en-US" sz="16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1592580" algn="l"/>
              </a:tabLst>
            </a:pP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                                   </a:t>
            </a:r>
          </a:p>
          <a:p>
            <a:pPr marL="0" indent="0" algn="just">
              <a:lnSpc>
                <a:spcPct val="150000"/>
              </a:lnSpc>
              <a:buNone/>
              <a:tabLst>
                <a:tab pos="1592580" algn="l"/>
              </a:tabLst>
            </a:pPr>
            <a:r>
              <a:rPr lang="en-US" sz="1600" b="1" dirty="0">
                <a:latin typeface="Times New Roman" panose="02020603050405020304" pitchFamily="18" charset="0"/>
                <a:ea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endParaRPr>
          </a:p>
          <a:p>
            <a:pPr marL="0" indent="0">
              <a:buNone/>
            </a:pPr>
            <a:endParaRPr lang="en-IN" sz="1600" dirty="0"/>
          </a:p>
        </p:txBody>
      </p:sp>
      <p:graphicFrame>
        <p:nvGraphicFramePr>
          <p:cNvPr id="4" name="Table 3">
            <a:extLst>
              <a:ext uri="{FF2B5EF4-FFF2-40B4-BE49-F238E27FC236}">
                <a16:creationId xmlns:a16="http://schemas.microsoft.com/office/drawing/2014/main" id="{BBA201FB-CB16-45A1-AD5F-10658799C5BD}"/>
              </a:ext>
            </a:extLst>
          </p:cNvPr>
          <p:cNvGraphicFramePr>
            <a:graphicFrameLocks noGrp="1"/>
          </p:cNvGraphicFramePr>
          <p:nvPr>
            <p:extLst>
              <p:ext uri="{D42A27DB-BD31-4B8C-83A1-F6EECF244321}">
                <p14:modId xmlns:p14="http://schemas.microsoft.com/office/powerpoint/2010/main" val="147449423"/>
              </p:ext>
            </p:extLst>
          </p:nvPr>
        </p:nvGraphicFramePr>
        <p:xfrm>
          <a:off x="757382" y="1016002"/>
          <a:ext cx="10270836" cy="5116943"/>
        </p:xfrm>
        <a:graphic>
          <a:graphicData uri="http://schemas.openxmlformats.org/drawingml/2006/table">
            <a:tbl>
              <a:tblPr/>
              <a:tblGrid>
                <a:gridCol w="10270836">
                  <a:extLst>
                    <a:ext uri="{9D8B030D-6E8A-4147-A177-3AD203B41FA5}">
                      <a16:colId xmlns:a16="http://schemas.microsoft.com/office/drawing/2014/main" val="984025124"/>
                    </a:ext>
                  </a:extLst>
                </a:gridCol>
              </a:tblGrid>
              <a:tr h="511694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49677537"/>
                  </a:ext>
                </a:extLst>
              </a:tr>
            </a:tbl>
          </a:graphicData>
        </a:graphic>
      </p:graphicFrame>
    </p:spTree>
    <p:extLst>
      <p:ext uri="{BB962C8B-B14F-4D97-AF65-F5344CB8AC3E}">
        <p14:creationId xmlns:p14="http://schemas.microsoft.com/office/powerpoint/2010/main" val="3589345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DA9E3-F884-4766-952A-7B200BE27FE8}"/>
              </a:ext>
            </a:extLst>
          </p:cNvPr>
          <p:cNvSpPr txBox="1"/>
          <p:nvPr/>
        </p:nvSpPr>
        <p:spPr>
          <a:xfrm>
            <a:off x="1154546" y="886691"/>
            <a:ext cx="10132289" cy="5755422"/>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SCREENSHOTS OF WORK DONE</a:t>
            </a: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                 Kit connected with sensor,                    Login Page of Web App                                   Invalid Login</a:t>
            </a:r>
          </a:p>
          <a:p>
            <a:r>
              <a:rPr lang="en-US" sz="1600" b="1" dirty="0">
                <a:latin typeface="Times New Roman" panose="02020603050405020304" pitchFamily="18" charset="0"/>
                <a:cs typeface="Times New Roman" panose="02020603050405020304" pitchFamily="18" charset="0"/>
              </a:rPr>
              <a:t>                     AVR &amp; GPS Module</a:t>
            </a:r>
          </a:p>
          <a:p>
            <a:endParaRPr lang="en-US" sz="1600" b="1" u="sng" dirty="0">
              <a:latin typeface="Times New Roman" panose="02020603050405020304" pitchFamily="18" charset="0"/>
              <a:cs typeface="Times New Roman" panose="02020603050405020304" pitchFamily="18" charset="0"/>
            </a:endParaRPr>
          </a:p>
          <a:p>
            <a:endParaRPr lang="en-IN" sz="16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EE6742-F540-4919-8E8B-E1467D8066F0}"/>
              </a:ext>
            </a:extLst>
          </p:cNvPr>
          <p:cNvPicPr>
            <a:picLocks noChangeAspect="1"/>
          </p:cNvPicPr>
          <p:nvPr/>
        </p:nvPicPr>
        <p:blipFill>
          <a:blip r:embed="rId2"/>
          <a:stretch>
            <a:fillRect/>
          </a:stretch>
        </p:blipFill>
        <p:spPr>
          <a:xfrm>
            <a:off x="2089005" y="1530927"/>
            <a:ext cx="2289031" cy="3796145"/>
          </a:xfrm>
          <a:prstGeom prst="rect">
            <a:avLst/>
          </a:prstGeom>
        </p:spPr>
      </p:pic>
      <p:pic>
        <p:nvPicPr>
          <p:cNvPr id="8" name="Picture 7">
            <a:extLst>
              <a:ext uri="{FF2B5EF4-FFF2-40B4-BE49-F238E27FC236}">
                <a16:creationId xmlns:a16="http://schemas.microsoft.com/office/drawing/2014/main" id="{3266E014-AFD3-4063-9E6D-3FADF0C7459C}"/>
              </a:ext>
            </a:extLst>
          </p:cNvPr>
          <p:cNvPicPr>
            <a:picLocks noChangeAspect="1"/>
          </p:cNvPicPr>
          <p:nvPr/>
        </p:nvPicPr>
        <p:blipFill>
          <a:blip r:embed="rId3"/>
          <a:stretch>
            <a:fillRect/>
          </a:stretch>
        </p:blipFill>
        <p:spPr>
          <a:xfrm>
            <a:off x="5247840" y="1530927"/>
            <a:ext cx="2373746" cy="3796146"/>
          </a:xfrm>
          <a:prstGeom prst="rect">
            <a:avLst/>
          </a:prstGeom>
        </p:spPr>
      </p:pic>
      <p:pic>
        <p:nvPicPr>
          <p:cNvPr id="10" name="Picture 9">
            <a:extLst>
              <a:ext uri="{FF2B5EF4-FFF2-40B4-BE49-F238E27FC236}">
                <a16:creationId xmlns:a16="http://schemas.microsoft.com/office/drawing/2014/main" id="{03895399-EDDC-4CF5-BA70-9D3C5D1F2F52}"/>
              </a:ext>
            </a:extLst>
          </p:cNvPr>
          <p:cNvPicPr>
            <a:picLocks noChangeAspect="1"/>
          </p:cNvPicPr>
          <p:nvPr/>
        </p:nvPicPr>
        <p:blipFill>
          <a:blip r:embed="rId4"/>
          <a:stretch>
            <a:fillRect/>
          </a:stretch>
        </p:blipFill>
        <p:spPr>
          <a:xfrm>
            <a:off x="8645238" y="1557480"/>
            <a:ext cx="2373746" cy="3743037"/>
          </a:xfrm>
          <a:prstGeom prst="rect">
            <a:avLst/>
          </a:prstGeom>
        </p:spPr>
      </p:pic>
      <p:graphicFrame>
        <p:nvGraphicFramePr>
          <p:cNvPr id="11" name="Table 10">
            <a:extLst>
              <a:ext uri="{FF2B5EF4-FFF2-40B4-BE49-F238E27FC236}">
                <a16:creationId xmlns:a16="http://schemas.microsoft.com/office/drawing/2014/main" id="{6CD0727C-FD86-494C-958C-95713DAC555C}"/>
              </a:ext>
            </a:extLst>
          </p:cNvPr>
          <p:cNvGraphicFramePr>
            <a:graphicFrameLocks noGrp="1"/>
          </p:cNvGraphicFramePr>
          <p:nvPr/>
        </p:nvGraphicFramePr>
        <p:xfrm>
          <a:off x="2087418" y="1533236"/>
          <a:ext cx="2281382" cy="3777673"/>
        </p:xfrm>
        <a:graphic>
          <a:graphicData uri="http://schemas.openxmlformats.org/drawingml/2006/table">
            <a:tbl>
              <a:tblPr/>
              <a:tblGrid>
                <a:gridCol w="2281382">
                  <a:extLst>
                    <a:ext uri="{9D8B030D-6E8A-4147-A177-3AD203B41FA5}">
                      <a16:colId xmlns:a16="http://schemas.microsoft.com/office/drawing/2014/main" val="426544975"/>
                    </a:ext>
                  </a:extLst>
                </a:gridCol>
              </a:tblGrid>
              <a:tr h="377767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68110398"/>
                  </a:ext>
                </a:extLst>
              </a:tr>
            </a:tbl>
          </a:graphicData>
        </a:graphic>
      </p:graphicFrame>
      <p:graphicFrame>
        <p:nvGraphicFramePr>
          <p:cNvPr id="12" name="Table 11">
            <a:extLst>
              <a:ext uri="{FF2B5EF4-FFF2-40B4-BE49-F238E27FC236}">
                <a16:creationId xmlns:a16="http://schemas.microsoft.com/office/drawing/2014/main" id="{5E80D13F-FBDF-4030-ADAF-FED36B5DFE75}"/>
              </a:ext>
            </a:extLst>
          </p:cNvPr>
          <p:cNvGraphicFramePr>
            <a:graphicFrameLocks noGrp="1"/>
          </p:cNvGraphicFramePr>
          <p:nvPr/>
        </p:nvGraphicFramePr>
        <p:xfrm>
          <a:off x="5264727" y="1542473"/>
          <a:ext cx="2355273" cy="3777672"/>
        </p:xfrm>
        <a:graphic>
          <a:graphicData uri="http://schemas.openxmlformats.org/drawingml/2006/table">
            <a:tbl>
              <a:tblPr/>
              <a:tblGrid>
                <a:gridCol w="2355273">
                  <a:extLst>
                    <a:ext uri="{9D8B030D-6E8A-4147-A177-3AD203B41FA5}">
                      <a16:colId xmlns:a16="http://schemas.microsoft.com/office/drawing/2014/main" val="4105185837"/>
                    </a:ext>
                  </a:extLst>
                </a:gridCol>
              </a:tblGrid>
              <a:tr h="377767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64664027"/>
                  </a:ext>
                </a:extLst>
              </a:tr>
            </a:tbl>
          </a:graphicData>
        </a:graphic>
      </p:graphicFrame>
      <p:graphicFrame>
        <p:nvGraphicFramePr>
          <p:cNvPr id="13" name="Table 12">
            <a:extLst>
              <a:ext uri="{FF2B5EF4-FFF2-40B4-BE49-F238E27FC236}">
                <a16:creationId xmlns:a16="http://schemas.microsoft.com/office/drawing/2014/main" id="{E29378EC-89DA-4A9A-B80C-5058DFC2FF64}"/>
              </a:ext>
            </a:extLst>
          </p:cNvPr>
          <p:cNvGraphicFramePr>
            <a:graphicFrameLocks noGrp="1"/>
          </p:cNvGraphicFramePr>
          <p:nvPr/>
        </p:nvGraphicFramePr>
        <p:xfrm>
          <a:off x="8645236" y="1570182"/>
          <a:ext cx="2364509" cy="3731491"/>
        </p:xfrm>
        <a:graphic>
          <a:graphicData uri="http://schemas.openxmlformats.org/drawingml/2006/table">
            <a:tbl>
              <a:tblPr/>
              <a:tblGrid>
                <a:gridCol w="2364509">
                  <a:extLst>
                    <a:ext uri="{9D8B030D-6E8A-4147-A177-3AD203B41FA5}">
                      <a16:colId xmlns:a16="http://schemas.microsoft.com/office/drawing/2014/main" val="520284568"/>
                    </a:ext>
                  </a:extLst>
                </a:gridCol>
              </a:tblGrid>
              <a:tr h="373149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98406539"/>
                  </a:ext>
                </a:extLst>
              </a:tr>
            </a:tbl>
          </a:graphicData>
        </a:graphic>
      </p:graphicFrame>
      <p:graphicFrame>
        <p:nvGraphicFramePr>
          <p:cNvPr id="14" name="Table 13">
            <a:extLst>
              <a:ext uri="{FF2B5EF4-FFF2-40B4-BE49-F238E27FC236}">
                <a16:creationId xmlns:a16="http://schemas.microsoft.com/office/drawing/2014/main" id="{DE206D57-EE87-45FE-BFE3-F80C2C5C82F9}"/>
              </a:ext>
            </a:extLst>
          </p:cNvPr>
          <p:cNvGraphicFramePr>
            <a:graphicFrameLocks noGrp="1"/>
          </p:cNvGraphicFramePr>
          <p:nvPr>
            <p:extLst>
              <p:ext uri="{D42A27DB-BD31-4B8C-83A1-F6EECF244321}">
                <p14:modId xmlns:p14="http://schemas.microsoft.com/office/powerpoint/2010/main" val="986505998"/>
              </p:ext>
            </p:extLst>
          </p:nvPr>
        </p:nvGraphicFramePr>
        <p:xfrm>
          <a:off x="1034474" y="637309"/>
          <a:ext cx="10307782" cy="5578764"/>
        </p:xfrm>
        <a:graphic>
          <a:graphicData uri="http://schemas.openxmlformats.org/drawingml/2006/table">
            <a:tbl>
              <a:tblPr/>
              <a:tblGrid>
                <a:gridCol w="10307782">
                  <a:extLst>
                    <a:ext uri="{9D8B030D-6E8A-4147-A177-3AD203B41FA5}">
                      <a16:colId xmlns:a16="http://schemas.microsoft.com/office/drawing/2014/main" val="2962571581"/>
                    </a:ext>
                  </a:extLst>
                </a:gridCol>
              </a:tblGrid>
              <a:tr h="557876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783063888"/>
                  </a:ext>
                </a:extLst>
              </a:tr>
            </a:tbl>
          </a:graphicData>
        </a:graphic>
      </p:graphicFrame>
    </p:spTree>
    <p:extLst>
      <p:ext uri="{BB962C8B-B14F-4D97-AF65-F5344CB8AC3E}">
        <p14:creationId xmlns:p14="http://schemas.microsoft.com/office/powerpoint/2010/main" val="3914965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3DFE6-B691-44C8-A08F-368C3156EA55}"/>
              </a:ext>
            </a:extLst>
          </p:cNvPr>
          <p:cNvSpPr txBox="1"/>
          <p:nvPr/>
        </p:nvSpPr>
        <p:spPr>
          <a:xfrm>
            <a:off x="955963" y="849746"/>
            <a:ext cx="10280073" cy="5016758"/>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SCREENSHOTS OF WORK DONE</a:t>
            </a: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When Data is not Found                                    Data Entered                                          Accept or Reject</a:t>
            </a:r>
          </a:p>
        </p:txBody>
      </p:sp>
      <p:pic>
        <p:nvPicPr>
          <p:cNvPr id="4" name="Picture 3">
            <a:extLst>
              <a:ext uri="{FF2B5EF4-FFF2-40B4-BE49-F238E27FC236}">
                <a16:creationId xmlns:a16="http://schemas.microsoft.com/office/drawing/2014/main" id="{D229CE9C-357C-4E69-8A18-89ED88600150}"/>
              </a:ext>
            </a:extLst>
          </p:cNvPr>
          <p:cNvPicPr>
            <a:picLocks noChangeAspect="1"/>
          </p:cNvPicPr>
          <p:nvPr/>
        </p:nvPicPr>
        <p:blipFill>
          <a:blip r:embed="rId2"/>
          <a:stretch>
            <a:fillRect/>
          </a:stretch>
        </p:blipFill>
        <p:spPr>
          <a:xfrm>
            <a:off x="1634837" y="1666456"/>
            <a:ext cx="2466110" cy="3779086"/>
          </a:xfrm>
          <a:prstGeom prst="rect">
            <a:avLst/>
          </a:prstGeom>
        </p:spPr>
      </p:pic>
      <p:pic>
        <p:nvPicPr>
          <p:cNvPr id="6" name="Picture 5">
            <a:extLst>
              <a:ext uri="{FF2B5EF4-FFF2-40B4-BE49-F238E27FC236}">
                <a16:creationId xmlns:a16="http://schemas.microsoft.com/office/drawing/2014/main" id="{B8E6E69B-8A55-4532-AD55-6064643CC80D}"/>
              </a:ext>
            </a:extLst>
          </p:cNvPr>
          <p:cNvPicPr>
            <a:picLocks noChangeAspect="1"/>
          </p:cNvPicPr>
          <p:nvPr/>
        </p:nvPicPr>
        <p:blipFill>
          <a:blip r:embed="rId3"/>
          <a:stretch>
            <a:fillRect/>
          </a:stretch>
        </p:blipFill>
        <p:spPr>
          <a:xfrm>
            <a:off x="5144656" y="1666456"/>
            <a:ext cx="2466110" cy="3779086"/>
          </a:xfrm>
          <a:prstGeom prst="rect">
            <a:avLst/>
          </a:prstGeom>
        </p:spPr>
      </p:pic>
      <p:pic>
        <p:nvPicPr>
          <p:cNvPr id="8" name="Picture 7">
            <a:extLst>
              <a:ext uri="{FF2B5EF4-FFF2-40B4-BE49-F238E27FC236}">
                <a16:creationId xmlns:a16="http://schemas.microsoft.com/office/drawing/2014/main" id="{DE8CCBAC-F266-4F35-929B-BE91B459382B}"/>
              </a:ext>
            </a:extLst>
          </p:cNvPr>
          <p:cNvPicPr>
            <a:picLocks noChangeAspect="1"/>
          </p:cNvPicPr>
          <p:nvPr/>
        </p:nvPicPr>
        <p:blipFill>
          <a:blip r:embed="rId4"/>
          <a:stretch>
            <a:fillRect/>
          </a:stretch>
        </p:blipFill>
        <p:spPr>
          <a:xfrm>
            <a:off x="8589820" y="1662545"/>
            <a:ext cx="2272145" cy="3694547"/>
          </a:xfrm>
          <a:prstGeom prst="rect">
            <a:avLst/>
          </a:prstGeom>
        </p:spPr>
      </p:pic>
      <p:graphicFrame>
        <p:nvGraphicFramePr>
          <p:cNvPr id="9" name="Table 8">
            <a:extLst>
              <a:ext uri="{FF2B5EF4-FFF2-40B4-BE49-F238E27FC236}">
                <a16:creationId xmlns:a16="http://schemas.microsoft.com/office/drawing/2014/main" id="{BFF54CB9-071C-4CFA-8B7E-ACEE67775C81}"/>
              </a:ext>
            </a:extLst>
          </p:cNvPr>
          <p:cNvGraphicFramePr>
            <a:graphicFrameLocks noGrp="1"/>
          </p:cNvGraphicFramePr>
          <p:nvPr>
            <p:extLst>
              <p:ext uri="{D42A27DB-BD31-4B8C-83A1-F6EECF244321}">
                <p14:modId xmlns:p14="http://schemas.microsoft.com/office/powerpoint/2010/main" val="1835929364"/>
              </p:ext>
            </p:extLst>
          </p:nvPr>
        </p:nvGraphicFramePr>
        <p:xfrm>
          <a:off x="1634837" y="1666456"/>
          <a:ext cx="2466109" cy="3764526"/>
        </p:xfrm>
        <a:graphic>
          <a:graphicData uri="http://schemas.openxmlformats.org/drawingml/2006/table">
            <a:tbl>
              <a:tblPr/>
              <a:tblGrid>
                <a:gridCol w="2466109">
                  <a:extLst>
                    <a:ext uri="{9D8B030D-6E8A-4147-A177-3AD203B41FA5}">
                      <a16:colId xmlns:a16="http://schemas.microsoft.com/office/drawing/2014/main" val="2822302908"/>
                    </a:ext>
                  </a:extLst>
                </a:gridCol>
              </a:tblGrid>
              <a:tr h="376452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65126113"/>
                  </a:ext>
                </a:extLst>
              </a:tr>
            </a:tbl>
          </a:graphicData>
        </a:graphic>
      </p:graphicFrame>
      <p:graphicFrame>
        <p:nvGraphicFramePr>
          <p:cNvPr id="10" name="Table 9">
            <a:extLst>
              <a:ext uri="{FF2B5EF4-FFF2-40B4-BE49-F238E27FC236}">
                <a16:creationId xmlns:a16="http://schemas.microsoft.com/office/drawing/2014/main" id="{54D67C78-EFB1-4578-BDA1-FB2FAA122CAA}"/>
              </a:ext>
            </a:extLst>
          </p:cNvPr>
          <p:cNvGraphicFramePr>
            <a:graphicFrameLocks noGrp="1"/>
          </p:cNvGraphicFramePr>
          <p:nvPr>
            <p:extLst>
              <p:ext uri="{D42A27DB-BD31-4B8C-83A1-F6EECF244321}">
                <p14:modId xmlns:p14="http://schemas.microsoft.com/office/powerpoint/2010/main" val="1709753966"/>
              </p:ext>
            </p:extLst>
          </p:nvPr>
        </p:nvGraphicFramePr>
        <p:xfrm>
          <a:off x="5144655" y="1662545"/>
          <a:ext cx="2475345" cy="3764526"/>
        </p:xfrm>
        <a:graphic>
          <a:graphicData uri="http://schemas.openxmlformats.org/drawingml/2006/table">
            <a:tbl>
              <a:tblPr/>
              <a:tblGrid>
                <a:gridCol w="2475345">
                  <a:extLst>
                    <a:ext uri="{9D8B030D-6E8A-4147-A177-3AD203B41FA5}">
                      <a16:colId xmlns:a16="http://schemas.microsoft.com/office/drawing/2014/main" val="1527173483"/>
                    </a:ext>
                  </a:extLst>
                </a:gridCol>
              </a:tblGrid>
              <a:tr h="376452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666798295"/>
                  </a:ext>
                </a:extLst>
              </a:tr>
            </a:tbl>
          </a:graphicData>
        </a:graphic>
      </p:graphicFrame>
      <p:graphicFrame>
        <p:nvGraphicFramePr>
          <p:cNvPr id="11" name="Table 10">
            <a:extLst>
              <a:ext uri="{FF2B5EF4-FFF2-40B4-BE49-F238E27FC236}">
                <a16:creationId xmlns:a16="http://schemas.microsoft.com/office/drawing/2014/main" id="{AB44CD78-DD2C-493E-AB36-1DF30FD889DA}"/>
              </a:ext>
            </a:extLst>
          </p:cNvPr>
          <p:cNvGraphicFramePr>
            <a:graphicFrameLocks noGrp="1"/>
          </p:cNvGraphicFramePr>
          <p:nvPr>
            <p:extLst>
              <p:ext uri="{D42A27DB-BD31-4B8C-83A1-F6EECF244321}">
                <p14:modId xmlns:p14="http://schemas.microsoft.com/office/powerpoint/2010/main" val="2191602199"/>
              </p:ext>
            </p:extLst>
          </p:nvPr>
        </p:nvGraphicFramePr>
        <p:xfrm>
          <a:off x="8589819" y="1671780"/>
          <a:ext cx="2272145" cy="3694547"/>
        </p:xfrm>
        <a:graphic>
          <a:graphicData uri="http://schemas.openxmlformats.org/drawingml/2006/table">
            <a:tbl>
              <a:tblPr/>
              <a:tblGrid>
                <a:gridCol w="2272145">
                  <a:extLst>
                    <a:ext uri="{9D8B030D-6E8A-4147-A177-3AD203B41FA5}">
                      <a16:colId xmlns:a16="http://schemas.microsoft.com/office/drawing/2014/main" val="1589569426"/>
                    </a:ext>
                  </a:extLst>
                </a:gridCol>
              </a:tblGrid>
              <a:tr h="3694547">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03884021"/>
                  </a:ext>
                </a:extLst>
              </a:tr>
            </a:tbl>
          </a:graphicData>
        </a:graphic>
      </p:graphicFrame>
      <p:graphicFrame>
        <p:nvGraphicFramePr>
          <p:cNvPr id="12" name="Table 11">
            <a:extLst>
              <a:ext uri="{FF2B5EF4-FFF2-40B4-BE49-F238E27FC236}">
                <a16:creationId xmlns:a16="http://schemas.microsoft.com/office/drawing/2014/main" id="{4D979BBF-C9D4-46F5-91B8-5B5B2C31439C}"/>
              </a:ext>
            </a:extLst>
          </p:cNvPr>
          <p:cNvGraphicFramePr>
            <a:graphicFrameLocks noGrp="1"/>
          </p:cNvGraphicFramePr>
          <p:nvPr>
            <p:extLst>
              <p:ext uri="{D42A27DB-BD31-4B8C-83A1-F6EECF244321}">
                <p14:modId xmlns:p14="http://schemas.microsoft.com/office/powerpoint/2010/main" val="2165472479"/>
              </p:ext>
            </p:extLst>
          </p:nvPr>
        </p:nvGraphicFramePr>
        <p:xfrm>
          <a:off x="923636" y="701965"/>
          <a:ext cx="10298546" cy="5306289"/>
        </p:xfrm>
        <a:graphic>
          <a:graphicData uri="http://schemas.openxmlformats.org/drawingml/2006/table">
            <a:tbl>
              <a:tblPr/>
              <a:tblGrid>
                <a:gridCol w="10298546">
                  <a:extLst>
                    <a:ext uri="{9D8B030D-6E8A-4147-A177-3AD203B41FA5}">
                      <a16:colId xmlns:a16="http://schemas.microsoft.com/office/drawing/2014/main" val="3973943824"/>
                    </a:ext>
                  </a:extLst>
                </a:gridCol>
              </a:tblGrid>
              <a:tr h="5306289">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977485633"/>
                  </a:ext>
                </a:extLst>
              </a:tr>
            </a:tbl>
          </a:graphicData>
        </a:graphic>
      </p:graphicFrame>
    </p:spTree>
    <p:extLst>
      <p:ext uri="{BB962C8B-B14F-4D97-AF65-F5344CB8AC3E}">
        <p14:creationId xmlns:p14="http://schemas.microsoft.com/office/powerpoint/2010/main" val="933769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A8198-5000-48C5-9520-A8338E1E6386}"/>
              </a:ext>
            </a:extLst>
          </p:cNvPr>
          <p:cNvSpPr txBox="1"/>
          <p:nvPr/>
        </p:nvSpPr>
        <p:spPr>
          <a:xfrm>
            <a:off x="1039090" y="868218"/>
            <a:ext cx="10113819" cy="4770537"/>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SCREENSHOTS OF WORK DONE</a:t>
            </a: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Login of Mobile App                                    Invalid Login                                  User Vehicle Tracking</a:t>
            </a:r>
          </a:p>
        </p:txBody>
      </p:sp>
      <p:pic>
        <p:nvPicPr>
          <p:cNvPr id="4" name="Picture 3">
            <a:extLst>
              <a:ext uri="{FF2B5EF4-FFF2-40B4-BE49-F238E27FC236}">
                <a16:creationId xmlns:a16="http://schemas.microsoft.com/office/drawing/2014/main" id="{282C4EF7-B9DF-464C-8BFF-F535B1BEBB58}"/>
              </a:ext>
            </a:extLst>
          </p:cNvPr>
          <p:cNvPicPr>
            <a:picLocks noChangeAspect="1"/>
          </p:cNvPicPr>
          <p:nvPr/>
        </p:nvPicPr>
        <p:blipFill>
          <a:blip r:embed="rId2"/>
          <a:stretch>
            <a:fillRect/>
          </a:stretch>
        </p:blipFill>
        <p:spPr>
          <a:xfrm>
            <a:off x="1819917" y="1745672"/>
            <a:ext cx="2395415" cy="3570561"/>
          </a:xfrm>
          <a:prstGeom prst="rect">
            <a:avLst/>
          </a:prstGeom>
        </p:spPr>
      </p:pic>
      <p:pic>
        <p:nvPicPr>
          <p:cNvPr id="6" name="Picture 5">
            <a:extLst>
              <a:ext uri="{FF2B5EF4-FFF2-40B4-BE49-F238E27FC236}">
                <a16:creationId xmlns:a16="http://schemas.microsoft.com/office/drawing/2014/main" id="{F3664972-FA4B-44EC-B4F4-482161B2237F}"/>
              </a:ext>
            </a:extLst>
          </p:cNvPr>
          <p:cNvPicPr>
            <a:picLocks noChangeAspect="1"/>
          </p:cNvPicPr>
          <p:nvPr/>
        </p:nvPicPr>
        <p:blipFill>
          <a:blip r:embed="rId3"/>
          <a:stretch>
            <a:fillRect/>
          </a:stretch>
        </p:blipFill>
        <p:spPr>
          <a:xfrm>
            <a:off x="5064724" y="1745671"/>
            <a:ext cx="2395415" cy="3482110"/>
          </a:xfrm>
          <a:prstGeom prst="rect">
            <a:avLst/>
          </a:prstGeom>
        </p:spPr>
      </p:pic>
      <p:pic>
        <p:nvPicPr>
          <p:cNvPr id="8" name="Picture 7">
            <a:extLst>
              <a:ext uri="{FF2B5EF4-FFF2-40B4-BE49-F238E27FC236}">
                <a16:creationId xmlns:a16="http://schemas.microsoft.com/office/drawing/2014/main" id="{BF189CFD-85B5-43A2-9670-797211CB4BA0}"/>
              </a:ext>
            </a:extLst>
          </p:cNvPr>
          <p:cNvPicPr>
            <a:picLocks noChangeAspect="1"/>
          </p:cNvPicPr>
          <p:nvPr/>
        </p:nvPicPr>
        <p:blipFill>
          <a:blip r:embed="rId4"/>
          <a:stretch>
            <a:fillRect/>
          </a:stretch>
        </p:blipFill>
        <p:spPr>
          <a:xfrm>
            <a:off x="8309531" y="1745671"/>
            <a:ext cx="2446489" cy="3399689"/>
          </a:xfrm>
          <a:prstGeom prst="rect">
            <a:avLst/>
          </a:prstGeom>
        </p:spPr>
      </p:pic>
      <p:graphicFrame>
        <p:nvGraphicFramePr>
          <p:cNvPr id="9" name="Table 8">
            <a:extLst>
              <a:ext uri="{FF2B5EF4-FFF2-40B4-BE49-F238E27FC236}">
                <a16:creationId xmlns:a16="http://schemas.microsoft.com/office/drawing/2014/main" id="{E4F18C6F-7913-49BD-AE9E-B80655A66E04}"/>
              </a:ext>
            </a:extLst>
          </p:cNvPr>
          <p:cNvGraphicFramePr>
            <a:graphicFrameLocks noGrp="1"/>
          </p:cNvGraphicFramePr>
          <p:nvPr>
            <p:extLst>
              <p:ext uri="{D42A27DB-BD31-4B8C-83A1-F6EECF244321}">
                <p14:modId xmlns:p14="http://schemas.microsoft.com/office/powerpoint/2010/main" val="235427865"/>
              </p:ext>
            </p:extLst>
          </p:nvPr>
        </p:nvGraphicFramePr>
        <p:xfrm>
          <a:off x="1807130" y="1745671"/>
          <a:ext cx="2395415" cy="3537529"/>
        </p:xfrm>
        <a:graphic>
          <a:graphicData uri="http://schemas.openxmlformats.org/drawingml/2006/table">
            <a:tbl>
              <a:tblPr/>
              <a:tblGrid>
                <a:gridCol w="2395415">
                  <a:extLst>
                    <a:ext uri="{9D8B030D-6E8A-4147-A177-3AD203B41FA5}">
                      <a16:colId xmlns:a16="http://schemas.microsoft.com/office/drawing/2014/main" val="1417110472"/>
                    </a:ext>
                  </a:extLst>
                </a:gridCol>
              </a:tblGrid>
              <a:tr h="3537529">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62973130"/>
                  </a:ext>
                </a:extLst>
              </a:tr>
            </a:tbl>
          </a:graphicData>
        </a:graphic>
      </p:graphicFrame>
      <p:graphicFrame>
        <p:nvGraphicFramePr>
          <p:cNvPr id="10" name="Table 9">
            <a:extLst>
              <a:ext uri="{FF2B5EF4-FFF2-40B4-BE49-F238E27FC236}">
                <a16:creationId xmlns:a16="http://schemas.microsoft.com/office/drawing/2014/main" id="{BFCFA06F-6B59-430E-BF71-1C20EBFA63A0}"/>
              </a:ext>
            </a:extLst>
          </p:cNvPr>
          <p:cNvGraphicFramePr>
            <a:graphicFrameLocks noGrp="1"/>
          </p:cNvGraphicFramePr>
          <p:nvPr>
            <p:extLst>
              <p:ext uri="{D42A27DB-BD31-4B8C-83A1-F6EECF244321}">
                <p14:modId xmlns:p14="http://schemas.microsoft.com/office/powerpoint/2010/main" val="4098936669"/>
              </p:ext>
            </p:extLst>
          </p:nvPr>
        </p:nvGraphicFramePr>
        <p:xfrm>
          <a:off x="5064724" y="1745670"/>
          <a:ext cx="2389021" cy="3482111"/>
        </p:xfrm>
        <a:graphic>
          <a:graphicData uri="http://schemas.openxmlformats.org/drawingml/2006/table">
            <a:tbl>
              <a:tblPr/>
              <a:tblGrid>
                <a:gridCol w="2389021">
                  <a:extLst>
                    <a:ext uri="{9D8B030D-6E8A-4147-A177-3AD203B41FA5}">
                      <a16:colId xmlns:a16="http://schemas.microsoft.com/office/drawing/2014/main" val="4183556685"/>
                    </a:ext>
                  </a:extLst>
                </a:gridCol>
              </a:tblGrid>
              <a:tr h="348211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679740517"/>
                  </a:ext>
                </a:extLst>
              </a:tr>
            </a:tbl>
          </a:graphicData>
        </a:graphic>
      </p:graphicFrame>
      <p:graphicFrame>
        <p:nvGraphicFramePr>
          <p:cNvPr id="11" name="Table 10">
            <a:extLst>
              <a:ext uri="{FF2B5EF4-FFF2-40B4-BE49-F238E27FC236}">
                <a16:creationId xmlns:a16="http://schemas.microsoft.com/office/drawing/2014/main" id="{3D1EAE5A-DE30-4770-B6BA-A04DE5D47087}"/>
              </a:ext>
            </a:extLst>
          </p:cNvPr>
          <p:cNvGraphicFramePr>
            <a:graphicFrameLocks noGrp="1"/>
          </p:cNvGraphicFramePr>
          <p:nvPr>
            <p:extLst>
              <p:ext uri="{D42A27DB-BD31-4B8C-83A1-F6EECF244321}">
                <p14:modId xmlns:p14="http://schemas.microsoft.com/office/powerpoint/2010/main" val="3307340633"/>
              </p:ext>
            </p:extLst>
          </p:nvPr>
        </p:nvGraphicFramePr>
        <p:xfrm>
          <a:off x="8303490" y="1736436"/>
          <a:ext cx="2446489" cy="3408924"/>
        </p:xfrm>
        <a:graphic>
          <a:graphicData uri="http://schemas.openxmlformats.org/drawingml/2006/table">
            <a:tbl>
              <a:tblPr/>
              <a:tblGrid>
                <a:gridCol w="2446489">
                  <a:extLst>
                    <a:ext uri="{9D8B030D-6E8A-4147-A177-3AD203B41FA5}">
                      <a16:colId xmlns:a16="http://schemas.microsoft.com/office/drawing/2014/main" val="3056058838"/>
                    </a:ext>
                  </a:extLst>
                </a:gridCol>
              </a:tblGrid>
              <a:tr h="340892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08001974"/>
                  </a:ext>
                </a:extLst>
              </a:tr>
            </a:tbl>
          </a:graphicData>
        </a:graphic>
      </p:graphicFrame>
      <p:graphicFrame>
        <p:nvGraphicFramePr>
          <p:cNvPr id="12" name="Table 11">
            <a:extLst>
              <a:ext uri="{FF2B5EF4-FFF2-40B4-BE49-F238E27FC236}">
                <a16:creationId xmlns:a16="http://schemas.microsoft.com/office/drawing/2014/main" id="{9599705B-AE61-4E49-8D66-DFD19FE6AC04}"/>
              </a:ext>
            </a:extLst>
          </p:cNvPr>
          <p:cNvGraphicFramePr>
            <a:graphicFrameLocks noGrp="1"/>
          </p:cNvGraphicFramePr>
          <p:nvPr>
            <p:extLst>
              <p:ext uri="{D42A27DB-BD31-4B8C-83A1-F6EECF244321}">
                <p14:modId xmlns:p14="http://schemas.microsoft.com/office/powerpoint/2010/main" val="940027926"/>
              </p:ext>
            </p:extLst>
          </p:nvPr>
        </p:nvGraphicFramePr>
        <p:xfrm>
          <a:off x="914400" y="729673"/>
          <a:ext cx="10243127" cy="5163127"/>
        </p:xfrm>
        <a:graphic>
          <a:graphicData uri="http://schemas.openxmlformats.org/drawingml/2006/table">
            <a:tbl>
              <a:tblPr/>
              <a:tblGrid>
                <a:gridCol w="10243127">
                  <a:extLst>
                    <a:ext uri="{9D8B030D-6E8A-4147-A177-3AD203B41FA5}">
                      <a16:colId xmlns:a16="http://schemas.microsoft.com/office/drawing/2014/main" val="3009282543"/>
                    </a:ext>
                  </a:extLst>
                </a:gridCol>
              </a:tblGrid>
              <a:tr h="5163127">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908015705"/>
                  </a:ext>
                </a:extLst>
              </a:tr>
            </a:tbl>
          </a:graphicData>
        </a:graphic>
      </p:graphicFrame>
    </p:spTree>
    <p:extLst>
      <p:ext uri="{BB962C8B-B14F-4D97-AF65-F5344CB8AC3E}">
        <p14:creationId xmlns:p14="http://schemas.microsoft.com/office/powerpoint/2010/main" val="3666823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B6F25D-E632-4E8D-AAE8-1F8076EC2632}"/>
              </a:ext>
            </a:extLst>
          </p:cNvPr>
          <p:cNvSpPr>
            <a:spLocks noGrp="1"/>
          </p:cNvSpPr>
          <p:nvPr>
            <p:ph type="title"/>
          </p:nvPr>
        </p:nvSpPr>
        <p:spPr>
          <a:xfrm>
            <a:off x="1069848" y="0"/>
            <a:ext cx="10058400" cy="1609344"/>
          </a:xfrm>
        </p:spPr>
        <p:txBody>
          <a:bodyPr>
            <a:normAutofit/>
          </a:bodyPr>
          <a:lstStyle/>
          <a:p>
            <a:pPr algn="ctr"/>
            <a:r>
              <a:rPr lang="en-US" u="sng" dirty="0"/>
              <a:t>Conclusion &amp; Future Enhancements</a:t>
            </a:r>
            <a:endParaRPr lang="en-IN" u="sng" dirty="0"/>
          </a:p>
        </p:txBody>
      </p:sp>
      <p:sp>
        <p:nvSpPr>
          <p:cNvPr id="6" name="Content Placeholder 5">
            <a:extLst>
              <a:ext uri="{FF2B5EF4-FFF2-40B4-BE49-F238E27FC236}">
                <a16:creationId xmlns:a16="http://schemas.microsoft.com/office/drawing/2014/main" id="{3802662C-1289-420D-ABBE-714F9A876939}"/>
              </a:ext>
            </a:extLst>
          </p:cNvPr>
          <p:cNvSpPr>
            <a:spLocks noGrp="1"/>
          </p:cNvSpPr>
          <p:nvPr>
            <p:ph idx="1"/>
          </p:nvPr>
        </p:nvSpPr>
        <p:spPr>
          <a:xfrm>
            <a:off x="895927" y="1357745"/>
            <a:ext cx="10232321" cy="4814455"/>
          </a:xfrm>
        </p:spPr>
        <p:txBody>
          <a:bodyPr>
            <a:normAutofit/>
          </a:bodyPr>
          <a:lstStyle/>
          <a:p>
            <a:pPr algn="just">
              <a:lnSpc>
                <a:spcPct val="150000"/>
              </a:lnSpc>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 It is used to identify the level of gases emitted from vehicles. It makes all the certificates digital to achieve paperless work and also maintain authenticated and authorized process. Managing the centralized system in simple and efficient way. This is the most secured contribution to smart city. </a:t>
            </a:r>
          </a:p>
          <a:p>
            <a:pPr algn="just">
              <a:lnSpc>
                <a:spcPct val="150000"/>
              </a:lnSpc>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 The IoT based emission test system is an efficient and reliable system that ensures that the data collected by the smoke sensors at the ETC is accurate and the integrity is maintained. The system addresses two important disadvantages of the existing system; firstly, the system induces automation and digitization. Secondly, the system ensures integrity and authenticity of data. </a:t>
            </a:r>
          </a:p>
          <a:p>
            <a:pPr algn="just">
              <a:lnSpc>
                <a:spcPct val="150000"/>
              </a:lnSpc>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Future Scope : </a:t>
            </a:r>
            <a:r>
              <a:rPr lang="en-US" sz="1700" dirty="0">
                <a:latin typeface="Times New Roman" panose="02020603050405020304" pitchFamily="18" charset="0"/>
                <a:cs typeface="Times New Roman" panose="02020603050405020304" pitchFamily="18" charset="0"/>
              </a:rPr>
              <a:t>The proposed system has not implemented image processing at CA to verify the authenticity and hence requires an administrator to approve or reject the generation of the certificate. This feature can be considered for the future work.</a:t>
            </a:r>
          </a:p>
          <a:p>
            <a:pPr algn="just">
              <a:lnSpc>
                <a:spcPct val="150000"/>
              </a:lnSpc>
              <a:buFont typeface="Courier New" panose="02070309020205020404" pitchFamily="49" charset="0"/>
              <a:buChar char="o"/>
            </a:pPr>
            <a:endParaRPr lang="en-IN" sz="17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977EBA58-35DB-47BC-8859-15A601585B1B}"/>
              </a:ext>
            </a:extLst>
          </p:cNvPr>
          <p:cNvGraphicFramePr>
            <a:graphicFrameLocks noGrp="1"/>
          </p:cNvGraphicFramePr>
          <p:nvPr/>
        </p:nvGraphicFramePr>
        <p:xfrm>
          <a:off x="886691" y="1366982"/>
          <a:ext cx="10390909" cy="4544291"/>
        </p:xfrm>
        <a:graphic>
          <a:graphicData uri="http://schemas.openxmlformats.org/drawingml/2006/table">
            <a:tbl>
              <a:tblPr/>
              <a:tblGrid>
                <a:gridCol w="10390909">
                  <a:extLst>
                    <a:ext uri="{9D8B030D-6E8A-4147-A177-3AD203B41FA5}">
                      <a16:colId xmlns:a16="http://schemas.microsoft.com/office/drawing/2014/main" val="3787756399"/>
                    </a:ext>
                  </a:extLst>
                </a:gridCol>
              </a:tblGrid>
              <a:tr h="454429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79224025"/>
                  </a:ext>
                </a:extLst>
              </a:tr>
            </a:tbl>
          </a:graphicData>
        </a:graphic>
      </p:graphicFrame>
    </p:spTree>
    <p:extLst>
      <p:ext uri="{BB962C8B-B14F-4D97-AF65-F5344CB8AC3E}">
        <p14:creationId xmlns:p14="http://schemas.microsoft.com/office/powerpoint/2010/main" val="299771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FC48-2EB1-4FED-BBFE-011621CEE529}"/>
              </a:ext>
            </a:extLst>
          </p:cNvPr>
          <p:cNvSpPr>
            <a:spLocks noGrp="1"/>
          </p:cNvSpPr>
          <p:nvPr>
            <p:ph type="title"/>
          </p:nvPr>
        </p:nvSpPr>
        <p:spPr>
          <a:xfrm>
            <a:off x="1069848" y="-118872"/>
            <a:ext cx="10058400" cy="1609344"/>
          </a:xfrm>
        </p:spPr>
        <p:txBody>
          <a:bodyPr>
            <a:normAutofit/>
          </a:bodyPr>
          <a:lstStyle/>
          <a:p>
            <a:pPr algn="ctr"/>
            <a:r>
              <a:rPr lang="en-US" sz="6000" u="sng" dirty="0"/>
              <a:t>reference</a:t>
            </a:r>
            <a:endParaRPr lang="en-IN" sz="6000" u="sng" dirty="0"/>
          </a:p>
        </p:txBody>
      </p:sp>
      <p:sp>
        <p:nvSpPr>
          <p:cNvPr id="3" name="Content Placeholder 2">
            <a:extLst>
              <a:ext uri="{FF2B5EF4-FFF2-40B4-BE49-F238E27FC236}">
                <a16:creationId xmlns:a16="http://schemas.microsoft.com/office/drawing/2014/main" id="{875B09CF-3A4C-4DFE-85EC-358B1319B62F}"/>
              </a:ext>
            </a:extLst>
          </p:cNvPr>
          <p:cNvSpPr>
            <a:spLocks noGrp="1"/>
          </p:cNvSpPr>
          <p:nvPr>
            <p:ph idx="1"/>
          </p:nvPr>
        </p:nvSpPr>
        <p:spPr>
          <a:xfrm>
            <a:off x="1074559" y="1248018"/>
            <a:ext cx="10064496" cy="4897582"/>
          </a:xfrm>
        </p:spPr>
        <p:txBody>
          <a:bodyPr>
            <a:normAutofit fontScale="92500" lnSpcReduction="20000"/>
          </a:bodyPr>
          <a:lstStyle/>
          <a:p>
            <a:pPr marL="0" indent="0" algn="just">
              <a:lnSpc>
                <a:spcPct val="160000"/>
              </a:lnSpc>
              <a:buNone/>
            </a:pPr>
            <a:r>
              <a:rPr lang="en-IN" altLang="en-US" sz="1700" b="1" dirty="0">
                <a:latin typeface="Times New Roman" panose="02020603050405020304" pitchFamily="18" charset="0"/>
                <a:cs typeface="Times New Roman" panose="02020603050405020304" pitchFamily="18" charset="0"/>
              </a:rPr>
              <a:t>[1] </a:t>
            </a:r>
            <a:r>
              <a:rPr lang="en-US" sz="1700" dirty="0">
                <a:latin typeface="Times New Roman" panose="02020603050405020304" pitchFamily="18" charset="0"/>
                <a:cs typeface="Times New Roman" panose="02020603050405020304" pitchFamily="18" charset="0"/>
              </a:rPr>
              <a:t>An Automatic System for Unconstrained Video-Based Face Recognition, Jingxiao Zheng , Rajeev Ranjan, Ching-Hui Chen , Jun-Cheng Chen, Carlos D. Castillo, and Rama Chellappa</a:t>
            </a:r>
          </a:p>
          <a:p>
            <a:pPr marL="0" lvl="0" indent="0" algn="just">
              <a:lnSpc>
                <a:spcPct val="160000"/>
              </a:lnSpc>
              <a:spcBef>
                <a:spcPts val="0"/>
              </a:spcBef>
              <a:buNone/>
              <a:defRPr/>
            </a:pPr>
            <a:r>
              <a:rPr lang="en-IN" sz="1700" b="1" dirty="0">
                <a:latin typeface="Times New Roman" panose="02020603050405020304" pitchFamily="18" charset="0"/>
                <a:cs typeface="Times New Roman" panose="02020603050405020304" pitchFamily="18" charset="0"/>
              </a:rPr>
              <a:t>[2]</a:t>
            </a:r>
            <a:r>
              <a:rPr lang="en-IN" sz="17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Predictive Control for NOx Emission Reductions in Diesel Engine Vehicle Platoon Application</a:t>
            </a:r>
            <a:r>
              <a:rPr lang="en-US" sz="1700" dirty="0">
                <a:solidFill>
                  <a:srgbClr val="000000"/>
                </a:solidFill>
                <a:latin typeface="Times New Roman" panose="02020603050405020304" pitchFamily="18" charset="0"/>
                <a:cs typeface="Times New Roman" panose="02020603050405020304" pitchFamily="18" charset="0"/>
              </a:rPr>
              <a:t>[2019, Vol No: 2168-2291]</a:t>
            </a:r>
          </a:p>
          <a:p>
            <a:pPr marL="0" indent="0" algn="just">
              <a:lnSpc>
                <a:spcPct val="160000"/>
              </a:lnSpc>
              <a:buNone/>
              <a:defRPr/>
            </a:pPr>
            <a:r>
              <a:rPr lang="en-US" sz="1700" b="1" dirty="0">
                <a:latin typeface="Times New Roman" panose="02020603050405020304" pitchFamily="18" charset="0"/>
                <a:cs typeface="Times New Roman" panose="02020603050405020304" pitchFamily="18" charset="0"/>
              </a:rPr>
              <a:t>[3]</a:t>
            </a:r>
            <a:r>
              <a:rPr lang="en-US" sz="17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QILONG HAN 1, PENG LIU 1, HAITAO ZHANG1, AND ZHIPENG CAI 2, (Member, IEEE) 1College of Computer Science and Technology, Harbin Engineering University, Harbin 150001, China “</a:t>
            </a:r>
            <a:r>
              <a:rPr lang="en-US" sz="1700" dirty="0">
                <a:latin typeface="Times New Roman" panose="02020603050405020304" pitchFamily="18" charset="0"/>
                <a:cs typeface="Times New Roman" panose="02020603050405020304" pitchFamily="18" charset="0"/>
              </a:rPr>
              <a:t>A Wireless Sensor Network for Monitoring Environmental Quality in the Manufacturing Industry” Received May 9, 2019, accepted May 27, 2019, date of publication June 5, 2019, date of current version June 27, 2019.</a:t>
            </a:r>
            <a:r>
              <a:rPr lang="en-IN" sz="1700" dirty="0">
                <a:latin typeface="Times New Roman" panose="02020603050405020304" pitchFamily="18" charset="0"/>
                <a:cs typeface="Times New Roman" panose="02020603050405020304" pitchFamily="18" charset="0"/>
              </a:rPr>
              <a:t> </a:t>
            </a:r>
          </a:p>
          <a:p>
            <a:pPr marL="0" indent="0">
              <a:lnSpc>
                <a:spcPct val="160000"/>
              </a:lnSpc>
              <a:buNone/>
            </a:pPr>
            <a:r>
              <a:rPr lang="en-US" sz="1700" b="1" dirty="0">
                <a:latin typeface="Times New Roman" panose="02020603050405020304" pitchFamily="18" charset="0"/>
                <a:cs typeface="Times New Roman" panose="02020603050405020304" pitchFamily="18" charset="0"/>
              </a:rPr>
              <a:t>[4]</a:t>
            </a:r>
            <a:r>
              <a:rPr lang="en-US" sz="1700" dirty="0">
                <a:latin typeface="Times New Roman" panose="02020603050405020304" pitchFamily="18" charset="0"/>
                <a:cs typeface="Times New Roman" panose="02020603050405020304" pitchFamily="18" charset="0"/>
              </a:rPr>
              <a:t> Xinghan Xu and Minoru Yoneda “Multitask Air-Quality Prediction Based on LSTM-Autoencoder Model” IEEE Transactions On Cybernetics. </a:t>
            </a:r>
          </a:p>
          <a:p>
            <a:pPr marL="0" algn="just">
              <a:lnSpc>
                <a:spcPct val="160000"/>
              </a:lnSpc>
              <a:buNone/>
            </a:pPr>
            <a:r>
              <a:rPr lang="en-US" sz="1700" b="1" dirty="0">
                <a:latin typeface="Times New Roman" panose="02020603050405020304" pitchFamily="18" charset="0"/>
                <a:cs typeface="Times New Roman" panose="02020603050405020304" pitchFamily="18" charset="0"/>
              </a:rPr>
              <a:t>[5] </a:t>
            </a:r>
            <a:r>
              <a:rPr lang="en-IN" sz="1700" dirty="0">
                <a:latin typeface="Times New Roman" panose="02020603050405020304" pitchFamily="18" charset="0"/>
                <a:cs typeface="Times New Roman" panose="02020603050405020304" pitchFamily="18" charset="0"/>
              </a:rPr>
              <a:t>Ke Gu, Junfei Qiao, Member, IEEE, and Weisi Lin, Fellow, IEEE “</a:t>
            </a:r>
            <a:r>
              <a:rPr lang="en-US" sz="1700" dirty="0">
                <a:latin typeface="Times New Roman" panose="02020603050405020304" pitchFamily="18" charset="0"/>
                <a:cs typeface="Times New Roman" panose="02020603050405020304" pitchFamily="18" charset="0"/>
              </a:rPr>
              <a:t>Recurrent Air Quality Predictor Based on Meteorology- and Pollution-Related Factors” IEEE Transactions on Industrial Informatics.</a:t>
            </a:r>
          </a:p>
          <a:p>
            <a:pPr marL="0" algn="just">
              <a:lnSpc>
                <a:spcPct val="150000"/>
              </a:lnSpc>
              <a:buNone/>
            </a:pPr>
            <a:endParaRPr lang="en-IN" sz="2000" dirty="0"/>
          </a:p>
          <a:p>
            <a:pPr marL="0" indent="0">
              <a:buNone/>
            </a:pPr>
            <a:endParaRPr lang="en-IN" dirty="0"/>
          </a:p>
        </p:txBody>
      </p:sp>
      <p:graphicFrame>
        <p:nvGraphicFramePr>
          <p:cNvPr id="4" name="Table 3">
            <a:extLst>
              <a:ext uri="{FF2B5EF4-FFF2-40B4-BE49-F238E27FC236}">
                <a16:creationId xmlns:a16="http://schemas.microsoft.com/office/drawing/2014/main" id="{C7A1AF48-5CA0-4E81-BF66-17A6E326A2B6}"/>
              </a:ext>
            </a:extLst>
          </p:cNvPr>
          <p:cNvGraphicFramePr>
            <a:graphicFrameLocks noGrp="1"/>
          </p:cNvGraphicFramePr>
          <p:nvPr>
            <p:extLst>
              <p:ext uri="{D42A27DB-BD31-4B8C-83A1-F6EECF244321}">
                <p14:modId xmlns:p14="http://schemas.microsoft.com/office/powerpoint/2010/main" val="3420431961"/>
              </p:ext>
            </p:extLst>
          </p:nvPr>
        </p:nvGraphicFramePr>
        <p:xfrm>
          <a:off x="1052945" y="1163782"/>
          <a:ext cx="10086110" cy="4978401"/>
        </p:xfrm>
        <a:graphic>
          <a:graphicData uri="http://schemas.openxmlformats.org/drawingml/2006/table">
            <a:tbl>
              <a:tblPr/>
              <a:tblGrid>
                <a:gridCol w="10086110">
                  <a:extLst>
                    <a:ext uri="{9D8B030D-6E8A-4147-A177-3AD203B41FA5}">
                      <a16:colId xmlns:a16="http://schemas.microsoft.com/office/drawing/2014/main" val="1038126940"/>
                    </a:ext>
                  </a:extLst>
                </a:gridCol>
              </a:tblGrid>
              <a:tr h="497840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74234558"/>
                  </a:ext>
                </a:extLst>
              </a:tr>
            </a:tbl>
          </a:graphicData>
        </a:graphic>
      </p:graphicFrame>
    </p:spTree>
    <p:extLst>
      <p:ext uri="{BB962C8B-B14F-4D97-AF65-F5344CB8AC3E}">
        <p14:creationId xmlns:p14="http://schemas.microsoft.com/office/powerpoint/2010/main" val="3471344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C22751-3F62-4FAE-B4A3-E0D7CB1B2D8C}"/>
              </a:ext>
            </a:extLst>
          </p:cNvPr>
          <p:cNvSpPr>
            <a:spLocks noGrp="1"/>
          </p:cNvSpPr>
          <p:nvPr>
            <p:ph type="title"/>
          </p:nvPr>
        </p:nvSpPr>
        <p:spPr>
          <a:xfrm>
            <a:off x="2167128" y="415636"/>
            <a:ext cx="9281160" cy="4330100"/>
          </a:xfrm>
        </p:spPr>
        <p:txBody>
          <a:bodyPr>
            <a:normAutofit/>
          </a:bodyPr>
          <a:lstStyle/>
          <a:p>
            <a:pPr algn="ctr"/>
            <a:r>
              <a:rPr lang="en-US" sz="6000" dirty="0"/>
              <a:t>Thank you..!!!</a:t>
            </a:r>
            <a:endParaRPr lang="en-IN" sz="6000" dirty="0"/>
          </a:p>
        </p:txBody>
      </p:sp>
      <p:graphicFrame>
        <p:nvGraphicFramePr>
          <p:cNvPr id="6" name="Table 5">
            <a:extLst>
              <a:ext uri="{FF2B5EF4-FFF2-40B4-BE49-F238E27FC236}">
                <a16:creationId xmlns:a16="http://schemas.microsoft.com/office/drawing/2014/main" id="{E7973F81-F7C8-4FEA-9140-B2D869CCEB37}"/>
              </a:ext>
            </a:extLst>
          </p:cNvPr>
          <p:cNvGraphicFramePr>
            <a:graphicFrameLocks noGrp="1"/>
          </p:cNvGraphicFramePr>
          <p:nvPr/>
        </p:nvGraphicFramePr>
        <p:xfrm>
          <a:off x="2189018" y="415636"/>
          <a:ext cx="9236364" cy="4156364"/>
        </p:xfrm>
        <a:graphic>
          <a:graphicData uri="http://schemas.openxmlformats.org/drawingml/2006/table">
            <a:tbl>
              <a:tblPr/>
              <a:tblGrid>
                <a:gridCol w="9236364">
                  <a:extLst>
                    <a:ext uri="{9D8B030D-6E8A-4147-A177-3AD203B41FA5}">
                      <a16:colId xmlns:a16="http://schemas.microsoft.com/office/drawing/2014/main" val="2948170468"/>
                    </a:ext>
                  </a:extLst>
                </a:gridCol>
              </a:tblGrid>
              <a:tr h="415636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65702255"/>
                  </a:ext>
                </a:extLst>
              </a:tr>
            </a:tbl>
          </a:graphicData>
        </a:graphic>
      </p:graphicFrame>
    </p:spTree>
    <p:extLst>
      <p:ext uri="{BB962C8B-B14F-4D97-AF65-F5344CB8AC3E}">
        <p14:creationId xmlns:p14="http://schemas.microsoft.com/office/powerpoint/2010/main" val="407475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F47B-782B-40C5-A0A4-FD92DD4E271D}"/>
              </a:ext>
            </a:extLst>
          </p:cNvPr>
          <p:cNvSpPr>
            <a:spLocks noGrp="1"/>
          </p:cNvSpPr>
          <p:nvPr>
            <p:ph type="title"/>
          </p:nvPr>
        </p:nvSpPr>
        <p:spPr>
          <a:xfrm>
            <a:off x="1069848" y="0"/>
            <a:ext cx="10058400" cy="1609344"/>
          </a:xfrm>
        </p:spPr>
        <p:txBody>
          <a:bodyPr>
            <a:normAutofit/>
          </a:bodyPr>
          <a:lstStyle/>
          <a:p>
            <a:pPr algn="ctr"/>
            <a:r>
              <a:rPr lang="en-US" sz="6000" u="sng" dirty="0"/>
              <a:t>Literature survey</a:t>
            </a:r>
            <a:endParaRPr lang="en-IN" sz="6000" u="sng" dirty="0"/>
          </a:p>
        </p:txBody>
      </p:sp>
      <p:pic>
        <p:nvPicPr>
          <p:cNvPr id="4" name="table">
            <a:extLst>
              <a:ext uri="{FF2B5EF4-FFF2-40B4-BE49-F238E27FC236}">
                <a16:creationId xmlns:a16="http://schemas.microsoft.com/office/drawing/2014/main" id="{B3D0A2DA-76AB-4E0F-84B7-68B58C197A1B}"/>
              </a:ext>
            </a:extLst>
          </p:cNvPr>
          <p:cNvPicPr>
            <a:picLocks noGrp="1" noChangeAspect="1"/>
          </p:cNvPicPr>
          <p:nvPr>
            <p:ph idx="1"/>
          </p:nvPr>
        </p:nvPicPr>
        <p:blipFill>
          <a:blip r:embed="rId2"/>
          <a:stretch>
            <a:fillRect/>
          </a:stretch>
        </p:blipFill>
        <p:spPr>
          <a:xfrm>
            <a:off x="1080654" y="1271110"/>
            <a:ext cx="9792115" cy="4640163"/>
          </a:xfrm>
          <a:prstGeom prst="rect">
            <a:avLst/>
          </a:prstGeom>
        </p:spPr>
      </p:pic>
      <p:graphicFrame>
        <p:nvGraphicFramePr>
          <p:cNvPr id="5" name="Table 4">
            <a:extLst>
              <a:ext uri="{FF2B5EF4-FFF2-40B4-BE49-F238E27FC236}">
                <a16:creationId xmlns:a16="http://schemas.microsoft.com/office/drawing/2014/main" id="{B0A570D1-F983-4A24-861A-BD751226E9CD}"/>
              </a:ext>
            </a:extLst>
          </p:cNvPr>
          <p:cNvGraphicFramePr>
            <a:graphicFrameLocks noGrp="1"/>
          </p:cNvGraphicFramePr>
          <p:nvPr>
            <p:extLst>
              <p:ext uri="{D42A27DB-BD31-4B8C-83A1-F6EECF244321}">
                <p14:modId xmlns:p14="http://schemas.microsoft.com/office/powerpoint/2010/main" val="896311685"/>
              </p:ext>
            </p:extLst>
          </p:nvPr>
        </p:nvGraphicFramePr>
        <p:xfrm>
          <a:off x="1109148" y="1324773"/>
          <a:ext cx="9735126" cy="4586500"/>
        </p:xfrm>
        <a:graphic>
          <a:graphicData uri="http://schemas.openxmlformats.org/drawingml/2006/table">
            <a:tbl>
              <a:tblPr/>
              <a:tblGrid>
                <a:gridCol w="9735126">
                  <a:extLst>
                    <a:ext uri="{9D8B030D-6E8A-4147-A177-3AD203B41FA5}">
                      <a16:colId xmlns:a16="http://schemas.microsoft.com/office/drawing/2014/main" val="330102675"/>
                    </a:ext>
                  </a:extLst>
                </a:gridCol>
              </a:tblGrid>
              <a:tr h="458650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516417466"/>
                  </a:ext>
                </a:extLst>
              </a:tr>
            </a:tbl>
          </a:graphicData>
        </a:graphic>
      </p:graphicFrame>
    </p:spTree>
    <p:extLst>
      <p:ext uri="{BB962C8B-B14F-4D97-AF65-F5344CB8AC3E}">
        <p14:creationId xmlns:p14="http://schemas.microsoft.com/office/powerpoint/2010/main" val="304980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F7AF-D980-4C77-AE4F-D91923ED65F3}"/>
              </a:ext>
            </a:extLst>
          </p:cNvPr>
          <p:cNvSpPr>
            <a:spLocks noGrp="1"/>
          </p:cNvSpPr>
          <p:nvPr>
            <p:ph type="title"/>
          </p:nvPr>
        </p:nvSpPr>
        <p:spPr>
          <a:xfrm>
            <a:off x="1066800" y="0"/>
            <a:ext cx="10058400" cy="1609344"/>
          </a:xfrm>
        </p:spPr>
        <p:txBody>
          <a:bodyPr>
            <a:normAutofit/>
          </a:bodyPr>
          <a:lstStyle/>
          <a:p>
            <a:pPr algn="ctr"/>
            <a:r>
              <a:rPr lang="en-US" sz="6000" u="sng" dirty="0"/>
              <a:t>Literature survey</a:t>
            </a:r>
            <a:endParaRPr lang="en-IN" sz="6000" u="sng" dirty="0"/>
          </a:p>
        </p:txBody>
      </p:sp>
      <p:pic>
        <p:nvPicPr>
          <p:cNvPr id="4" name="table">
            <a:extLst>
              <a:ext uri="{FF2B5EF4-FFF2-40B4-BE49-F238E27FC236}">
                <a16:creationId xmlns:a16="http://schemas.microsoft.com/office/drawing/2014/main" id="{2B07ABF8-205D-4A54-A0D9-0C7570F1BD64}"/>
              </a:ext>
            </a:extLst>
          </p:cNvPr>
          <p:cNvPicPr>
            <a:picLocks noGrp="1" noChangeAspect="1"/>
          </p:cNvPicPr>
          <p:nvPr>
            <p:ph idx="1"/>
          </p:nvPr>
        </p:nvPicPr>
        <p:blipFill>
          <a:blip r:embed="rId2"/>
          <a:stretch>
            <a:fillRect/>
          </a:stretch>
        </p:blipFill>
        <p:spPr>
          <a:xfrm>
            <a:off x="1111204" y="1464975"/>
            <a:ext cx="9969592" cy="4614862"/>
          </a:xfrm>
          <a:prstGeom prst="rect">
            <a:avLst/>
          </a:prstGeom>
        </p:spPr>
      </p:pic>
      <p:graphicFrame>
        <p:nvGraphicFramePr>
          <p:cNvPr id="6" name="Table 5">
            <a:extLst>
              <a:ext uri="{FF2B5EF4-FFF2-40B4-BE49-F238E27FC236}">
                <a16:creationId xmlns:a16="http://schemas.microsoft.com/office/drawing/2014/main" id="{5DCB28F4-181F-4BB0-A49A-23EA0952C889}"/>
              </a:ext>
            </a:extLst>
          </p:cNvPr>
          <p:cNvGraphicFramePr>
            <a:graphicFrameLocks noGrp="1"/>
          </p:cNvGraphicFramePr>
          <p:nvPr>
            <p:extLst>
              <p:ext uri="{D42A27DB-BD31-4B8C-83A1-F6EECF244321}">
                <p14:modId xmlns:p14="http://schemas.microsoft.com/office/powerpoint/2010/main" val="1841695460"/>
              </p:ext>
            </p:extLst>
          </p:nvPr>
        </p:nvGraphicFramePr>
        <p:xfrm>
          <a:off x="1132874" y="1499105"/>
          <a:ext cx="9926251" cy="4546601"/>
        </p:xfrm>
        <a:graphic>
          <a:graphicData uri="http://schemas.openxmlformats.org/drawingml/2006/table">
            <a:tbl>
              <a:tblPr/>
              <a:tblGrid>
                <a:gridCol w="9926251">
                  <a:extLst>
                    <a:ext uri="{9D8B030D-6E8A-4147-A177-3AD203B41FA5}">
                      <a16:colId xmlns:a16="http://schemas.microsoft.com/office/drawing/2014/main" val="478684857"/>
                    </a:ext>
                  </a:extLst>
                </a:gridCol>
              </a:tblGrid>
              <a:tr h="454660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023846272"/>
                  </a:ext>
                </a:extLst>
              </a:tr>
            </a:tbl>
          </a:graphicData>
        </a:graphic>
      </p:graphicFrame>
    </p:spTree>
    <p:extLst>
      <p:ext uri="{BB962C8B-B14F-4D97-AF65-F5344CB8AC3E}">
        <p14:creationId xmlns:p14="http://schemas.microsoft.com/office/powerpoint/2010/main" val="233101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B03A-3AF2-424D-BF53-7CD841B1F25B}"/>
              </a:ext>
            </a:extLst>
          </p:cNvPr>
          <p:cNvSpPr>
            <a:spLocks noGrp="1"/>
          </p:cNvSpPr>
          <p:nvPr>
            <p:ph type="title"/>
          </p:nvPr>
        </p:nvSpPr>
        <p:spPr>
          <a:xfrm>
            <a:off x="1069848" y="0"/>
            <a:ext cx="10058400" cy="1609344"/>
          </a:xfrm>
        </p:spPr>
        <p:txBody>
          <a:bodyPr>
            <a:normAutofit/>
          </a:bodyPr>
          <a:lstStyle/>
          <a:p>
            <a:pPr algn="ctr"/>
            <a:r>
              <a:rPr lang="en-US" sz="6000" u="sng" dirty="0"/>
              <a:t>Literature survey</a:t>
            </a:r>
            <a:endParaRPr lang="en-IN" sz="6000" u="sng" dirty="0"/>
          </a:p>
        </p:txBody>
      </p:sp>
      <p:pic>
        <p:nvPicPr>
          <p:cNvPr id="4" name="table">
            <a:extLst>
              <a:ext uri="{FF2B5EF4-FFF2-40B4-BE49-F238E27FC236}">
                <a16:creationId xmlns:a16="http://schemas.microsoft.com/office/drawing/2014/main" id="{23FBD80C-22F4-4E5C-8B56-76D42A5BABE9}"/>
              </a:ext>
            </a:extLst>
          </p:cNvPr>
          <p:cNvPicPr>
            <a:picLocks noGrp="1" noChangeAspect="1"/>
          </p:cNvPicPr>
          <p:nvPr>
            <p:ph idx="1"/>
          </p:nvPr>
        </p:nvPicPr>
        <p:blipFill>
          <a:blip r:embed="rId2"/>
          <a:stretch>
            <a:fillRect/>
          </a:stretch>
        </p:blipFill>
        <p:spPr>
          <a:xfrm>
            <a:off x="1145309" y="1424998"/>
            <a:ext cx="9855200" cy="4562475"/>
          </a:xfrm>
          <a:prstGeom prst="rect">
            <a:avLst/>
          </a:prstGeom>
        </p:spPr>
      </p:pic>
      <p:graphicFrame>
        <p:nvGraphicFramePr>
          <p:cNvPr id="6" name="Table 5">
            <a:extLst>
              <a:ext uri="{FF2B5EF4-FFF2-40B4-BE49-F238E27FC236}">
                <a16:creationId xmlns:a16="http://schemas.microsoft.com/office/drawing/2014/main" id="{C27A1F86-CFA1-46BB-9D1E-E3443DD2D999}"/>
              </a:ext>
            </a:extLst>
          </p:cNvPr>
          <p:cNvGraphicFramePr>
            <a:graphicFrameLocks noGrp="1"/>
          </p:cNvGraphicFramePr>
          <p:nvPr>
            <p:extLst>
              <p:ext uri="{D42A27DB-BD31-4B8C-83A1-F6EECF244321}">
                <p14:modId xmlns:p14="http://schemas.microsoft.com/office/powerpoint/2010/main" val="619132588"/>
              </p:ext>
            </p:extLst>
          </p:nvPr>
        </p:nvGraphicFramePr>
        <p:xfrm>
          <a:off x="1191491" y="1477817"/>
          <a:ext cx="9809018" cy="4442691"/>
        </p:xfrm>
        <a:graphic>
          <a:graphicData uri="http://schemas.openxmlformats.org/drawingml/2006/table">
            <a:tbl>
              <a:tblPr/>
              <a:tblGrid>
                <a:gridCol w="9809018">
                  <a:extLst>
                    <a:ext uri="{9D8B030D-6E8A-4147-A177-3AD203B41FA5}">
                      <a16:colId xmlns:a16="http://schemas.microsoft.com/office/drawing/2014/main" val="533640933"/>
                    </a:ext>
                  </a:extLst>
                </a:gridCol>
              </a:tblGrid>
              <a:tr h="444269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33224703"/>
                  </a:ext>
                </a:extLst>
              </a:tr>
            </a:tbl>
          </a:graphicData>
        </a:graphic>
      </p:graphicFrame>
    </p:spTree>
    <p:extLst>
      <p:ext uri="{BB962C8B-B14F-4D97-AF65-F5344CB8AC3E}">
        <p14:creationId xmlns:p14="http://schemas.microsoft.com/office/powerpoint/2010/main" val="363543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50A3-B46E-4430-8799-096D13193A32}"/>
              </a:ext>
            </a:extLst>
          </p:cNvPr>
          <p:cNvSpPr>
            <a:spLocks noGrp="1"/>
          </p:cNvSpPr>
          <p:nvPr>
            <p:ph type="title"/>
          </p:nvPr>
        </p:nvSpPr>
        <p:spPr>
          <a:xfrm>
            <a:off x="1066800" y="179832"/>
            <a:ext cx="10058400" cy="1609344"/>
          </a:xfrm>
        </p:spPr>
        <p:txBody>
          <a:bodyPr/>
          <a:lstStyle/>
          <a:p>
            <a:pPr algn="ctr"/>
            <a:r>
              <a:rPr lang="en-US" u="sng" dirty="0"/>
              <a:t>Problem Statement</a:t>
            </a:r>
            <a:endParaRPr lang="en-IN" u="sng" dirty="0"/>
          </a:p>
        </p:txBody>
      </p:sp>
      <p:sp>
        <p:nvSpPr>
          <p:cNvPr id="3" name="Content Placeholder 2">
            <a:extLst>
              <a:ext uri="{FF2B5EF4-FFF2-40B4-BE49-F238E27FC236}">
                <a16:creationId xmlns:a16="http://schemas.microsoft.com/office/drawing/2014/main" id="{A0FE8A2C-1A05-4421-A279-262FBF4EC175}"/>
              </a:ext>
            </a:extLst>
          </p:cNvPr>
          <p:cNvSpPr>
            <a:spLocks noGrp="1"/>
          </p:cNvSpPr>
          <p:nvPr>
            <p:ph idx="1"/>
          </p:nvPr>
        </p:nvSpPr>
        <p:spPr>
          <a:xfrm>
            <a:off x="895927" y="1551709"/>
            <a:ext cx="10232321" cy="4620491"/>
          </a:xfrm>
        </p:spPr>
        <p:txBody>
          <a:bodyPr/>
          <a:lstStyle/>
          <a:p>
            <a:pPr algn="just" fontAlgn="base">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Lack of automated system to monitor emission in vehicles and Fake emission control certificates are issued through bribing. This leads to air pollution in the environment.</a:t>
            </a:r>
          </a:p>
          <a:p>
            <a:pPr algn="just" fontAlgn="base">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 is no technological solution to this problem.</a:t>
            </a: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43F6A64-8C53-44A5-8BD7-76F506E2A001}"/>
              </a:ext>
            </a:extLst>
          </p:cNvPr>
          <p:cNvGraphicFramePr>
            <a:graphicFrameLocks noGrp="1"/>
          </p:cNvGraphicFramePr>
          <p:nvPr/>
        </p:nvGraphicFramePr>
        <p:xfrm>
          <a:off x="868218" y="1551709"/>
          <a:ext cx="10206182" cy="4405746"/>
        </p:xfrm>
        <a:graphic>
          <a:graphicData uri="http://schemas.openxmlformats.org/drawingml/2006/table">
            <a:tbl>
              <a:tblPr/>
              <a:tblGrid>
                <a:gridCol w="10206182">
                  <a:extLst>
                    <a:ext uri="{9D8B030D-6E8A-4147-A177-3AD203B41FA5}">
                      <a16:colId xmlns:a16="http://schemas.microsoft.com/office/drawing/2014/main" val="1279554869"/>
                    </a:ext>
                  </a:extLst>
                </a:gridCol>
              </a:tblGrid>
              <a:tr h="440574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49442"/>
                  </a:ext>
                </a:extLst>
              </a:tr>
            </a:tbl>
          </a:graphicData>
        </a:graphic>
      </p:graphicFrame>
    </p:spTree>
    <p:extLst>
      <p:ext uri="{BB962C8B-B14F-4D97-AF65-F5344CB8AC3E}">
        <p14:creationId xmlns:p14="http://schemas.microsoft.com/office/powerpoint/2010/main" val="136699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4FDC-0339-4275-9C92-7115F8DE6046}"/>
              </a:ext>
            </a:extLst>
          </p:cNvPr>
          <p:cNvSpPr>
            <a:spLocks noGrp="1"/>
          </p:cNvSpPr>
          <p:nvPr>
            <p:ph type="title"/>
          </p:nvPr>
        </p:nvSpPr>
        <p:spPr>
          <a:xfrm>
            <a:off x="996043" y="-81230"/>
            <a:ext cx="10058400" cy="1411266"/>
          </a:xfrm>
        </p:spPr>
        <p:txBody>
          <a:bodyPr>
            <a:normAutofit/>
          </a:bodyPr>
          <a:lstStyle/>
          <a:p>
            <a:pPr algn="ctr"/>
            <a:r>
              <a:rPr lang="en-US" sz="6000" u="sng" dirty="0"/>
              <a:t>Technology stack</a:t>
            </a:r>
            <a:endParaRPr lang="en-IN" sz="6000" u="sng" dirty="0"/>
          </a:p>
        </p:txBody>
      </p:sp>
      <p:sp>
        <p:nvSpPr>
          <p:cNvPr id="3" name="Content Placeholder 2">
            <a:extLst>
              <a:ext uri="{FF2B5EF4-FFF2-40B4-BE49-F238E27FC236}">
                <a16:creationId xmlns:a16="http://schemas.microsoft.com/office/drawing/2014/main" id="{41AA70C8-D129-4127-929A-9C8ABA3B521A}"/>
              </a:ext>
            </a:extLst>
          </p:cNvPr>
          <p:cNvSpPr>
            <a:spLocks noGrp="1"/>
          </p:cNvSpPr>
          <p:nvPr>
            <p:ph idx="1"/>
          </p:nvPr>
        </p:nvSpPr>
        <p:spPr>
          <a:xfrm>
            <a:off x="996044" y="1053192"/>
            <a:ext cx="4240974" cy="5098225"/>
          </a:xfrm>
        </p:spPr>
        <p:txBody>
          <a:bodyPr>
            <a:normAutofit lnSpcReduction="10000"/>
          </a:bodyPr>
          <a:lstStyle/>
          <a:p>
            <a:pPr marL="0" indent="0">
              <a:lnSpc>
                <a:spcPct val="150000"/>
              </a:lnSpc>
              <a:buSzPct val="70000"/>
              <a:buNone/>
            </a:pPr>
            <a:r>
              <a:rPr lang="en-US" dirty="0"/>
              <a:t> </a:t>
            </a:r>
            <a:r>
              <a:rPr lang="en-US" sz="1600" b="1" dirty="0">
                <a:latin typeface="Times New Roman" panose="02020603050405020304" pitchFamily="18" charset="0"/>
                <a:cs typeface="Times New Roman" panose="02020603050405020304" pitchFamily="18" charset="0"/>
              </a:rPr>
              <a:t>HARDWARE REQUIREMENTS:                                            </a:t>
            </a:r>
          </a:p>
          <a:p>
            <a:pPr>
              <a:lnSpc>
                <a:spcPct val="150000"/>
              </a:lnSpc>
              <a:buSzPct val="70000"/>
              <a:buFont typeface="Wingdings" panose="05000000000000000000" pitchFamily="2" charset="2"/>
              <a:buChar char="q"/>
            </a:pPr>
            <a:r>
              <a:rPr lang="en-US" dirty="0"/>
              <a:t> </a:t>
            </a:r>
            <a:r>
              <a:rPr lang="en-US" sz="1600" dirty="0">
                <a:latin typeface="Times New Roman" panose="02020603050405020304" pitchFamily="18" charset="0"/>
                <a:cs typeface="Times New Roman" panose="02020603050405020304" pitchFamily="18" charset="0"/>
              </a:rPr>
              <a:t>PC                                                                                                </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Power Supply</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Air Pollution Sensor</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GPS</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Micro Controller</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Wi-Fi Module</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RAM : 8 GB</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Processor : i5</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Hard Disk : 1 TB</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D135BE7-9009-4702-BACE-4424749055F6}"/>
              </a:ext>
            </a:extLst>
          </p:cNvPr>
          <p:cNvSpPr txBox="1"/>
          <p:nvPr/>
        </p:nvSpPr>
        <p:spPr>
          <a:xfrm>
            <a:off x="6216073" y="1163782"/>
            <a:ext cx="4054763" cy="130997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SOFTWARE REQUIREMENTS:</a:t>
            </a:r>
          </a:p>
          <a:p>
            <a:endParaRPr lang="en-US" dirty="0"/>
          </a:p>
          <a:p>
            <a:pPr marL="285750" indent="-285750">
              <a:lnSpc>
                <a:spcPct val="150000"/>
              </a:lnSpc>
              <a:buClr>
                <a:schemeClr val="accent2"/>
              </a:buClr>
              <a:buSzPct val="7300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Visual Studio</a:t>
            </a:r>
          </a:p>
          <a:p>
            <a:pPr marL="285750" indent="-285750">
              <a:lnSpc>
                <a:spcPct val="150000"/>
              </a:lnSpc>
              <a:buClr>
                <a:schemeClr val="accent2"/>
              </a:buClr>
              <a:buSzPct val="7300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Python</a:t>
            </a:r>
          </a:p>
        </p:txBody>
      </p:sp>
      <p:graphicFrame>
        <p:nvGraphicFramePr>
          <p:cNvPr id="7" name="Table 6">
            <a:extLst>
              <a:ext uri="{FF2B5EF4-FFF2-40B4-BE49-F238E27FC236}">
                <a16:creationId xmlns:a16="http://schemas.microsoft.com/office/drawing/2014/main" id="{7D77CB4B-A2AC-4939-B265-907A6564F1A7}"/>
              </a:ext>
            </a:extLst>
          </p:cNvPr>
          <p:cNvGraphicFramePr>
            <a:graphicFrameLocks noGrp="1"/>
          </p:cNvGraphicFramePr>
          <p:nvPr>
            <p:extLst>
              <p:ext uri="{D42A27DB-BD31-4B8C-83A1-F6EECF244321}">
                <p14:modId xmlns:p14="http://schemas.microsoft.com/office/powerpoint/2010/main" val="866570749"/>
              </p:ext>
            </p:extLst>
          </p:nvPr>
        </p:nvGraphicFramePr>
        <p:xfrm>
          <a:off x="1016000" y="1043709"/>
          <a:ext cx="10012218" cy="5144655"/>
        </p:xfrm>
        <a:graphic>
          <a:graphicData uri="http://schemas.openxmlformats.org/drawingml/2006/table">
            <a:tbl>
              <a:tblPr/>
              <a:tblGrid>
                <a:gridCol w="10012218">
                  <a:extLst>
                    <a:ext uri="{9D8B030D-6E8A-4147-A177-3AD203B41FA5}">
                      <a16:colId xmlns:a16="http://schemas.microsoft.com/office/drawing/2014/main" val="4166776912"/>
                    </a:ext>
                  </a:extLst>
                </a:gridCol>
              </a:tblGrid>
              <a:tr h="5144655">
                <a:tc>
                  <a:txBody>
                    <a:bodyPr/>
                    <a:lstStyle/>
                    <a:p>
                      <a:endParaRPr lang="en-US" dirty="0"/>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48312825"/>
                  </a:ext>
                </a:extLst>
              </a:tr>
            </a:tbl>
          </a:graphicData>
        </a:graphic>
      </p:graphicFrame>
    </p:spTree>
    <p:extLst>
      <p:ext uri="{BB962C8B-B14F-4D97-AF65-F5344CB8AC3E}">
        <p14:creationId xmlns:p14="http://schemas.microsoft.com/office/powerpoint/2010/main" val="196320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0157-AD2C-4DA7-B295-2FFEADEC2C3D}"/>
              </a:ext>
            </a:extLst>
          </p:cNvPr>
          <p:cNvSpPr>
            <a:spLocks noGrp="1"/>
          </p:cNvSpPr>
          <p:nvPr>
            <p:ph type="title"/>
          </p:nvPr>
        </p:nvSpPr>
        <p:spPr>
          <a:xfrm>
            <a:off x="1069848" y="-118872"/>
            <a:ext cx="10058400" cy="1609344"/>
          </a:xfrm>
        </p:spPr>
        <p:txBody>
          <a:bodyPr>
            <a:normAutofit/>
          </a:bodyPr>
          <a:lstStyle/>
          <a:p>
            <a:pPr algn="ctr"/>
            <a:r>
              <a:rPr lang="en-US" sz="6000" u="sng" dirty="0"/>
              <a:t>System architecture</a:t>
            </a:r>
            <a:endParaRPr lang="en-IN" sz="6000" u="sng" dirty="0"/>
          </a:p>
        </p:txBody>
      </p:sp>
      <p:cxnSp>
        <p:nvCxnSpPr>
          <p:cNvPr id="13" name="Straight Arrow Connector 12">
            <a:extLst>
              <a:ext uri="{FF2B5EF4-FFF2-40B4-BE49-F238E27FC236}">
                <a16:creationId xmlns:a16="http://schemas.microsoft.com/office/drawing/2014/main" id="{A023FBD3-A3AA-4C59-A3E7-54A55FD0381A}"/>
              </a:ext>
            </a:extLst>
          </p:cNvPr>
          <p:cNvCxnSpPr>
            <a:cxnSpLocks/>
          </p:cNvCxnSpPr>
          <p:nvPr/>
        </p:nvCxnSpPr>
        <p:spPr>
          <a:xfrm>
            <a:off x="2826327" y="2316963"/>
            <a:ext cx="938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1A6EED5-A18F-4BDC-A9FA-E79EDC3C44A7}"/>
              </a:ext>
            </a:extLst>
          </p:cNvPr>
          <p:cNvCxnSpPr/>
          <p:nvPr/>
        </p:nvCxnSpPr>
        <p:spPr>
          <a:xfrm>
            <a:off x="2826327" y="4184880"/>
            <a:ext cx="938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D15BB91-55B6-4DA9-B188-CC03AA129440}"/>
              </a:ext>
            </a:extLst>
          </p:cNvPr>
          <p:cNvCxnSpPr>
            <a:cxnSpLocks/>
          </p:cNvCxnSpPr>
          <p:nvPr/>
        </p:nvCxnSpPr>
        <p:spPr>
          <a:xfrm>
            <a:off x="5901347" y="2290647"/>
            <a:ext cx="517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694C232-4F3E-49AE-A877-0A18651CEA5C}"/>
              </a:ext>
            </a:extLst>
          </p:cNvPr>
          <p:cNvCxnSpPr>
            <a:cxnSpLocks/>
          </p:cNvCxnSpPr>
          <p:nvPr/>
        </p:nvCxnSpPr>
        <p:spPr>
          <a:xfrm>
            <a:off x="7797324" y="2265902"/>
            <a:ext cx="367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6DC496-9B99-4994-9E83-743E49DC4B17}"/>
              </a:ext>
            </a:extLst>
          </p:cNvPr>
          <p:cNvCxnSpPr>
            <a:cxnSpLocks/>
            <a:stCxn id="46" idx="2"/>
          </p:cNvCxnSpPr>
          <p:nvPr/>
        </p:nvCxnSpPr>
        <p:spPr>
          <a:xfrm>
            <a:off x="8866801" y="2668726"/>
            <a:ext cx="10557" cy="33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7F7B63-DF9B-47AF-8102-84C7C2298E8B}"/>
              </a:ext>
            </a:extLst>
          </p:cNvPr>
          <p:cNvCxnSpPr>
            <a:cxnSpLocks/>
          </p:cNvCxnSpPr>
          <p:nvPr/>
        </p:nvCxnSpPr>
        <p:spPr>
          <a:xfrm flipH="1">
            <a:off x="8242554" y="4156465"/>
            <a:ext cx="394446" cy="319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C867659-F1B8-4F1C-BD86-BE9BED2C3C2E}"/>
              </a:ext>
            </a:extLst>
          </p:cNvPr>
          <p:cNvCxnSpPr>
            <a:cxnSpLocks/>
          </p:cNvCxnSpPr>
          <p:nvPr/>
        </p:nvCxnSpPr>
        <p:spPr>
          <a:xfrm>
            <a:off x="9165798" y="4135354"/>
            <a:ext cx="453684" cy="381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5755905-357A-4A90-AE4B-16BFD0C1A59D}"/>
              </a:ext>
            </a:extLst>
          </p:cNvPr>
          <p:cNvCxnSpPr>
            <a:cxnSpLocks/>
          </p:cNvCxnSpPr>
          <p:nvPr/>
        </p:nvCxnSpPr>
        <p:spPr>
          <a:xfrm flipV="1">
            <a:off x="4903444" y="5249851"/>
            <a:ext cx="0" cy="45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DB056555-91F0-4B8D-B914-CD8BE8CBBFD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95934" y="1217935"/>
            <a:ext cx="1930393" cy="1940004"/>
          </a:xfrm>
          <a:prstGeom prst="rect">
            <a:avLst/>
          </a:prstGeom>
        </p:spPr>
      </p:pic>
      <p:sp>
        <p:nvSpPr>
          <p:cNvPr id="24" name="TextBox 23">
            <a:extLst>
              <a:ext uri="{FF2B5EF4-FFF2-40B4-BE49-F238E27FC236}">
                <a16:creationId xmlns:a16="http://schemas.microsoft.com/office/drawing/2014/main" id="{F797D82B-49CD-466A-96C9-C9667AB9CA56}"/>
              </a:ext>
            </a:extLst>
          </p:cNvPr>
          <p:cNvSpPr txBox="1"/>
          <p:nvPr/>
        </p:nvSpPr>
        <p:spPr>
          <a:xfrm>
            <a:off x="1204378" y="3131613"/>
            <a:ext cx="1930393"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P</a:t>
            </a:r>
            <a:r>
              <a:rPr lang="en-IN" sz="1400" b="1" dirty="0">
                <a:latin typeface="Times New Roman" panose="02020603050405020304" pitchFamily="18" charset="0"/>
                <a:cs typeface="Times New Roman" panose="02020603050405020304" pitchFamily="18" charset="0"/>
              </a:rPr>
              <a:t>OWER SUPPLY</a:t>
            </a:r>
          </a:p>
        </p:txBody>
      </p:sp>
      <p:graphicFrame>
        <p:nvGraphicFramePr>
          <p:cNvPr id="25" name="Table 24">
            <a:extLst>
              <a:ext uri="{FF2B5EF4-FFF2-40B4-BE49-F238E27FC236}">
                <a16:creationId xmlns:a16="http://schemas.microsoft.com/office/drawing/2014/main" id="{7CC7477E-ECCA-4DA4-81FE-0CE9D39C6E59}"/>
              </a:ext>
            </a:extLst>
          </p:cNvPr>
          <p:cNvGraphicFramePr>
            <a:graphicFrameLocks noGrp="1"/>
          </p:cNvGraphicFramePr>
          <p:nvPr/>
        </p:nvGraphicFramePr>
        <p:xfrm>
          <a:off x="877455" y="1209964"/>
          <a:ext cx="1948872" cy="1930400"/>
        </p:xfrm>
        <a:graphic>
          <a:graphicData uri="http://schemas.openxmlformats.org/drawingml/2006/table">
            <a:tbl>
              <a:tblPr/>
              <a:tblGrid>
                <a:gridCol w="1948872">
                  <a:extLst>
                    <a:ext uri="{9D8B030D-6E8A-4147-A177-3AD203B41FA5}">
                      <a16:colId xmlns:a16="http://schemas.microsoft.com/office/drawing/2014/main" val="328926444"/>
                    </a:ext>
                  </a:extLst>
                </a:gridCol>
              </a:tblGrid>
              <a:tr h="193040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60824342"/>
                  </a:ext>
                </a:extLst>
              </a:tr>
            </a:tbl>
          </a:graphicData>
        </a:graphic>
      </p:graphicFrame>
      <p:pic>
        <p:nvPicPr>
          <p:cNvPr id="27" name="Picture 26">
            <a:extLst>
              <a:ext uri="{FF2B5EF4-FFF2-40B4-BE49-F238E27FC236}">
                <a16:creationId xmlns:a16="http://schemas.microsoft.com/office/drawing/2014/main" id="{AEA8914D-381B-4194-82C7-1AA60E24E76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14301" y="3706045"/>
            <a:ext cx="1877062" cy="1812644"/>
          </a:xfrm>
          <a:prstGeom prst="rect">
            <a:avLst/>
          </a:prstGeom>
        </p:spPr>
      </p:pic>
      <p:sp>
        <p:nvSpPr>
          <p:cNvPr id="28" name="TextBox 27">
            <a:extLst>
              <a:ext uri="{FF2B5EF4-FFF2-40B4-BE49-F238E27FC236}">
                <a16:creationId xmlns:a16="http://schemas.microsoft.com/office/drawing/2014/main" id="{D21C5A92-2A55-465A-9881-852AEB9AF850}"/>
              </a:ext>
            </a:extLst>
          </p:cNvPr>
          <p:cNvSpPr txBox="1"/>
          <p:nvPr/>
        </p:nvSpPr>
        <p:spPr>
          <a:xfrm>
            <a:off x="1204378" y="5518689"/>
            <a:ext cx="1877062" cy="523220"/>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A</a:t>
            </a:r>
            <a:r>
              <a:rPr lang="en-IN" sz="1400" b="1" dirty="0">
                <a:latin typeface="Times New Roman" panose="02020603050405020304" pitchFamily="18" charset="0"/>
                <a:cs typeface="Times New Roman" panose="02020603050405020304" pitchFamily="18" charset="0"/>
              </a:rPr>
              <a:t>IR  POLLUTION      SENSOR</a:t>
            </a:r>
          </a:p>
        </p:txBody>
      </p:sp>
      <p:graphicFrame>
        <p:nvGraphicFramePr>
          <p:cNvPr id="29" name="Table 28">
            <a:extLst>
              <a:ext uri="{FF2B5EF4-FFF2-40B4-BE49-F238E27FC236}">
                <a16:creationId xmlns:a16="http://schemas.microsoft.com/office/drawing/2014/main" id="{D67658AB-779E-415E-94AD-CFC5FDAE9512}"/>
              </a:ext>
            </a:extLst>
          </p:cNvPr>
          <p:cNvGraphicFramePr>
            <a:graphicFrameLocks noGrp="1"/>
          </p:cNvGraphicFramePr>
          <p:nvPr/>
        </p:nvGraphicFramePr>
        <p:xfrm>
          <a:off x="905164" y="3694545"/>
          <a:ext cx="1902691" cy="1782619"/>
        </p:xfrm>
        <a:graphic>
          <a:graphicData uri="http://schemas.openxmlformats.org/drawingml/2006/table">
            <a:tbl>
              <a:tblPr/>
              <a:tblGrid>
                <a:gridCol w="1902691">
                  <a:extLst>
                    <a:ext uri="{9D8B030D-6E8A-4147-A177-3AD203B41FA5}">
                      <a16:colId xmlns:a16="http://schemas.microsoft.com/office/drawing/2014/main" val="3335502716"/>
                    </a:ext>
                  </a:extLst>
                </a:gridCol>
              </a:tblGrid>
              <a:tr h="1782619">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8052607"/>
                  </a:ext>
                </a:extLst>
              </a:tr>
            </a:tbl>
          </a:graphicData>
        </a:graphic>
      </p:graphicFrame>
      <p:pic>
        <p:nvPicPr>
          <p:cNvPr id="32" name="Picture 31">
            <a:extLst>
              <a:ext uri="{FF2B5EF4-FFF2-40B4-BE49-F238E27FC236}">
                <a16:creationId xmlns:a16="http://schemas.microsoft.com/office/drawing/2014/main" id="{32AC1627-998E-4FD4-A6F2-471040211CC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3772077" y="1411238"/>
            <a:ext cx="2145462" cy="3575366"/>
          </a:xfrm>
          <a:prstGeom prst="rect">
            <a:avLst/>
          </a:prstGeom>
        </p:spPr>
      </p:pic>
      <p:sp>
        <p:nvSpPr>
          <p:cNvPr id="33" name="TextBox 32">
            <a:extLst>
              <a:ext uri="{FF2B5EF4-FFF2-40B4-BE49-F238E27FC236}">
                <a16:creationId xmlns:a16="http://schemas.microsoft.com/office/drawing/2014/main" id="{2B55EAC9-57E5-40B6-8FA3-C1C2A852FACF}"/>
              </a:ext>
            </a:extLst>
          </p:cNvPr>
          <p:cNvSpPr txBox="1"/>
          <p:nvPr/>
        </p:nvSpPr>
        <p:spPr>
          <a:xfrm>
            <a:off x="3821477" y="4986604"/>
            <a:ext cx="214546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M</a:t>
            </a:r>
            <a:r>
              <a:rPr lang="en-IN" sz="1400" b="1" dirty="0">
                <a:latin typeface="Times New Roman" panose="02020603050405020304" pitchFamily="18" charset="0"/>
                <a:cs typeface="Times New Roman" panose="02020603050405020304" pitchFamily="18" charset="0"/>
              </a:rPr>
              <a:t>ICROCONTROLLER</a:t>
            </a:r>
          </a:p>
        </p:txBody>
      </p:sp>
      <p:pic>
        <p:nvPicPr>
          <p:cNvPr id="35" name="Picture 34">
            <a:extLst>
              <a:ext uri="{FF2B5EF4-FFF2-40B4-BE49-F238E27FC236}">
                <a16:creationId xmlns:a16="http://schemas.microsoft.com/office/drawing/2014/main" id="{8B51D361-1A7E-4612-8A7A-12E2CD931EE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4444263" y="5393626"/>
            <a:ext cx="951346" cy="816090"/>
          </a:xfrm>
          <a:prstGeom prst="rect">
            <a:avLst/>
          </a:prstGeom>
        </p:spPr>
      </p:pic>
      <p:sp>
        <p:nvSpPr>
          <p:cNvPr id="36" name="TextBox 35">
            <a:extLst>
              <a:ext uri="{FF2B5EF4-FFF2-40B4-BE49-F238E27FC236}">
                <a16:creationId xmlns:a16="http://schemas.microsoft.com/office/drawing/2014/main" id="{20667806-6F52-41C5-A2BE-D6532B685A58}"/>
              </a:ext>
            </a:extLst>
          </p:cNvPr>
          <p:cNvSpPr txBox="1"/>
          <p:nvPr/>
        </p:nvSpPr>
        <p:spPr>
          <a:xfrm>
            <a:off x="4220127" y="6041909"/>
            <a:ext cx="162560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G</a:t>
            </a:r>
            <a:r>
              <a:rPr lang="en-IN" sz="1400" b="1" dirty="0">
                <a:latin typeface="Times New Roman" panose="02020603050405020304" pitchFamily="18" charset="0"/>
                <a:cs typeface="Times New Roman" panose="02020603050405020304" pitchFamily="18" charset="0"/>
              </a:rPr>
              <a:t>PS MODULE</a:t>
            </a:r>
          </a:p>
        </p:txBody>
      </p:sp>
      <p:graphicFrame>
        <p:nvGraphicFramePr>
          <p:cNvPr id="37" name="Table 36">
            <a:extLst>
              <a:ext uri="{FF2B5EF4-FFF2-40B4-BE49-F238E27FC236}">
                <a16:creationId xmlns:a16="http://schemas.microsoft.com/office/drawing/2014/main" id="{76FCC2F4-B8F9-42E5-96D7-EDBBEB2B539C}"/>
              </a:ext>
            </a:extLst>
          </p:cNvPr>
          <p:cNvGraphicFramePr>
            <a:graphicFrameLocks noGrp="1"/>
          </p:cNvGraphicFramePr>
          <p:nvPr/>
        </p:nvGraphicFramePr>
        <p:xfrm>
          <a:off x="3768436" y="1422400"/>
          <a:ext cx="2161309" cy="3565236"/>
        </p:xfrm>
        <a:graphic>
          <a:graphicData uri="http://schemas.openxmlformats.org/drawingml/2006/table">
            <a:tbl>
              <a:tblPr/>
              <a:tblGrid>
                <a:gridCol w="2161309">
                  <a:extLst>
                    <a:ext uri="{9D8B030D-6E8A-4147-A177-3AD203B41FA5}">
                      <a16:colId xmlns:a16="http://schemas.microsoft.com/office/drawing/2014/main" val="2409407931"/>
                    </a:ext>
                  </a:extLst>
                </a:gridCol>
              </a:tblGrid>
              <a:tr h="356523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70427163"/>
                  </a:ext>
                </a:extLst>
              </a:tr>
            </a:tbl>
          </a:graphicData>
        </a:graphic>
      </p:graphicFrame>
      <p:graphicFrame>
        <p:nvGraphicFramePr>
          <p:cNvPr id="38" name="Table 37">
            <a:extLst>
              <a:ext uri="{FF2B5EF4-FFF2-40B4-BE49-F238E27FC236}">
                <a16:creationId xmlns:a16="http://schemas.microsoft.com/office/drawing/2014/main" id="{C8E0EB5F-B22F-4DA0-BB6F-A7D801100A8C}"/>
              </a:ext>
            </a:extLst>
          </p:cNvPr>
          <p:cNvGraphicFramePr>
            <a:graphicFrameLocks noGrp="1"/>
          </p:cNvGraphicFramePr>
          <p:nvPr>
            <p:extLst>
              <p:ext uri="{D42A27DB-BD31-4B8C-83A1-F6EECF244321}">
                <p14:modId xmlns:p14="http://schemas.microsoft.com/office/powerpoint/2010/main" val="1490059002"/>
              </p:ext>
            </p:extLst>
          </p:nvPr>
        </p:nvGraphicFramePr>
        <p:xfrm>
          <a:off x="4427771" y="5466217"/>
          <a:ext cx="951346" cy="632972"/>
        </p:xfrm>
        <a:graphic>
          <a:graphicData uri="http://schemas.openxmlformats.org/drawingml/2006/table">
            <a:tbl>
              <a:tblPr/>
              <a:tblGrid>
                <a:gridCol w="951346">
                  <a:extLst>
                    <a:ext uri="{9D8B030D-6E8A-4147-A177-3AD203B41FA5}">
                      <a16:colId xmlns:a16="http://schemas.microsoft.com/office/drawing/2014/main" val="438780312"/>
                    </a:ext>
                  </a:extLst>
                </a:gridCol>
              </a:tblGrid>
              <a:tr h="63297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92760838"/>
                  </a:ext>
                </a:extLst>
              </a:tr>
            </a:tbl>
          </a:graphicData>
        </a:graphic>
      </p:graphicFrame>
      <p:pic>
        <p:nvPicPr>
          <p:cNvPr id="42" name="Picture 41">
            <a:extLst>
              <a:ext uri="{FF2B5EF4-FFF2-40B4-BE49-F238E27FC236}">
                <a16:creationId xmlns:a16="http://schemas.microsoft.com/office/drawing/2014/main" id="{A2408D4F-B8B4-4493-899E-FC064D67E58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6429654" y="1727310"/>
            <a:ext cx="1367670" cy="1018443"/>
          </a:xfrm>
          <a:prstGeom prst="rect">
            <a:avLst/>
          </a:prstGeom>
        </p:spPr>
      </p:pic>
      <p:sp>
        <p:nvSpPr>
          <p:cNvPr id="43" name="TextBox 42">
            <a:extLst>
              <a:ext uri="{FF2B5EF4-FFF2-40B4-BE49-F238E27FC236}">
                <a16:creationId xmlns:a16="http://schemas.microsoft.com/office/drawing/2014/main" id="{771D3E4F-9E1F-432F-8D52-ECB440E13878}"/>
              </a:ext>
            </a:extLst>
          </p:cNvPr>
          <p:cNvSpPr txBox="1"/>
          <p:nvPr/>
        </p:nvSpPr>
        <p:spPr>
          <a:xfrm>
            <a:off x="6429654" y="2748089"/>
            <a:ext cx="1367670" cy="523220"/>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G</a:t>
            </a:r>
            <a:r>
              <a:rPr lang="en-IN" sz="1400" b="1" dirty="0">
                <a:latin typeface="Times New Roman" panose="02020603050405020304" pitchFamily="18" charset="0"/>
                <a:cs typeface="Times New Roman" panose="02020603050405020304" pitchFamily="18" charset="0"/>
              </a:rPr>
              <a:t>ATEWAY MODULE</a:t>
            </a:r>
          </a:p>
        </p:txBody>
      </p:sp>
      <p:graphicFrame>
        <p:nvGraphicFramePr>
          <p:cNvPr id="44" name="Table 43">
            <a:extLst>
              <a:ext uri="{FF2B5EF4-FFF2-40B4-BE49-F238E27FC236}">
                <a16:creationId xmlns:a16="http://schemas.microsoft.com/office/drawing/2014/main" id="{C6B43822-6CBB-44C4-8671-63814F65A001}"/>
              </a:ext>
            </a:extLst>
          </p:cNvPr>
          <p:cNvGraphicFramePr>
            <a:graphicFrameLocks noGrp="1"/>
          </p:cNvGraphicFramePr>
          <p:nvPr>
            <p:extLst>
              <p:ext uri="{D42A27DB-BD31-4B8C-83A1-F6EECF244321}">
                <p14:modId xmlns:p14="http://schemas.microsoft.com/office/powerpoint/2010/main" val="544940060"/>
              </p:ext>
            </p:extLst>
          </p:nvPr>
        </p:nvGraphicFramePr>
        <p:xfrm>
          <a:off x="6429654" y="1753744"/>
          <a:ext cx="1367670" cy="979055"/>
        </p:xfrm>
        <a:graphic>
          <a:graphicData uri="http://schemas.openxmlformats.org/drawingml/2006/table">
            <a:tbl>
              <a:tblPr/>
              <a:tblGrid>
                <a:gridCol w="1367670">
                  <a:extLst>
                    <a:ext uri="{9D8B030D-6E8A-4147-A177-3AD203B41FA5}">
                      <a16:colId xmlns:a16="http://schemas.microsoft.com/office/drawing/2014/main" val="402231992"/>
                    </a:ext>
                  </a:extLst>
                </a:gridCol>
              </a:tblGrid>
              <a:tr h="97905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23978465"/>
                  </a:ext>
                </a:extLst>
              </a:tr>
            </a:tbl>
          </a:graphicData>
        </a:graphic>
      </p:graphicFrame>
      <p:pic>
        <p:nvPicPr>
          <p:cNvPr id="46" name="Picture 45">
            <a:extLst>
              <a:ext uri="{FF2B5EF4-FFF2-40B4-BE49-F238E27FC236}">
                <a16:creationId xmlns:a16="http://schemas.microsoft.com/office/drawing/2014/main" id="{3E00F305-0D58-4BEB-AD3F-2F1CA1A66F54}"/>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8182966" y="1753744"/>
            <a:ext cx="1367670" cy="914982"/>
          </a:xfrm>
          <a:prstGeom prst="rect">
            <a:avLst/>
          </a:prstGeom>
        </p:spPr>
      </p:pic>
      <p:graphicFrame>
        <p:nvGraphicFramePr>
          <p:cNvPr id="51" name="Table 50">
            <a:extLst>
              <a:ext uri="{FF2B5EF4-FFF2-40B4-BE49-F238E27FC236}">
                <a16:creationId xmlns:a16="http://schemas.microsoft.com/office/drawing/2014/main" id="{7697E827-D631-4C8C-862D-103A6C5D50C7}"/>
              </a:ext>
            </a:extLst>
          </p:cNvPr>
          <p:cNvGraphicFramePr>
            <a:graphicFrameLocks noGrp="1"/>
          </p:cNvGraphicFramePr>
          <p:nvPr>
            <p:extLst>
              <p:ext uri="{D42A27DB-BD31-4B8C-83A1-F6EECF244321}">
                <p14:modId xmlns:p14="http://schemas.microsoft.com/office/powerpoint/2010/main" val="2939818190"/>
              </p:ext>
            </p:extLst>
          </p:nvPr>
        </p:nvGraphicFramePr>
        <p:xfrm>
          <a:off x="8193772" y="1754325"/>
          <a:ext cx="1330036" cy="905164"/>
        </p:xfrm>
        <a:graphic>
          <a:graphicData uri="http://schemas.openxmlformats.org/drawingml/2006/table">
            <a:tbl>
              <a:tblPr/>
              <a:tblGrid>
                <a:gridCol w="1330036">
                  <a:extLst>
                    <a:ext uri="{9D8B030D-6E8A-4147-A177-3AD203B41FA5}">
                      <a16:colId xmlns:a16="http://schemas.microsoft.com/office/drawing/2014/main" val="3456195050"/>
                    </a:ext>
                  </a:extLst>
                </a:gridCol>
              </a:tblGrid>
              <a:tr h="90516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66722141"/>
                  </a:ext>
                </a:extLst>
              </a:tr>
            </a:tbl>
          </a:graphicData>
        </a:graphic>
      </p:graphicFrame>
      <p:pic>
        <p:nvPicPr>
          <p:cNvPr id="56" name="Picture 55">
            <a:extLst>
              <a:ext uri="{FF2B5EF4-FFF2-40B4-BE49-F238E27FC236}">
                <a16:creationId xmlns:a16="http://schemas.microsoft.com/office/drawing/2014/main" id="{61CCCADB-04D1-481D-B566-CFE40AB63260}"/>
              </a:ext>
            </a:extLst>
          </p:cNvPr>
          <p:cNvPicPr>
            <a:picLocks noChangeAspect="1"/>
          </p:cNvPicPr>
          <p:nvPr/>
        </p:nvPicPr>
        <p:blipFill>
          <a:blip r:embed="rId14">
            <a:extLst>
              <a:ext uri="{837473B0-CC2E-450A-ABE3-18F120FF3D39}">
                <a1611:picAttrSrcUrl xmlns:a1611="http://schemas.microsoft.com/office/drawing/2016/11/main" r:id="rId15"/>
              </a:ext>
            </a:extLst>
          </a:blip>
          <a:stretch>
            <a:fillRect/>
          </a:stretch>
        </p:blipFill>
        <p:spPr>
          <a:xfrm>
            <a:off x="8295372" y="3024642"/>
            <a:ext cx="1184364" cy="685510"/>
          </a:xfrm>
          <a:prstGeom prst="rect">
            <a:avLst/>
          </a:prstGeom>
        </p:spPr>
      </p:pic>
      <p:sp>
        <p:nvSpPr>
          <p:cNvPr id="59" name="TextBox 58">
            <a:extLst>
              <a:ext uri="{FF2B5EF4-FFF2-40B4-BE49-F238E27FC236}">
                <a16:creationId xmlns:a16="http://schemas.microsoft.com/office/drawing/2014/main" id="{85BE5A36-6EE7-4CB3-9451-8EF8B4776533}"/>
              </a:ext>
            </a:extLst>
          </p:cNvPr>
          <p:cNvSpPr txBox="1"/>
          <p:nvPr/>
        </p:nvSpPr>
        <p:spPr>
          <a:xfrm>
            <a:off x="7713756" y="3701709"/>
            <a:ext cx="2437008" cy="523220"/>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D</a:t>
            </a:r>
            <a:r>
              <a:rPr lang="en-IN" sz="1400" b="1" dirty="0">
                <a:latin typeface="Times New Roman" panose="02020603050405020304" pitchFamily="18" charset="0"/>
                <a:cs typeface="Times New Roman" panose="02020603050405020304" pitchFamily="18" charset="0"/>
              </a:rPr>
              <a:t>ATABASE INTEGRATION</a:t>
            </a:r>
          </a:p>
        </p:txBody>
      </p:sp>
      <p:graphicFrame>
        <p:nvGraphicFramePr>
          <p:cNvPr id="60" name="Table 59">
            <a:extLst>
              <a:ext uri="{FF2B5EF4-FFF2-40B4-BE49-F238E27FC236}">
                <a16:creationId xmlns:a16="http://schemas.microsoft.com/office/drawing/2014/main" id="{51B0D9D8-8CB1-44C6-AF86-CD24F5F2CCD2}"/>
              </a:ext>
            </a:extLst>
          </p:cNvPr>
          <p:cNvGraphicFramePr>
            <a:graphicFrameLocks noGrp="1"/>
          </p:cNvGraphicFramePr>
          <p:nvPr>
            <p:extLst>
              <p:ext uri="{D42A27DB-BD31-4B8C-83A1-F6EECF244321}">
                <p14:modId xmlns:p14="http://schemas.microsoft.com/office/powerpoint/2010/main" val="3578738538"/>
              </p:ext>
            </p:extLst>
          </p:nvPr>
        </p:nvGraphicFramePr>
        <p:xfrm>
          <a:off x="8295372" y="3018051"/>
          <a:ext cx="1228436" cy="739458"/>
        </p:xfrm>
        <a:graphic>
          <a:graphicData uri="http://schemas.openxmlformats.org/drawingml/2006/table">
            <a:tbl>
              <a:tblPr/>
              <a:tblGrid>
                <a:gridCol w="1228436">
                  <a:extLst>
                    <a:ext uri="{9D8B030D-6E8A-4147-A177-3AD203B41FA5}">
                      <a16:colId xmlns:a16="http://schemas.microsoft.com/office/drawing/2014/main" val="747312316"/>
                    </a:ext>
                  </a:extLst>
                </a:gridCol>
              </a:tblGrid>
              <a:tr h="739458">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68636904"/>
                  </a:ext>
                </a:extLst>
              </a:tr>
            </a:tbl>
          </a:graphicData>
        </a:graphic>
      </p:graphicFrame>
      <p:pic>
        <p:nvPicPr>
          <p:cNvPr id="63" name="Picture 62">
            <a:extLst>
              <a:ext uri="{FF2B5EF4-FFF2-40B4-BE49-F238E27FC236}">
                <a16:creationId xmlns:a16="http://schemas.microsoft.com/office/drawing/2014/main" id="{9A985F62-660B-41B7-830F-922C4D720C9A}"/>
              </a:ext>
            </a:extLst>
          </p:cNvPr>
          <p:cNvPicPr>
            <a:picLocks noChangeAspect="1"/>
          </p:cNvPicPr>
          <p:nvPr/>
        </p:nvPicPr>
        <p:blipFill>
          <a:blip r:embed="rId16">
            <a:extLst>
              <a:ext uri="{837473B0-CC2E-450A-ABE3-18F120FF3D39}">
                <a1611:picAttrSrcUrl xmlns:a1611="http://schemas.microsoft.com/office/drawing/2016/11/main" r:id="rId17"/>
              </a:ext>
            </a:extLst>
          </a:blip>
          <a:stretch>
            <a:fillRect/>
          </a:stretch>
        </p:blipFill>
        <p:spPr>
          <a:xfrm>
            <a:off x="7433653" y="4475855"/>
            <a:ext cx="1400621" cy="820519"/>
          </a:xfrm>
          <a:prstGeom prst="rect">
            <a:avLst/>
          </a:prstGeom>
        </p:spPr>
      </p:pic>
      <p:sp>
        <p:nvSpPr>
          <p:cNvPr id="64" name="TextBox 63">
            <a:extLst>
              <a:ext uri="{FF2B5EF4-FFF2-40B4-BE49-F238E27FC236}">
                <a16:creationId xmlns:a16="http://schemas.microsoft.com/office/drawing/2014/main" id="{4EB9890E-EE53-4B9A-869C-EEAA43F41056}"/>
              </a:ext>
            </a:extLst>
          </p:cNvPr>
          <p:cNvSpPr txBox="1"/>
          <p:nvPr/>
        </p:nvSpPr>
        <p:spPr>
          <a:xfrm>
            <a:off x="7233132" y="5284362"/>
            <a:ext cx="1863620" cy="738664"/>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M</a:t>
            </a:r>
            <a:r>
              <a:rPr lang="en-IN" sz="1400" b="1" dirty="0">
                <a:latin typeface="Times New Roman" panose="02020603050405020304" pitchFamily="18" charset="0"/>
                <a:cs typeface="Times New Roman" panose="02020603050405020304" pitchFamily="18" charset="0"/>
              </a:rPr>
              <a:t>OBILE APPLICATION DEVELOPMENT</a:t>
            </a:r>
          </a:p>
        </p:txBody>
      </p:sp>
      <p:graphicFrame>
        <p:nvGraphicFramePr>
          <p:cNvPr id="67" name="Table 66">
            <a:extLst>
              <a:ext uri="{FF2B5EF4-FFF2-40B4-BE49-F238E27FC236}">
                <a16:creationId xmlns:a16="http://schemas.microsoft.com/office/drawing/2014/main" id="{6850E5D9-3531-4090-8633-7A13EA05994B}"/>
              </a:ext>
            </a:extLst>
          </p:cNvPr>
          <p:cNvGraphicFramePr>
            <a:graphicFrameLocks noGrp="1"/>
          </p:cNvGraphicFramePr>
          <p:nvPr>
            <p:extLst>
              <p:ext uri="{D42A27DB-BD31-4B8C-83A1-F6EECF244321}">
                <p14:modId xmlns:p14="http://schemas.microsoft.com/office/powerpoint/2010/main" val="2587935821"/>
              </p:ext>
            </p:extLst>
          </p:nvPr>
        </p:nvGraphicFramePr>
        <p:xfrm>
          <a:off x="7445317" y="4492598"/>
          <a:ext cx="1388958" cy="801783"/>
        </p:xfrm>
        <a:graphic>
          <a:graphicData uri="http://schemas.openxmlformats.org/drawingml/2006/table">
            <a:tbl>
              <a:tblPr/>
              <a:tblGrid>
                <a:gridCol w="1388958">
                  <a:extLst>
                    <a:ext uri="{9D8B030D-6E8A-4147-A177-3AD203B41FA5}">
                      <a16:colId xmlns:a16="http://schemas.microsoft.com/office/drawing/2014/main" val="3985041133"/>
                    </a:ext>
                  </a:extLst>
                </a:gridCol>
              </a:tblGrid>
              <a:tr h="80178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06580355"/>
                  </a:ext>
                </a:extLst>
              </a:tr>
            </a:tbl>
          </a:graphicData>
        </a:graphic>
      </p:graphicFrame>
      <p:pic>
        <p:nvPicPr>
          <p:cNvPr id="69" name="Picture 68">
            <a:extLst>
              <a:ext uri="{FF2B5EF4-FFF2-40B4-BE49-F238E27FC236}">
                <a16:creationId xmlns:a16="http://schemas.microsoft.com/office/drawing/2014/main" id="{FE7225ED-CCDC-49CB-B6BB-061F10A5714E}"/>
              </a:ext>
            </a:extLst>
          </p:cNvPr>
          <p:cNvPicPr>
            <a:picLocks noChangeAspect="1"/>
          </p:cNvPicPr>
          <p:nvPr/>
        </p:nvPicPr>
        <p:blipFill>
          <a:blip r:embed="rId18">
            <a:extLst>
              <a:ext uri="{837473B0-CC2E-450A-ABE3-18F120FF3D39}">
                <a1611:picAttrSrcUrl xmlns:a1611="http://schemas.microsoft.com/office/drawing/2016/11/main" r:id="rId19"/>
              </a:ext>
            </a:extLst>
          </a:blip>
          <a:stretch>
            <a:fillRect/>
          </a:stretch>
        </p:blipFill>
        <p:spPr>
          <a:xfrm>
            <a:off x="9154137" y="4580019"/>
            <a:ext cx="1388127" cy="738664"/>
          </a:xfrm>
          <a:prstGeom prst="rect">
            <a:avLst/>
          </a:prstGeom>
        </p:spPr>
      </p:pic>
      <p:sp>
        <p:nvSpPr>
          <p:cNvPr id="70" name="TextBox 69">
            <a:extLst>
              <a:ext uri="{FF2B5EF4-FFF2-40B4-BE49-F238E27FC236}">
                <a16:creationId xmlns:a16="http://schemas.microsoft.com/office/drawing/2014/main" id="{A913CD4D-A5AF-4810-B936-36942CFA26C0}"/>
              </a:ext>
            </a:extLst>
          </p:cNvPr>
          <p:cNvSpPr txBox="1"/>
          <p:nvPr/>
        </p:nvSpPr>
        <p:spPr>
          <a:xfrm>
            <a:off x="9004707" y="5257912"/>
            <a:ext cx="1661949" cy="738664"/>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W</a:t>
            </a:r>
            <a:r>
              <a:rPr lang="en-IN" sz="1400" b="1" dirty="0">
                <a:latin typeface="Times New Roman" panose="02020603050405020304" pitchFamily="18" charset="0"/>
                <a:cs typeface="Times New Roman" panose="02020603050405020304" pitchFamily="18" charset="0"/>
              </a:rPr>
              <a:t>EB APPLICATION DEVELOPMENT</a:t>
            </a:r>
          </a:p>
        </p:txBody>
      </p:sp>
      <p:graphicFrame>
        <p:nvGraphicFramePr>
          <p:cNvPr id="74" name="Table 73">
            <a:extLst>
              <a:ext uri="{FF2B5EF4-FFF2-40B4-BE49-F238E27FC236}">
                <a16:creationId xmlns:a16="http://schemas.microsoft.com/office/drawing/2014/main" id="{681BC837-EB78-431B-8AD6-90D1D23EF1A7}"/>
              </a:ext>
            </a:extLst>
          </p:cNvPr>
          <p:cNvGraphicFramePr>
            <a:graphicFrameLocks noGrp="1"/>
          </p:cNvGraphicFramePr>
          <p:nvPr>
            <p:extLst>
              <p:ext uri="{D42A27DB-BD31-4B8C-83A1-F6EECF244321}">
                <p14:modId xmlns:p14="http://schemas.microsoft.com/office/powerpoint/2010/main" val="3313339611"/>
              </p:ext>
            </p:extLst>
          </p:nvPr>
        </p:nvGraphicFramePr>
        <p:xfrm>
          <a:off x="9129101" y="4536212"/>
          <a:ext cx="1413163" cy="748149"/>
        </p:xfrm>
        <a:graphic>
          <a:graphicData uri="http://schemas.openxmlformats.org/drawingml/2006/table">
            <a:tbl>
              <a:tblPr/>
              <a:tblGrid>
                <a:gridCol w="1413163">
                  <a:extLst>
                    <a:ext uri="{9D8B030D-6E8A-4147-A177-3AD203B41FA5}">
                      <a16:colId xmlns:a16="http://schemas.microsoft.com/office/drawing/2014/main" val="1551775221"/>
                    </a:ext>
                  </a:extLst>
                </a:gridCol>
              </a:tblGrid>
              <a:tr h="748149">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459489984"/>
                  </a:ext>
                </a:extLst>
              </a:tr>
            </a:tbl>
          </a:graphicData>
        </a:graphic>
      </p:graphicFrame>
      <p:graphicFrame>
        <p:nvGraphicFramePr>
          <p:cNvPr id="76" name="Table 75">
            <a:extLst>
              <a:ext uri="{FF2B5EF4-FFF2-40B4-BE49-F238E27FC236}">
                <a16:creationId xmlns:a16="http://schemas.microsoft.com/office/drawing/2014/main" id="{00AC51AC-DB26-41CE-B0CD-AA91A082F1D2}"/>
              </a:ext>
            </a:extLst>
          </p:cNvPr>
          <p:cNvGraphicFramePr>
            <a:graphicFrameLocks noGrp="1"/>
          </p:cNvGraphicFramePr>
          <p:nvPr>
            <p:extLst>
              <p:ext uri="{D42A27DB-BD31-4B8C-83A1-F6EECF244321}">
                <p14:modId xmlns:p14="http://schemas.microsoft.com/office/powerpoint/2010/main" val="2615483687"/>
              </p:ext>
            </p:extLst>
          </p:nvPr>
        </p:nvGraphicFramePr>
        <p:xfrm>
          <a:off x="757382" y="1153524"/>
          <a:ext cx="10364770" cy="5228803"/>
        </p:xfrm>
        <a:graphic>
          <a:graphicData uri="http://schemas.openxmlformats.org/drawingml/2006/table">
            <a:tbl>
              <a:tblPr/>
              <a:tblGrid>
                <a:gridCol w="10364770">
                  <a:extLst>
                    <a:ext uri="{9D8B030D-6E8A-4147-A177-3AD203B41FA5}">
                      <a16:colId xmlns:a16="http://schemas.microsoft.com/office/drawing/2014/main" val="1745093050"/>
                    </a:ext>
                  </a:extLst>
                </a:gridCol>
              </a:tblGrid>
              <a:tr h="522880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583044616"/>
                  </a:ext>
                </a:extLst>
              </a:tr>
            </a:tbl>
          </a:graphicData>
        </a:graphic>
      </p:graphicFrame>
    </p:spTree>
    <p:extLst>
      <p:ext uri="{BB962C8B-B14F-4D97-AF65-F5344CB8AC3E}">
        <p14:creationId xmlns:p14="http://schemas.microsoft.com/office/powerpoint/2010/main" val="231374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0564F0-0B1C-4C67-8243-1286AC84CA7B}"/>
              </a:ext>
            </a:extLst>
          </p:cNvPr>
          <p:cNvSpPr>
            <a:spLocks noGrp="1"/>
          </p:cNvSpPr>
          <p:nvPr>
            <p:ph type="title"/>
          </p:nvPr>
        </p:nvSpPr>
        <p:spPr>
          <a:xfrm>
            <a:off x="1066800" y="-183527"/>
            <a:ext cx="10058400" cy="1609344"/>
          </a:xfrm>
        </p:spPr>
        <p:txBody>
          <a:bodyPr/>
          <a:lstStyle/>
          <a:p>
            <a:pPr algn="ctr"/>
            <a:r>
              <a:rPr lang="en-US" u="sng" dirty="0"/>
              <a:t>SYSTEM DESIGN</a:t>
            </a:r>
            <a:endParaRPr lang="en-IN" u="sng" dirty="0"/>
          </a:p>
        </p:txBody>
      </p:sp>
      <p:sp>
        <p:nvSpPr>
          <p:cNvPr id="5" name="Content Placeholder 2">
            <a:extLst>
              <a:ext uri="{FF2B5EF4-FFF2-40B4-BE49-F238E27FC236}">
                <a16:creationId xmlns:a16="http://schemas.microsoft.com/office/drawing/2014/main" id="{6EDBC4AB-2067-4259-96EA-5C411A87BF36}"/>
              </a:ext>
            </a:extLst>
          </p:cNvPr>
          <p:cNvSpPr txBox="1">
            <a:spLocks/>
          </p:cNvSpPr>
          <p:nvPr/>
        </p:nvSpPr>
        <p:spPr>
          <a:xfrm flipV="1">
            <a:off x="1173018" y="6058700"/>
            <a:ext cx="4682837" cy="45802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endParaRPr lang="en-US" sz="1800" b="1" u="sng">
              <a:latin typeface="Times New Roman" panose="02020603050405020304" pitchFamily="18" charset="0"/>
              <a:cs typeface="Times New Roman" panose="02020603050405020304" pitchFamily="18" charset="0"/>
            </a:endParaRPr>
          </a:p>
          <a:p>
            <a:pPr marL="0" indent="0">
              <a:buFont typeface="Wingdings" pitchFamily="2" charset="2"/>
              <a:buNone/>
            </a:pPr>
            <a:endParaRPr lang="en-IN" sz="1800"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669A019-4744-4C72-8CCB-2609DB5150D0}"/>
              </a:ext>
            </a:extLst>
          </p:cNvPr>
          <p:cNvSpPr txBox="1"/>
          <p:nvPr/>
        </p:nvSpPr>
        <p:spPr>
          <a:xfrm>
            <a:off x="7495011" y="6190974"/>
            <a:ext cx="523861" cy="338554"/>
          </a:xfrm>
          <a:prstGeom prst="rect">
            <a:avLst/>
          </a:prstGeom>
          <a:noFill/>
        </p:spPr>
        <p:txBody>
          <a:bodyPr wrap="square" rtlCol="0">
            <a:spAutoFit/>
          </a:bodyPr>
          <a:lstStyle/>
          <a:p>
            <a:r>
              <a:rPr lang="en-US" sz="1600" dirty="0">
                <a:solidFill>
                  <a:schemeClr val="bg1"/>
                </a:solidFill>
              </a:rPr>
              <a:t>YES</a:t>
            </a:r>
          </a:p>
        </p:txBody>
      </p:sp>
      <p:sp>
        <p:nvSpPr>
          <p:cNvPr id="7" name="Rectangles 11">
            <a:extLst>
              <a:ext uri="{FF2B5EF4-FFF2-40B4-BE49-F238E27FC236}">
                <a16:creationId xmlns:a16="http://schemas.microsoft.com/office/drawing/2014/main" id="{BC327C54-84D6-480A-9F29-FA82D0AA59B2}"/>
              </a:ext>
            </a:extLst>
          </p:cNvPr>
          <p:cNvSpPr/>
          <p:nvPr/>
        </p:nvSpPr>
        <p:spPr>
          <a:xfrm>
            <a:off x="3569320" y="2236153"/>
            <a:ext cx="1731525" cy="642766"/>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rPr>
              <a:t>INTEGRATE WIFI MODULE</a:t>
            </a:r>
          </a:p>
        </p:txBody>
      </p:sp>
      <p:sp>
        <p:nvSpPr>
          <p:cNvPr id="8" name="Rectangles 11">
            <a:extLst>
              <a:ext uri="{FF2B5EF4-FFF2-40B4-BE49-F238E27FC236}">
                <a16:creationId xmlns:a16="http://schemas.microsoft.com/office/drawing/2014/main" id="{17B6B629-B5FF-484E-AADF-12AD9477AB7C}"/>
              </a:ext>
            </a:extLst>
          </p:cNvPr>
          <p:cNvSpPr/>
          <p:nvPr/>
        </p:nvSpPr>
        <p:spPr>
          <a:xfrm>
            <a:off x="6820987" y="5792171"/>
            <a:ext cx="1602578" cy="507345"/>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rPr>
              <a:t>NORMAL</a:t>
            </a:r>
          </a:p>
        </p:txBody>
      </p:sp>
      <p:sp>
        <p:nvSpPr>
          <p:cNvPr id="9" name="Rectangles 11">
            <a:extLst>
              <a:ext uri="{FF2B5EF4-FFF2-40B4-BE49-F238E27FC236}">
                <a16:creationId xmlns:a16="http://schemas.microsoft.com/office/drawing/2014/main" id="{2C6ABE4E-0833-42AE-87F1-7126CF61632E}"/>
              </a:ext>
            </a:extLst>
          </p:cNvPr>
          <p:cNvSpPr/>
          <p:nvPr/>
        </p:nvSpPr>
        <p:spPr>
          <a:xfrm>
            <a:off x="6244652" y="4530228"/>
            <a:ext cx="2739352" cy="957013"/>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rPr>
              <a:t>CHECK AIR POLLUTION THRESHOLD</a:t>
            </a:r>
          </a:p>
        </p:txBody>
      </p:sp>
      <p:sp>
        <p:nvSpPr>
          <p:cNvPr id="10" name="Rectangles 11">
            <a:extLst>
              <a:ext uri="{FF2B5EF4-FFF2-40B4-BE49-F238E27FC236}">
                <a16:creationId xmlns:a16="http://schemas.microsoft.com/office/drawing/2014/main" id="{D024D3F3-7D41-44EF-80A1-9B8A38EC7414}"/>
              </a:ext>
            </a:extLst>
          </p:cNvPr>
          <p:cNvSpPr/>
          <p:nvPr/>
        </p:nvSpPr>
        <p:spPr>
          <a:xfrm>
            <a:off x="6012873" y="2348931"/>
            <a:ext cx="2170546" cy="846174"/>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rPr>
              <a:t>FETCH DATA FROM DATABASE</a:t>
            </a:r>
          </a:p>
        </p:txBody>
      </p:sp>
      <p:sp>
        <p:nvSpPr>
          <p:cNvPr id="11" name="Rectangles 11">
            <a:extLst>
              <a:ext uri="{FF2B5EF4-FFF2-40B4-BE49-F238E27FC236}">
                <a16:creationId xmlns:a16="http://schemas.microsoft.com/office/drawing/2014/main" id="{B4947DB9-583B-4AF8-A99D-AFE4AFB2572A}"/>
              </a:ext>
            </a:extLst>
          </p:cNvPr>
          <p:cNvSpPr/>
          <p:nvPr/>
        </p:nvSpPr>
        <p:spPr>
          <a:xfrm>
            <a:off x="6096000" y="1233567"/>
            <a:ext cx="2018515" cy="846173"/>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sym typeface="+mn-ea"/>
              </a:rPr>
              <a:t>SEND INFORMATION TO DATABASE</a:t>
            </a:r>
            <a:endParaRPr lang="en-US" sz="1600" b="1" dirty="0">
              <a:solidFill>
                <a:schemeClr val="tx1"/>
              </a:solidFill>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3BAFF2DC-AAC3-4326-B091-1AD3F432841D}"/>
              </a:ext>
            </a:extLst>
          </p:cNvPr>
          <p:cNvCxnSpPr>
            <a:cxnSpLocks/>
          </p:cNvCxnSpPr>
          <p:nvPr/>
        </p:nvCxnSpPr>
        <p:spPr>
          <a:xfrm>
            <a:off x="4489966" y="1991336"/>
            <a:ext cx="0" cy="244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s 11">
            <a:extLst>
              <a:ext uri="{FF2B5EF4-FFF2-40B4-BE49-F238E27FC236}">
                <a16:creationId xmlns:a16="http://schemas.microsoft.com/office/drawing/2014/main" id="{F2E18721-C6ED-48BF-AB47-0C5AF000AAC9}"/>
              </a:ext>
            </a:extLst>
          </p:cNvPr>
          <p:cNvSpPr/>
          <p:nvPr/>
        </p:nvSpPr>
        <p:spPr>
          <a:xfrm>
            <a:off x="5867882" y="3452858"/>
            <a:ext cx="2474750" cy="802650"/>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rPr>
              <a:t>EMISSION CONTROL WEB APPLICATION </a:t>
            </a:r>
          </a:p>
        </p:txBody>
      </p:sp>
      <p:sp>
        <p:nvSpPr>
          <p:cNvPr id="14" name="Rectangles 11">
            <a:extLst>
              <a:ext uri="{FF2B5EF4-FFF2-40B4-BE49-F238E27FC236}">
                <a16:creationId xmlns:a16="http://schemas.microsoft.com/office/drawing/2014/main" id="{94D59AF2-6B80-47F7-9AB6-A9F59BB2D83D}"/>
              </a:ext>
            </a:extLst>
          </p:cNvPr>
          <p:cNvSpPr/>
          <p:nvPr/>
        </p:nvSpPr>
        <p:spPr>
          <a:xfrm>
            <a:off x="3569320" y="3159666"/>
            <a:ext cx="1786409" cy="613588"/>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rPr>
              <a:t>APPLY MQTT PROTOCOL</a:t>
            </a:r>
          </a:p>
        </p:txBody>
      </p:sp>
      <p:cxnSp>
        <p:nvCxnSpPr>
          <p:cNvPr id="15" name="Straight Arrow Connector 14">
            <a:extLst>
              <a:ext uri="{FF2B5EF4-FFF2-40B4-BE49-F238E27FC236}">
                <a16:creationId xmlns:a16="http://schemas.microsoft.com/office/drawing/2014/main" id="{BDE5E262-9975-43A9-8AAC-2D5E712A8737}"/>
              </a:ext>
            </a:extLst>
          </p:cNvPr>
          <p:cNvCxnSpPr>
            <a:cxnSpLocks/>
            <a:endCxn id="11" idx="1"/>
          </p:cNvCxnSpPr>
          <p:nvPr/>
        </p:nvCxnSpPr>
        <p:spPr>
          <a:xfrm flipV="1">
            <a:off x="5292517" y="1656654"/>
            <a:ext cx="803483" cy="11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E88C86-4789-49B6-B997-744D49280A55}"/>
              </a:ext>
            </a:extLst>
          </p:cNvPr>
          <p:cNvCxnSpPr>
            <a:cxnSpLocks/>
            <a:stCxn id="11" idx="2"/>
            <a:endCxn id="10" idx="0"/>
          </p:cNvCxnSpPr>
          <p:nvPr/>
        </p:nvCxnSpPr>
        <p:spPr>
          <a:xfrm flipH="1">
            <a:off x="7098146" y="2079740"/>
            <a:ext cx="7112" cy="269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405931D-DEF9-46AF-A7FF-CBB6477B988C}"/>
              </a:ext>
            </a:extLst>
          </p:cNvPr>
          <p:cNvCxnSpPr>
            <a:cxnSpLocks/>
            <a:stCxn id="13" idx="0"/>
            <a:endCxn id="10" idx="2"/>
          </p:cNvCxnSpPr>
          <p:nvPr/>
        </p:nvCxnSpPr>
        <p:spPr>
          <a:xfrm flipH="1" flipV="1">
            <a:off x="7098146" y="3195105"/>
            <a:ext cx="7111" cy="257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484BD06-8B85-4C54-BFC3-2F623695220B}"/>
              </a:ext>
            </a:extLst>
          </p:cNvPr>
          <p:cNvCxnSpPr>
            <a:cxnSpLocks/>
            <a:stCxn id="13" idx="2"/>
          </p:cNvCxnSpPr>
          <p:nvPr/>
        </p:nvCxnSpPr>
        <p:spPr>
          <a:xfrm>
            <a:off x="7105257" y="4255508"/>
            <a:ext cx="0" cy="257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8B61254-8865-4B06-9F24-0A1C5CFD5A09}"/>
              </a:ext>
            </a:extLst>
          </p:cNvPr>
          <p:cNvCxnSpPr>
            <a:cxnSpLocks/>
            <a:stCxn id="9" idx="2"/>
            <a:endCxn id="8" idx="0"/>
          </p:cNvCxnSpPr>
          <p:nvPr/>
        </p:nvCxnSpPr>
        <p:spPr>
          <a:xfrm>
            <a:off x="7614328" y="5487241"/>
            <a:ext cx="7948" cy="304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s 11">
            <a:extLst>
              <a:ext uri="{FF2B5EF4-FFF2-40B4-BE49-F238E27FC236}">
                <a16:creationId xmlns:a16="http://schemas.microsoft.com/office/drawing/2014/main" id="{69896A58-F8B2-47FB-8BDC-2AB27AB1BEC5}"/>
              </a:ext>
            </a:extLst>
          </p:cNvPr>
          <p:cNvSpPr/>
          <p:nvPr/>
        </p:nvSpPr>
        <p:spPr>
          <a:xfrm>
            <a:off x="9216906" y="5792171"/>
            <a:ext cx="1312549" cy="507345"/>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rPr>
              <a:t>IGNORE</a:t>
            </a:r>
          </a:p>
        </p:txBody>
      </p:sp>
      <p:cxnSp>
        <p:nvCxnSpPr>
          <p:cNvPr id="21" name="Straight Arrow Connector 20">
            <a:extLst>
              <a:ext uri="{FF2B5EF4-FFF2-40B4-BE49-F238E27FC236}">
                <a16:creationId xmlns:a16="http://schemas.microsoft.com/office/drawing/2014/main" id="{5CAD7F38-1CDE-49B1-A335-0BF6F8AB1D5B}"/>
              </a:ext>
            </a:extLst>
          </p:cNvPr>
          <p:cNvCxnSpPr>
            <a:cxnSpLocks/>
            <a:stCxn id="8" idx="3"/>
            <a:endCxn id="20" idx="1"/>
          </p:cNvCxnSpPr>
          <p:nvPr/>
        </p:nvCxnSpPr>
        <p:spPr>
          <a:xfrm>
            <a:off x="8423565" y="6045844"/>
            <a:ext cx="7933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s 11">
            <a:extLst>
              <a:ext uri="{FF2B5EF4-FFF2-40B4-BE49-F238E27FC236}">
                <a16:creationId xmlns:a16="http://schemas.microsoft.com/office/drawing/2014/main" id="{9046D295-A47F-4438-B1C1-4C863B00459B}"/>
              </a:ext>
            </a:extLst>
          </p:cNvPr>
          <p:cNvSpPr/>
          <p:nvPr/>
        </p:nvSpPr>
        <p:spPr>
          <a:xfrm>
            <a:off x="3833094" y="4759692"/>
            <a:ext cx="2114255" cy="486175"/>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rPr>
              <a:t>ABNORMAL</a:t>
            </a:r>
          </a:p>
        </p:txBody>
      </p:sp>
      <p:cxnSp>
        <p:nvCxnSpPr>
          <p:cNvPr id="23" name="Straight Arrow Connector 22">
            <a:extLst>
              <a:ext uri="{FF2B5EF4-FFF2-40B4-BE49-F238E27FC236}">
                <a16:creationId xmlns:a16="http://schemas.microsoft.com/office/drawing/2014/main" id="{698DABE3-326A-46C4-AEB0-35B2441748EA}"/>
              </a:ext>
            </a:extLst>
          </p:cNvPr>
          <p:cNvCxnSpPr>
            <a:cxnSpLocks/>
            <a:stCxn id="9" idx="1"/>
            <a:endCxn id="22" idx="3"/>
          </p:cNvCxnSpPr>
          <p:nvPr/>
        </p:nvCxnSpPr>
        <p:spPr>
          <a:xfrm flipH="1" flipV="1">
            <a:off x="5947349" y="5002780"/>
            <a:ext cx="297303" cy="59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E6067585-D31E-4928-B312-C7441CA6338C}"/>
              </a:ext>
            </a:extLst>
          </p:cNvPr>
          <p:cNvCxnSpPr>
            <a:cxnSpLocks/>
          </p:cNvCxnSpPr>
          <p:nvPr/>
        </p:nvCxnSpPr>
        <p:spPr>
          <a:xfrm>
            <a:off x="4489966" y="2878919"/>
            <a:ext cx="0" cy="280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s 11">
            <a:extLst>
              <a:ext uri="{FF2B5EF4-FFF2-40B4-BE49-F238E27FC236}">
                <a16:creationId xmlns:a16="http://schemas.microsoft.com/office/drawing/2014/main" id="{C69765ED-C6BA-420E-BC40-64EE6DE86104}"/>
              </a:ext>
            </a:extLst>
          </p:cNvPr>
          <p:cNvSpPr/>
          <p:nvPr/>
        </p:nvSpPr>
        <p:spPr>
          <a:xfrm>
            <a:off x="1066800" y="3610245"/>
            <a:ext cx="2141198" cy="802650"/>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rPr>
              <a:t>MOBILE APPLICATION NOTIFICATION</a:t>
            </a:r>
          </a:p>
        </p:txBody>
      </p:sp>
      <p:sp>
        <p:nvSpPr>
          <p:cNvPr id="26" name="Rectangles 11">
            <a:extLst>
              <a:ext uri="{FF2B5EF4-FFF2-40B4-BE49-F238E27FC236}">
                <a16:creationId xmlns:a16="http://schemas.microsoft.com/office/drawing/2014/main" id="{577EC921-1AAF-4100-A1B6-E78474AE2152}"/>
              </a:ext>
            </a:extLst>
          </p:cNvPr>
          <p:cNvSpPr/>
          <p:nvPr/>
        </p:nvSpPr>
        <p:spPr>
          <a:xfrm>
            <a:off x="1101690" y="4777539"/>
            <a:ext cx="2106308" cy="802650"/>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rPr>
              <a:t>SEND DATA TO POLICEMAN</a:t>
            </a:r>
          </a:p>
        </p:txBody>
      </p:sp>
      <p:sp>
        <p:nvSpPr>
          <p:cNvPr id="27" name="Rectangles 11">
            <a:extLst>
              <a:ext uri="{FF2B5EF4-FFF2-40B4-BE49-F238E27FC236}">
                <a16:creationId xmlns:a16="http://schemas.microsoft.com/office/drawing/2014/main" id="{5D5DB822-685A-440B-8232-C07FC1CB68BD}"/>
              </a:ext>
            </a:extLst>
          </p:cNvPr>
          <p:cNvSpPr/>
          <p:nvPr/>
        </p:nvSpPr>
        <p:spPr>
          <a:xfrm>
            <a:off x="3514436" y="1348570"/>
            <a:ext cx="1786409" cy="642766"/>
          </a:xfrm>
          <a:prstGeom prst="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en-US" sz="1600" b="1" dirty="0">
                <a:solidFill>
                  <a:schemeClr val="tx1"/>
                </a:solidFill>
                <a:latin typeface="Times New Roman" panose="02020603050405020304" pitchFamily="18" charset="0"/>
                <a:cs typeface="Times New Roman" panose="02020603050405020304" pitchFamily="18" charset="0"/>
              </a:rPr>
              <a:t>GET DATA FROM VEHICLE</a:t>
            </a:r>
          </a:p>
        </p:txBody>
      </p:sp>
      <p:cxnSp>
        <p:nvCxnSpPr>
          <p:cNvPr id="28" name="Straight Arrow Connector 27">
            <a:extLst>
              <a:ext uri="{FF2B5EF4-FFF2-40B4-BE49-F238E27FC236}">
                <a16:creationId xmlns:a16="http://schemas.microsoft.com/office/drawing/2014/main" id="{B8DF2980-2EB4-4C31-9B56-3C386F34AB51}"/>
              </a:ext>
            </a:extLst>
          </p:cNvPr>
          <p:cNvCxnSpPr>
            <a:cxnSpLocks/>
            <a:stCxn id="22" idx="1"/>
          </p:cNvCxnSpPr>
          <p:nvPr/>
        </p:nvCxnSpPr>
        <p:spPr>
          <a:xfrm flipH="1">
            <a:off x="3202512" y="5002780"/>
            <a:ext cx="630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969B47-19FB-43AA-BB93-BA21CE2AB8B0}"/>
              </a:ext>
            </a:extLst>
          </p:cNvPr>
          <p:cNvCxnSpPr>
            <a:cxnSpLocks/>
            <a:stCxn id="26" idx="0"/>
            <a:endCxn id="25" idx="2"/>
          </p:cNvCxnSpPr>
          <p:nvPr/>
        </p:nvCxnSpPr>
        <p:spPr>
          <a:xfrm flipH="1" flipV="1">
            <a:off x="2137399" y="4412895"/>
            <a:ext cx="17445" cy="364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29">
            <a:extLst>
              <a:ext uri="{FF2B5EF4-FFF2-40B4-BE49-F238E27FC236}">
                <a16:creationId xmlns:a16="http://schemas.microsoft.com/office/drawing/2014/main" id="{EF16E5E3-4E22-41DB-8B35-D3BD78A22E91}"/>
              </a:ext>
            </a:extLst>
          </p:cNvPr>
          <p:cNvGraphicFramePr>
            <a:graphicFrameLocks noGrp="1"/>
          </p:cNvGraphicFramePr>
          <p:nvPr>
            <p:extLst>
              <p:ext uri="{D42A27DB-BD31-4B8C-83A1-F6EECF244321}">
                <p14:modId xmlns:p14="http://schemas.microsoft.com/office/powerpoint/2010/main" val="683536573"/>
              </p:ext>
            </p:extLst>
          </p:nvPr>
        </p:nvGraphicFramePr>
        <p:xfrm>
          <a:off x="748145" y="1065829"/>
          <a:ext cx="10342165" cy="5362680"/>
        </p:xfrm>
        <a:graphic>
          <a:graphicData uri="http://schemas.openxmlformats.org/drawingml/2006/table">
            <a:tbl>
              <a:tblPr/>
              <a:tblGrid>
                <a:gridCol w="10342165">
                  <a:extLst>
                    <a:ext uri="{9D8B030D-6E8A-4147-A177-3AD203B41FA5}">
                      <a16:colId xmlns:a16="http://schemas.microsoft.com/office/drawing/2014/main" val="755981038"/>
                    </a:ext>
                  </a:extLst>
                </a:gridCol>
              </a:tblGrid>
              <a:tr h="536268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601532767"/>
                  </a:ext>
                </a:extLst>
              </a:tr>
            </a:tbl>
          </a:graphicData>
        </a:graphic>
      </p:graphicFrame>
    </p:spTree>
    <p:extLst>
      <p:ext uri="{BB962C8B-B14F-4D97-AF65-F5344CB8AC3E}">
        <p14:creationId xmlns:p14="http://schemas.microsoft.com/office/powerpoint/2010/main" val="2910169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1367</TotalTime>
  <Words>1874</Words>
  <Application>Microsoft Office PowerPoint</Application>
  <PresentationFormat>Widescreen</PresentationFormat>
  <Paragraphs>228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Wood Type</vt:lpstr>
      <vt:lpstr>Digitalized certificate generation of emission test</vt:lpstr>
      <vt:lpstr>Introduction</vt:lpstr>
      <vt:lpstr>Literature survey</vt:lpstr>
      <vt:lpstr>Literature survey</vt:lpstr>
      <vt:lpstr>Literature survey</vt:lpstr>
      <vt:lpstr>Problem Statement</vt:lpstr>
      <vt:lpstr>Technology stack</vt:lpstr>
      <vt:lpstr>System architecture</vt:lpstr>
      <vt:lpstr>SYSTEM DESIGN</vt:lpstr>
      <vt:lpstr>PowerPoint Presentation</vt:lpstr>
      <vt:lpstr>PowerPoint Presentation</vt:lpstr>
      <vt:lpstr>PowerPoint Presentation</vt:lpstr>
      <vt:lpstr>Types of modules</vt:lpstr>
      <vt:lpstr>Processing module</vt:lpstr>
      <vt:lpstr>Gateway module</vt:lpstr>
      <vt:lpstr>Database integration</vt:lpstr>
      <vt:lpstr>Web application Development</vt:lpstr>
      <vt:lpstr>Email integration</vt:lpstr>
      <vt:lpstr>Mobile app development</vt:lpstr>
      <vt:lpstr>Testing &amp; Performance analysis</vt:lpstr>
      <vt:lpstr>PowerPoint Presentation</vt:lpstr>
      <vt:lpstr>PowerPoint Presentation</vt:lpstr>
      <vt:lpstr>PowerPoint Presentation</vt:lpstr>
      <vt:lpstr>Conclusion &amp; Future Enhancements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Digitalized certificate generation of emission test</dc:title>
  <dc:creator>sujitha krishnan</dc:creator>
  <cp:lastModifiedBy>sujethasuje@outlook.com</cp:lastModifiedBy>
  <cp:revision>142</cp:revision>
  <dcterms:created xsi:type="dcterms:W3CDTF">2021-01-12T14:54:22Z</dcterms:created>
  <dcterms:modified xsi:type="dcterms:W3CDTF">2021-06-10T18:37:31Z</dcterms:modified>
</cp:coreProperties>
</file>