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1" r:id="rId2"/>
    <p:sldId id="297" r:id="rId3"/>
    <p:sldId id="296" r:id="rId4"/>
    <p:sldId id="288" r:id="rId5"/>
    <p:sldId id="289" r:id="rId6"/>
    <p:sldId id="290" r:id="rId7"/>
    <p:sldId id="291" r:id="rId8"/>
    <p:sldId id="295" r:id="rId9"/>
    <p:sldId id="298" r:id="rId10"/>
    <p:sldId id="266" r:id="rId11"/>
    <p:sldId id="270" r:id="rId12"/>
    <p:sldId id="265" r:id="rId13"/>
    <p:sldId id="271" r:id="rId14"/>
    <p:sldId id="284" r:id="rId15"/>
    <p:sldId id="272" r:id="rId16"/>
    <p:sldId id="274" r:id="rId17"/>
    <p:sldId id="283" r:id="rId18"/>
    <p:sldId id="277" r:id="rId19"/>
    <p:sldId id="278" r:id="rId20"/>
    <p:sldId id="292" r:id="rId21"/>
    <p:sldId id="299" r:id="rId22"/>
    <p:sldId id="300" r:id="rId23"/>
    <p:sldId id="301" r:id="rId24"/>
    <p:sldId id="302" r:id="rId25"/>
    <p:sldId id="303" r:id="rId26"/>
    <p:sldId id="304" r:id="rId27"/>
    <p:sldId id="305" r:id="rId28"/>
    <p:sldId id="307" r:id="rId29"/>
    <p:sldId id="279" r:id="rId30"/>
    <p:sldId id="280" r:id="rId31"/>
    <p:sldId id="281" r:id="rId32"/>
    <p:sldId id="293" r:id="rId33"/>
    <p:sldId id="294" r:id="rId34"/>
    <p:sldId id="282" r:id="rId35"/>
    <p:sldId id="306" r:id="rId36"/>
    <p:sldId id="2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76" d="100"/>
          <a:sy n="76" d="100"/>
        </p:scale>
        <p:origin x="746" y="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00370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18047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02025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065995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90959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22250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47459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822680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34013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16906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557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CE995-7405-4E32-9B62-1C5135A41D4C}"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9224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CE995-7405-4E32-9B62-1C5135A41D4C}" type="datetimeFigureOut">
              <a:rPr lang="en-US" smtClean="0"/>
              <a:pPr/>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75036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CE995-7405-4E32-9B62-1C5135A41D4C}" type="datetimeFigureOut">
              <a:rPr lang="en-US" smtClean="0"/>
              <a:pPr/>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15165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CE995-7405-4E32-9B62-1C5135A41D4C}" type="datetimeFigureOut">
              <a:rPr lang="en-US" smtClean="0"/>
              <a:pPr/>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2257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02191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70743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CE995-7405-4E32-9B62-1C5135A41D4C}" type="datetimeFigureOut">
              <a:rPr lang="en-US" smtClean="0"/>
              <a:pPr/>
              <a:t>6/19/2021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E1C7E6-3046-48DD-81AB-4E2AA6B72B0A}" type="slidenum">
              <a:rPr lang="en-US" smtClean="0"/>
              <a:pPr/>
              <a:t>‹#›</a:t>
            </a:fld>
            <a:endParaRPr lang="en-US"/>
          </a:p>
        </p:txBody>
      </p:sp>
    </p:spTree>
    <p:extLst>
      <p:ext uri="{BB962C8B-B14F-4D97-AF65-F5344CB8AC3E}">
        <p14:creationId xmlns:p14="http://schemas.microsoft.com/office/powerpoint/2010/main" val="297495444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researchgate.net/profile/Yu_Qiao8/publication/308496682/figure/tbl2/AS:668252325810201@1536335178894/Accuracy-rate-of-CNN-s.png" TargetMode="External"/><Relationship Id="rId7" Type="http://schemas.openxmlformats.org/officeDocument/2006/relationships/hyperlink" Target="https://blog.paperspace.com/implementing-gans-in-tensorflow/" TargetMode="External"/><Relationship Id="rId2" Type="http://schemas.openxmlformats.org/officeDocument/2006/relationships/hyperlink" Target="https://missinglink.ai/guides/convolutional-neural-networks/generative-adversarial-networks/" TargetMode="External"/><Relationship Id="rId1" Type="http://schemas.openxmlformats.org/officeDocument/2006/relationships/slideLayout" Target="../slideLayouts/slideLayout2.xml"/><Relationship Id="rId6" Type="http://schemas.openxmlformats.org/officeDocument/2006/relationships/hyperlink" Target="https://www.geeksforgeeks.org/generative-adversarial-network-gan/" TargetMode="External"/><Relationship Id="rId5" Type="http://schemas.openxmlformats.org/officeDocument/2006/relationships/hyperlink" Target="https://searchenterpriseai.techtarget.com/definition/generative-adversarial-network-GAN" TargetMode="External"/><Relationship Id="rId4" Type="http://schemas.openxmlformats.org/officeDocument/2006/relationships/hyperlink" Target="https://medium.com/activating-robotic-minds/understanding-generative-adversarial-networks-4dafc963f2e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8413" y="300039"/>
            <a:ext cx="9653587" cy="1852611"/>
          </a:xfrm>
        </p:spPr>
        <p:txBody>
          <a:bodyPr>
            <a:normAutofit/>
          </a:bodyPr>
          <a:lstStyle/>
          <a:p>
            <a:r>
              <a:rPr lang="en-US" sz="3000" b="1" dirty="0">
                <a:solidFill>
                  <a:srgbClr val="FF0000"/>
                </a:solidFill>
                <a:latin typeface="Arial" panose="020B0604020202020204" pitchFamily="34" charset="0"/>
                <a:cs typeface="Arial" panose="020B0604020202020204" pitchFamily="34" charset="0"/>
              </a:rPr>
              <a:t>HUMAN ACTIVITY RECOGNITION USING GENERARATIVE ADVERSARIAL NETWORK</a:t>
            </a:r>
          </a:p>
        </p:txBody>
      </p:sp>
      <p:sp>
        <p:nvSpPr>
          <p:cNvPr id="3" name="Subtitle 2"/>
          <p:cNvSpPr>
            <a:spLocks noGrp="1"/>
          </p:cNvSpPr>
          <p:nvPr>
            <p:ph type="subTitle" idx="1"/>
          </p:nvPr>
        </p:nvSpPr>
        <p:spPr>
          <a:xfrm>
            <a:off x="2876550" y="1638300"/>
            <a:ext cx="8611007" cy="4952999"/>
          </a:xfrm>
        </p:spPr>
        <p:txBody>
          <a:bodyPr>
            <a:normAutofit fontScale="92500" lnSpcReduction="20000"/>
          </a:bodyPr>
          <a:lstStyle/>
          <a:p>
            <a:pPr algn="r"/>
            <a:endParaRPr lang="en-US" dirty="0"/>
          </a:p>
          <a:p>
            <a:pPr algn="r"/>
            <a:endParaRPr lang="en-US" dirty="0"/>
          </a:p>
          <a:p>
            <a:pPr algn="ctr"/>
            <a:r>
              <a:rPr lang="en-US" b="1" dirty="0">
                <a:latin typeface="Times New Roman" panose="02020603050405020304" pitchFamily="18" charset="0"/>
                <a:cs typeface="Times New Roman" panose="02020603050405020304" pitchFamily="18" charset="0"/>
              </a:rPr>
              <a:t>TEAM 6</a:t>
            </a:r>
          </a:p>
          <a:p>
            <a:pPr algn="l"/>
            <a:endParaRPr lang="en-US" dirty="0"/>
          </a:p>
          <a:p>
            <a:pPr algn="l"/>
            <a:r>
              <a:rPr lang="en-US" dirty="0"/>
              <a:t>GUIDE: </a:t>
            </a:r>
            <a:r>
              <a:rPr lang="en-US" dirty="0" err="1"/>
              <a:t>Dr.</a:t>
            </a:r>
            <a:r>
              <a:rPr lang="en-US" dirty="0" err="1">
                <a:latin typeface="Times New Roman" panose="02020603050405020304" pitchFamily="18" charset="0"/>
                <a:cs typeface="Times New Roman" panose="02020603050405020304" pitchFamily="18" charset="0"/>
              </a:rPr>
              <a:t>T.Jackulin,M.E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Ph.D</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Assistant Professor,</a:t>
            </a:r>
          </a:p>
          <a:p>
            <a:pPr algn="l"/>
            <a:r>
              <a:rPr lang="en-US" dirty="0">
                <a:latin typeface="Times New Roman" panose="02020603050405020304" pitchFamily="18" charset="0"/>
                <a:cs typeface="Times New Roman" panose="02020603050405020304" pitchFamily="18" charset="0"/>
              </a:rPr>
              <a:t>Department of CSE</a:t>
            </a:r>
          </a:p>
          <a:p>
            <a:pPr algn="l"/>
            <a:endParaRPr lang="en-US" dirty="0">
              <a:solidFill>
                <a:srgbClr val="FF0000"/>
              </a:solidFill>
            </a:endParaRPr>
          </a:p>
          <a:p>
            <a:pPr algn="r"/>
            <a:endParaRPr lang="en-US" dirty="0"/>
          </a:p>
          <a:p>
            <a:pPr algn="r"/>
            <a:endParaRPr lang="en-US" dirty="0"/>
          </a:p>
          <a:p>
            <a:pPr algn="r"/>
            <a:r>
              <a:rPr lang="en-US" dirty="0"/>
              <a:t>Done by</a:t>
            </a:r>
            <a:br>
              <a:rPr lang="en-US" dirty="0"/>
            </a:br>
            <a:r>
              <a:rPr lang="en-US" dirty="0">
                <a:latin typeface="Times New Roman" panose="02020603050405020304" pitchFamily="18" charset="0"/>
                <a:cs typeface="Times New Roman" panose="02020603050405020304" pitchFamily="18" charset="0"/>
              </a:rPr>
              <a:t>BALUMURI AMRUTHA(211417104013)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SANA RUSHITHA REDDY(211417104235)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USIRIKE SWETHA REDDY(211417104285)</a:t>
            </a:r>
          </a:p>
        </p:txBody>
      </p:sp>
    </p:spTree>
    <p:extLst>
      <p:ext uri="{BB962C8B-B14F-4D97-AF65-F5344CB8AC3E}">
        <p14:creationId xmlns:p14="http://schemas.microsoft.com/office/powerpoint/2010/main" val="217592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28650"/>
          </a:xfrm>
        </p:spPr>
        <p:txBody>
          <a:bodyPr>
            <a:normAutofit fontScale="90000"/>
          </a:bodyPr>
          <a:lstStyle/>
          <a:p>
            <a:r>
              <a:rPr lang="en-US" sz="4000" dirty="0">
                <a:solidFill>
                  <a:srgbClr val="FF0000"/>
                </a:solidFill>
              </a:rPr>
              <a:t>TECHNOLOGY STACK</a:t>
            </a:r>
          </a:p>
        </p:txBody>
      </p:sp>
      <p:sp>
        <p:nvSpPr>
          <p:cNvPr id="4" name="Content Placeholder 2"/>
          <p:cNvSpPr>
            <a:spLocks noGrp="1"/>
          </p:cNvSpPr>
          <p:nvPr>
            <p:ph idx="1"/>
          </p:nvPr>
        </p:nvSpPr>
        <p:spPr>
          <a:xfrm>
            <a:off x="3031106" y="1509182"/>
            <a:ext cx="8406580" cy="1646142"/>
          </a:xfrm>
        </p:spPr>
        <p:txBody>
          <a:bodyPr>
            <a:normAutofit/>
          </a:bodyPr>
          <a:lstStyle/>
          <a:p>
            <a:r>
              <a:rPr lang="en-US" dirty="0"/>
              <a:t>Language: Python (python libraries)</a:t>
            </a:r>
          </a:p>
          <a:p>
            <a:r>
              <a:rPr lang="en-US" dirty="0"/>
              <a:t>Software Interface: Anaconda Navigator. Open CV</a:t>
            </a:r>
          </a:p>
          <a:p>
            <a:pPr marL="0" indent="0">
              <a:buNone/>
            </a:pPr>
            <a:endParaRPr lang="en-US" sz="3200" dirty="0"/>
          </a:p>
        </p:txBody>
      </p:sp>
      <p:sp>
        <p:nvSpPr>
          <p:cNvPr id="5" name="Content Placeholder 2"/>
          <p:cNvSpPr txBox="1">
            <a:spLocks/>
          </p:cNvSpPr>
          <p:nvPr/>
        </p:nvSpPr>
        <p:spPr>
          <a:xfrm>
            <a:off x="3026578" y="3308110"/>
            <a:ext cx="8704172" cy="2487769"/>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rgbClr val="002060"/>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r>
              <a:rPr lang="en-US" sz="51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HARDWARE SYSTEM CONFIGURATION</a:t>
            </a:r>
            <a:r>
              <a:rPr lang="en-US" sz="52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a:t>
            </a:r>
          </a:p>
          <a:p>
            <a:endParaRPr lang="en-US" dirty="0"/>
          </a:p>
          <a:p>
            <a:r>
              <a:rPr lang="en-US" sz="3400" dirty="0">
                <a:latin typeface="Times New Roman" panose="02020603050405020304" pitchFamily="18" charset="0"/>
                <a:cs typeface="Times New Roman" panose="02020603050405020304" pitchFamily="18" charset="0"/>
              </a:rPr>
              <a:t>Processor - Intel Core i7 or i5 or i3</a:t>
            </a:r>
          </a:p>
          <a:p>
            <a:r>
              <a:rPr lang="en-US" sz="3400" dirty="0">
                <a:latin typeface="Times New Roman" panose="02020603050405020304" pitchFamily="18" charset="0"/>
                <a:cs typeface="Times New Roman" panose="02020603050405020304" pitchFamily="18" charset="0"/>
              </a:rPr>
              <a:t>RAM - 4 GB </a:t>
            </a:r>
          </a:p>
          <a:p>
            <a:r>
              <a:rPr lang="en-US" sz="3400" dirty="0">
                <a:latin typeface="Times New Roman" panose="02020603050405020304" pitchFamily="18" charset="0"/>
                <a:cs typeface="Times New Roman" panose="02020603050405020304" pitchFamily="18" charset="0"/>
              </a:rPr>
              <a:t>Hard Disk - 500 GB</a:t>
            </a:r>
          </a:p>
        </p:txBody>
      </p:sp>
    </p:spTree>
    <p:extLst>
      <p:ext uri="{BB962C8B-B14F-4D97-AF65-F5344CB8AC3E}">
        <p14:creationId xmlns:p14="http://schemas.microsoft.com/office/powerpoint/2010/main" val="366061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17" y="0"/>
            <a:ext cx="8378376" cy="967132"/>
          </a:xfrm>
        </p:spPr>
        <p:txBody>
          <a:bodyPr>
            <a:normAutofit/>
          </a:bodyPr>
          <a:lstStyle/>
          <a:p>
            <a:pPr algn="ctr"/>
            <a:r>
              <a:rPr lang="en-US" sz="4000" dirty="0">
                <a:solidFill>
                  <a:srgbClr val="FF0000"/>
                </a:solidFill>
              </a:rPr>
              <a:t>SYSTEM ARCHITECTURE</a:t>
            </a:r>
          </a:p>
        </p:txBody>
      </p:sp>
      <p:pic>
        <p:nvPicPr>
          <p:cNvPr id="4" name="Picture 3"/>
          <p:cNvPicPr>
            <a:picLocks noChangeAspect="1"/>
          </p:cNvPicPr>
          <p:nvPr/>
        </p:nvPicPr>
        <p:blipFill>
          <a:blip r:embed="rId2"/>
          <a:stretch>
            <a:fillRect/>
          </a:stretch>
        </p:blipFill>
        <p:spPr>
          <a:xfrm>
            <a:off x="1" y="1023938"/>
            <a:ext cx="12192000" cy="5867401"/>
          </a:xfrm>
          <a:prstGeom prst="rect">
            <a:avLst/>
          </a:prstGeom>
        </p:spPr>
      </p:pic>
    </p:spTree>
    <p:extLst>
      <p:ext uri="{BB962C8B-B14F-4D97-AF65-F5344CB8AC3E}">
        <p14:creationId xmlns:p14="http://schemas.microsoft.com/office/powerpoint/2010/main" val="124743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956" y="2"/>
            <a:ext cx="8378376" cy="811369"/>
          </a:xfrm>
        </p:spPr>
        <p:txBody>
          <a:bodyPr>
            <a:normAutofit/>
          </a:bodyPr>
          <a:lstStyle/>
          <a:p>
            <a:pPr algn="ctr"/>
            <a:r>
              <a:rPr lang="en-US" sz="4000" dirty="0">
                <a:solidFill>
                  <a:srgbClr val="FF0000"/>
                </a:solidFill>
              </a:rPr>
              <a:t>ARCHITECTURE OF GAN</a:t>
            </a:r>
          </a:p>
        </p:txBody>
      </p:sp>
      <p:pic>
        <p:nvPicPr>
          <p:cNvPr id="4" name="Picture 3"/>
          <p:cNvPicPr>
            <a:picLocks noChangeAspect="1"/>
          </p:cNvPicPr>
          <p:nvPr/>
        </p:nvPicPr>
        <p:blipFill>
          <a:blip r:embed="rId2"/>
          <a:stretch>
            <a:fillRect/>
          </a:stretch>
        </p:blipFill>
        <p:spPr>
          <a:xfrm>
            <a:off x="2066926" y="1351128"/>
            <a:ext cx="9024408" cy="4962979"/>
          </a:xfrm>
          <a:prstGeom prst="rect">
            <a:avLst/>
          </a:prstGeom>
        </p:spPr>
      </p:pic>
    </p:spTree>
    <p:extLst>
      <p:ext uri="{BB962C8B-B14F-4D97-AF65-F5344CB8AC3E}">
        <p14:creationId xmlns:p14="http://schemas.microsoft.com/office/powerpoint/2010/main" val="112675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833" y="0"/>
            <a:ext cx="8378376" cy="967132"/>
          </a:xfrm>
        </p:spPr>
        <p:txBody>
          <a:bodyPr>
            <a:normAutofit/>
          </a:bodyPr>
          <a:lstStyle/>
          <a:p>
            <a:pPr algn="ctr"/>
            <a:r>
              <a:rPr lang="en-US" sz="4000" dirty="0">
                <a:solidFill>
                  <a:srgbClr val="FF0000"/>
                </a:solidFill>
              </a:rPr>
              <a:t>USECASE DIAGRAM</a:t>
            </a:r>
          </a:p>
        </p:txBody>
      </p:sp>
      <p:cxnSp>
        <p:nvCxnSpPr>
          <p:cNvPr id="7" name="Straight Arrow Connector 6"/>
          <p:cNvCxnSpPr/>
          <p:nvPr/>
        </p:nvCxnSpPr>
        <p:spPr>
          <a:xfrm>
            <a:off x="6086901" y="1883393"/>
            <a:ext cx="0"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67581" y="1597853"/>
            <a:ext cx="873457" cy="338554"/>
          </a:xfrm>
          <a:prstGeom prst="rect">
            <a:avLst/>
          </a:prstGeom>
          <a:noFill/>
        </p:spPr>
        <p:txBody>
          <a:bodyPr wrap="square" rtlCol="0">
            <a:spAutoFit/>
          </a:bodyPr>
          <a:lstStyle/>
          <a:p>
            <a:r>
              <a:rPr lang="en-US" sz="1600" dirty="0"/>
              <a:t>IMAGE</a:t>
            </a:r>
          </a:p>
        </p:txBody>
      </p:sp>
      <p:pic>
        <p:nvPicPr>
          <p:cNvPr id="11" name="Picture 10"/>
          <p:cNvPicPr>
            <a:picLocks noChangeAspect="1" noChangeArrowheads="1"/>
          </p:cNvPicPr>
          <p:nvPr/>
        </p:nvPicPr>
        <p:blipFill>
          <a:blip r:embed="rId2"/>
          <a:srcRect/>
          <a:stretch>
            <a:fillRect/>
          </a:stretch>
        </p:blipFill>
        <p:spPr bwMode="auto">
          <a:xfrm>
            <a:off x="2638426" y="967134"/>
            <a:ext cx="8402612" cy="6163073"/>
          </a:xfrm>
          <a:prstGeom prst="rect">
            <a:avLst/>
          </a:prstGeom>
          <a:noFill/>
          <a:ln w="9525">
            <a:noFill/>
            <a:miter lim="800000"/>
            <a:headEnd/>
            <a:tailEnd/>
          </a:ln>
          <a:effectLst/>
        </p:spPr>
      </p:pic>
    </p:spTree>
    <p:extLst>
      <p:ext uri="{BB962C8B-B14F-4D97-AF65-F5344CB8AC3E}">
        <p14:creationId xmlns:p14="http://schemas.microsoft.com/office/powerpoint/2010/main" val="357525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E184-696E-4415-A818-A8D61383F6D7}"/>
              </a:ext>
            </a:extLst>
          </p:cNvPr>
          <p:cNvSpPr>
            <a:spLocks noGrp="1"/>
          </p:cNvSpPr>
          <p:nvPr>
            <p:ph type="title"/>
          </p:nvPr>
        </p:nvSpPr>
        <p:spPr>
          <a:xfrm>
            <a:off x="1441448" y="347662"/>
            <a:ext cx="10018713" cy="719138"/>
          </a:xfrm>
        </p:spPr>
        <p:txBody>
          <a:bodyPr/>
          <a:lstStyle/>
          <a:p>
            <a:r>
              <a:rPr lang="en-US" dirty="0">
                <a:solidFill>
                  <a:srgbClr val="FF0000"/>
                </a:solidFill>
              </a:rPr>
              <a:t>ACTIVITY DIAGRAM</a:t>
            </a:r>
          </a:p>
        </p:txBody>
      </p:sp>
      <p:pic>
        <p:nvPicPr>
          <p:cNvPr id="6" name="Content Placeholder 5">
            <a:extLst>
              <a:ext uri="{FF2B5EF4-FFF2-40B4-BE49-F238E27FC236}">
                <a16:creationId xmlns:a16="http://schemas.microsoft.com/office/drawing/2014/main" id="{A6C02845-939F-4823-B842-7E2C30960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4075" y="1301262"/>
            <a:ext cx="5260312" cy="5209076"/>
          </a:xfrm>
        </p:spPr>
      </p:pic>
    </p:spTree>
    <p:extLst>
      <p:ext uri="{BB962C8B-B14F-4D97-AF65-F5344CB8AC3E}">
        <p14:creationId xmlns:p14="http://schemas.microsoft.com/office/powerpoint/2010/main" val="329966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860" y="0"/>
            <a:ext cx="8378376" cy="967132"/>
          </a:xfrm>
        </p:spPr>
        <p:txBody>
          <a:bodyPr>
            <a:normAutofit/>
          </a:bodyPr>
          <a:lstStyle/>
          <a:p>
            <a:pPr algn="ctr"/>
            <a:r>
              <a:rPr lang="en-US" sz="4000" dirty="0">
                <a:solidFill>
                  <a:srgbClr val="FF0000"/>
                </a:solidFill>
              </a:rPr>
              <a:t>SEQUENCE DIAGRAM</a:t>
            </a:r>
          </a:p>
        </p:txBody>
      </p:sp>
      <p:pic>
        <p:nvPicPr>
          <p:cNvPr id="7" name="Picture 2"/>
          <p:cNvPicPr>
            <a:picLocks noChangeAspect="1" noChangeArrowheads="1"/>
          </p:cNvPicPr>
          <p:nvPr/>
        </p:nvPicPr>
        <p:blipFill>
          <a:blip r:embed="rId2"/>
          <a:srcRect/>
          <a:stretch>
            <a:fillRect/>
          </a:stretch>
        </p:blipFill>
        <p:spPr bwMode="auto">
          <a:xfrm>
            <a:off x="2280141" y="822280"/>
            <a:ext cx="9159817" cy="5903913"/>
          </a:xfrm>
          <a:prstGeom prst="rect">
            <a:avLst/>
          </a:prstGeom>
          <a:noFill/>
          <a:ln w="9525">
            <a:noFill/>
            <a:miter lim="800000"/>
            <a:headEnd/>
            <a:tailEnd/>
          </a:ln>
          <a:effectLst/>
        </p:spPr>
      </p:pic>
    </p:spTree>
    <p:extLst>
      <p:ext uri="{BB962C8B-B14F-4D97-AF65-F5344CB8AC3E}">
        <p14:creationId xmlns:p14="http://schemas.microsoft.com/office/powerpoint/2010/main" val="383303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077" y="13648"/>
            <a:ext cx="8378376" cy="967132"/>
          </a:xfrm>
        </p:spPr>
        <p:txBody>
          <a:bodyPr>
            <a:normAutofit/>
          </a:bodyPr>
          <a:lstStyle/>
          <a:p>
            <a:pPr algn="ctr"/>
            <a:r>
              <a:rPr lang="en-US" sz="4000" dirty="0">
                <a:solidFill>
                  <a:srgbClr val="FF0000"/>
                </a:solidFill>
              </a:rPr>
              <a:t>COLLABORATION DIAGRAM</a:t>
            </a:r>
          </a:p>
        </p:txBody>
      </p:sp>
      <p:pic>
        <p:nvPicPr>
          <p:cNvPr id="4" name="Picture 2"/>
          <p:cNvPicPr>
            <a:picLocks noChangeAspect="1" noChangeArrowheads="1"/>
          </p:cNvPicPr>
          <p:nvPr/>
        </p:nvPicPr>
        <p:blipFill>
          <a:blip r:embed="rId2"/>
          <a:srcRect/>
          <a:stretch>
            <a:fillRect/>
          </a:stretch>
        </p:blipFill>
        <p:spPr bwMode="auto">
          <a:xfrm>
            <a:off x="2166133" y="1427296"/>
            <a:ext cx="9024265" cy="4782436"/>
          </a:xfrm>
          <a:prstGeom prst="rect">
            <a:avLst/>
          </a:prstGeom>
          <a:noFill/>
          <a:ln w="9525">
            <a:noFill/>
            <a:miter lim="800000"/>
            <a:headEnd/>
            <a:tailEnd/>
          </a:ln>
          <a:effectLst/>
        </p:spPr>
      </p:pic>
    </p:spTree>
    <p:extLst>
      <p:ext uri="{BB962C8B-B14F-4D97-AF65-F5344CB8AC3E}">
        <p14:creationId xmlns:p14="http://schemas.microsoft.com/office/powerpoint/2010/main" val="272241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B9E0-1751-4990-8C37-73136142FEF9}"/>
              </a:ext>
            </a:extLst>
          </p:cNvPr>
          <p:cNvSpPr>
            <a:spLocks noGrp="1"/>
          </p:cNvSpPr>
          <p:nvPr>
            <p:ph type="title"/>
          </p:nvPr>
        </p:nvSpPr>
        <p:spPr>
          <a:xfrm>
            <a:off x="1331911" y="171451"/>
            <a:ext cx="10018713" cy="414338"/>
          </a:xfrm>
        </p:spPr>
        <p:txBody>
          <a:bodyPr>
            <a:normAutofit fontScale="90000"/>
          </a:bodyPr>
          <a:lstStyle/>
          <a:p>
            <a:r>
              <a:rPr lang="en-US" dirty="0">
                <a:solidFill>
                  <a:srgbClr val="FF0000"/>
                </a:solidFill>
              </a:rPr>
              <a:t>DFD</a:t>
            </a:r>
          </a:p>
        </p:txBody>
      </p:sp>
      <p:pic>
        <p:nvPicPr>
          <p:cNvPr id="5" name="Content Placeholder 4">
            <a:extLst>
              <a:ext uri="{FF2B5EF4-FFF2-40B4-BE49-F238E27FC236}">
                <a16:creationId xmlns:a16="http://schemas.microsoft.com/office/drawing/2014/main" id="{E353580D-B077-47E4-B708-B690240E6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025" y="800099"/>
            <a:ext cx="7219950" cy="2886075"/>
          </a:xfrm>
        </p:spPr>
      </p:pic>
      <p:pic>
        <p:nvPicPr>
          <p:cNvPr id="7" name="Picture 6">
            <a:extLst>
              <a:ext uri="{FF2B5EF4-FFF2-40B4-BE49-F238E27FC236}">
                <a16:creationId xmlns:a16="http://schemas.microsoft.com/office/drawing/2014/main" id="{264E3233-96C0-4C03-BF16-E5B61580B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025" y="3233737"/>
            <a:ext cx="7219950" cy="1714500"/>
          </a:xfrm>
          <a:prstGeom prst="rect">
            <a:avLst/>
          </a:prstGeom>
        </p:spPr>
      </p:pic>
      <p:pic>
        <p:nvPicPr>
          <p:cNvPr id="9" name="Picture 8">
            <a:extLst>
              <a:ext uri="{FF2B5EF4-FFF2-40B4-BE49-F238E27FC236}">
                <a16:creationId xmlns:a16="http://schemas.microsoft.com/office/drawing/2014/main" id="{139C1D25-A11E-4A36-8208-5FB3AD4E8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025" y="4543426"/>
            <a:ext cx="7219950" cy="2743199"/>
          </a:xfrm>
          <a:prstGeom prst="rect">
            <a:avLst/>
          </a:prstGeom>
        </p:spPr>
      </p:pic>
    </p:spTree>
    <p:extLst>
      <p:ext uri="{BB962C8B-B14F-4D97-AF65-F5344CB8AC3E}">
        <p14:creationId xmlns:p14="http://schemas.microsoft.com/office/powerpoint/2010/main" val="3592871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967132"/>
          </a:xfrm>
        </p:spPr>
        <p:txBody>
          <a:bodyPr>
            <a:normAutofit/>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238375" y="953486"/>
            <a:ext cx="9353856" cy="5297845"/>
          </a:xfrm>
        </p:spPr>
        <p:txBody>
          <a:bodyPr>
            <a:normAutofit/>
          </a:bodyPr>
          <a:lstStyle/>
          <a:p>
            <a:pPr marL="0" indent="0">
              <a:buNone/>
            </a:pPr>
            <a:r>
              <a:rPr lang="en-US" b="1" u="sng" dirty="0"/>
              <a:t>MODULES:</a:t>
            </a:r>
            <a:endParaRPr lang="en-US" dirty="0"/>
          </a:p>
          <a:p>
            <a:pPr lvl="0"/>
            <a:r>
              <a:rPr lang="en-US" sz="2200" dirty="0"/>
              <a:t>Detecting the person</a:t>
            </a:r>
          </a:p>
          <a:p>
            <a:pPr lvl="0"/>
            <a:r>
              <a:rPr lang="en-US" sz="2200" dirty="0"/>
              <a:t>Coordinate separation or key point generation</a:t>
            </a:r>
          </a:p>
          <a:p>
            <a:pPr lvl="0"/>
            <a:r>
              <a:rPr lang="en-US" sz="2200" dirty="0"/>
              <a:t>Pose detection</a:t>
            </a:r>
          </a:p>
          <a:p>
            <a:pPr marL="0" indent="0">
              <a:buNone/>
            </a:pPr>
            <a:endParaRPr lang="en-US" dirty="0"/>
          </a:p>
          <a:p>
            <a:pPr marL="0" indent="0" algn="just">
              <a:buNone/>
            </a:pPr>
            <a:r>
              <a:rPr lang="en-US" b="1" dirty="0"/>
              <a:t>DETECTING THE PERSON:</a:t>
            </a:r>
            <a:endParaRPr lang="en-US" dirty="0"/>
          </a:p>
          <a:p>
            <a:pPr algn="just"/>
            <a:r>
              <a:rPr lang="en-US" dirty="0"/>
              <a:t>	</a:t>
            </a:r>
            <a:r>
              <a:rPr lang="en-US" sz="2000" dirty="0">
                <a:latin typeface="Times New Roman" panose="02020603050405020304" pitchFamily="18" charset="0"/>
                <a:cs typeface="Times New Roman" panose="02020603050405020304" pitchFamily="18" charset="0"/>
              </a:rPr>
              <a:t>To detect a person on the frame, using cluster grouping algorithm on a set of detection areas which define a set of features based on spatial, color and temporal information for each detection. </a:t>
            </a:r>
          </a:p>
          <a:p>
            <a:pPr algn="just"/>
            <a:r>
              <a:rPr lang="en-US" sz="2000" dirty="0">
                <a:latin typeface="Times New Roman" panose="02020603050405020304" pitchFamily="18" charset="0"/>
                <a:cs typeface="Times New Roman" panose="02020603050405020304" pitchFamily="18" charset="0"/>
              </a:rPr>
              <a:t>Then using these features, we cluster the detections. We finally define a measure to calculate the actual number of people within each cluster to infer the final estimation of the number of people in the scene. Can also classify the gender using colors.</a:t>
            </a:r>
          </a:p>
          <a:p>
            <a:pPr marL="0" indent="0">
              <a:buNone/>
            </a:pPr>
            <a:endParaRPr lang="en-US" dirty="0"/>
          </a:p>
        </p:txBody>
      </p:sp>
    </p:spTree>
    <p:extLst>
      <p:ext uri="{BB962C8B-B14F-4D97-AF65-F5344CB8AC3E}">
        <p14:creationId xmlns:p14="http://schemas.microsoft.com/office/powerpoint/2010/main" val="4046068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537523"/>
          </a:xfrm>
        </p:spPr>
        <p:txBody>
          <a:bodyPr>
            <a:normAutofit fontScale="90000"/>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425200" y="1564642"/>
            <a:ext cx="8944565" cy="4259109"/>
          </a:xfrm>
        </p:spPr>
        <p:txBody>
          <a:bodyPr>
            <a:noAutofit/>
          </a:bodyPr>
          <a:lstStyle/>
          <a:p>
            <a:pPr marL="0" indent="0" algn="just">
              <a:buNone/>
            </a:pPr>
            <a:r>
              <a:rPr lang="en-US" sz="2000" b="1" dirty="0"/>
              <a:t>COORDINATE POINT or KEY POINT:</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To determine the pose of the human and to classify the pose structure, we need to determine the coordinate points such as elbow, shoulder, neck, knee, hip, toe, etc., which might help us to determine exact pose of the human</a:t>
            </a:r>
            <a:r>
              <a:rPr lang="en-US" sz="2000" dirty="0"/>
              <a:t>. To coordinate the points we use Generative Adversarial Network Algorithm.</a:t>
            </a:r>
          </a:p>
          <a:p>
            <a:pPr marL="0" indent="0" algn="just">
              <a:buNone/>
            </a:pPr>
            <a:r>
              <a:rPr lang="en-US" sz="2000" dirty="0"/>
              <a:t> </a:t>
            </a:r>
            <a:r>
              <a:rPr lang="en-US" sz="2000" b="1" dirty="0"/>
              <a:t>GENERATIVE ADVERSARIAL NETWORK (GAN) ALGORITHM:</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GAN has two parts generator and discriminator the generator generates fake samples of data(be it an image, audio, etc.) and tries to fool the Discriminator. </a:t>
            </a:r>
          </a:p>
          <a:p>
            <a:pPr algn="just"/>
            <a:r>
              <a:rPr lang="en-US" sz="2000" dirty="0">
                <a:latin typeface="Times New Roman" panose="02020603050405020304" pitchFamily="18" charset="0"/>
                <a:cs typeface="Times New Roman" panose="02020603050405020304" pitchFamily="18" charset="0"/>
              </a:rPr>
              <a:t>The Discriminator, on the other hand, tries to distinguish between the real and fake samples. The Generator and the Discriminator are both Neural Networks and they both run in competition with each other in the training phase.</a:t>
            </a:r>
          </a:p>
          <a:p>
            <a:pPr algn="just"/>
            <a:r>
              <a:rPr lang="en-US" sz="2000" dirty="0">
                <a:latin typeface="Times New Roman" panose="02020603050405020304" pitchFamily="18" charset="0"/>
                <a:cs typeface="Times New Roman" panose="02020603050405020304" pitchFamily="18" charset="0"/>
              </a:rPr>
              <a:t> The steps are repeated several times and in this, the Generator and Discriminator get better and better in their respective jobs after each repetition. </a:t>
            </a:r>
          </a:p>
          <a:p>
            <a:pPr marL="0" indent="0" algn="just">
              <a:buNone/>
            </a:pPr>
            <a:r>
              <a:rPr lang="en-US" sz="2000" b="1" dirty="0"/>
              <a:t>POSE DETECTION:</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After determining all the possible position of the human image using generator and discriminator, now it would make us very simple to determine exact position of the human and to understand the human gesture</a:t>
            </a:r>
            <a:r>
              <a:rPr lang="en-US" sz="2000" dirty="0"/>
              <a:t>.   </a:t>
            </a:r>
          </a:p>
          <a:p>
            <a:pPr marL="0" indent="0">
              <a:buNone/>
            </a:pPr>
            <a:endParaRPr lang="en-US" sz="2000" dirty="0"/>
          </a:p>
        </p:txBody>
      </p:sp>
    </p:spTree>
    <p:extLst>
      <p:ext uri="{BB962C8B-B14F-4D97-AF65-F5344CB8AC3E}">
        <p14:creationId xmlns:p14="http://schemas.microsoft.com/office/powerpoint/2010/main" val="91322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051C-1628-4458-BC20-B1B318583D91}"/>
              </a:ext>
            </a:extLst>
          </p:cNvPr>
          <p:cNvSpPr>
            <a:spLocks noGrp="1"/>
          </p:cNvSpPr>
          <p:nvPr>
            <p:ph type="title"/>
          </p:nvPr>
        </p:nvSpPr>
        <p:spPr>
          <a:xfrm>
            <a:off x="1484310" y="190500"/>
            <a:ext cx="10018713" cy="614363"/>
          </a:xfrm>
        </p:spPr>
        <p:txBody>
          <a:bodyPr>
            <a:normAutofit fontScale="90000"/>
          </a:bodyPr>
          <a:lstStyle/>
          <a:p>
            <a:r>
              <a:rPr lang="en-US" dirty="0">
                <a:solidFill>
                  <a:srgbClr val="FF0000"/>
                </a:solidFill>
              </a:rPr>
              <a:t>AGENDA</a:t>
            </a:r>
          </a:p>
        </p:txBody>
      </p:sp>
      <p:sp>
        <p:nvSpPr>
          <p:cNvPr id="3" name="Content Placeholder 2">
            <a:extLst>
              <a:ext uri="{FF2B5EF4-FFF2-40B4-BE49-F238E27FC236}">
                <a16:creationId xmlns:a16="http://schemas.microsoft.com/office/drawing/2014/main" id="{04C45579-702D-4176-A6F8-0BAAF89D3409}"/>
              </a:ext>
            </a:extLst>
          </p:cNvPr>
          <p:cNvSpPr>
            <a:spLocks noGrp="1"/>
          </p:cNvSpPr>
          <p:nvPr>
            <p:ph idx="1"/>
          </p:nvPr>
        </p:nvSpPr>
        <p:spPr>
          <a:xfrm>
            <a:off x="2697982" y="1562100"/>
            <a:ext cx="9262241" cy="6262688"/>
          </a:xfrm>
        </p:spPr>
        <p:txBody>
          <a:bodyPr>
            <a:normAutofit fontScale="85000" lnSpcReduction="20000"/>
          </a:bodyPr>
          <a:lstStyle/>
          <a:p>
            <a:pPr marL="457200" indent="-457200">
              <a:buAutoNum type="arabicPeriod"/>
            </a:pPr>
            <a:r>
              <a:rPr lang="en-US" dirty="0"/>
              <a:t>INTRODUCTION</a:t>
            </a:r>
          </a:p>
          <a:p>
            <a:pPr marL="457200" indent="-457200">
              <a:buAutoNum type="arabicPeriod"/>
            </a:pPr>
            <a:r>
              <a:rPr lang="en-US" dirty="0"/>
              <a:t>LITERATURE SURVEY</a:t>
            </a:r>
          </a:p>
          <a:p>
            <a:pPr marL="457200" indent="-457200">
              <a:buAutoNum type="arabicPeriod"/>
            </a:pPr>
            <a:r>
              <a:rPr lang="en-US" dirty="0"/>
              <a:t>PROBLEM STATEMENT</a:t>
            </a:r>
          </a:p>
          <a:p>
            <a:pPr marL="457200" indent="-457200">
              <a:buAutoNum type="arabicPeriod"/>
            </a:pPr>
            <a:r>
              <a:rPr lang="en-US" dirty="0"/>
              <a:t>OBJECTIVE</a:t>
            </a:r>
          </a:p>
          <a:p>
            <a:pPr marL="457200" indent="-457200">
              <a:buAutoNum type="arabicPeriod"/>
            </a:pPr>
            <a:r>
              <a:rPr lang="en-US" dirty="0"/>
              <a:t>TECHNOLOGY STACK</a:t>
            </a:r>
          </a:p>
          <a:p>
            <a:pPr marL="457200" indent="-457200">
              <a:buAutoNum type="arabicPeriod"/>
            </a:pPr>
            <a:r>
              <a:rPr lang="en-US" dirty="0"/>
              <a:t>SYSTEM ARCHITECTURE</a:t>
            </a:r>
          </a:p>
          <a:p>
            <a:pPr marL="457200" indent="-457200">
              <a:buAutoNum type="arabicPeriod"/>
            </a:pPr>
            <a:r>
              <a:rPr lang="en-US" dirty="0"/>
              <a:t>ARCHITECTURE OF GAN</a:t>
            </a:r>
          </a:p>
          <a:p>
            <a:pPr marL="457200" indent="-457200">
              <a:buAutoNum type="arabicPeriod"/>
            </a:pPr>
            <a:r>
              <a:rPr lang="en-US" dirty="0"/>
              <a:t>USE CASE DIAGRAM</a:t>
            </a:r>
          </a:p>
          <a:p>
            <a:pPr marL="457200" indent="-457200">
              <a:buAutoNum type="arabicPeriod"/>
            </a:pPr>
            <a:r>
              <a:rPr lang="en-US" dirty="0"/>
              <a:t>ACTIVITY DIAGRAM</a:t>
            </a:r>
          </a:p>
          <a:p>
            <a:pPr marL="457200" indent="-457200">
              <a:buAutoNum type="arabicPeriod"/>
            </a:pPr>
            <a:r>
              <a:rPr lang="en-US" dirty="0"/>
              <a:t>SEQUENCE DIAGRAM</a:t>
            </a:r>
          </a:p>
          <a:p>
            <a:pPr marL="457200" indent="-457200">
              <a:buAutoNum type="arabicPeriod"/>
            </a:pPr>
            <a:r>
              <a:rPr lang="en-US" dirty="0"/>
              <a:t>COLLABORATION DIAGRAM</a:t>
            </a:r>
          </a:p>
          <a:p>
            <a:pPr marL="457200" indent="-457200">
              <a:buAutoNum type="arabicPeriod"/>
            </a:pPr>
            <a:r>
              <a:rPr lang="en-US" dirty="0"/>
              <a:t>MODULES</a:t>
            </a:r>
          </a:p>
          <a:p>
            <a:pPr marL="457200" indent="-457200">
              <a:buAutoNum type="arabicPeriod"/>
            </a:pPr>
            <a:r>
              <a:rPr lang="en-US" dirty="0"/>
              <a:t>TESTING</a:t>
            </a:r>
          </a:p>
          <a:p>
            <a:pPr marL="457200" indent="-457200">
              <a:buAutoNum type="arabicPeriod"/>
            </a:pPr>
            <a:r>
              <a:rPr lang="en-US" dirty="0"/>
              <a:t>SCREENSHOTS </a:t>
            </a:r>
          </a:p>
          <a:p>
            <a:pPr marL="457200" indent="-457200">
              <a:buAutoNum type="arabicPeriod"/>
            </a:pPr>
            <a:r>
              <a:rPr lang="en-US" dirty="0"/>
              <a:t>CONCLUSION</a:t>
            </a:r>
          </a:p>
          <a:p>
            <a:pPr marL="457200" indent="-457200">
              <a:buAutoNum type="arabicPeriod"/>
            </a:pPr>
            <a:r>
              <a:rPr lang="en-US" dirty="0"/>
              <a:t>PUBLICATIONS</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360036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9F8A-4524-4989-8E96-94E17A01B752}"/>
              </a:ext>
            </a:extLst>
          </p:cNvPr>
          <p:cNvSpPr>
            <a:spLocks noGrp="1"/>
          </p:cNvSpPr>
          <p:nvPr>
            <p:ph type="title"/>
          </p:nvPr>
        </p:nvSpPr>
        <p:spPr>
          <a:xfrm>
            <a:off x="1441449" y="114301"/>
            <a:ext cx="10018713" cy="742950"/>
          </a:xfrm>
        </p:spPr>
        <p:txBody>
          <a:bodyPr/>
          <a:lstStyle/>
          <a:p>
            <a:r>
              <a:rPr lang="en-US" dirty="0">
                <a:solidFill>
                  <a:srgbClr val="FF0000"/>
                </a:solidFill>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16140AFE-8F51-400F-82ED-1D76DB66F88C}"/>
              </a:ext>
            </a:extLst>
          </p:cNvPr>
          <p:cNvSpPr>
            <a:spLocks noGrp="1"/>
          </p:cNvSpPr>
          <p:nvPr>
            <p:ph idx="1"/>
          </p:nvPr>
        </p:nvSpPr>
        <p:spPr>
          <a:xfrm>
            <a:off x="1484310" y="1042989"/>
            <a:ext cx="10018713" cy="4748212"/>
          </a:xfrm>
        </p:spPr>
        <p:txBody>
          <a:bodyPr>
            <a:normAutofit/>
          </a:bodyPr>
          <a:lstStyle/>
          <a:p>
            <a:r>
              <a:rPr lang="en-US" sz="2000" dirty="0">
                <a:solidFill>
                  <a:srgbClr val="000000"/>
                </a:solidFill>
                <a:effectLst/>
                <a:latin typeface="Times New Roman" panose="02020603050405020304" pitchFamily="18" charset="0"/>
                <a:ea typeface="Times New Roman" panose="02020603050405020304" pitchFamily="18" charset="0"/>
              </a:rPr>
              <a:t>Testing is a process of executing a program with the intent of finding an error. A good test case is one that has a high probability of finding an as-yet –undiscovered error. A successful test is one that uncovers an as-yet- undiscovered error.</a:t>
            </a:r>
          </a:p>
          <a:p>
            <a:r>
              <a:rPr lang="en-US" sz="2000" dirty="0">
                <a:solidFill>
                  <a:srgbClr val="000000"/>
                </a:solidFill>
                <a:effectLst/>
                <a:latin typeface="Times New Roman" panose="02020603050405020304" pitchFamily="18" charset="0"/>
                <a:ea typeface="Times New Roman" panose="02020603050405020304" pitchFamily="18" charset="0"/>
              </a:rPr>
              <a:t> System testing is the stage of implementation, which is aimed at ensuring that the system works accurately and efficiently as expected before live operation commences. </a:t>
            </a:r>
          </a:p>
          <a:p>
            <a:r>
              <a:rPr lang="en-US" sz="2000" dirty="0">
                <a:solidFill>
                  <a:srgbClr val="000000"/>
                </a:solidFill>
                <a:effectLst/>
                <a:latin typeface="Times New Roman" panose="02020603050405020304" pitchFamily="18" charset="0"/>
                <a:ea typeface="Times New Roman" panose="02020603050405020304" pitchFamily="18" charset="0"/>
              </a:rPr>
              <a:t>It verifies that the whole set of programs hang together. System testing requires a test consists of several key activities and steps for run program, string, system and is important in adopting a successful new system. </a:t>
            </a:r>
          </a:p>
          <a:p>
            <a:r>
              <a:rPr lang="en-US" sz="2000" dirty="0">
                <a:solidFill>
                  <a:srgbClr val="000000"/>
                </a:solidFill>
                <a:effectLst/>
                <a:latin typeface="Times New Roman" panose="02020603050405020304" pitchFamily="18" charset="0"/>
                <a:ea typeface="Times New Roman" panose="02020603050405020304" pitchFamily="18" charset="0"/>
              </a:rPr>
              <a:t>Any engineering product can be tested in one of the two ways:</a:t>
            </a:r>
          </a:p>
          <a:p>
            <a:pPr marL="0" indent="0">
              <a:buNone/>
            </a:pPr>
            <a:r>
              <a:rPr lang="en-US" sz="2000" dirty="0">
                <a:solidFill>
                  <a:srgbClr val="000000"/>
                </a:solidFill>
                <a:latin typeface="Times New Roman" panose="02020603050405020304" pitchFamily="18" charset="0"/>
                <a:ea typeface="Times New Roman" panose="02020603050405020304" pitchFamily="18" charset="0"/>
              </a:rPr>
              <a:t>                                    White-Box testing</a:t>
            </a:r>
            <a:br>
              <a:rPr lang="en-US" sz="2000" dirty="0">
                <a:solidFill>
                  <a:srgbClr val="000000"/>
                </a:solidFill>
                <a:latin typeface="Times New Roman" panose="02020603050405020304" pitchFamily="18" charset="0"/>
                <a:ea typeface="Times New Roman" panose="02020603050405020304" pitchFamily="18" charset="0"/>
              </a:rPr>
            </a:br>
            <a:r>
              <a:rPr lang="en-US" sz="2000" dirty="0">
                <a:solidFill>
                  <a:srgbClr val="000000"/>
                </a:solidFill>
                <a:latin typeface="Times New Roman" panose="02020603050405020304" pitchFamily="18" charset="0"/>
                <a:ea typeface="Times New Roman" panose="02020603050405020304" pitchFamily="18" charset="0"/>
              </a:rPr>
              <a:t>                                    Black-Box testing</a:t>
            </a:r>
            <a:endParaRPr lang="en-US" sz="20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6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7B2D-5928-4B3B-BABB-9540B803C79F}"/>
              </a:ext>
            </a:extLst>
          </p:cNvPr>
          <p:cNvSpPr>
            <a:spLocks noGrp="1"/>
          </p:cNvSpPr>
          <p:nvPr>
            <p:ph type="title"/>
          </p:nvPr>
        </p:nvSpPr>
        <p:spPr>
          <a:xfrm>
            <a:off x="1484311" y="685800"/>
            <a:ext cx="10018713" cy="715945"/>
          </a:xfrm>
        </p:spPr>
        <p:txBody>
          <a:bodyPr/>
          <a:lstStyle/>
          <a:p>
            <a:r>
              <a:rPr lang="en-US" dirty="0">
                <a:solidFill>
                  <a:srgbClr val="FF0000"/>
                </a:solidFill>
              </a:rPr>
              <a:t>UNIT TESTING</a:t>
            </a:r>
          </a:p>
        </p:txBody>
      </p:sp>
      <p:sp>
        <p:nvSpPr>
          <p:cNvPr id="3" name="Content Placeholder 2">
            <a:extLst>
              <a:ext uri="{FF2B5EF4-FFF2-40B4-BE49-F238E27FC236}">
                <a16:creationId xmlns:a16="http://schemas.microsoft.com/office/drawing/2014/main" id="{2A96B844-94B3-4AAF-843B-FB0E3C4FBBE1}"/>
              </a:ext>
            </a:extLst>
          </p:cNvPr>
          <p:cNvSpPr>
            <a:spLocks noGrp="1"/>
          </p:cNvSpPr>
          <p:nvPr>
            <p:ph idx="1"/>
          </p:nvPr>
        </p:nvSpPr>
        <p:spPr>
          <a:xfrm>
            <a:off x="1484310" y="1758463"/>
            <a:ext cx="10018713" cy="4032738"/>
          </a:xfrm>
        </p:spPr>
        <p:txBody>
          <a:bodyPr>
            <a:normAutofit lnSpcReduction="10000"/>
          </a:bodyPr>
          <a:lstStyle/>
          <a:p>
            <a:r>
              <a:rPr lang="en-US" sz="2400" dirty="0">
                <a:latin typeface="Times New Roman" pitchFamily="18" charset="0"/>
                <a:cs typeface="Times New Roman" pitchFamily="18" charset="0"/>
              </a:rPr>
              <a:t>Unit testing involves the design of test cases that validate that the internal program logic is functioning properly, and that program inputs produce valid outputs. All decision branches and internal code flow should be validated.</a:t>
            </a:r>
          </a:p>
          <a:p>
            <a:r>
              <a:rPr lang="en-US" sz="2400" dirty="0">
                <a:latin typeface="Times New Roman" pitchFamily="18" charset="0"/>
                <a:cs typeface="Times New Roman" pitchFamily="18" charset="0"/>
              </a:rPr>
              <a:t> It is the testing of individual software units of the application .it is done after the completion of an individual unit before integration. This is a structural testing, that relies on knowledge of its construction and is invasive. </a:t>
            </a:r>
          </a:p>
          <a:p>
            <a:r>
              <a:rPr lang="en-US" sz="2400" dirty="0">
                <a:latin typeface="Times New Roman" pitchFamily="18" charset="0"/>
                <a:cs typeface="Times New Roman" pitchFamily="18" charset="0"/>
              </a:rPr>
              <a:t>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dirty="0"/>
          </a:p>
          <a:p>
            <a:endParaRPr lang="en-US" dirty="0"/>
          </a:p>
        </p:txBody>
      </p:sp>
    </p:spTree>
    <p:extLst>
      <p:ext uri="{BB962C8B-B14F-4D97-AF65-F5344CB8AC3E}">
        <p14:creationId xmlns:p14="http://schemas.microsoft.com/office/powerpoint/2010/main" val="376373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4AD7-2973-47A5-AFAD-C4CEA07A6D62}"/>
              </a:ext>
            </a:extLst>
          </p:cNvPr>
          <p:cNvSpPr>
            <a:spLocks noGrp="1"/>
          </p:cNvSpPr>
          <p:nvPr>
            <p:ph type="title"/>
          </p:nvPr>
        </p:nvSpPr>
        <p:spPr/>
        <p:txBody>
          <a:bodyPr/>
          <a:lstStyle/>
          <a:p>
            <a:endParaRPr lang="en-US"/>
          </a:p>
        </p:txBody>
      </p:sp>
      <p:pic>
        <p:nvPicPr>
          <p:cNvPr id="4" name="table">
            <a:extLst>
              <a:ext uri="{FF2B5EF4-FFF2-40B4-BE49-F238E27FC236}">
                <a16:creationId xmlns:a16="http://schemas.microsoft.com/office/drawing/2014/main" id="{CF92E686-D1E7-45C7-A0B2-AC66F14D2FA1}"/>
              </a:ext>
            </a:extLst>
          </p:cNvPr>
          <p:cNvPicPr>
            <a:picLocks noGrp="1" noChangeAspect="1"/>
          </p:cNvPicPr>
          <p:nvPr>
            <p:ph idx="1"/>
          </p:nvPr>
        </p:nvPicPr>
        <p:blipFill>
          <a:blip r:embed="rId2"/>
          <a:stretch>
            <a:fillRect/>
          </a:stretch>
        </p:blipFill>
        <p:spPr>
          <a:xfrm>
            <a:off x="1522326" y="1150537"/>
            <a:ext cx="9385230" cy="4563068"/>
          </a:xfrm>
          <a:prstGeom prst="rect">
            <a:avLst/>
          </a:prstGeom>
        </p:spPr>
      </p:pic>
    </p:spTree>
    <p:extLst>
      <p:ext uri="{BB962C8B-B14F-4D97-AF65-F5344CB8AC3E}">
        <p14:creationId xmlns:p14="http://schemas.microsoft.com/office/powerpoint/2010/main" val="215547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86F4-FB37-4410-9EAA-7AFB3E86488E}"/>
              </a:ext>
            </a:extLst>
          </p:cNvPr>
          <p:cNvSpPr>
            <a:spLocks noGrp="1"/>
          </p:cNvSpPr>
          <p:nvPr>
            <p:ph type="title"/>
          </p:nvPr>
        </p:nvSpPr>
        <p:spPr>
          <a:xfrm>
            <a:off x="1484311" y="685800"/>
            <a:ext cx="10018713" cy="1107831"/>
          </a:xfrm>
        </p:spPr>
        <p:txBody>
          <a:bodyPr/>
          <a:lstStyle/>
          <a:p>
            <a:r>
              <a:rPr lang="en-US" dirty="0">
                <a:solidFill>
                  <a:srgbClr val="FF0000"/>
                </a:solidFill>
              </a:rPr>
              <a:t>VALIDATION TESTING</a:t>
            </a:r>
          </a:p>
        </p:txBody>
      </p:sp>
      <p:sp>
        <p:nvSpPr>
          <p:cNvPr id="3" name="Content Placeholder 2">
            <a:extLst>
              <a:ext uri="{FF2B5EF4-FFF2-40B4-BE49-F238E27FC236}">
                <a16:creationId xmlns:a16="http://schemas.microsoft.com/office/drawing/2014/main" id="{AD7FEB7B-A213-4637-8310-4C6AF818EF9B}"/>
              </a:ext>
            </a:extLst>
          </p:cNvPr>
          <p:cNvSpPr>
            <a:spLocks noGrp="1"/>
          </p:cNvSpPr>
          <p:nvPr>
            <p:ph idx="1"/>
          </p:nvPr>
        </p:nvSpPr>
        <p:spPr>
          <a:xfrm>
            <a:off x="1484310" y="1989575"/>
            <a:ext cx="10018713" cy="3245616"/>
          </a:xfrm>
        </p:spPr>
        <p:txBody>
          <a:bodyPr/>
          <a:lstStyle/>
          <a:p>
            <a:r>
              <a:rPr lang="en-US" sz="2400" dirty="0">
                <a:latin typeface="Times New Roman" pitchFamily="18" charset="0"/>
                <a:cs typeface="Times New Roman" pitchFamily="18" charset="0"/>
              </a:rPr>
              <a:t>Validation testing is done to validate the inputs given by the user. The user inputs are checked for their correctness and range. If there are errors, the error message is given and the user is prompted again to enter the new value.</a:t>
            </a:r>
          </a:p>
          <a:p>
            <a:endParaRPr lang="en-US" dirty="0"/>
          </a:p>
        </p:txBody>
      </p:sp>
    </p:spTree>
    <p:extLst>
      <p:ext uri="{BB962C8B-B14F-4D97-AF65-F5344CB8AC3E}">
        <p14:creationId xmlns:p14="http://schemas.microsoft.com/office/powerpoint/2010/main" val="27096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78DD-860F-42F8-9E8E-7EF1961DE668}"/>
              </a:ext>
            </a:extLst>
          </p:cNvPr>
          <p:cNvSpPr>
            <a:spLocks noGrp="1"/>
          </p:cNvSpPr>
          <p:nvPr>
            <p:ph type="title"/>
          </p:nvPr>
        </p:nvSpPr>
        <p:spPr/>
        <p:txBody>
          <a:bodyPr/>
          <a:lstStyle/>
          <a:p>
            <a:endParaRPr lang="en-US"/>
          </a:p>
        </p:txBody>
      </p:sp>
      <p:pic>
        <p:nvPicPr>
          <p:cNvPr id="4" name="table">
            <a:extLst>
              <a:ext uri="{FF2B5EF4-FFF2-40B4-BE49-F238E27FC236}">
                <a16:creationId xmlns:a16="http://schemas.microsoft.com/office/drawing/2014/main" id="{BE016D92-22EB-4EF6-B885-9306E0FBD863}"/>
              </a:ext>
            </a:extLst>
          </p:cNvPr>
          <p:cNvPicPr>
            <a:picLocks noGrp="1" noChangeAspect="1"/>
          </p:cNvPicPr>
          <p:nvPr>
            <p:ph idx="1"/>
          </p:nvPr>
        </p:nvPicPr>
        <p:blipFill>
          <a:blip r:embed="rId2"/>
          <a:stretch>
            <a:fillRect/>
          </a:stretch>
        </p:blipFill>
        <p:spPr>
          <a:xfrm>
            <a:off x="1426866" y="1396722"/>
            <a:ext cx="9181959" cy="4002912"/>
          </a:xfrm>
          <a:prstGeom prst="rect">
            <a:avLst/>
          </a:prstGeom>
        </p:spPr>
      </p:pic>
    </p:spTree>
    <p:extLst>
      <p:ext uri="{BB962C8B-B14F-4D97-AF65-F5344CB8AC3E}">
        <p14:creationId xmlns:p14="http://schemas.microsoft.com/office/powerpoint/2010/main" val="187042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505A-CBB5-4EC1-915C-C3691F8E717E}"/>
              </a:ext>
            </a:extLst>
          </p:cNvPr>
          <p:cNvSpPr>
            <a:spLocks noGrp="1"/>
          </p:cNvSpPr>
          <p:nvPr>
            <p:ph type="title"/>
          </p:nvPr>
        </p:nvSpPr>
        <p:spPr>
          <a:xfrm>
            <a:off x="1484311" y="685801"/>
            <a:ext cx="10018713" cy="680776"/>
          </a:xfrm>
        </p:spPr>
        <p:txBody>
          <a:bodyPr>
            <a:normAutofit fontScale="90000"/>
          </a:bodyPr>
          <a:lstStyle/>
          <a:p>
            <a:r>
              <a:rPr lang="en-US" dirty="0">
                <a:solidFill>
                  <a:srgbClr val="FF0000"/>
                </a:solidFill>
              </a:rPr>
              <a:t>KEY POINT GENERATED</a:t>
            </a:r>
          </a:p>
        </p:txBody>
      </p:sp>
      <p:pic>
        <p:nvPicPr>
          <p:cNvPr id="4" name="Content Placeholder 3">
            <a:extLst>
              <a:ext uri="{FF2B5EF4-FFF2-40B4-BE49-F238E27FC236}">
                <a16:creationId xmlns:a16="http://schemas.microsoft.com/office/drawing/2014/main" id="{6DC5EDCD-CE9C-48B1-AFE5-9F3137FC461D}"/>
              </a:ext>
            </a:extLst>
          </p:cNvPr>
          <p:cNvPicPr>
            <a:picLocks noGrp="1"/>
          </p:cNvPicPr>
          <p:nvPr>
            <p:ph idx="1"/>
          </p:nvPr>
        </p:nvPicPr>
        <p:blipFill rotWithShape="1">
          <a:blip r:embed="rId2"/>
          <a:srcRect l="6923" t="23475" r="30641" b="11642"/>
          <a:stretch/>
        </p:blipFill>
        <p:spPr bwMode="auto">
          <a:xfrm>
            <a:off x="2572378" y="1894114"/>
            <a:ext cx="7581481" cy="38970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439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BFC8-F115-4290-A6DC-EB71FD4FF3E1}"/>
              </a:ext>
            </a:extLst>
          </p:cNvPr>
          <p:cNvSpPr>
            <a:spLocks noGrp="1"/>
          </p:cNvSpPr>
          <p:nvPr>
            <p:ph type="title"/>
          </p:nvPr>
        </p:nvSpPr>
        <p:spPr>
          <a:xfrm>
            <a:off x="1484311" y="321045"/>
            <a:ext cx="10018713" cy="1161087"/>
          </a:xfrm>
        </p:spPr>
        <p:txBody>
          <a:bodyPr>
            <a:normAutofit/>
          </a:bodyPr>
          <a:lstStyle/>
          <a:p>
            <a:r>
              <a:rPr lang="en-US" dirty="0">
                <a:solidFill>
                  <a:srgbClr val="FF0000"/>
                </a:solidFill>
              </a:rPr>
              <a:t>INTEGRATION TESTING</a:t>
            </a:r>
          </a:p>
        </p:txBody>
      </p:sp>
      <p:sp>
        <p:nvSpPr>
          <p:cNvPr id="3" name="Content Placeholder 2">
            <a:extLst>
              <a:ext uri="{FF2B5EF4-FFF2-40B4-BE49-F238E27FC236}">
                <a16:creationId xmlns:a16="http://schemas.microsoft.com/office/drawing/2014/main" id="{661622DA-B663-4136-A3A9-65F1ED5F586D}"/>
              </a:ext>
            </a:extLst>
          </p:cNvPr>
          <p:cNvSpPr>
            <a:spLocks noGrp="1"/>
          </p:cNvSpPr>
          <p:nvPr>
            <p:ph idx="1"/>
          </p:nvPr>
        </p:nvSpPr>
        <p:spPr/>
        <p:txBody>
          <a:bodyPr/>
          <a:lstStyle/>
          <a:p>
            <a:r>
              <a:rPr lang="en-US" sz="2400" dirty="0">
                <a:latin typeface="Times New Roman" pitchFamily="18" charset="0"/>
                <a:cs typeface="Times New Roman" pitchFamily="18" charset="0"/>
              </a:rPr>
              <a:t>Software integration testing is the incremental integration testing of two or more integrated software components on a single platform to produce failures caused by interface defects.</a:t>
            </a:r>
          </a:p>
          <a:p>
            <a:r>
              <a:rPr lang="en-US" sz="2400" dirty="0">
                <a:latin typeface="Times New Roman" pitchFamily="18" charset="0"/>
                <a:cs typeface="Times New Roman" pitchFamily="18" charset="0"/>
              </a:rPr>
              <a:t>The task of the integration test is to check that components or software applications, e.g. components in a software system or – one step up – software applications at the company level – interact without error.</a:t>
            </a:r>
          </a:p>
          <a:p>
            <a:endParaRPr lang="en-US" dirty="0"/>
          </a:p>
        </p:txBody>
      </p:sp>
    </p:spTree>
    <p:extLst>
      <p:ext uri="{BB962C8B-B14F-4D97-AF65-F5344CB8AC3E}">
        <p14:creationId xmlns:p14="http://schemas.microsoft.com/office/powerpoint/2010/main" val="312654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1009-7E79-476F-8D86-46E891A00273}"/>
              </a:ext>
            </a:extLst>
          </p:cNvPr>
          <p:cNvSpPr>
            <a:spLocks noGrp="1"/>
          </p:cNvSpPr>
          <p:nvPr>
            <p:ph type="title"/>
          </p:nvPr>
        </p:nvSpPr>
        <p:spPr/>
        <p:txBody>
          <a:bodyPr/>
          <a:lstStyle/>
          <a:p>
            <a:r>
              <a:rPr lang="en-US" dirty="0">
                <a:solidFill>
                  <a:srgbClr val="FF0000"/>
                </a:solidFill>
              </a:rPr>
              <a:t>DEBUGGING</a:t>
            </a:r>
          </a:p>
        </p:txBody>
      </p:sp>
      <p:sp>
        <p:nvSpPr>
          <p:cNvPr id="3" name="Content Placeholder 2">
            <a:extLst>
              <a:ext uri="{FF2B5EF4-FFF2-40B4-BE49-F238E27FC236}">
                <a16:creationId xmlns:a16="http://schemas.microsoft.com/office/drawing/2014/main" id="{1450BF7D-55FA-4E09-B298-03DFF8C204F4}"/>
              </a:ext>
            </a:extLst>
          </p:cNvPr>
          <p:cNvSpPr>
            <a:spLocks noGrp="1"/>
          </p:cNvSpPr>
          <p:nvPr>
            <p:ph idx="1"/>
          </p:nvPr>
        </p:nvSpPr>
        <p:spPr/>
        <p:txBody>
          <a:bodyPr/>
          <a:lstStyle/>
          <a:p>
            <a:r>
              <a:rPr lang="en-US" sz="2400" dirty="0">
                <a:latin typeface="Times New Roman" pitchFamily="18" charset="0"/>
                <a:cs typeface="Times New Roman" pitchFamily="18" charset="0"/>
              </a:rPr>
              <a:t>Debugging is a methodical process of finding and reducing the number of bugs or defects in a computer program or a piece of electronic hardware, thus making it behave as expected. Debugging tends to be harder when various subsystems are tightly, as changes in one may causes bugs to emerge in another.</a:t>
            </a:r>
          </a:p>
          <a:p>
            <a:endParaRPr lang="en-US" dirty="0"/>
          </a:p>
        </p:txBody>
      </p:sp>
    </p:spTree>
    <p:extLst>
      <p:ext uri="{BB962C8B-B14F-4D97-AF65-F5344CB8AC3E}">
        <p14:creationId xmlns:p14="http://schemas.microsoft.com/office/powerpoint/2010/main" val="1782340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71D6-6736-496C-BB0C-EAFE96926569}"/>
              </a:ext>
            </a:extLst>
          </p:cNvPr>
          <p:cNvSpPr>
            <a:spLocks noGrp="1"/>
          </p:cNvSpPr>
          <p:nvPr>
            <p:ph type="title"/>
          </p:nvPr>
        </p:nvSpPr>
        <p:spPr>
          <a:xfrm>
            <a:off x="1484311" y="685801"/>
            <a:ext cx="10018713" cy="625510"/>
          </a:xfrm>
        </p:spPr>
        <p:txBody>
          <a:bodyPr>
            <a:normAutofit fontScale="90000"/>
          </a:bodyPr>
          <a:lstStyle/>
          <a:p>
            <a:r>
              <a:rPr lang="en-US" dirty="0">
                <a:solidFill>
                  <a:srgbClr val="FF0000"/>
                </a:solidFill>
              </a:rPr>
              <a:t>PERFORMANCE ANALYSIS</a:t>
            </a:r>
          </a:p>
        </p:txBody>
      </p:sp>
      <p:pic>
        <p:nvPicPr>
          <p:cNvPr id="7" name="Content Placeholder 6">
            <a:extLst>
              <a:ext uri="{FF2B5EF4-FFF2-40B4-BE49-F238E27FC236}">
                <a16:creationId xmlns:a16="http://schemas.microsoft.com/office/drawing/2014/main" id="{5EFE3A57-E153-4505-93F7-9358E428DB6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2717" y="1783250"/>
            <a:ext cx="7837714" cy="3949333"/>
          </a:xfrm>
        </p:spPr>
      </p:pic>
    </p:spTree>
    <p:extLst>
      <p:ext uri="{BB962C8B-B14F-4D97-AF65-F5344CB8AC3E}">
        <p14:creationId xmlns:p14="http://schemas.microsoft.com/office/powerpoint/2010/main" val="453323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ED38-D31F-45B2-9AEA-65F4E6A2E18D}"/>
              </a:ext>
            </a:extLst>
          </p:cNvPr>
          <p:cNvSpPr>
            <a:spLocks noGrp="1"/>
          </p:cNvSpPr>
          <p:nvPr>
            <p:ph type="title"/>
          </p:nvPr>
        </p:nvSpPr>
        <p:spPr>
          <a:xfrm>
            <a:off x="1365249" y="76200"/>
            <a:ext cx="10018713" cy="804863"/>
          </a:xfrm>
        </p:spPr>
        <p:txBody>
          <a:bodyPr/>
          <a:lstStyle/>
          <a:p>
            <a:r>
              <a:rPr lang="en-US" dirty="0">
                <a:solidFill>
                  <a:srgbClr val="FF0000"/>
                </a:solidFill>
              </a:rPr>
              <a:t>SCREENSHOTS OF WORK DONE</a:t>
            </a:r>
          </a:p>
        </p:txBody>
      </p:sp>
      <p:pic>
        <p:nvPicPr>
          <p:cNvPr id="5" name="Content Placeholder 4">
            <a:extLst>
              <a:ext uri="{FF2B5EF4-FFF2-40B4-BE49-F238E27FC236}">
                <a16:creationId xmlns:a16="http://schemas.microsoft.com/office/drawing/2014/main" id="{EA1C1973-3266-4935-9822-F07B57BE0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038" y="981075"/>
            <a:ext cx="10658475" cy="5643563"/>
          </a:xfrm>
        </p:spPr>
      </p:pic>
    </p:spTree>
    <p:extLst>
      <p:ext uri="{BB962C8B-B14F-4D97-AF65-F5344CB8AC3E}">
        <p14:creationId xmlns:p14="http://schemas.microsoft.com/office/powerpoint/2010/main" val="170976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D4B7-39EA-48B7-B013-EC7FB843CCE2}"/>
              </a:ext>
            </a:extLst>
          </p:cNvPr>
          <p:cNvSpPr>
            <a:spLocks noGrp="1"/>
          </p:cNvSpPr>
          <p:nvPr>
            <p:ph type="title"/>
          </p:nvPr>
        </p:nvSpPr>
        <p:spPr>
          <a:xfrm>
            <a:off x="1484311" y="685801"/>
            <a:ext cx="10018713" cy="850768"/>
          </a:xfrm>
        </p:spPr>
        <p:txBody>
          <a:bodyPr>
            <a:normAutofit/>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917747A9-DE3A-4BF2-86F0-7A60CB5650B1}"/>
              </a:ext>
            </a:extLst>
          </p:cNvPr>
          <p:cNvSpPr>
            <a:spLocks noGrp="1"/>
          </p:cNvSpPr>
          <p:nvPr>
            <p:ph idx="1"/>
          </p:nvPr>
        </p:nvSpPr>
        <p:spPr>
          <a:xfrm>
            <a:off x="1291472" y="1695635"/>
            <a:ext cx="10211551" cy="4095565"/>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 This world is counting on challenges of computer vision for its automation. We face many problems during the detection of human pose. </a:t>
            </a:r>
          </a:p>
          <a:p>
            <a:r>
              <a:rPr lang="en-US" sz="1800" dirty="0">
                <a:solidFill>
                  <a:srgbClr val="21212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a better computer vision for human pose recognition we use Generative Adversarial Network algorithm. </a:t>
            </a:r>
          </a:p>
          <a:p>
            <a:r>
              <a:rPr lang="en-US" sz="1800" dirty="0">
                <a:effectLst/>
                <a:latin typeface="Times New Roman" panose="02020603050405020304" pitchFamily="18" charset="0"/>
                <a:ea typeface="Times New Roman" panose="02020603050405020304" pitchFamily="18" charset="0"/>
              </a:rPr>
              <a:t>The input source for our model is through video surveillances 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cameras.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videos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undergoes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50000"/>
              </a:lnSpc>
              <a:buSzPts val="1300"/>
              <a:buFont typeface="Times New Roman" panose="02020603050405020304" pitchFamily="18" charset="0"/>
              <a:buAutoNum type="arabicPeriod"/>
              <a:tabLst>
                <a:tab pos="427355" algn="l"/>
              </a:tabLst>
            </a:pPr>
            <a:r>
              <a:rPr lang="en-US" sz="1800" dirty="0">
                <a:effectLst/>
                <a:latin typeface="Times New Roman" panose="02020603050405020304" pitchFamily="18" charset="0"/>
                <a:ea typeface="Times New Roman" panose="02020603050405020304" pitchFamily="18" charset="0"/>
              </a:rPr>
              <a:t>Detection of person on the video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feed.</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Key point generation on the detected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a:t>
            </a:r>
          </a:p>
          <a:p>
            <a:pPr marL="800100" lvl="1"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Processing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 of the human pose can be done even with the blurred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endParaRPr lang="en-IN" sz="1800" dirty="0"/>
          </a:p>
          <a:p>
            <a:pPr marL="342900" lvl="0" indent="-342900">
              <a:lnSpc>
                <a:spcPct val="150000"/>
              </a:lnSpc>
              <a:buSzPts val="1300"/>
              <a:buFont typeface="Times New Roman" panose="02020603050405020304" pitchFamily="18" charset="0"/>
              <a:buAutoNum type="arabicPeriod"/>
              <a:tabLst>
                <a:tab pos="470535"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740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4145-574E-4413-B1C7-BAE47800F444}"/>
              </a:ext>
            </a:extLst>
          </p:cNvPr>
          <p:cNvSpPr>
            <a:spLocks noGrp="1"/>
          </p:cNvSpPr>
          <p:nvPr>
            <p:ph type="title"/>
          </p:nvPr>
        </p:nvSpPr>
        <p:spPr>
          <a:xfrm>
            <a:off x="1412873" y="185737"/>
            <a:ext cx="10018713" cy="561975"/>
          </a:xfrm>
        </p:spPr>
        <p:txBody>
          <a:bodyPr>
            <a:normAutofit fontScale="90000"/>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C0AB9E91-41AC-459A-85B9-50672C137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838" y="933449"/>
            <a:ext cx="10301287" cy="5738813"/>
          </a:xfrm>
        </p:spPr>
      </p:pic>
    </p:spTree>
    <p:extLst>
      <p:ext uri="{BB962C8B-B14F-4D97-AF65-F5344CB8AC3E}">
        <p14:creationId xmlns:p14="http://schemas.microsoft.com/office/powerpoint/2010/main" val="168734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4A5E-975A-4648-A6B0-72199DE91B05}"/>
              </a:ext>
            </a:extLst>
          </p:cNvPr>
          <p:cNvSpPr>
            <a:spLocks noGrp="1"/>
          </p:cNvSpPr>
          <p:nvPr>
            <p:ph type="title"/>
          </p:nvPr>
        </p:nvSpPr>
        <p:spPr>
          <a:xfrm>
            <a:off x="1436686" y="147638"/>
            <a:ext cx="10018713" cy="714375"/>
          </a:xfrm>
        </p:spPr>
        <p:txBody>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1AFED6CA-338F-4591-A6D3-49B3D92FD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862013"/>
            <a:ext cx="10091737" cy="5662613"/>
          </a:xfrm>
        </p:spPr>
      </p:pic>
    </p:spTree>
    <p:extLst>
      <p:ext uri="{BB962C8B-B14F-4D97-AF65-F5344CB8AC3E}">
        <p14:creationId xmlns:p14="http://schemas.microsoft.com/office/powerpoint/2010/main" val="1996709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9663-3312-478F-89B2-FF7ED31A8B1D}"/>
              </a:ext>
            </a:extLst>
          </p:cNvPr>
          <p:cNvSpPr>
            <a:spLocks noGrp="1"/>
          </p:cNvSpPr>
          <p:nvPr>
            <p:ph type="title"/>
          </p:nvPr>
        </p:nvSpPr>
        <p:spPr>
          <a:xfrm>
            <a:off x="1484311" y="241161"/>
            <a:ext cx="10018713" cy="678264"/>
          </a:xfrm>
        </p:spPr>
        <p:txBody>
          <a:bodyPr>
            <a:normAutofit fontScale="90000"/>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F0DF461D-C15B-4D2D-ABFB-079EBAFDBF37}"/>
              </a:ext>
            </a:extLst>
          </p:cNvPr>
          <p:cNvSpPr>
            <a:spLocks noGrp="1"/>
          </p:cNvSpPr>
          <p:nvPr>
            <p:ph idx="1"/>
          </p:nvPr>
        </p:nvSpPr>
        <p:spPr>
          <a:xfrm>
            <a:off x="1484310" y="1333501"/>
            <a:ext cx="10018713" cy="4457700"/>
          </a:xfrm>
        </p:spPr>
        <p:txBody>
          <a:bodyPr>
            <a:normAutofit/>
          </a:bodyPr>
          <a:lstStyle/>
          <a:p>
            <a:r>
              <a:rPr lang="en-US" sz="2000" dirty="0">
                <a:effectLst/>
                <a:latin typeface="Times New Roman" panose="02020603050405020304" pitchFamily="18" charset="0"/>
                <a:ea typeface="Times New Roman" panose="02020603050405020304" pitchFamily="18" charset="0"/>
              </a:rPr>
              <a:t>From the above observations in this paper we address that proposed system  endures the difficulties in capturing the images with GAN based machine learning model and optimizes the blurred images. </a:t>
            </a:r>
          </a:p>
          <a:p>
            <a:r>
              <a:rPr lang="en-US" sz="2000" dirty="0">
                <a:effectLst/>
                <a:latin typeface="Times New Roman" panose="02020603050405020304" pitchFamily="18" charset="0"/>
                <a:ea typeface="Times New Roman" panose="02020603050405020304" pitchFamily="18" charset="0"/>
              </a:rPr>
              <a:t>This proposed system provides novelty about performance measures related to the quality of human pose detections. </a:t>
            </a:r>
          </a:p>
          <a:p>
            <a:r>
              <a:rPr lang="en-US" sz="2000" dirty="0">
                <a:effectLst/>
                <a:latin typeface="Times New Roman" panose="02020603050405020304" pitchFamily="18" charset="0"/>
                <a:ea typeface="Times New Roman" panose="02020603050405020304" pitchFamily="18" charset="0"/>
              </a:rPr>
              <a:t>This model concise about small variations that capable of increase the amount of real data applications involving live human datasets.</a:t>
            </a:r>
          </a:p>
          <a:p>
            <a:endParaRPr lang="en-US" sz="2000" dirty="0"/>
          </a:p>
        </p:txBody>
      </p:sp>
    </p:spTree>
    <p:extLst>
      <p:ext uri="{BB962C8B-B14F-4D97-AF65-F5344CB8AC3E}">
        <p14:creationId xmlns:p14="http://schemas.microsoft.com/office/powerpoint/2010/main" val="2993648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AEF1-47D8-4E66-A20E-C0F805C67D6C}"/>
              </a:ext>
            </a:extLst>
          </p:cNvPr>
          <p:cNvSpPr>
            <a:spLocks noGrp="1"/>
          </p:cNvSpPr>
          <p:nvPr>
            <p:ph type="title"/>
          </p:nvPr>
        </p:nvSpPr>
        <p:spPr>
          <a:xfrm>
            <a:off x="1484311" y="685801"/>
            <a:ext cx="10018713" cy="1100138"/>
          </a:xfrm>
        </p:spPr>
        <p:txBody>
          <a:bodyPr/>
          <a:lstStyle/>
          <a:p>
            <a:r>
              <a:rPr lang="en-US" dirty="0">
                <a:solidFill>
                  <a:srgbClr val="FF0000"/>
                </a:solidFill>
              </a:rPr>
              <a:t>PUBLICATION</a:t>
            </a:r>
          </a:p>
        </p:txBody>
      </p:sp>
      <p:sp>
        <p:nvSpPr>
          <p:cNvPr id="3" name="Content Placeholder 2">
            <a:extLst>
              <a:ext uri="{FF2B5EF4-FFF2-40B4-BE49-F238E27FC236}">
                <a16:creationId xmlns:a16="http://schemas.microsoft.com/office/drawing/2014/main" id="{522A50C5-2FF3-452B-A326-AB62E89B0F88}"/>
              </a:ext>
            </a:extLst>
          </p:cNvPr>
          <p:cNvSpPr>
            <a:spLocks noGrp="1"/>
          </p:cNvSpPr>
          <p:nvPr>
            <p:ph idx="1"/>
          </p:nvPr>
        </p:nvSpPr>
        <p:spPr>
          <a:xfrm>
            <a:off x="1484310" y="2666999"/>
            <a:ext cx="10018713" cy="2338389"/>
          </a:xfrm>
        </p:spPr>
        <p:txBody>
          <a:bodyPr/>
          <a:lstStyle/>
          <a:p>
            <a:r>
              <a:rPr lang="en-US" sz="2000" dirty="0">
                <a:effectLst/>
                <a:latin typeface="Times New Roman" panose="02020603050405020304" pitchFamily="18" charset="0"/>
                <a:ea typeface="Times New Roman" panose="02020603050405020304" pitchFamily="18" charset="0"/>
              </a:rPr>
              <a:t>This project was presented as a paper at the Fourth International Conference on Intelligent Computing held at </a:t>
            </a:r>
            <a:r>
              <a:rPr lang="en-US" sz="2000" dirty="0" err="1">
                <a:effectLst/>
                <a:latin typeface="Times New Roman" panose="02020603050405020304" pitchFamily="18" charset="0"/>
                <a:ea typeface="Times New Roman" panose="02020603050405020304" pitchFamily="18" charset="0"/>
              </a:rPr>
              <a:t>Panimalar</a:t>
            </a:r>
            <a:r>
              <a:rPr lang="en-US" sz="2000" dirty="0">
                <a:effectLst/>
                <a:latin typeface="Times New Roman" panose="02020603050405020304" pitchFamily="18" charset="0"/>
                <a:ea typeface="Times New Roman" panose="02020603050405020304" pitchFamily="18" charset="0"/>
              </a:rPr>
              <a:t> Engineering College on 26.03.2021, by Amrutha </a:t>
            </a:r>
            <a:r>
              <a:rPr lang="en-US" sz="2000" dirty="0" err="1">
                <a:effectLst/>
                <a:latin typeface="Times New Roman" panose="02020603050405020304" pitchFamily="18" charset="0"/>
                <a:ea typeface="Times New Roman" panose="02020603050405020304" pitchFamily="18" charset="0"/>
              </a:rPr>
              <a:t>Balumuri</a:t>
            </a:r>
            <a:r>
              <a:rPr lang="en-US" sz="2000" dirty="0">
                <a:effectLst/>
                <a:latin typeface="Times New Roman" panose="02020603050405020304" pitchFamily="18" charset="0"/>
                <a:ea typeface="Times New Roman" panose="02020603050405020304" pitchFamily="18" charset="0"/>
              </a:rPr>
              <a:t>, Sana Rushitha Reddy, </a:t>
            </a:r>
            <a:r>
              <a:rPr lang="en-US" sz="2000" dirty="0" err="1">
                <a:effectLst/>
                <a:latin typeface="Times New Roman" panose="02020603050405020304" pitchFamily="18" charset="0"/>
                <a:ea typeface="Times New Roman" panose="02020603050405020304" pitchFamily="18" charset="0"/>
              </a:rPr>
              <a:t>Usirike</a:t>
            </a:r>
            <a:r>
              <a:rPr lang="en-US" sz="2000" dirty="0">
                <a:effectLst/>
                <a:latin typeface="Times New Roman" panose="02020603050405020304" pitchFamily="18" charset="0"/>
                <a:ea typeface="Times New Roman" panose="02020603050405020304" pitchFamily="18" charset="0"/>
              </a:rPr>
              <a:t> Swetha Reddy and </a:t>
            </a:r>
            <a:r>
              <a:rPr lang="en-US" sz="2000" dirty="0">
                <a:latin typeface="Times New Roman" panose="02020603050405020304" pitchFamily="18" charset="0"/>
                <a:cs typeface="Times New Roman" panose="02020603050405020304" pitchFamily="18" charset="0"/>
              </a:rPr>
              <a:t>N. Indira </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61291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D20A-8A7D-480C-9B01-F5D2229B997E}"/>
              </a:ext>
            </a:extLst>
          </p:cNvPr>
          <p:cNvSpPr>
            <a:spLocks noGrp="1"/>
          </p:cNvSpPr>
          <p:nvPr>
            <p:ph type="title"/>
          </p:nvPr>
        </p:nvSpPr>
        <p:spPr>
          <a:xfrm>
            <a:off x="1484311" y="-157162"/>
            <a:ext cx="10018713" cy="1420354"/>
          </a:xfrm>
        </p:spPr>
        <p:txBody>
          <a:bodyPr/>
          <a:lstStyle/>
          <a:p>
            <a:r>
              <a:rPr lang="en-US" dirty="0">
                <a:solidFill>
                  <a:srgbClr val="FF0000"/>
                </a:solidFill>
              </a:rPr>
              <a:t>REFERENCES</a:t>
            </a:r>
            <a:endParaRPr lang="en-US" dirty="0"/>
          </a:p>
        </p:txBody>
      </p:sp>
      <p:sp>
        <p:nvSpPr>
          <p:cNvPr id="3" name="Content Placeholder 2">
            <a:extLst>
              <a:ext uri="{FF2B5EF4-FFF2-40B4-BE49-F238E27FC236}">
                <a16:creationId xmlns:a16="http://schemas.microsoft.com/office/drawing/2014/main" id="{2AD535FF-B974-4A3F-B0F3-80F69EED1263}"/>
              </a:ext>
            </a:extLst>
          </p:cNvPr>
          <p:cNvSpPr>
            <a:spLocks noGrp="1"/>
          </p:cNvSpPr>
          <p:nvPr>
            <p:ph idx="1"/>
          </p:nvPr>
        </p:nvSpPr>
        <p:spPr>
          <a:xfrm>
            <a:off x="1484310" y="1414021"/>
            <a:ext cx="10018713" cy="4477731"/>
          </a:xfrm>
        </p:spPr>
        <p:txBody>
          <a:bodyPr>
            <a:normAutofit fontScale="92500" lnSpcReduction="20000"/>
          </a:bodyPr>
          <a:lstStyle/>
          <a:p>
            <a:pPr lvl="0"/>
            <a:r>
              <a:rPr lang="en-US" dirty="0">
                <a:solidFill>
                  <a:srgbClr val="3333CC"/>
                </a:solidFill>
              </a:rPr>
              <a:t>https://towardsdatascience.com/generative-deep-learning-lets-seek-how-ai-extending-not-replacing-creative-process-fded15b0561b</a:t>
            </a:r>
          </a:p>
          <a:p>
            <a:pPr lvl="0"/>
            <a:r>
              <a:rPr lang="en-US" dirty="0">
                <a:solidFill>
                  <a:srgbClr val="3333CC"/>
                </a:solidFill>
                <a:hlinkClick r:id="rId2"/>
              </a:rPr>
              <a:t>https://missinglink.ai/guides/convolutional-neural-networks/generative-adversarial-networks/</a:t>
            </a:r>
            <a:endParaRPr lang="en-US" dirty="0">
              <a:solidFill>
                <a:srgbClr val="3333CC"/>
              </a:solidFill>
            </a:endParaRPr>
          </a:p>
          <a:p>
            <a:pPr lvl="0"/>
            <a:r>
              <a:rPr lang="en-US" dirty="0">
                <a:solidFill>
                  <a:srgbClr val="3333CC"/>
                </a:solidFill>
                <a:hlinkClick r:id="rId3"/>
              </a:rPr>
              <a:t>https://www.researchgate.net/profile/Yu_Qiao8/publication/308496682/figure/tbl2/AS:668252325810201@1536335178894/Accuracy-rate-of-CNN-s.png</a:t>
            </a:r>
            <a:r>
              <a:rPr lang="en-US" dirty="0">
                <a:solidFill>
                  <a:srgbClr val="3333CC"/>
                </a:solidFill>
              </a:rPr>
              <a:t>.</a:t>
            </a:r>
          </a:p>
          <a:p>
            <a:pPr lvl="0"/>
            <a:r>
              <a:rPr lang="en-US" dirty="0">
                <a:solidFill>
                  <a:srgbClr val="3333CC"/>
                </a:solidFill>
                <a:hlinkClick r:id="rId4"/>
              </a:rPr>
              <a:t>https://medium.com/activating-robotic-minds/understanding-generative-adversarial-networks-4dafc963f2ef</a:t>
            </a:r>
            <a:endParaRPr lang="en-US" dirty="0">
              <a:solidFill>
                <a:srgbClr val="3333CC"/>
              </a:solidFill>
            </a:endParaRPr>
          </a:p>
          <a:p>
            <a:r>
              <a:rPr lang="en-US" dirty="0">
                <a:solidFill>
                  <a:srgbClr val="3333CC"/>
                </a:solidFill>
                <a:hlinkClick r:id="rId5"/>
              </a:rPr>
              <a:t>https://searchenterpriseai.techtarget.com/definition/generative-adversarial-network-GAN</a:t>
            </a:r>
            <a:endParaRPr lang="en-US" dirty="0">
              <a:solidFill>
                <a:srgbClr val="3333CC"/>
              </a:solidFill>
            </a:endParaRPr>
          </a:p>
          <a:p>
            <a:r>
              <a:rPr lang="en-US" dirty="0">
                <a:solidFill>
                  <a:srgbClr val="3333CC"/>
                </a:solidFill>
                <a:hlinkClick r:id="rId6"/>
              </a:rPr>
              <a:t>https://www.geeksforgeeks.org/generative-adversarial-network-gan/</a:t>
            </a:r>
            <a:endParaRPr lang="en-US" dirty="0">
              <a:solidFill>
                <a:srgbClr val="3333CC"/>
              </a:solidFill>
            </a:endParaRPr>
          </a:p>
          <a:p>
            <a:r>
              <a:rPr lang="en-US" dirty="0">
                <a:solidFill>
                  <a:srgbClr val="3333CC"/>
                </a:solidFill>
                <a:hlinkClick r:id="rId7"/>
              </a:rPr>
              <a:t>https://blog.paperspace.com/implementing-gans-in-tensorflow/</a:t>
            </a:r>
            <a:endParaRPr lang="en-US" dirty="0">
              <a:solidFill>
                <a:srgbClr val="3333CC"/>
              </a:solidFill>
            </a:endParaRPr>
          </a:p>
          <a:p>
            <a:endParaRPr lang="en-US" dirty="0"/>
          </a:p>
        </p:txBody>
      </p:sp>
    </p:spTree>
    <p:extLst>
      <p:ext uri="{BB962C8B-B14F-4D97-AF65-F5344CB8AC3E}">
        <p14:creationId xmlns:p14="http://schemas.microsoft.com/office/powerpoint/2010/main" val="380107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582D-C4B8-4521-8037-3A1BF9F6E0DC}"/>
              </a:ext>
            </a:extLst>
          </p:cNvPr>
          <p:cNvSpPr>
            <a:spLocks noGrp="1"/>
          </p:cNvSpPr>
          <p:nvPr>
            <p:ph type="title"/>
          </p:nvPr>
        </p:nvSpPr>
        <p:spPr>
          <a:xfrm>
            <a:off x="1484311" y="685800"/>
            <a:ext cx="10018713" cy="720969"/>
          </a:xfrm>
        </p:spPr>
        <p:txBody>
          <a:bodyPr/>
          <a:lstStyle/>
          <a:p>
            <a:r>
              <a:rPr lang="en-US" dirty="0">
                <a:solidFill>
                  <a:srgbClr val="FF0000"/>
                </a:solidFill>
              </a:rPr>
              <a:t>REFERENCES</a:t>
            </a:r>
          </a:p>
        </p:txBody>
      </p:sp>
      <p:sp>
        <p:nvSpPr>
          <p:cNvPr id="3" name="Content Placeholder 2">
            <a:extLst>
              <a:ext uri="{FF2B5EF4-FFF2-40B4-BE49-F238E27FC236}">
                <a16:creationId xmlns:a16="http://schemas.microsoft.com/office/drawing/2014/main" id="{B63B9969-51E0-414E-9445-8A97F058171B}"/>
              </a:ext>
            </a:extLst>
          </p:cNvPr>
          <p:cNvSpPr>
            <a:spLocks noGrp="1"/>
          </p:cNvSpPr>
          <p:nvPr>
            <p:ph idx="1"/>
          </p:nvPr>
        </p:nvSpPr>
        <p:spPr>
          <a:xfrm>
            <a:off x="1484310" y="1652955"/>
            <a:ext cx="10412938" cy="4592096"/>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S. Zhang, R. </a:t>
            </a:r>
            <a:r>
              <a:rPr lang="en-US" sz="1800" dirty="0" err="1">
                <a:effectLst/>
                <a:latin typeface="Times New Roman" panose="02020603050405020304" pitchFamily="18" charset="0"/>
                <a:ea typeface="Times New Roman" panose="02020603050405020304" pitchFamily="18" charset="0"/>
              </a:rPr>
              <a:t>Benenson</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Omran</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Hosang</a:t>
            </a:r>
            <a:r>
              <a:rPr lang="en-US" sz="1800" dirty="0">
                <a:effectLst/>
                <a:latin typeface="Times New Roman" panose="02020603050405020304" pitchFamily="18" charset="0"/>
                <a:ea typeface="Times New Roman" panose="02020603050405020304" pitchFamily="18" charset="0"/>
              </a:rPr>
              <a:t>, and B. Schiele, “How far are 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solving pedestrian detection?” in Proc. IEEE Conf.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Vis. Pattern</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Recognit</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2016,</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1259–1267.</a:t>
            </a:r>
          </a:p>
          <a:p>
            <a:r>
              <a:rPr lang="en-US" sz="1800" dirty="0">
                <a:effectLst/>
                <a:latin typeface="Times New Roman" panose="02020603050405020304" pitchFamily="18" charset="0"/>
                <a:ea typeface="Times New Roman" panose="02020603050405020304" pitchFamily="18" charset="0"/>
              </a:rPr>
              <a:t>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Dollar,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Perona</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Belongie</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“Integral channel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 Brit.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2009,</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91.1–91.11</a:t>
            </a:r>
          </a:p>
          <a:p>
            <a:r>
              <a:rPr lang="en-US" sz="1800" dirty="0">
                <a:effectLst/>
                <a:latin typeface="Times New Roman" panose="02020603050405020304" pitchFamily="18" charset="0"/>
                <a:ea typeface="Times New Roman" panose="02020603050405020304" pitchFamily="18" charset="0"/>
              </a:rPr>
              <a:t>W. Nam, P. Dollar, and J. H. Han, “Local decorrelation for improved ´pedestrian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Proc.</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2014,</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424–</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432.</a:t>
            </a:r>
          </a:p>
          <a:p>
            <a:r>
              <a:rPr lang="en-US" sz="1800" dirty="0">
                <a:effectLst/>
                <a:latin typeface="Times New Roman" panose="02020603050405020304" pitchFamily="18" charset="0"/>
                <a:ea typeface="Times New Roman" panose="02020603050405020304" pitchFamily="18" charset="0"/>
              </a:rPr>
              <a:t>S. Zhang, R. </a:t>
            </a:r>
            <a:r>
              <a:rPr lang="en-US" sz="1800" dirty="0" err="1">
                <a:effectLst/>
                <a:latin typeface="Times New Roman" panose="02020603050405020304" pitchFamily="18" charset="0"/>
                <a:ea typeface="Times New Roman" panose="02020603050405020304" pitchFamily="18" charset="0"/>
              </a:rPr>
              <a:t>Benenson</a:t>
            </a:r>
            <a:r>
              <a:rPr lang="en-US" sz="1800" dirty="0">
                <a:effectLst/>
                <a:latin typeface="Times New Roman" panose="02020603050405020304" pitchFamily="18" charset="0"/>
                <a:ea typeface="Times New Roman" panose="02020603050405020304" pitchFamily="18" charset="0"/>
              </a:rPr>
              <a:t>, and B. Schiele, “Filtered channel features for pedestrian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 in Proc. IEEE Conf.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Vis. Pattern </a:t>
            </a:r>
            <a:r>
              <a:rPr lang="en-US" sz="1800" dirty="0" err="1">
                <a:effectLst/>
                <a:latin typeface="Times New Roman" panose="02020603050405020304" pitchFamily="18" charset="0"/>
                <a:ea typeface="Times New Roman" panose="02020603050405020304" pitchFamily="18" charset="0"/>
              </a:rPr>
              <a:t>Recognit</a:t>
            </a:r>
            <a:r>
              <a:rPr lang="en-US" sz="1800" dirty="0">
                <a:effectLst/>
                <a:latin typeface="Times New Roman" panose="02020603050405020304" pitchFamily="18" charset="0"/>
                <a:ea typeface="Times New Roman" panose="02020603050405020304" pitchFamily="18" charset="0"/>
              </a:rPr>
              <a:t>., 2015, pp. 1751–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1760. Y. Yang, Z. Wang, and F. Wu, “Exploring prior knowledge for pedestrian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 Brit.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176.1–176.12.</a:t>
            </a:r>
          </a:p>
          <a:p>
            <a:r>
              <a:rPr lang="en-US" sz="1800" spc="-5" dirty="0">
                <a:effectLst/>
                <a:latin typeface="Times New Roman" panose="02020603050405020304" pitchFamily="18" charset="0"/>
                <a:ea typeface="Times New Roman" panose="02020603050405020304" pitchFamily="18" charset="0"/>
              </a:rPr>
              <a:t>J.</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Cao,</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Y.</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Pang,</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X.</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“Pedestrian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inspired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appearance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constancy</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shape symmetry,” in Proc. IEEE Conf.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Vis. Pattern </a:t>
            </a:r>
            <a:r>
              <a:rPr lang="en-US" sz="1800" dirty="0" err="1">
                <a:effectLst/>
                <a:latin typeface="Times New Roman" panose="02020603050405020304" pitchFamily="18" charset="0"/>
                <a:ea typeface="Times New Roman" panose="02020603050405020304" pitchFamily="18" charset="0"/>
              </a:rPr>
              <a:t>Recognit</a:t>
            </a:r>
            <a:r>
              <a:rPr lang="en-US" sz="1800" dirty="0">
                <a:effectLst/>
                <a:latin typeface="Times New Roman" panose="02020603050405020304" pitchFamily="18" charset="0"/>
                <a:ea typeface="Times New Roman" panose="02020603050405020304" pitchFamily="18" charset="0"/>
              </a:rPr>
              <a:t>., 2016,</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1316–1324.</a:t>
            </a:r>
          </a:p>
          <a:p>
            <a:r>
              <a:rPr lang="en-US" sz="1800" spc="-5" dirty="0">
                <a:effectLst/>
                <a:latin typeface="Times New Roman" panose="02020603050405020304" pitchFamily="18" charset="0"/>
                <a:ea typeface="Times New Roman" panose="02020603050405020304" pitchFamily="18" charset="0"/>
              </a:rPr>
              <a:t>S.</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Zhang,</a:t>
            </a:r>
            <a:r>
              <a:rPr lang="en-US" sz="1800" spc="-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a:t>
            </a:r>
            <a:r>
              <a:rPr lang="en-US" sz="1800" spc="-4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Bauckhage</a:t>
            </a:r>
            <a:r>
              <a:rPr lang="en-US" sz="1800" spc="-5"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Cremers</a:t>
            </a:r>
            <a:r>
              <a:rPr lang="en-US" sz="1800" dirty="0">
                <a:effectLst/>
                <a:latin typeface="Times New Roman" panose="02020603050405020304" pitchFamily="18" charset="0"/>
                <a:ea typeface="Times New Roman" panose="02020603050405020304" pitchFamily="18" charset="0"/>
              </a:rPr>
              <a: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“Informed</a:t>
            </a:r>
            <a:r>
              <a:rPr lang="en-US" sz="1800" spc="-3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haar</a:t>
            </a:r>
            <a:r>
              <a:rPr lang="en-US" sz="1800" dirty="0">
                <a:effectLst/>
                <a:latin typeface="Times New Roman" panose="02020603050405020304" pitchFamily="18" charset="0"/>
                <a:ea typeface="Times New Roman" panose="02020603050405020304" pitchFamily="18" charset="0"/>
              </a:rPr>
              <a:t>-like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pedestrian detection,” in Proc. IEEE Conf.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Vis. Pattern </a:t>
            </a:r>
            <a:r>
              <a:rPr lang="en-US" sz="1800" dirty="0" err="1">
                <a:effectLst/>
                <a:latin typeface="Times New Roman" panose="02020603050405020304" pitchFamily="18" charset="0"/>
                <a:ea typeface="Times New Roman" panose="02020603050405020304" pitchFamily="18" charset="0"/>
              </a:rPr>
              <a:t>Recognit</a:t>
            </a:r>
            <a:r>
              <a:rPr lang="en-US" sz="1800" dirty="0">
                <a:effectLst/>
                <a:latin typeface="Times New Roman" panose="02020603050405020304" pitchFamily="18" charset="0"/>
                <a:ea typeface="Times New Roman" panose="02020603050405020304" pitchFamily="18" charset="0"/>
              </a:rPr>
              <a:t>., 2014,</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947–954.</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 F. </a:t>
            </a:r>
            <a:r>
              <a:rPr lang="en-US" sz="1800" dirty="0" err="1">
                <a:effectLst/>
                <a:latin typeface="Times New Roman" panose="02020603050405020304" pitchFamily="18" charset="0"/>
                <a:ea typeface="Times New Roman" panose="02020603050405020304" pitchFamily="18" charset="0"/>
              </a:rPr>
              <a:t>Felzenszwalb</a:t>
            </a:r>
            <a:r>
              <a:rPr lang="en-US" sz="1800" dirty="0">
                <a:effectLst/>
                <a:latin typeface="Times New Roman" panose="02020603050405020304" pitchFamily="18" charset="0"/>
                <a:ea typeface="Times New Roman" panose="02020603050405020304" pitchFamily="18" charset="0"/>
              </a:rPr>
              <a:t>, R. B. </a:t>
            </a:r>
            <a:r>
              <a:rPr lang="en-US" sz="1800" dirty="0" err="1">
                <a:effectLst/>
                <a:latin typeface="Times New Roman" panose="02020603050405020304" pitchFamily="18" charset="0"/>
                <a:ea typeface="Times New Roman" panose="02020603050405020304" pitchFamily="18" charset="0"/>
              </a:rPr>
              <a:t>Girshick</a:t>
            </a:r>
            <a:r>
              <a:rPr lang="en-US" sz="1800" dirty="0">
                <a:effectLst/>
                <a:latin typeface="Times New Roman" panose="02020603050405020304" pitchFamily="18" charset="0"/>
                <a:ea typeface="Times New Roman" panose="02020603050405020304" pitchFamily="18" charset="0"/>
              </a:rPr>
              <a:t>, D. </a:t>
            </a:r>
            <a:r>
              <a:rPr lang="en-US" sz="1800" dirty="0" err="1">
                <a:effectLst/>
                <a:latin typeface="Times New Roman" panose="02020603050405020304" pitchFamily="18" charset="0"/>
                <a:ea typeface="Times New Roman" panose="02020603050405020304" pitchFamily="18" charset="0"/>
              </a:rPr>
              <a:t>McAllester</a:t>
            </a:r>
            <a:r>
              <a:rPr lang="en-US" sz="1800" dirty="0">
                <a:effectLst/>
                <a:latin typeface="Times New Roman" panose="02020603050405020304" pitchFamily="18" charset="0"/>
                <a:ea typeface="Times New Roman" panose="02020603050405020304" pitchFamily="18" charset="0"/>
              </a:rPr>
              <a:t>, and D. Ramanan, “Object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 with discriminatively trained part-based models,” IEEE Trans. Pattern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32,</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 9,</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1627–1645,2010.</a:t>
            </a:r>
            <a:endParaRPr lang="en-US" dirty="0"/>
          </a:p>
        </p:txBody>
      </p:sp>
    </p:spTree>
    <p:extLst>
      <p:ext uri="{BB962C8B-B14F-4D97-AF65-F5344CB8AC3E}">
        <p14:creationId xmlns:p14="http://schemas.microsoft.com/office/powerpoint/2010/main" val="2243753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597" y="2692822"/>
            <a:ext cx="5091103" cy="967132"/>
          </a:xfrm>
        </p:spPr>
        <p:txBody>
          <a:bodyPr/>
          <a:lstStyle/>
          <a:p>
            <a:r>
              <a:rPr lang="en-US" dirty="0"/>
              <a:t>THANK </a:t>
            </a:r>
            <a:r>
              <a:rPr lang="en-US" dirty="0">
                <a:solidFill>
                  <a:srgbClr val="FF0000"/>
                </a:solidFill>
              </a:rPr>
              <a:t>YOU</a:t>
            </a:r>
          </a:p>
        </p:txBody>
      </p:sp>
    </p:spTree>
    <p:extLst>
      <p:ext uri="{BB962C8B-B14F-4D97-AF65-F5344CB8AC3E}">
        <p14:creationId xmlns:p14="http://schemas.microsoft.com/office/powerpoint/2010/main" val="58924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3C6B-6C35-48B2-9C09-419E54E3CF40}"/>
              </a:ext>
            </a:extLst>
          </p:cNvPr>
          <p:cNvSpPr>
            <a:spLocks noGrp="1"/>
          </p:cNvSpPr>
          <p:nvPr>
            <p:ph type="title"/>
          </p:nvPr>
        </p:nvSpPr>
        <p:spPr>
          <a:xfrm>
            <a:off x="1484311" y="123826"/>
            <a:ext cx="10018713" cy="761999"/>
          </a:xfrm>
        </p:spPr>
        <p:txBody>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8668471B-A127-4025-BFD7-64815F7E2052}"/>
              </a:ext>
            </a:extLst>
          </p:cNvPr>
          <p:cNvGraphicFramePr>
            <a:graphicFrameLocks noGrp="1"/>
          </p:cNvGraphicFramePr>
          <p:nvPr>
            <p:ph idx="1"/>
            <p:extLst>
              <p:ext uri="{D42A27DB-BD31-4B8C-83A1-F6EECF244321}">
                <p14:modId xmlns:p14="http://schemas.microsoft.com/office/powerpoint/2010/main" val="3174791318"/>
              </p:ext>
            </p:extLst>
          </p:nvPr>
        </p:nvGraphicFramePr>
        <p:xfrm>
          <a:off x="1976438" y="885825"/>
          <a:ext cx="9805987" cy="5272088"/>
        </p:xfrm>
        <a:graphic>
          <a:graphicData uri="http://schemas.openxmlformats.org/drawingml/2006/table">
            <a:tbl>
              <a:tblPr firstRow="1" bandRow="1">
                <a:tableStyleId>{5C22544A-7EE6-4342-B048-85BDC9FD1C3A}</a:tableStyleId>
              </a:tblPr>
              <a:tblGrid>
                <a:gridCol w="943176">
                  <a:extLst>
                    <a:ext uri="{9D8B030D-6E8A-4147-A177-3AD203B41FA5}">
                      <a16:colId xmlns:a16="http://schemas.microsoft.com/office/drawing/2014/main" val="20000"/>
                    </a:ext>
                  </a:extLst>
                </a:gridCol>
                <a:gridCol w="1531231">
                  <a:extLst>
                    <a:ext uri="{9D8B030D-6E8A-4147-A177-3AD203B41FA5}">
                      <a16:colId xmlns:a16="http://schemas.microsoft.com/office/drawing/2014/main" val="20001"/>
                    </a:ext>
                  </a:extLst>
                </a:gridCol>
                <a:gridCol w="1191381">
                  <a:extLst>
                    <a:ext uri="{9D8B030D-6E8A-4147-A177-3AD203B41FA5}">
                      <a16:colId xmlns:a16="http://schemas.microsoft.com/office/drawing/2014/main" val="20002"/>
                    </a:ext>
                  </a:extLst>
                </a:gridCol>
                <a:gridCol w="1407336">
                  <a:extLst>
                    <a:ext uri="{9D8B030D-6E8A-4147-A177-3AD203B41FA5}">
                      <a16:colId xmlns:a16="http://schemas.microsoft.com/office/drawing/2014/main" val="20003"/>
                    </a:ext>
                  </a:extLst>
                </a:gridCol>
                <a:gridCol w="2269301">
                  <a:extLst>
                    <a:ext uri="{9D8B030D-6E8A-4147-A177-3AD203B41FA5}">
                      <a16:colId xmlns:a16="http://schemas.microsoft.com/office/drawing/2014/main" val="20004"/>
                    </a:ext>
                  </a:extLst>
                </a:gridCol>
                <a:gridCol w="1149662">
                  <a:extLst>
                    <a:ext uri="{9D8B030D-6E8A-4147-A177-3AD203B41FA5}">
                      <a16:colId xmlns:a16="http://schemas.microsoft.com/office/drawing/2014/main" val="20005"/>
                    </a:ext>
                  </a:extLst>
                </a:gridCol>
                <a:gridCol w="1313900">
                  <a:extLst>
                    <a:ext uri="{9D8B030D-6E8A-4147-A177-3AD203B41FA5}">
                      <a16:colId xmlns:a16="http://schemas.microsoft.com/office/drawing/2014/main" val="20006"/>
                    </a:ext>
                  </a:extLst>
                </a:gridCol>
              </a:tblGrid>
              <a:tr h="900113">
                <a:tc>
                  <a:txBody>
                    <a:bodyPr/>
                    <a:lstStyle/>
                    <a:p>
                      <a:pPr algn="ctr"/>
                      <a:r>
                        <a:rPr lang="en-US" dirty="0" err="1"/>
                        <a:t>S.No</a:t>
                      </a:r>
                      <a:endParaRPr lang="en-US" dirty="0"/>
                    </a:p>
                  </a:txBody>
                  <a:tcPr/>
                </a:tc>
                <a:tc>
                  <a:txBody>
                    <a:bodyPr/>
                    <a:lstStyle/>
                    <a:p>
                      <a:pPr algn="ctr"/>
                      <a:r>
                        <a:rPr lang="en-US" dirty="0"/>
                        <a:t>Title</a:t>
                      </a:r>
                    </a:p>
                  </a:txBody>
                  <a:tcPr/>
                </a:tc>
                <a:tc>
                  <a:txBody>
                    <a:bodyPr/>
                    <a:lstStyle/>
                    <a:p>
                      <a:pPr algn="ctr"/>
                      <a:r>
                        <a:rPr lang="en-GB" dirty="0"/>
                        <a:t>Year</a:t>
                      </a:r>
                      <a:endParaRPr lang="en-US" dirty="0"/>
                    </a:p>
                  </a:txBody>
                  <a:tcPr/>
                </a:tc>
                <a:tc>
                  <a:txBody>
                    <a:bodyPr/>
                    <a:lstStyle/>
                    <a:p>
                      <a:pPr algn="ctr"/>
                      <a:r>
                        <a:rPr lang="en-GB" dirty="0"/>
                        <a:t>Author Name</a:t>
                      </a:r>
                      <a:endParaRPr lang="en-US" dirty="0"/>
                    </a:p>
                  </a:txBody>
                  <a:tcPr/>
                </a:tc>
                <a:tc>
                  <a:txBody>
                    <a:bodyPr/>
                    <a:lstStyle/>
                    <a:p>
                      <a:pPr algn="ctr"/>
                      <a:r>
                        <a:rPr lang="en-US" dirty="0"/>
                        <a:t>Description</a:t>
                      </a:r>
                    </a:p>
                  </a:txBody>
                  <a:tcPr/>
                </a:tc>
                <a:tc>
                  <a:txBody>
                    <a:bodyPr/>
                    <a:lstStyle/>
                    <a:p>
                      <a:pPr algn="ctr"/>
                      <a:r>
                        <a:rPr lang="en-US" dirty="0"/>
                        <a:t>Dataset</a:t>
                      </a:r>
                    </a:p>
                  </a:txBody>
                  <a:tcPr/>
                </a:tc>
                <a:tc>
                  <a:txBody>
                    <a:bodyPr/>
                    <a:lstStyle/>
                    <a:p>
                      <a:pPr algn="ctr"/>
                      <a:r>
                        <a:rPr lang="en-US" dirty="0"/>
                        <a:t>Size</a:t>
                      </a:r>
                    </a:p>
                  </a:txBody>
                  <a:tcPr/>
                </a:tc>
                <a:extLst>
                  <a:ext uri="{0D108BD9-81ED-4DB2-BD59-A6C34878D82A}">
                    <a16:rowId xmlns:a16="http://schemas.microsoft.com/office/drawing/2014/main" val="10000"/>
                  </a:ext>
                </a:extLst>
              </a:tr>
              <a:tr h="4371975">
                <a:tc>
                  <a:txBody>
                    <a:bodyPr/>
                    <a:lstStyle/>
                    <a:p>
                      <a:r>
                        <a:rPr lang="en-US" dirty="0"/>
                        <a:t>1</a:t>
                      </a:r>
                    </a:p>
                  </a:txBody>
                  <a:tcPr/>
                </a:tc>
                <a:tc>
                  <a:txBody>
                    <a:bodyPr/>
                    <a:lstStyle/>
                    <a:p>
                      <a:r>
                        <a:rPr lang="en-US" dirty="0"/>
                        <a:t>A benchmark for human pose estimation and tracking, </a:t>
                      </a:r>
                      <a:r>
                        <a:rPr lang="en-US" dirty="0" err="1"/>
                        <a:t>arXiv</a:t>
                      </a:r>
                      <a:r>
                        <a:rPr lang="en-US" dirty="0"/>
                        <a:t> preprint arXiv:1710.10000, 2017. </a:t>
                      </a:r>
                    </a:p>
                  </a:txBody>
                  <a:tcPr/>
                </a:tc>
                <a:tc>
                  <a:txBody>
                    <a:bodyPr/>
                    <a:lstStyle/>
                    <a:p>
                      <a:endParaRPr lang="en-GB" dirty="0"/>
                    </a:p>
                    <a:p>
                      <a:endParaRPr lang="en-GB" dirty="0"/>
                    </a:p>
                    <a:p>
                      <a:endParaRPr lang="en-GB" dirty="0"/>
                    </a:p>
                    <a:p>
                      <a:endParaRPr lang="en-GB" dirty="0"/>
                    </a:p>
                    <a:p>
                      <a:endParaRPr lang="en-GB" dirty="0"/>
                    </a:p>
                    <a:p>
                      <a:r>
                        <a:rPr lang="en-GB" dirty="0"/>
                        <a:t>OCT 2017</a:t>
                      </a:r>
                      <a:endParaRPr lang="en-US" dirty="0"/>
                    </a:p>
                  </a:txBody>
                  <a:tcPr/>
                </a:tc>
                <a:tc>
                  <a:txBody>
                    <a:bodyPr/>
                    <a:lstStyle/>
                    <a:p>
                      <a:r>
                        <a:rPr lang="en-US" dirty="0"/>
                        <a:t>M. </a:t>
                      </a:r>
                      <a:r>
                        <a:rPr lang="en-US" dirty="0" err="1"/>
                        <a:t>Andriluka</a:t>
                      </a:r>
                      <a:r>
                        <a:rPr lang="en-US" dirty="0"/>
                        <a:t>, U. </a:t>
                      </a:r>
                      <a:r>
                        <a:rPr lang="en-US" dirty="0" err="1"/>
                        <a:t>Iqbal</a:t>
                      </a:r>
                      <a:r>
                        <a:rPr lang="en-US" dirty="0"/>
                        <a:t>, A. Milan, E. </a:t>
                      </a:r>
                      <a:r>
                        <a:rPr lang="en-US" dirty="0" err="1"/>
                        <a:t>Insafutdinov</a:t>
                      </a:r>
                      <a:r>
                        <a:rPr lang="en-US" dirty="0"/>
                        <a:t>, L. </a:t>
                      </a:r>
                      <a:r>
                        <a:rPr lang="en-US" dirty="0" err="1"/>
                        <a:t>Pishchulin</a:t>
                      </a:r>
                      <a:r>
                        <a:rPr lang="en-US" dirty="0"/>
                        <a:t>, J. Gall, and B. </a:t>
                      </a:r>
                      <a:r>
                        <a:rPr lang="en-US" dirty="0" err="1"/>
                        <a:t>Schiele</a:t>
                      </a:r>
                      <a:r>
                        <a:rPr lang="en-US" dirty="0"/>
                        <a:t>, </a:t>
                      </a:r>
                      <a:r>
                        <a:rPr lang="en-US" dirty="0" err="1"/>
                        <a:t>Posetrack</a:t>
                      </a:r>
                      <a:endParaRPr lang="en-US" dirty="0"/>
                    </a:p>
                  </a:txBody>
                  <a:tcPr/>
                </a:tc>
                <a:tc>
                  <a:txBody>
                    <a:bodyPr/>
                    <a:lstStyle/>
                    <a:p>
                      <a:r>
                        <a:rPr lang="en-US" dirty="0"/>
                        <a:t>The videos are from MPII Human Pose dataset. This dataset </a:t>
                      </a:r>
                      <a:r>
                        <a:rPr lang="en-US" dirty="0" err="1"/>
                        <a:t>focusses</a:t>
                      </a:r>
                      <a:r>
                        <a:rPr lang="en-US" dirty="0"/>
                        <a:t> on 3 aspects: (1) single-frame multi-person pose estimation. (2) multi-person pose estimation in videos. (3) multi-person articulated tracking.</a:t>
                      </a:r>
                    </a:p>
                  </a:txBody>
                  <a:tcPr/>
                </a:tc>
                <a:tc>
                  <a:txBody>
                    <a:bodyPr/>
                    <a:lstStyle/>
                    <a:p>
                      <a:endParaRPr lang="en-US" dirty="0"/>
                    </a:p>
                    <a:p>
                      <a:endParaRPr lang="en-US" dirty="0"/>
                    </a:p>
                    <a:p>
                      <a:endParaRPr lang="en-US" dirty="0"/>
                    </a:p>
                    <a:p>
                      <a:endParaRPr lang="en-US" dirty="0"/>
                    </a:p>
                    <a:p>
                      <a:endParaRPr lang="en-US" dirty="0"/>
                    </a:p>
                    <a:p>
                      <a:endParaRPr lang="en-US" dirty="0"/>
                    </a:p>
                    <a:p>
                      <a:pPr algn="ctr"/>
                      <a:r>
                        <a:rPr lang="en-US" dirty="0" err="1"/>
                        <a:t>PoseTrack</a:t>
                      </a:r>
                      <a:endParaRPr lang="en-US" dirty="0"/>
                    </a:p>
                  </a:txBody>
                  <a:tcPr/>
                </a:tc>
                <a:tc>
                  <a:txBody>
                    <a:bodyPr/>
                    <a:lstStyle/>
                    <a:p>
                      <a:r>
                        <a:rPr lang="en-US" dirty="0"/>
                        <a:t>514 videos including 66 374 frames 300 videos training 50 videos validation 208 videos testing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8099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80A0-D2FC-4588-AB39-22868C582BBD}"/>
              </a:ext>
            </a:extLst>
          </p:cNvPr>
          <p:cNvSpPr>
            <a:spLocks noGrp="1"/>
          </p:cNvSpPr>
          <p:nvPr>
            <p:ph type="title"/>
          </p:nvPr>
        </p:nvSpPr>
        <p:spPr>
          <a:xfrm>
            <a:off x="1484310" y="271464"/>
            <a:ext cx="10018713" cy="5857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CBB87963-A24C-48DC-98BB-B3C7ECB1A961}"/>
              </a:ext>
            </a:extLst>
          </p:cNvPr>
          <p:cNvGraphicFramePr>
            <a:graphicFrameLocks noGrp="1"/>
          </p:cNvGraphicFramePr>
          <p:nvPr>
            <p:ph idx="1"/>
            <p:extLst>
              <p:ext uri="{D42A27DB-BD31-4B8C-83A1-F6EECF244321}">
                <p14:modId xmlns:p14="http://schemas.microsoft.com/office/powerpoint/2010/main" val="3734911755"/>
              </p:ext>
            </p:extLst>
          </p:nvPr>
        </p:nvGraphicFramePr>
        <p:xfrm>
          <a:off x="1684338" y="790575"/>
          <a:ext cx="10355263" cy="5943600"/>
        </p:xfrm>
        <a:graphic>
          <a:graphicData uri="http://schemas.openxmlformats.org/drawingml/2006/table">
            <a:tbl>
              <a:tblPr firstRow="1" bandRow="1">
                <a:tableStyleId>{5C22544A-7EE6-4342-B048-85BDC9FD1C3A}</a:tableStyleId>
              </a:tblPr>
              <a:tblGrid>
                <a:gridCol w="441691">
                  <a:extLst>
                    <a:ext uri="{9D8B030D-6E8A-4147-A177-3AD203B41FA5}">
                      <a16:colId xmlns:a16="http://schemas.microsoft.com/office/drawing/2014/main" val="20000"/>
                    </a:ext>
                  </a:extLst>
                </a:gridCol>
                <a:gridCol w="2082257">
                  <a:extLst>
                    <a:ext uri="{9D8B030D-6E8A-4147-A177-3AD203B41FA5}">
                      <a16:colId xmlns:a16="http://schemas.microsoft.com/office/drawing/2014/main" val="20001"/>
                    </a:ext>
                  </a:extLst>
                </a:gridCol>
                <a:gridCol w="1521445">
                  <a:extLst>
                    <a:ext uri="{9D8B030D-6E8A-4147-A177-3AD203B41FA5}">
                      <a16:colId xmlns:a16="http://schemas.microsoft.com/office/drawing/2014/main" val="20002"/>
                    </a:ext>
                  </a:extLst>
                </a:gridCol>
                <a:gridCol w="1521445">
                  <a:extLst>
                    <a:ext uri="{9D8B030D-6E8A-4147-A177-3AD203B41FA5}">
                      <a16:colId xmlns:a16="http://schemas.microsoft.com/office/drawing/2014/main" val="20003"/>
                    </a:ext>
                  </a:extLst>
                </a:gridCol>
                <a:gridCol w="2256590">
                  <a:extLst>
                    <a:ext uri="{9D8B030D-6E8A-4147-A177-3AD203B41FA5}">
                      <a16:colId xmlns:a16="http://schemas.microsoft.com/office/drawing/2014/main" val="20004"/>
                    </a:ext>
                  </a:extLst>
                </a:gridCol>
                <a:gridCol w="1181523">
                  <a:extLst>
                    <a:ext uri="{9D8B030D-6E8A-4147-A177-3AD203B41FA5}">
                      <a16:colId xmlns:a16="http://schemas.microsoft.com/office/drawing/2014/main" val="20005"/>
                    </a:ext>
                  </a:extLst>
                </a:gridCol>
                <a:gridCol w="1350312">
                  <a:extLst>
                    <a:ext uri="{9D8B030D-6E8A-4147-A177-3AD203B41FA5}">
                      <a16:colId xmlns:a16="http://schemas.microsoft.com/office/drawing/2014/main" val="20006"/>
                    </a:ext>
                  </a:extLst>
                </a:gridCol>
              </a:tblGrid>
              <a:tr h="1641968">
                <a:tc>
                  <a:txBody>
                    <a:bodyPr/>
                    <a:lstStyle/>
                    <a:p>
                      <a:r>
                        <a:rPr lang="en-US" dirty="0"/>
                        <a:t>2</a:t>
                      </a:r>
                    </a:p>
                  </a:txBody>
                  <a:tcPr/>
                </a:tc>
                <a:tc>
                  <a:txBody>
                    <a:bodyPr/>
                    <a:lstStyle/>
                    <a:p>
                      <a:r>
                        <a:rPr lang="en-US" dirty="0"/>
                        <a:t>Ai challenger: A large-scale dataset for going deeper in image understanding, </a:t>
                      </a:r>
                      <a:r>
                        <a:rPr lang="en-US" dirty="0" err="1"/>
                        <a:t>arXiv</a:t>
                      </a:r>
                      <a:r>
                        <a:rPr lang="en-US" dirty="0"/>
                        <a:t> preprint arXiv:1711.06475, 2017.</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r>
                        <a:rPr lang="en-GB" dirty="0"/>
                        <a:t>NOV 2017</a:t>
                      </a:r>
                      <a:endParaRPr lang="en-US" dirty="0"/>
                    </a:p>
                  </a:txBody>
                  <a:tcPr/>
                </a:tc>
                <a:tc>
                  <a:txBody>
                    <a:bodyPr/>
                    <a:lstStyle/>
                    <a:p>
                      <a:pPr algn="ctr"/>
                      <a:r>
                        <a:rPr lang="en-US" dirty="0"/>
                        <a:t>J. Wu, H. </a:t>
                      </a:r>
                      <a:r>
                        <a:rPr lang="en-US" dirty="0" err="1"/>
                        <a:t>Zheng</a:t>
                      </a:r>
                      <a:r>
                        <a:rPr lang="en-US" dirty="0"/>
                        <a:t>, B. Zhao, Y. Li, B. Yan, R. Liang, W. Wang, S. Zhou, G. Lin, Y. Fu, et al.,</a:t>
                      </a:r>
                    </a:p>
                  </a:txBody>
                  <a:tcPr/>
                </a:tc>
                <a:tc>
                  <a:txBody>
                    <a:bodyPr/>
                    <a:lstStyle/>
                    <a:p>
                      <a:r>
                        <a:rPr lang="en-US" dirty="0"/>
                        <a:t>Data are crawled from Internet. It is the largest human pose image dataset currently</a:t>
                      </a:r>
                    </a:p>
                  </a:txBody>
                  <a:tcPr/>
                </a:tc>
                <a:tc>
                  <a:txBody>
                    <a:bodyPr/>
                    <a:lstStyle/>
                    <a:p>
                      <a:r>
                        <a:rPr lang="en-US" dirty="0"/>
                        <a:t>AI Challenger</a:t>
                      </a:r>
                    </a:p>
                  </a:txBody>
                  <a:tcPr/>
                </a:tc>
                <a:tc>
                  <a:txBody>
                    <a:bodyPr/>
                    <a:lstStyle/>
                    <a:p>
                      <a:r>
                        <a:rPr lang="en-US" dirty="0"/>
                        <a:t>21010</a:t>
                      </a:r>
                      <a:r>
                        <a:rPr lang="en-US" dirty="0">
                          <a:effectLst/>
                        </a:rPr>
                        <a:t>3</a:t>
                      </a:r>
                      <a:r>
                        <a:rPr lang="en-US" dirty="0"/>
                        <a:t> images training 30103 images validation 60103 images testing</a:t>
                      </a:r>
                    </a:p>
                  </a:txBody>
                  <a:tcPr/>
                </a:tc>
                <a:extLst>
                  <a:ext uri="{0D108BD9-81ED-4DB2-BD59-A6C34878D82A}">
                    <a16:rowId xmlns:a16="http://schemas.microsoft.com/office/drawing/2014/main" val="10000"/>
                  </a:ext>
                </a:extLst>
              </a:tr>
              <a:tr h="2277568">
                <a:tc>
                  <a:txBody>
                    <a:bodyPr/>
                    <a:lstStyle/>
                    <a:p>
                      <a:r>
                        <a:rPr lang="en-US" dirty="0"/>
                        <a:t>3</a:t>
                      </a:r>
                    </a:p>
                  </a:txBody>
                  <a:tcPr/>
                </a:tc>
                <a:tc>
                  <a:txBody>
                    <a:bodyPr/>
                    <a:lstStyle/>
                    <a:p>
                      <a:r>
                        <a:rPr lang="en-US" dirty="0"/>
                        <a:t>, Microsoft coco: Common objects in context, in European Conference on Computer Vision, Zurich, Switzerland, 2014, pp. 740–755.</a:t>
                      </a:r>
                    </a:p>
                  </a:txBody>
                  <a:tcPr/>
                </a:tc>
                <a:tc>
                  <a:txBody>
                    <a:bodyPr/>
                    <a:lstStyle/>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T.-Y. Lin, M. </a:t>
                      </a:r>
                      <a:r>
                        <a:rPr lang="en-US" dirty="0" err="1"/>
                        <a:t>Maire</a:t>
                      </a:r>
                      <a:r>
                        <a:rPr lang="en-US" dirty="0"/>
                        <a:t>, S. </a:t>
                      </a:r>
                      <a:r>
                        <a:rPr lang="en-US" dirty="0" err="1"/>
                        <a:t>Belongie</a:t>
                      </a:r>
                      <a:r>
                        <a:rPr lang="en-US" dirty="0"/>
                        <a:t>, J. Hays, P. </a:t>
                      </a:r>
                      <a:r>
                        <a:rPr lang="en-US" dirty="0" err="1"/>
                        <a:t>Perona</a:t>
                      </a:r>
                      <a:r>
                        <a:rPr lang="en-US" dirty="0"/>
                        <a:t>, D. </a:t>
                      </a:r>
                      <a:r>
                        <a:rPr lang="en-US" dirty="0" err="1"/>
                        <a:t>Ramanan</a:t>
                      </a:r>
                      <a:r>
                        <a:rPr lang="en-US" dirty="0"/>
                        <a:t>, P. Dollar, and C. L. </a:t>
                      </a:r>
                      <a:r>
                        <a:rPr lang="en-US" dirty="0" err="1"/>
                        <a:t>Zitnick</a:t>
                      </a:r>
                      <a:endParaRPr lang="en-US" dirty="0"/>
                    </a:p>
                  </a:txBody>
                  <a:tcPr/>
                </a:tc>
                <a:tc>
                  <a:txBody>
                    <a:bodyPr/>
                    <a:lstStyle/>
                    <a:p>
                      <a:r>
                        <a:rPr lang="en-US" dirty="0"/>
                        <a:t>Data are from Internet. It contains diverse activities.</a:t>
                      </a:r>
                    </a:p>
                  </a:txBody>
                  <a:tcPr/>
                </a:tc>
                <a:tc>
                  <a:txBody>
                    <a:bodyPr/>
                    <a:lstStyle/>
                    <a:p>
                      <a:r>
                        <a:rPr lang="en-US" dirty="0"/>
                        <a:t>MSCOCO</a:t>
                      </a:r>
                    </a:p>
                  </a:txBody>
                  <a:tcPr/>
                </a:tc>
                <a:tc>
                  <a:txBody>
                    <a:bodyPr/>
                    <a:lstStyle/>
                    <a:p>
                      <a:r>
                        <a:rPr lang="en-US" dirty="0"/>
                        <a:t>115103 images training 5103 images validation 20103 images test-Dev 20103 images test-Challenge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3973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B2DF-8F7D-4FCD-8BF5-3155DD15F360}"/>
              </a:ext>
            </a:extLst>
          </p:cNvPr>
          <p:cNvSpPr>
            <a:spLocks noGrp="1"/>
          </p:cNvSpPr>
          <p:nvPr>
            <p:ph type="title"/>
          </p:nvPr>
        </p:nvSpPr>
        <p:spPr>
          <a:xfrm>
            <a:off x="1389061" y="138112"/>
            <a:ext cx="10018713" cy="481013"/>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AC240EAA-82A4-4F4D-995F-501BB190F423}"/>
              </a:ext>
            </a:extLst>
          </p:cNvPr>
          <p:cNvGraphicFramePr>
            <a:graphicFrameLocks noGrp="1"/>
          </p:cNvGraphicFramePr>
          <p:nvPr>
            <p:ph idx="1"/>
            <p:extLst>
              <p:ext uri="{D42A27DB-BD31-4B8C-83A1-F6EECF244321}">
                <p14:modId xmlns:p14="http://schemas.microsoft.com/office/powerpoint/2010/main" val="2574554692"/>
              </p:ext>
            </p:extLst>
          </p:nvPr>
        </p:nvGraphicFramePr>
        <p:xfrm>
          <a:off x="1665288" y="733425"/>
          <a:ext cx="10064752" cy="5851009"/>
        </p:xfrm>
        <a:graphic>
          <a:graphicData uri="http://schemas.openxmlformats.org/drawingml/2006/table">
            <a:tbl>
              <a:tblPr firstRow="1" bandRow="1">
                <a:tableStyleId>{5C22544A-7EE6-4342-B048-85BDC9FD1C3A}</a:tableStyleId>
              </a:tblPr>
              <a:tblGrid>
                <a:gridCol w="303881">
                  <a:extLst>
                    <a:ext uri="{9D8B030D-6E8A-4147-A177-3AD203B41FA5}">
                      <a16:colId xmlns:a16="http://schemas.microsoft.com/office/drawing/2014/main" val="20000"/>
                    </a:ext>
                  </a:extLst>
                </a:gridCol>
                <a:gridCol w="2297337">
                  <a:extLst>
                    <a:ext uri="{9D8B030D-6E8A-4147-A177-3AD203B41FA5}">
                      <a16:colId xmlns:a16="http://schemas.microsoft.com/office/drawing/2014/main" val="20001"/>
                    </a:ext>
                  </a:extLst>
                </a:gridCol>
                <a:gridCol w="1264370">
                  <a:extLst>
                    <a:ext uri="{9D8B030D-6E8A-4147-A177-3AD203B41FA5}">
                      <a16:colId xmlns:a16="http://schemas.microsoft.com/office/drawing/2014/main" val="20002"/>
                    </a:ext>
                  </a:extLst>
                </a:gridCol>
                <a:gridCol w="1264370">
                  <a:extLst>
                    <a:ext uri="{9D8B030D-6E8A-4147-A177-3AD203B41FA5}">
                      <a16:colId xmlns:a16="http://schemas.microsoft.com/office/drawing/2014/main" val="20003"/>
                    </a:ext>
                  </a:extLst>
                </a:gridCol>
                <a:gridCol w="2220657">
                  <a:extLst>
                    <a:ext uri="{9D8B030D-6E8A-4147-A177-3AD203B41FA5}">
                      <a16:colId xmlns:a16="http://schemas.microsoft.com/office/drawing/2014/main" val="20004"/>
                    </a:ext>
                  </a:extLst>
                </a:gridCol>
                <a:gridCol w="1413528">
                  <a:extLst>
                    <a:ext uri="{9D8B030D-6E8A-4147-A177-3AD203B41FA5}">
                      <a16:colId xmlns:a16="http://schemas.microsoft.com/office/drawing/2014/main" val="20005"/>
                    </a:ext>
                  </a:extLst>
                </a:gridCol>
                <a:gridCol w="1300609">
                  <a:extLst>
                    <a:ext uri="{9D8B030D-6E8A-4147-A177-3AD203B41FA5}">
                      <a16:colId xmlns:a16="http://schemas.microsoft.com/office/drawing/2014/main" val="20006"/>
                    </a:ext>
                  </a:extLst>
                </a:gridCol>
              </a:tblGrid>
              <a:tr h="3290689">
                <a:tc>
                  <a:txBody>
                    <a:bodyPr/>
                    <a:lstStyle/>
                    <a:p>
                      <a:r>
                        <a:rPr lang="en-US" dirty="0"/>
                        <a:t>4</a:t>
                      </a:r>
                    </a:p>
                  </a:txBody>
                  <a:tcPr/>
                </a:tc>
                <a:tc>
                  <a:txBody>
                    <a:bodyPr/>
                    <a:lstStyle/>
                    <a:p>
                      <a:r>
                        <a:rPr lang="en-US" dirty="0"/>
                        <a:t>, 2d human pose estimation: New benchmark and state of the art analysis, in Proceedings of the IEEE Conference on Computer Vision and Pattern Recognition, Columbus, WI, USA, 2014, pp. 3686–3693.</a:t>
                      </a:r>
                    </a:p>
                  </a:txBody>
                  <a:tcPr/>
                </a:tc>
                <a:tc>
                  <a:txBody>
                    <a:bodyPr/>
                    <a:lstStyle/>
                    <a:p>
                      <a:endParaRPr lang="en-GB" dirty="0"/>
                    </a:p>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M. </a:t>
                      </a:r>
                      <a:r>
                        <a:rPr lang="en-US" dirty="0" err="1"/>
                        <a:t>Andriluka</a:t>
                      </a:r>
                      <a:r>
                        <a:rPr lang="en-US" dirty="0"/>
                        <a:t>, L. </a:t>
                      </a:r>
                      <a:r>
                        <a:rPr lang="en-US" dirty="0" err="1"/>
                        <a:t>Pishchulin</a:t>
                      </a:r>
                      <a:r>
                        <a:rPr lang="en-US" dirty="0"/>
                        <a:t>, P. </a:t>
                      </a:r>
                      <a:r>
                        <a:rPr lang="en-US" dirty="0" err="1"/>
                        <a:t>Gehler</a:t>
                      </a:r>
                      <a:r>
                        <a:rPr lang="en-US" dirty="0"/>
                        <a:t>, and B. </a:t>
                      </a:r>
                      <a:r>
                        <a:rPr lang="en-US" dirty="0" err="1"/>
                        <a:t>Schiele</a:t>
                      </a:r>
                      <a:endParaRPr lang="en-US" dirty="0"/>
                    </a:p>
                  </a:txBody>
                  <a:tcPr/>
                </a:tc>
                <a:tc>
                  <a:txBody>
                    <a:bodyPr/>
                    <a:lstStyle/>
                    <a:p>
                      <a:r>
                        <a:rPr lang="en-US" dirty="0"/>
                        <a:t>Data are from YouTube videos. It covers 410 human activities and each image is provided with activity label.</a:t>
                      </a:r>
                    </a:p>
                  </a:txBody>
                  <a:tcPr/>
                </a:tc>
                <a:tc>
                  <a:txBody>
                    <a:bodyPr/>
                    <a:lstStyle/>
                    <a:p>
                      <a:r>
                        <a:rPr lang="en-US" dirty="0"/>
                        <a:t>MPII Human pose</a:t>
                      </a:r>
                    </a:p>
                  </a:txBody>
                  <a:tcPr/>
                </a:tc>
                <a:tc>
                  <a:txBody>
                    <a:bodyPr/>
                    <a:lstStyle/>
                    <a:p>
                      <a:r>
                        <a:rPr lang="en-US" dirty="0"/>
                        <a:t>410 activities 2.5104 images</a:t>
                      </a:r>
                    </a:p>
                  </a:txBody>
                  <a:tcPr/>
                </a:tc>
                <a:extLst>
                  <a:ext uri="{0D108BD9-81ED-4DB2-BD59-A6C34878D82A}">
                    <a16:rowId xmlns:a16="http://schemas.microsoft.com/office/drawing/2014/main" val="10000"/>
                  </a:ext>
                </a:extLst>
              </a:tr>
              <a:tr h="2086173">
                <a:tc>
                  <a:txBody>
                    <a:bodyPr/>
                    <a:lstStyle/>
                    <a:p>
                      <a:r>
                        <a:rPr lang="en-US" dirty="0"/>
                        <a:t>5</a:t>
                      </a:r>
                    </a:p>
                  </a:txBody>
                  <a:tcPr/>
                </a:tc>
                <a:tc>
                  <a:txBody>
                    <a:bodyPr/>
                    <a:lstStyle/>
                    <a:p>
                      <a:r>
                        <a:rPr lang="en-US" dirty="0" err="1"/>
                        <a:t>Modec</a:t>
                      </a:r>
                      <a:r>
                        <a:rPr lang="en-US" dirty="0"/>
                        <a:t>: Multimodal decomposable models for human pose estimation, in Computer Vision and Pattern Recognition (CVPR), Portland, OR, USA, 2013, pp. 3674–3681.</a:t>
                      </a:r>
                    </a:p>
                  </a:txBody>
                  <a:tcPr/>
                </a:tc>
                <a:tc>
                  <a:txBody>
                    <a:bodyPr/>
                    <a:lstStyle/>
                    <a:p>
                      <a:endParaRPr lang="en-GB" dirty="0"/>
                    </a:p>
                    <a:p>
                      <a:endParaRPr lang="en-GB" dirty="0"/>
                    </a:p>
                    <a:p>
                      <a:endParaRPr lang="en-GB" dirty="0"/>
                    </a:p>
                    <a:p>
                      <a:endParaRPr lang="en-GB" dirty="0"/>
                    </a:p>
                    <a:p>
                      <a:pPr algn="ctr"/>
                      <a:r>
                        <a:rPr lang="en-GB" dirty="0"/>
                        <a:t>2013 </a:t>
                      </a:r>
                    </a:p>
                    <a:p>
                      <a:endParaRPr lang="en-GB" dirty="0"/>
                    </a:p>
                    <a:p>
                      <a:endParaRPr lang="en-US" dirty="0"/>
                    </a:p>
                  </a:txBody>
                  <a:tcPr/>
                </a:tc>
                <a:tc>
                  <a:txBody>
                    <a:bodyPr/>
                    <a:lstStyle/>
                    <a:p>
                      <a:r>
                        <a:rPr lang="en-US" dirty="0"/>
                        <a:t>B. Sapp and B. </a:t>
                      </a:r>
                      <a:r>
                        <a:rPr lang="en-US" dirty="0" err="1"/>
                        <a:t>Taskar</a:t>
                      </a:r>
                      <a:r>
                        <a:rPr lang="en-US" dirty="0"/>
                        <a:t>,</a:t>
                      </a:r>
                    </a:p>
                  </a:txBody>
                  <a:tcPr/>
                </a:tc>
                <a:tc>
                  <a:txBody>
                    <a:bodyPr/>
                    <a:lstStyle/>
                    <a:p>
                      <a:r>
                        <a:rPr lang="en-US" dirty="0"/>
                        <a:t>Data are from Hollywood movies. The persons are occluded or severely </a:t>
                      </a:r>
                      <a:r>
                        <a:rPr lang="en-US" dirty="0" err="1"/>
                        <a:t>nonfrontal</a:t>
                      </a:r>
                      <a:r>
                        <a:rPr lang="en-US" dirty="0"/>
                        <a:t> are deleted.</a:t>
                      </a:r>
                    </a:p>
                  </a:txBody>
                  <a:tcPr/>
                </a:tc>
                <a:tc>
                  <a:txBody>
                    <a:bodyPr/>
                    <a:lstStyle/>
                    <a:p>
                      <a:r>
                        <a:rPr lang="en-US" dirty="0"/>
                        <a:t>FLIC</a:t>
                      </a:r>
                    </a:p>
                  </a:txBody>
                  <a:tcPr/>
                </a:tc>
                <a:tc>
                  <a:txBody>
                    <a:bodyPr/>
                    <a:lstStyle/>
                    <a:p>
                      <a:r>
                        <a:rPr lang="en-US" dirty="0"/>
                        <a:t>3987 images training 1016 images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90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7DB1-1535-4F34-A224-5BBC4363FD89}"/>
              </a:ext>
            </a:extLst>
          </p:cNvPr>
          <p:cNvSpPr>
            <a:spLocks noGrp="1"/>
          </p:cNvSpPr>
          <p:nvPr>
            <p:ph type="title"/>
          </p:nvPr>
        </p:nvSpPr>
        <p:spPr>
          <a:xfrm>
            <a:off x="1393824" y="147639"/>
            <a:ext cx="10018713" cy="4333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E8E02212-4515-4367-A7C2-D3AF2C44367A}"/>
              </a:ext>
            </a:extLst>
          </p:cNvPr>
          <p:cNvGraphicFramePr>
            <a:graphicFrameLocks noGrp="1"/>
          </p:cNvGraphicFramePr>
          <p:nvPr>
            <p:ph idx="1"/>
            <p:extLst>
              <p:ext uri="{D42A27DB-BD31-4B8C-83A1-F6EECF244321}">
                <p14:modId xmlns:p14="http://schemas.microsoft.com/office/powerpoint/2010/main" val="3594909438"/>
              </p:ext>
            </p:extLst>
          </p:nvPr>
        </p:nvGraphicFramePr>
        <p:xfrm>
          <a:off x="1484313" y="790575"/>
          <a:ext cx="10655301" cy="5943600"/>
        </p:xfrm>
        <a:graphic>
          <a:graphicData uri="http://schemas.openxmlformats.org/drawingml/2006/table">
            <a:tbl>
              <a:tblPr firstRow="1" bandRow="1">
                <a:tableStyleId>{5C22544A-7EE6-4342-B048-85BDC9FD1C3A}</a:tableStyleId>
              </a:tblPr>
              <a:tblGrid>
                <a:gridCol w="699139">
                  <a:extLst>
                    <a:ext uri="{9D8B030D-6E8A-4147-A177-3AD203B41FA5}">
                      <a16:colId xmlns:a16="http://schemas.microsoft.com/office/drawing/2014/main" val="20000"/>
                    </a:ext>
                  </a:extLst>
                </a:gridCol>
                <a:gridCol w="2122838">
                  <a:extLst>
                    <a:ext uri="{9D8B030D-6E8A-4147-A177-3AD203B41FA5}">
                      <a16:colId xmlns:a16="http://schemas.microsoft.com/office/drawing/2014/main" val="20001"/>
                    </a:ext>
                  </a:extLst>
                </a:gridCol>
                <a:gridCol w="1477523">
                  <a:extLst>
                    <a:ext uri="{9D8B030D-6E8A-4147-A177-3AD203B41FA5}">
                      <a16:colId xmlns:a16="http://schemas.microsoft.com/office/drawing/2014/main" val="20002"/>
                    </a:ext>
                  </a:extLst>
                </a:gridCol>
                <a:gridCol w="1477523">
                  <a:extLst>
                    <a:ext uri="{9D8B030D-6E8A-4147-A177-3AD203B41FA5}">
                      <a16:colId xmlns:a16="http://schemas.microsoft.com/office/drawing/2014/main" val="20003"/>
                    </a:ext>
                  </a:extLst>
                </a:gridCol>
                <a:gridCol w="2056302">
                  <a:extLst>
                    <a:ext uri="{9D8B030D-6E8A-4147-A177-3AD203B41FA5}">
                      <a16:colId xmlns:a16="http://schemas.microsoft.com/office/drawing/2014/main" val="20004"/>
                    </a:ext>
                  </a:extLst>
                </a:gridCol>
                <a:gridCol w="1410988">
                  <a:extLst>
                    <a:ext uri="{9D8B030D-6E8A-4147-A177-3AD203B41FA5}">
                      <a16:colId xmlns:a16="http://schemas.microsoft.com/office/drawing/2014/main" val="20005"/>
                    </a:ext>
                  </a:extLst>
                </a:gridCol>
                <a:gridCol w="1410988">
                  <a:extLst>
                    <a:ext uri="{9D8B030D-6E8A-4147-A177-3AD203B41FA5}">
                      <a16:colId xmlns:a16="http://schemas.microsoft.com/office/drawing/2014/main" val="20006"/>
                    </a:ext>
                  </a:extLst>
                </a:gridCol>
              </a:tblGrid>
              <a:tr h="876300">
                <a:tc>
                  <a:txBody>
                    <a:bodyPr/>
                    <a:lstStyle/>
                    <a:p>
                      <a:r>
                        <a:rPr lang="en-US" dirty="0"/>
                        <a:t>6</a:t>
                      </a:r>
                    </a:p>
                  </a:txBody>
                  <a:tcPr/>
                </a:tc>
                <a:tc>
                  <a:txBody>
                    <a:bodyPr/>
                    <a:lstStyle/>
                    <a:p>
                      <a:r>
                        <a:rPr lang="en-US" dirty="0"/>
                        <a:t> Clustered pose and nonlinear appearance models for human pose estimation, in Proceedings of the British Machine Vision Conference, </a:t>
                      </a:r>
                      <a:r>
                        <a:rPr lang="en-US" dirty="0" err="1"/>
                        <a:t>Aberystwyth</a:t>
                      </a:r>
                      <a:r>
                        <a:rPr lang="en-US" dirty="0"/>
                        <a:t>, UK, 2010.</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2010</a:t>
                      </a:r>
                      <a:endParaRPr lang="en-US" dirty="0"/>
                    </a:p>
                  </a:txBody>
                  <a:tcPr/>
                </a:tc>
                <a:tc>
                  <a:txBody>
                    <a:bodyPr/>
                    <a:lstStyle/>
                    <a:p>
                      <a:pPr algn="ctr"/>
                      <a:r>
                        <a:rPr lang="en-US" dirty="0"/>
                        <a:t>S. Johnson and M. </a:t>
                      </a:r>
                      <a:r>
                        <a:rPr lang="en-US" dirty="0" err="1"/>
                        <a:t>Everingham</a:t>
                      </a:r>
                      <a:endParaRPr lang="en-US" dirty="0"/>
                    </a:p>
                  </a:txBody>
                  <a:tcPr/>
                </a:tc>
                <a:tc>
                  <a:txBody>
                    <a:bodyPr/>
                    <a:lstStyle/>
                    <a:p>
                      <a:r>
                        <a:rPr lang="en-US" dirty="0"/>
                        <a:t>Data are from Flicker with sport category tag. Images are scaled. Only one person is annotated in each image.</a:t>
                      </a:r>
                    </a:p>
                  </a:txBody>
                  <a:tcPr/>
                </a:tc>
                <a:tc>
                  <a:txBody>
                    <a:bodyPr/>
                    <a:lstStyle/>
                    <a:p>
                      <a:r>
                        <a:rPr lang="en-US" dirty="0"/>
                        <a:t>LSP</a:t>
                      </a:r>
                    </a:p>
                  </a:txBody>
                  <a:tcPr/>
                </a:tc>
                <a:tc>
                  <a:txBody>
                    <a:bodyPr/>
                    <a:lstStyle/>
                    <a:p>
                      <a:r>
                        <a:rPr lang="en-US" dirty="0"/>
                        <a:t>1000 images training 1000 images testing</a:t>
                      </a:r>
                    </a:p>
                  </a:txBody>
                  <a:tcPr/>
                </a:tc>
                <a:extLst>
                  <a:ext uri="{0D108BD9-81ED-4DB2-BD59-A6C34878D82A}">
                    <a16:rowId xmlns:a16="http://schemas.microsoft.com/office/drawing/2014/main" val="10000"/>
                  </a:ext>
                </a:extLst>
              </a:tr>
              <a:tr h="876300">
                <a:tc>
                  <a:txBody>
                    <a:bodyPr/>
                    <a:lstStyle/>
                    <a:p>
                      <a:r>
                        <a:rPr lang="en-US" dirty="0"/>
                        <a:t>7</a:t>
                      </a:r>
                    </a:p>
                  </a:txBody>
                  <a:tcPr/>
                </a:tc>
                <a:tc>
                  <a:txBody>
                    <a:bodyPr/>
                    <a:lstStyle/>
                    <a:p>
                      <a:r>
                        <a:rPr lang="en-US" dirty="0"/>
                        <a:t> Progressive search space reduction for human pose estimation, in Computer Vision and Pattern Recognition, Anchorage, AK, USA, 2008, pp. 1–8.</a:t>
                      </a:r>
                    </a:p>
                  </a:txBody>
                  <a:tcPr/>
                </a:tc>
                <a:tc>
                  <a:txBody>
                    <a:bodyPr/>
                    <a:lstStyle/>
                    <a:p>
                      <a:endParaRPr lang="en-GB" dirty="0"/>
                    </a:p>
                    <a:p>
                      <a:endParaRPr lang="en-GB" dirty="0"/>
                    </a:p>
                    <a:p>
                      <a:pPr algn="ctr"/>
                      <a:endParaRPr lang="en-GB" dirty="0"/>
                    </a:p>
                    <a:p>
                      <a:pPr algn="ctr"/>
                      <a:endParaRPr lang="en-GB" dirty="0"/>
                    </a:p>
                    <a:p>
                      <a:pPr algn="ctr"/>
                      <a:endParaRPr lang="en-GB" dirty="0"/>
                    </a:p>
                    <a:p>
                      <a:pPr algn="ctr"/>
                      <a:r>
                        <a:rPr lang="en-GB" dirty="0"/>
                        <a:t>2008</a:t>
                      </a:r>
                      <a:endParaRPr lang="en-US" dirty="0"/>
                    </a:p>
                  </a:txBody>
                  <a:tcPr/>
                </a:tc>
                <a:tc>
                  <a:txBody>
                    <a:bodyPr/>
                    <a:lstStyle/>
                    <a:p>
                      <a:pPr algn="ctr"/>
                      <a:r>
                        <a:rPr lang="en-US" dirty="0"/>
                        <a:t>V. Ferrari, M. Marin-Jimenez, and A. </a:t>
                      </a:r>
                      <a:r>
                        <a:rPr lang="en-US" dirty="0" err="1"/>
                        <a:t>Zisserman</a:t>
                      </a:r>
                      <a:endParaRPr lang="en-US" dirty="0"/>
                    </a:p>
                  </a:txBody>
                  <a:tcPr/>
                </a:tc>
                <a:tc>
                  <a:txBody>
                    <a:bodyPr/>
                    <a:lstStyle/>
                    <a:p>
                      <a:r>
                        <a:rPr lang="en-US" dirty="0"/>
                        <a:t>Data are from TV show. Line segments are provided to indicate position. Size and orientation of body parts are also provided. Only one person is annotated in each image</a:t>
                      </a:r>
                    </a:p>
                  </a:txBody>
                  <a:tcPr/>
                </a:tc>
                <a:tc>
                  <a:txBody>
                    <a:bodyPr/>
                    <a:lstStyle/>
                    <a:p>
                      <a:r>
                        <a:rPr lang="en-US" dirty="0"/>
                        <a:t>Buffy</a:t>
                      </a:r>
                    </a:p>
                  </a:txBody>
                  <a:tcPr/>
                </a:tc>
                <a:tc>
                  <a:txBody>
                    <a:bodyPr/>
                    <a:lstStyle/>
                    <a:p>
                      <a:r>
                        <a:rPr lang="en-US" dirty="0"/>
                        <a:t>472 frames training 276 frames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315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B255-7FF2-4043-91E0-0CCE4120E16E}"/>
              </a:ext>
            </a:extLst>
          </p:cNvPr>
          <p:cNvSpPr>
            <a:spLocks noGrp="1"/>
          </p:cNvSpPr>
          <p:nvPr>
            <p:ph type="title"/>
          </p:nvPr>
        </p:nvSpPr>
        <p:spPr>
          <a:xfrm>
            <a:off x="1484311" y="685801"/>
            <a:ext cx="10018713" cy="1293828"/>
          </a:xfrm>
        </p:spPr>
        <p:txBody>
          <a:bodyPr/>
          <a:lstStyle/>
          <a:p>
            <a:r>
              <a:rPr lang="en-IN" dirty="0">
                <a:solidFill>
                  <a:srgbClr val="FF0000"/>
                </a:solidFill>
              </a:rPr>
              <a:t>PROBLEM STATEMENT</a:t>
            </a:r>
          </a:p>
        </p:txBody>
      </p:sp>
      <p:sp>
        <p:nvSpPr>
          <p:cNvPr id="3" name="Content Placeholder 2">
            <a:extLst>
              <a:ext uri="{FF2B5EF4-FFF2-40B4-BE49-F238E27FC236}">
                <a16:creationId xmlns:a16="http://schemas.microsoft.com/office/drawing/2014/main" id="{AC5DD0F0-23E0-4FBA-8E7E-F88E261F4D13}"/>
              </a:ext>
            </a:extLst>
          </p:cNvPr>
          <p:cNvSpPr>
            <a:spLocks noGrp="1"/>
          </p:cNvSpPr>
          <p:nvPr>
            <p:ph idx="1"/>
          </p:nvPr>
        </p:nvSpPr>
        <p:spPr>
          <a:xfrm>
            <a:off x="1484310" y="2837468"/>
            <a:ext cx="10018713" cy="2953732"/>
          </a:xfrm>
        </p:spPr>
        <p:txBody>
          <a:bodyPr/>
          <a:lstStyle/>
          <a:p>
            <a:r>
              <a:rPr lang="en-US" sz="1800" b="1" dirty="0">
                <a:solidFill>
                  <a:srgbClr val="202020"/>
                </a:solidFill>
                <a:effectLst/>
                <a:latin typeface="Times New Roman" panose="02020603050405020304" pitchFamily="18" charset="0"/>
                <a:ea typeface="Times New Roman" panose="02020603050405020304" pitchFamily="18" charset="0"/>
              </a:rPr>
              <a:t>Generative adversarial networks </a:t>
            </a:r>
            <a:r>
              <a:rPr lang="en-US" sz="1800" dirty="0">
                <a:solidFill>
                  <a:srgbClr val="202020"/>
                </a:solidFill>
                <a:effectLst/>
                <a:latin typeface="Times New Roman" panose="02020603050405020304" pitchFamily="18" charset="0"/>
                <a:ea typeface="Times New Roman" panose="02020603050405020304" pitchFamily="18" charset="0"/>
              </a:rPr>
              <a:t>(</a:t>
            </a:r>
            <a:r>
              <a:rPr lang="en-US" sz="1800" b="1" dirty="0">
                <a:solidFill>
                  <a:srgbClr val="202020"/>
                </a:solidFill>
                <a:effectLst/>
                <a:latin typeface="Times New Roman" panose="02020603050405020304" pitchFamily="18" charset="0"/>
                <a:ea typeface="Times New Roman" panose="02020603050405020304" pitchFamily="18" charset="0"/>
              </a:rPr>
              <a:t>GANs</a:t>
            </a:r>
            <a:r>
              <a:rPr lang="en-US" sz="1800" dirty="0">
                <a:solidFill>
                  <a:srgbClr val="202020"/>
                </a:solidFill>
                <a:effectLst/>
                <a:latin typeface="Times New Roman" panose="02020603050405020304" pitchFamily="18" charset="0"/>
                <a:ea typeface="Times New Roman" panose="02020603050405020304" pitchFamily="18" charset="0"/>
              </a:rPr>
              <a:t>) are a class of </a:t>
            </a:r>
            <a:r>
              <a:rPr lang="en-US" sz="1800" dirty="0">
                <a:effectLst/>
                <a:latin typeface="Times New Roman" panose="02020603050405020304" pitchFamily="18" charset="0"/>
                <a:ea typeface="Times New Roman" panose="02020603050405020304" pitchFamily="18" charset="0"/>
              </a:rPr>
              <a:t>artificial intelligence </a:t>
            </a:r>
            <a:r>
              <a:rPr lang="en-US" sz="1800" dirty="0">
                <a:solidFill>
                  <a:srgbClr val="202020"/>
                </a:solidFill>
                <a:effectLst/>
                <a:latin typeface="Times New Roman" panose="02020603050405020304" pitchFamily="18" charset="0"/>
                <a:ea typeface="Times New Roman" panose="02020603050405020304" pitchFamily="18" charset="0"/>
              </a:rPr>
              <a:t>algorithms used in </a:t>
            </a:r>
            <a:r>
              <a:rPr lang="en-US" sz="1800" dirty="0">
                <a:effectLst/>
                <a:latin typeface="Times New Roman" panose="02020603050405020304" pitchFamily="18" charset="0"/>
                <a:ea typeface="Times New Roman" panose="02020603050405020304" pitchFamily="18" charset="0"/>
              </a:rPr>
              <a:t>unsupervised machine learning</a:t>
            </a:r>
            <a:r>
              <a:rPr lang="en-US" sz="1800" dirty="0">
                <a:solidFill>
                  <a:srgbClr val="202020"/>
                </a:solidFill>
                <a:effectLst/>
                <a:latin typeface="Times New Roman" panose="02020603050405020304" pitchFamily="18" charset="0"/>
                <a:ea typeface="Times New Roman" panose="02020603050405020304" pitchFamily="18" charset="0"/>
              </a:rPr>
              <a:t>, implemented by a system of two </a:t>
            </a:r>
            <a:r>
              <a:rPr lang="en-US" sz="1800" dirty="0">
                <a:effectLst/>
                <a:latin typeface="Times New Roman" panose="02020603050405020304" pitchFamily="18" charset="0"/>
                <a:ea typeface="Times New Roman" panose="02020603050405020304" pitchFamily="18" charset="0"/>
              </a:rPr>
              <a:t>neural networks </a:t>
            </a:r>
            <a:r>
              <a:rPr lang="en-US" sz="1800" dirty="0">
                <a:solidFill>
                  <a:srgbClr val="202020"/>
                </a:solidFill>
                <a:effectLst/>
                <a:latin typeface="Times New Roman" panose="02020603050405020304" pitchFamily="18" charset="0"/>
                <a:ea typeface="Times New Roman" panose="02020603050405020304" pitchFamily="18" charset="0"/>
              </a:rPr>
              <a:t>contesting with each other in a </a:t>
            </a:r>
            <a:r>
              <a:rPr lang="en-US" sz="1800" dirty="0">
                <a:effectLst/>
                <a:latin typeface="Times New Roman" panose="02020603050405020304" pitchFamily="18" charset="0"/>
                <a:ea typeface="Times New Roman" panose="02020603050405020304" pitchFamily="18" charset="0"/>
              </a:rPr>
              <a:t>zero-sum game </a:t>
            </a:r>
            <a:r>
              <a:rPr lang="en-US" sz="1800" dirty="0">
                <a:solidFill>
                  <a:srgbClr val="202020"/>
                </a:solidFill>
                <a:effectLst/>
                <a:latin typeface="Times New Roman" panose="02020603050405020304" pitchFamily="18" charset="0"/>
                <a:ea typeface="Times New Roman" panose="02020603050405020304" pitchFamily="18" charset="0"/>
              </a:rPr>
              <a:t>framework.</a:t>
            </a:r>
          </a:p>
          <a:p>
            <a:r>
              <a:rPr lang="en-US" sz="1800" dirty="0">
                <a:effectLst/>
                <a:latin typeface="Times New Roman" panose="02020603050405020304" pitchFamily="18" charset="0"/>
                <a:ea typeface="Times New Roman" panose="02020603050405020304" pitchFamily="18" charset="0"/>
              </a:rPr>
              <a:t>Activity detection is a major problem in smart videos surveillance.</a:t>
            </a:r>
            <a:endParaRPr lang="en-US" sz="1800" dirty="0">
              <a:solidFill>
                <a:srgbClr val="202020"/>
              </a:solidFill>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These applicants need real-time detection performance, but it is generally vey time consuming to detect the actual activity</a:t>
            </a:r>
          </a:p>
          <a:p>
            <a:r>
              <a:rPr lang="en-US" sz="1800" dirty="0">
                <a:effectLst/>
                <a:latin typeface="Times New Roman" panose="02020603050405020304" pitchFamily="18" charset="0"/>
                <a:ea typeface="Times New Roman" panose="02020603050405020304" pitchFamily="18" charset="0"/>
              </a:rPr>
              <a:t>. Human Activity Recognition or HAR for short, is the problem of predicting what a person is doing based on a trace of their movement using sensors</a:t>
            </a:r>
            <a:endParaRPr lang="en-US" sz="1800" dirty="0">
              <a:solidFill>
                <a:srgbClr val="202020"/>
              </a:solidFill>
              <a:effectLst/>
              <a:latin typeface="Times New Roman" panose="02020603050405020304" pitchFamily="18" charset="0"/>
              <a:ea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57654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234-6329-4AF6-834F-C6316EF3784A}"/>
              </a:ext>
            </a:extLst>
          </p:cNvPr>
          <p:cNvSpPr>
            <a:spLocks noGrp="1"/>
          </p:cNvSpPr>
          <p:nvPr>
            <p:ph type="title"/>
          </p:nvPr>
        </p:nvSpPr>
        <p:spPr>
          <a:xfrm>
            <a:off x="1484311" y="685801"/>
            <a:ext cx="10018713" cy="704850"/>
          </a:xfrm>
        </p:spPr>
        <p:txBody>
          <a:bodyPr/>
          <a:lstStyle/>
          <a:p>
            <a:r>
              <a:rPr lang="en-US" dirty="0">
                <a:solidFill>
                  <a:srgbClr val="FF0000"/>
                </a:solidFill>
              </a:rPr>
              <a:t>OBJECTIVE</a:t>
            </a:r>
          </a:p>
        </p:txBody>
      </p:sp>
      <p:sp>
        <p:nvSpPr>
          <p:cNvPr id="3" name="Content Placeholder 2">
            <a:extLst>
              <a:ext uri="{FF2B5EF4-FFF2-40B4-BE49-F238E27FC236}">
                <a16:creationId xmlns:a16="http://schemas.microsoft.com/office/drawing/2014/main" id="{FF8669B1-EEBB-4993-8AE0-9599347E86FB}"/>
              </a:ext>
            </a:extLst>
          </p:cNvPr>
          <p:cNvSpPr>
            <a:spLocks noGrp="1"/>
          </p:cNvSpPr>
          <p:nvPr>
            <p:ph idx="1"/>
          </p:nvPr>
        </p:nvSpPr>
        <p:spPr>
          <a:xfrm>
            <a:off x="1484310" y="1943101"/>
            <a:ext cx="10018713" cy="2757487"/>
          </a:xfrm>
        </p:spPr>
        <p:txBody>
          <a:bodyPr>
            <a:normAutofit fontScale="92500" lnSpcReduction="20000"/>
          </a:bodyPr>
          <a:lstStyle/>
          <a:p>
            <a:r>
              <a:rPr lang="en-US" dirty="0"/>
              <a:t>To improve the accuracy of detecting the human pose by using Generative Adversarial Network.</a:t>
            </a:r>
          </a:p>
          <a:p>
            <a:r>
              <a:rPr lang="en-US" dirty="0"/>
              <a:t>To develop an improved method for detecting the human pose on live</a:t>
            </a:r>
          </a:p>
          <a:p>
            <a:r>
              <a:rPr lang="en-US" dirty="0"/>
              <a:t>To ensure the effectiveness of the proposed approach during detection of human pose.</a:t>
            </a:r>
          </a:p>
          <a:p>
            <a:r>
              <a:rPr lang="en-US" dirty="0"/>
              <a:t>To reduce </a:t>
            </a:r>
            <a:r>
              <a:rPr lang="en-US"/>
              <a:t>computational time</a:t>
            </a:r>
            <a:endParaRPr lang="en-US" dirty="0"/>
          </a:p>
          <a:p>
            <a:r>
              <a:rPr lang="en-US" dirty="0"/>
              <a:t>Future enhancement in detecting the persons in </a:t>
            </a:r>
            <a:r>
              <a:rPr lang="en-US" dirty="0" err="1"/>
              <a:t>cctv</a:t>
            </a:r>
            <a:r>
              <a:rPr lang="en-US" dirty="0"/>
              <a:t>, images or videos</a:t>
            </a:r>
          </a:p>
        </p:txBody>
      </p:sp>
    </p:spTree>
    <p:extLst>
      <p:ext uri="{BB962C8B-B14F-4D97-AF65-F5344CB8AC3E}">
        <p14:creationId xmlns:p14="http://schemas.microsoft.com/office/powerpoint/2010/main" val="1283177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REVIEW PPT</Template>
  <TotalTime>1019</TotalTime>
  <Words>2331</Words>
  <Application>Microsoft Office PowerPoint</Application>
  <PresentationFormat>Widescreen</PresentationFormat>
  <Paragraphs>235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Corbel</vt:lpstr>
      <vt:lpstr>Times New Roman</vt:lpstr>
      <vt:lpstr>Parallax</vt:lpstr>
      <vt:lpstr>HUMAN ACTIVITY RECOGNITION USING GENERARATIVE ADVERSARIAL NETWORK</vt:lpstr>
      <vt:lpstr>AGENDA</vt:lpstr>
      <vt:lpstr>INTRODUCTION</vt:lpstr>
      <vt:lpstr>LITERATURE SURVEY</vt:lpstr>
      <vt:lpstr>LITERATURE SURVEY</vt:lpstr>
      <vt:lpstr>LITERATURE SURVEY</vt:lpstr>
      <vt:lpstr>LITERATURE SURVEY</vt:lpstr>
      <vt:lpstr>PROBLEM STATEMENT</vt:lpstr>
      <vt:lpstr>OBJECTIVE</vt:lpstr>
      <vt:lpstr>TECHNOLOGY STACK</vt:lpstr>
      <vt:lpstr>SYSTEM ARCHITECTURE</vt:lpstr>
      <vt:lpstr>ARCHITECTURE OF GAN</vt:lpstr>
      <vt:lpstr>USECASE DIAGRAM</vt:lpstr>
      <vt:lpstr>ACTIVITY DIAGRAM</vt:lpstr>
      <vt:lpstr>SEQUENCE DIAGRAM</vt:lpstr>
      <vt:lpstr>COLLABORATION DIAGRAM</vt:lpstr>
      <vt:lpstr>DFD</vt:lpstr>
      <vt:lpstr>MODULE</vt:lpstr>
      <vt:lpstr>MODULE</vt:lpstr>
      <vt:lpstr>TESTING</vt:lpstr>
      <vt:lpstr>UNIT TESTING</vt:lpstr>
      <vt:lpstr>PowerPoint Presentation</vt:lpstr>
      <vt:lpstr>VALIDATION TESTING</vt:lpstr>
      <vt:lpstr>PowerPoint Presentation</vt:lpstr>
      <vt:lpstr>KEY POINT GENERATED</vt:lpstr>
      <vt:lpstr>INTEGRATION TESTING</vt:lpstr>
      <vt:lpstr>DEBUGGING</vt:lpstr>
      <vt:lpstr>PERFORMANCE ANALYSIS</vt:lpstr>
      <vt:lpstr>SCREENSHOTS OF WORK DONE</vt:lpstr>
      <vt:lpstr>SCREENSHOTS OF WORK DONE</vt:lpstr>
      <vt:lpstr>SCREENSHOTS OF WORK DONE</vt:lpstr>
      <vt:lpstr>CONCLUSION</vt:lpstr>
      <vt:lpstr>PUBLICATION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NETWORK(GAN)  BASED HUMAN POSE RECOGNITION</dc:title>
  <dc:creator>MOHAMMAD REYAZ</dc:creator>
  <cp:lastModifiedBy>Rushitha Reddy</cp:lastModifiedBy>
  <cp:revision>70</cp:revision>
  <dcterms:created xsi:type="dcterms:W3CDTF">2020-01-06T10:00:50Z</dcterms:created>
  <dcterms:modified xsi:type="dcterms:W3CDTF">2021-06-19T07:14:16Z</dcterms:modified>
</cp:coreProperties>
</file>