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80" r:id="rId5"/>
    <p:sldId id="278" r:id="rId6"/>
    <p:sldId id="279" r:id="rId7"/>
    <p:sldId id="262" r:id="rId8"/>
    <p:sldId id="263" r:id="rId9"/>
    <p:sldId id="264" r:id="rId10"/>
    <p:sldId id="267" r:id="rId11"/>
    <p:sldId id="266" r:id="rId12"/>
    <p:sldId id="268" r:id="rId13"/>
    <p:sldId id="265" r:id="rId14"/>
    <p:sldId id="276" r:id="rId15"/>
    <p:sldId id="270" r:id="rId16"/>
    <p:sldId id="269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3E952-C29E-26E3-9539-097BA796811D}" v="3412" dt="2022-01-11T06:35:56.401"/>
    <p1510:client id="{93DE35C3-2B51-54A1-3E5E-E00F94002030}" v="143" dt="2022-01-09T08:58:29.399"/>
    <p1510:client id="{D855FC18-20D0-46F4-B403-39FDCC4510EF}" v="2294" dt="2022-01-08T16:25:43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bj.artrepreneur.com/artists-on-social-media/" TargetMode="External"/><Relationship Id="rId2" Type="http://schemas.openxmlformats.org/officeDocument/2006/relationships/hyperlink" Target="https://fedexbusinessinsights.com/how-e-commerce-is-reviving-a-lost-vietnamese-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artweb.com/how-to/get-your-artwork-recognised-through-social-media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0F11-5A8A-4C02-881D-F4F2B511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12185736" cy="1565784"/>
          </a:xfrm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sz="1600" dirty="0">
                <a:cs typeface="Calibri Light"/>
              </a:rPr>
              <a:t>                                                                 </a:t>
            </a:r>
            <a:r>
              <a:rPr lang="en-US" sz="1600" dirty="0">
                <a:solidFill>
                  <a:srgbClr val="000000"/>
                </a:solidFill>
                <a:cs typeface="Calibri Light"/>
              </a:rPr>
              <a:t>   </a:t>
            </a:r>
            <a:endParaRPr lang="en-US" sz="2000" b="1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4A0910D-E057-45A8-9A21-DE3ACD51E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1043" y="4326230"/>
            <a:ext cx="1560136" cy="13303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DF2B7-D2AD-4196-ADA0-316CF639DEB7}"/>
              </a:ext>
            </a:extLst>
          </p:cNvPr>
          <p:cNvSpPr txBox="1"/>
          <p:nvPr/>
        </p:nvSpPr>
        <p:spPr>
          <a:xfrm>
            <a:off x="10589" y="535665"/>
            <a:ext cx="121943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alibri"/>
              </a:rPr>
              <a:t>                 </a:t>
            </a:r>
            <a:r>
              <a:rPr lang="en-US" sz="3600" b="1" dirty="0">
                <a:latin typeface="Calibri"/>
              </a:rPr>
              <a:t>Art Gallery with E-Commerce (Artquarium.com)</a:t>
            </a:r>
            <a:endParaRPr lang="en-US" sz="36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FF4F8-EAA1-477E-8595-C4A627E53915}"/>
              </a:ext>
            </a:extLst>
          </p:cNvPr>
          <p:cNvSpPr txBox="1"/>
          <p:nvPr/>
        </p:nvSpPr>
        <p:spPr>
          <a:xfrm>
            <a:off x="677684" y="1629496"/>
            <a:ext cx="10653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               A project presentation submitted in partial fulfilment of requirements for the degree of</a:t>
            </a:r>
            <a:endParaRPr lang="en-US" b="1" u="sng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7245C-01FD-4FCE-952A-A3DB5C45B3ED}"/>
              </a:ext>
            </a:extLst>
          </p:cNvPr>
          <p:cNvSpPr txBox="1"/>
          <p:nvPr/>
        </p:nvSpPr>
        <p:spPr>
          <a:xfrm>
            <a:off x="-5071" y="1998421"/>
            <a:ext cx="12201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                    BACHELOR OF ENGINEERING IN COMPUTER SCIENCE AND ENGINEERING</a:t>
            </a:r>
            <a:r>
              <a:rPr lang="en-US" sz="2000" b="1" dirty="0">
                <a:ea typeface="+mn-lt"/>
                <a:cs typeface="+mn-lt"/>
              </a:rPr>
              <a:t> 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E5FF8-BCBE-498E-A546-9F9B5F1B18CC}"/>
              </a:ext>
            </a:extLst>
          </p:cNvPr>
          <p:cNvSpPr txBox="1"/>
          <p:nvPr/>
        </p:nvSpPr>
        <p:spPr>
          <a:xfrm>
            <a:off x="5107907" y="245093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</a:t>
            </a:r>
            <a:r>
              <a:rPr lang="en-US" sz="2000">
                <a:cs typeface="Calibri"/>
              </a:rPr>
              <a:t>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49E9A-5021-45EE-B963-C8CE8A258BD2}"/>
              </a:ext>
            </a:extLst>
          </p:cNvPr>
          <p:cNvSpPr txBox="1"/>
          <p:nvPr/>
        </p:nvSpPr>
        <p:spPr>
          <a:xfrm>
            <a:off x="6091812" y="2853314"/>
            <a:ext cx="2852900" cy="74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Kavita Chaudhary</a:t>
            </a:r>
          </a:p>
          <a:p>
            <a:r>
              <a:rPr lang="en-US" dirty="0">
                <a:cs typeface="Calibri"/>
              </a:rPr>
              <a:t>  </a:t>
            </a:r>
            <a:r>
              <a:rPr lang="en-US" sz="1600">
                <a:cs typeface="Calibri"/>
              </a:rPr>
              <a:t>         1KS18CS029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4A87A-7DA0-42C3-92FA-C6980ACAD6E8}"/>
              </a:ext>
            </a:extLst>
          </p:cNvPr>
          <p:cNvSpPr txBox="1"/>
          <p:nvPr/>
        </p:nvSpPr>
        <p:spPr>
          <a:xfrm>
            <a:off x="3163245" y="2849479"/>
            <a:ext cx="2593394" cy="748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Segoe UI"/>
              </a:rPr>
              <a:t>Avinash Prasad​</a:t>
            </a:r>
          </a:p>
          <a:p>
            <a:r>
              <a:rPr lang="en-US">
                <a:cs typeface="Segoe UI"/>
              </a:rPr>
              <a:t>       </a:t>
            </a:r>
            <a:r>
              <a:rPr lang="en-US" sz="1600">
                <a:cs typeface="Segoe UI"/>
              </a:rPr>
              <a:t>1KS18CS008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6407E-E156-418A-A323-E78903B95427}"/>
              </a:ext>
            </a:extLst>
          </p:cNvPr>
          <p:cNvSpPr txBox="1"/>
          <p:nvPr/>
        </p:nvSpPr>
        <p:spPr>
          <a:xfrm>
            <a:off x="9065795" y="2851837"/>
            <a:ext cx="253736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Segoe UI"/>
              </a:rPr>
              <a:t>Shewani Chib</a:t>
            </a:r>
          </a:p>
          <a:p>
            <a:r>
              <a:rPr lang="en-US" dirty="0">
                <a:cs typeface="Segoe UI"/>
              </a:rPr>
              <a:t>      </a:t>
            </a:r>
            <a:r>
              <a:rPr lang="en-US" sz="1600">
                <a:cs typeface="Segoe UI"/>
              </a:rPr>
              <a:t>1KS18CS124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11DDA-68DB-475C-9B79-165870A85C51}"/>
              </a:ext>
            </a:extLst>
          </p:cNvPr>
          <p:cNvSpPr txBox="1"/>
          <p:nvPr/>
        </p:nvSpPr>
        <p:spPr>
          <a:xfrm>
            <a:off x="1088386" y="2839454"/>
            <a:ext cx="16703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Segoe UI"/>
              </a:rPr>
              <a:t>Karthik K</a:t>
            </a:r>
          </a:p>
          <a:p>
            <a:r>
              <a:rPr lang="en-US" sz="1600">
                <a:cs typeface="Segoe UI"/>
              </a:rPr>
              <a:t>1KS18CS028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4AC91-CB30-47BF-AB83-857FB0719120}"/>
              </a:ext>
            </a:extLst>
          </p:cNvPr>
          <p:cNvSpPr txBox="1"/>
          <p:nvPr/>
        </p:nvSpPr>
        <p:spPr>
          <a:xfrm>
            <a:off x="4601577" y="3598946"/>
            <a:ext cx="30640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Under the Guidance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C1370-FABD-4701-9F95-062E08F0B44A}"/>
              </a:ext>
            </a:extLst>
          </p:cNvPr>
          <p:cNvSpPr txBox="1"/>
          <p:nvPr/>
        </p:nvSpPr>
        <p:spPr>
          <a:xfrm>
            <a:off x="4854743" y="395237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Mrs. Geetha 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D303C0-827F-4AD4-86FE-9CFD50C87438}"/>
              </a:ext>
            </a:extLst>
          </p:cNvPr>
          <p:cNvSpPr txBox="1"/>
          <p:nvPr/>
        </p:nvSpPr>
        <p:spPr>
          <a:xfrm>
            <a:off x="-8464" y="5659353"/>
            <a:ext cx="1218798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ea typeface="+mn-lt"/>
                <a:cs typeface="+mn-lt"/>
              </a:rPr>
              <a:t>                                                  Department of Computer Science and Engineering</a:t>
            </a:r>
            <a:endParaRPr lang="en-US" sz="22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B68EC-B69B-4713-AFDE-3D3A517805A9}"/>
              </a:ext>
            </a:extLst>
          </p:cNvPr>
          <p:cNvSpPr txBox="1"/>
          <p:nvPr/>
        </p:nvSpPr>
        <p:spPr>
          <a:xfrm>
            <a:off x="3536281" y="5972676"/>
            <a:ext cx="6432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    K.S. Institute of Technology, BENGALURU-560109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848F7-0868-46B7-B15A-C223381109D5}"/>
              </a:ext>
            </a:extLst>
          </p:cNvPr>
          <p:cNvSpPr txBox="1"/>
          <p:nvPr/>
        </p:nvSpPr>
        <p:spPr>
          <a:xfrm>
            <a:off x="7168" y="6339668"/>
            <a:ext cx="121986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                       (Affiliated to VTU, Belagavi &amp; Approved by AICTE, New Delhi, 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Accredited by NAAC &amp; IEI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90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4BA37-4A72-4D48-BE44-27BF9F6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 AND OBJECTIVES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2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44E73-2ABC-45EC-BBF1-C395E0E1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cs typeface="Calibri Light"/>
              </a:rPr>
              <a:t>Main goals of this project are :</a:t>
            </a:r>
            <a:r>
              <a:rPr lang="en-US" sz="4800" dirty="0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ED46-65AB-4755-BFEF-DE531223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cs typeface="Calibri"/>
              </a:rPr>
              <a:t>Promoting the traditional art-work.</a:t>
            </a:r>
          </a:p>
          <a:p>
            <a:r>
              <a:rPr lang="en-US" sz="2400" dirty="0">
                <a:cs typeface="Calibri"/>
              </a:rPr>
              <a:t>Buying &amp; selling of masterpiece.</a:t>
            </a:r>
          </a:p>
          <a:p>
            <a:r>
              <a:rPr lang="en-US" sz="2400" dirty="0">
                <a:cs typeface="Calibri"/>
              </a:rPr>
              <a:t>Description about art and its origin of each Indian states.</a:t>
            </a:r>
          </a:p>
          <a:p>
            <a:r>
              <a:rPr lang="en-US" sz="2400" dirty="0">
                <a:cs typeface="Calibri"/>
              </a:rPr>
              <a:t>Locating nearby art shops.</a:t>
            </a:r>
          </a:p>
          <a:p>
            <a:r>
              <a:rPr lang="en-US" sz="2400" dirty="0">
                <a:cs typeface="Calibri"/>
              </a:rPr>
              <a:t>To save time &amp; travelling cost of customers and local vendors in purchasing and selling the art-work.</a:t>
            </a:r>
          </a:p>
          <a:p>
            <a:r>
              <a:rPr lang="en-US" sz="2400" dirty="0">
                <a:cs typeface="Calibri"/>
              </a:rPr>
              <a:t>To provide opportunities to earn money from home with the help of user-friendly environment. 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6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AC04B-155A-40CE-B11C-A178952E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US" sz="5000" b="1" dirty="0">
                <a:ea typeface="+mj-lt"/>
                <a:cs typeface="+mj-lt"/>
              </a:rPr>
              <a:t> </a:t>
            </a:r>
            <a:r>
              <a:rPr lang="en-US" sz="5000" dirty="0">
                <a:ea typeface="+mj-lt"/>
                <a:cs typeface="+mj-lt"/>
              </a:rPr>
              <a:t> </a:t>
            </a:r>
            <a:br>
              <a:rPr lang="en-US" sz="5000" dirty="0">
                <a:ea typeface="+mj-lt"/>
                <a:cs typeface="+mj-lt"/>
              </a:rPr>
            </a:br>
            <a:br>
              <a:rPr lang="en-US" sz="5000" dirty="0">
                <a:ea typeface="+mj-lt"/>
                <a:cs typeface="+mj-lt"/>
              </a:rPr>
            </a:br>
            <a:endParaRPr lang="en-US" sz="5000" b="1">
              <a:ea typeface="+mj-lt"/>
              <a:cs typeface="+mj-lt"/>
            </a:endParaRPr>
          </a:p>
          <a:p>
            <a:r>
              <a:rPr lang="en-US" sz="5000" b="1" dirty="0">
                <a:cs typeface="Calibri Light"/>
              </a:rPr>
              <a:t>Main objectives of this project are :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352A-AEE9-4DFA-A909-618F7883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79" y="2599509"/>
            <a:ext cx="1052988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Encouraging the growth of Indian art &amp; culture on Digital platform.</a:t>
            </a:r>
          </a:p>
          <a:p>
            <a:r>
              <a:rPr lang="en-US" dirty="0">
                <a:cs typeface="Calibri"/>
              </a:rPr>
              <a:t>Provides user-friendly environment.</a:t>
            </a:r>
          </a:p>
          <a:p>
            <a:r>
              <a:rPr lang="en-US" dirty="0">
                <a:cs typeface="Calibri"/>
              </a:rPr>
              <a:t>Feasibility of making payment online itself to support </a:t>
            </a:r>
            <a:r>
              <a:rPr lang="en-US" b="1" dirty="0">
                <a:ea typeface="+mn-lt"/>
                <a:cs typeface="+mn-lt"/>
              </a:rPr>
              <a:t>Digital India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Movement</a:t>
            </a:r>
          </a:p>
        </p:txBody>
      </p:sp>
    </p:spTree>
    <p:extLst>
      <p:ext uri="{BB962C8B-B14F-4D97-AF65-F5344CB8AC3E}">
        <p14:creationId xmlns:p14="http://schemas.microsoft.com/office/powerpoint/2010/main" val="403525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D4607-8AE0-4BC8-9441-1015E8EB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cs typeface="Calibri Light"/>
              </a:rPr>
              <a:t>                 METHODOLOGY</a:t>
            </a:r>
            <a:endParaRPr lang="en-US" sz="4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FCFC-7FD3-473C-B842-BD7F4489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4" y="2599509"/>
            <a:ext cx="7197896" cy="3639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Basically</a:t>
            </a:r>
            <a:r>
              <a:rPr lang="en-US" sz="2000" dirty="0">
                <a:cs typeface="Calibri"/>
              </a:rPr>
              <a:t>, to develop this project we will be using the 6 stages of</a:t>
            </a:r>
          </a:p>
          <a:p>
            <a:pPr>
              <a:buNone/>
            </a:pPr>
            <a:r>
              <a:rPr lang="en-US" sz="2000" b="1" dirty="0">
                <a:cs typeface="Calibri"/>
              </a:rPr>
              <a:t>SDLC (Software Development Life Cycle)</a:t>
            </a:r>
            <a:r>
              <a:rPr lang="en-US" sz="2000" dirty="0">
                <a:cs typeface="Calibri"/>
              </a:rPr>
              <a:t> process :</a:t>
            </a:r>
          </a:p>
          <a:p>
            <a:pPr>
              <a:buNone/>
            </a:pPr>
            <a:r>
              <a:rPr lang="en-US" sz="2000" dirty="0">
                <a:cs typeface="Calibri"/>
              </a:rPr>
              <a:t>Starting from :</a:t>
            </a: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1.   Zeroth Review  :</a:t>
            </a:r>
            <a:r>
              <a:rPr lang="en-US" sz="2000" dirty="0">
                <a:cs typeface="Calibri"/>
              </a:rPr>
              <a:t> We did problem identification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and Requirement analysis which was described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In project abstract.</a:t>
            </a: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2.   First Review :</a:t>
            </a:r>
            <a:r>
              <a:rPr lang="en-US" sz="2000" dirty="0">
                <a:cs typeface="Calibri"/>
              </a:rPr>
              <a:t> We did detail study &amp; planning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based on problem scope and statement, we 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Prepared a mockup design of our website.</a:t>
            </a:r>
          </a:p>
        </p:txBody>
      </p:sp>
      <p:pic>
        <p:nvPicPr>
          <p:cNvPr id="4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1CD54973-3711-4D5E-B82F-B909B895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79" y="2379565"/>
            <a:ext cx="3751761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22343-CDB8-4737-A582-6C535FC2AF8D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 Design for the main page of the website.</a:t>
            </a:r>
          </a:p>
        </p:txBody>
      </p:sp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8DB6D97-D4C6-4D2C-A3A2-923CEEAF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48" y="1560405"/>
            <a:ext cx="8991443" cy="50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6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70556A1-F55C-4EC6-BCCF-D1F5EA52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7" y="-3711"/>
            <a:ext cx="9464362" cy="672972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50BE0-D0E9-4087-A749-AE65A5A6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" y="248038"/>
            <a:ext cx="1159396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   </a:t>
            </a:r>
            <a:r>
              <a:rPr lang="en-US" sz="3700" b="1" dirty="0">
                <a:solidFill>
                  <a:srgbClr val="FFFFFF"/>
                </a:solidFill>
              </a:rPr>
              <a:t>         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Shipping will work :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343B2D6-4F4B-4D1F-B975-851CB5F2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97" y="1715773"/>
            <a:ext cx="10566181" cy="48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3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11791-F71E-4862-9CC1-94701EED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>
                <a:cs typeface="Calibri Light"/>
              </a:rPr>
              <a:t>Contribution to Society</a:t>
            </a:r>
            <a:endParaRPr lang="en-US" sz="4800" b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4034-ADA4-493F-B5C4-330DB9BD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94" y="2442934"/>
            <a:ext cx="6879527" cy="3796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Encouraging the growth and providing information about different traditional Indian arts like paintings, sculptures, crafting etc.</a:t>
            </a:r>
          </a:p>
          <a:p>
            <a:r>
              <a:rPr lang="en-US" sz="2400" dirty="0">
                <a:cs typeface="Calibri"/>
              </a:rPr>
              <a:t>Opportunity to local artist of society to sell their art-works through digital platform &amp; earn money from it.</a:t>
            </a:r>
          </a:p>
          <a:p>
            <a:r>
              <a:rPr lang="en-US" sz="2400" dirty="0">
                <a:cs typeface="Calibri"/>
              </a:rPr>
              <a:t>Helping artist in gaining credibility &amp; recognition for their outstanding work.</a:t>
            </a:r>
          </a:p>
        </p:txBody>
      </p:sp>
      <p:pic>
        <p:nvPicPr>
          <p:cNvPr id="4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7A3D8AB3-4012-45C5-9E11-8AFEEF26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77" y="2442502"/>
            <a:ext cx="3714244" cy="371424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4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0C610-F306-4326-94B0-C21E37FF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REFERENCES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8BC0-6BF7-40EF-B8B1-FDD422C8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How E-Commerce is reviving a lost Art : </a:t>
            </a:r>
            <a:r>
              <a:rPr lang="en-US" sz="2000" dirty="0">
                <a:ea typeface="+mn-lt"/>
                <a:cs typeface="+mn-lt"/>
                <a:hlinkClick r:id="rId2"/>
              </a:rPr>
              <a:t>https://fedexbusinessinsights.com/how-e-commerce-is-reviving-a-lost-vietnamese-art/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How Artists on social media can grow : </a:t>
            </a:r>
            <a:r>
              <a:rPr lang="en-US" sz="2000" dirty="0">
                <a:ea typeface="+mn-lt"/>
                <a:cs typeface="+mn-lt"/>
                <a:hlinkClick r:id="rId3"/>
              </a:rPr>
              <a:t>https://abj.artrepreneur.com/artists-on-social-media/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How to get your artwork </a:t>
            </a:r>
            <a:r>
              <a:rPr lang="en-US" sz="2000" dirty="0" err="1">
                <a:ea typeface="+mn-lt"/>
                <a:cs typeface="+mn-lt"/>
              </a:rPr>
              <a:t>recognised</a:t>
            </a:r>
            <a:r>
              <a:rPr lang="en-US" sz="2000" dirty="0">
                <a:ea typeface="+mn-lt"/>
                <a:cs typeface="+mn-lt"/>
              </a:rPr>
              <a:t> through social media : </a:t>
            </a:r>
            <a:r>
              <a:rPr lang="en-US" sz="2000" dirty="0">
                <a:ea typeface="+mn-lt"/>
                <a:cs typeface="+mn-lt"/>
                <a:hlinkClick r:id="rId4"/>
              </a:rPr>
              <a:t>https://blog.artweb.com/how-to/get-your-artwork-recognised-through-social-media/</a:t>
            </a:r>
            <a:endParaRPr lang="en-US" sz="2000" dirty="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24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B744-D088-4938-8857-644E56E85A26}"/>
              </a:ext>
            </a:extLst>
          </p:cNvPr>
          <p:cNvSpPr txBox="1"/>
          <p:nvPr/>
        </p:nvSpPr>
        <p:spPr>
          <a:xfrm>
            <a:off x="1524000" y="1584683"/>
            <a:ext cx="9144000" cy="25518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791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2B06D-26A0-4A56-B885-4F2ECC6E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brushes in a pot">
            <a:extLst>
              <a:ext uri="{FF2B5EF4-FFF2-40B4-BE49-F238E27FC236}">
                <a16:creationId xmlns:a16="http://schemas.microsoft.com/office/drawing/2014/main" id="{4280D58A-2A0A-423B-88A3-6E7FC0036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08" b="23697"/>
          <a:stretch/>
        </p:blipFill>
        <p:spPr>
          <a:xfrm>
            <a:off x="-6261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13AD3-4FE8-4BBD-A1C0-DFF970672D6F}"/>
              </a:ext>
            </a:extLst>
          </p:cNvPr>
          <p:cNvSpPr txBox="1"/>
          <p:nvPr/>
        </p:nvSpPr>
        <p:spPr>
          <a:xfrm>
            <a:off x="894147" y="3888548"/>
            <a:ext cx="10575166" cy="23169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This project "Art Gallery with E-commerce" will be a platform where artist can not only share their artist work but also they can sell their masterpiece from the comfort of home.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17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3099-6133-4EE9-8227-6B1487A7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SURVEY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1F04E5-0794-4EFD-882C-55BFFDB6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3993"/>
              </p:ext>
            </p:extLst>
          </p:nvPr>
        </p:nvGraphicFramePr>
        <p:xfrm>
          <a:off x="229643" y="208767"/>
          <a:ext cx="11687959" cy="643554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711009">
                  <a:extLst>
                    <a:ext uri="{9D8B030D-6E8A-4147-A177-3AD203B41FA5}">
                      <a16:colId xmlns:a16="http://schemas.microsoft.com/office/drawing/2014/main" val="3295711640"/>
                    </a:ext>
                  </a:extLst>
                </a:gridCol>
                <a:gridCol w="2585427">
                  <a:extLst>
                    <a:ext uri="{9D8B030D-6E8A-4147-A177-3AD203B41FA5}">
                      <a16:colId xmlns:a16="http://schemas.microsoft.com/office/drawing/2014/main" val="2180512775"/>
                    </a:ext>
                  </a:extLst>
                </a:gridCol>
                <a:gridCol w="2774638">
                  <a:extLst>
                    <a:ext uri="{9D8B030D-6E8A-4147-A177-3AD203B41FA5}">
                      <a16:colId xmlns:a16="http://schemas.microsoft.com/office/drawing/2014/main" val="141927905"/>
                    </a:ext>
                  </a:extLst>
                </a:gridCol>
                <a:gridCol w="3616885">
                  <a:extLst>
                    <a:ext uri="{9D8B030D-6E8A-4147-A177-3AD203B41FA5}">
                      <a16:colId xmlns:a16="http://schemas.microsoft.com/office/drawing/2014/main" val="968789556"/>
                    </a:ext>
                  </a:extLst>
                </a:gridCol>
              </a:tblGrid>
              <a:tr h="4958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cap="none" spc="0" noProof="0" dirty="0">
                          <a:solidFill>
                            <a:schemeClr val="bg1"/>
                          </a:solidFill>
                          <a:latin typeface="Calibri"/>
                        </a:rPr>
                        <a:t>Title</a:t>
                      </a:r>
                      <a:endParaRPr lang="en-US" sz="18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1748" marR="71748" marT="89988" marB="358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cap="none" spc="0" noProof="0" dirty="0">
                          <a:solidFill>
                            <a:schemeClr val="bg1"/>
                          </a:solidFill>
                          <a:latin typeface="Calibri"/>
                        </a:rPr>
                        <a:t>Author</a:t>
                      </a:r>
                      <a:endParaRPr lang="en-US" sz="18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1748" marR="71748" marT="89988" marB="358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cap="none" spc="0" noProof="0" dirty="0">
                          <a:solidFill>
                            <a:schemeClr val="bg1"/>
                          </a:solidFill>
                          <a:latin typeface="Calibri"/>
                        </a:rPr>
                        <a:t>Problem Addressed</a:t>
                      </a:r>
                      <a:endParaRPr lang="en-US" sz="18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1748" marR="71748" marT="89988" marB="358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cap="none" spc="0" noProof="0" dirty="0">
                          <a:solidFill>
                            <a:schemeClr val="bg1"/>
                          </a:solidFill>
                          <a:latin typeface="Calibri"/>
                        </a:rPr>
                        <a:t>Outcomes</a:t>
                      </a:r>
                      <a:endParaRPr lang="en-US" sz="18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1748" marR="71748" marT="89988" marB="358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683541"/>
                  </a:ext>
                </a:extLst>
              </a:tr>
              <a:tr h="20769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Art Galleries in transformation: Is covid-19 driving </a:t>
                      </a:r>
                      <a:r>
                        <a:rPr lang="en-US" sz="18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digitisation</a:t>
                      </a:r>
                      <a:endParaRPr lang="en-US" sz="1800" cap="none" spc="0" dirty="0" err="1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Beatrix E.M. </a:t>
                      </a:r>
                      <a:r>
                        <a:rPr lang="en-US" sz="18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Habelsberger</a:t>
                      </a: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&amp; Pawan V. </a:t>
                      </a:r>
                      <a:r>
                        <a:rPr lang="en-US" sz="18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Bhansing</a:t>
                      </a:r>
                      <a:endParaRPr lang="en-US" sz="1800" cap="none" spc="0" dirty="0" err="1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How covid-19 forces art galleries to consider digital channels &amp; it's limitations : plain representation of information, online anonymity, personal interaction.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Mobility was restricted for all market participants events &amp; art fairs were cancelled for months. Live streams, filmed guided tours, videos, providing rich info. on artworks, photo of material used &amp; informative video.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314540"/>
                  </a:ext>
                </a:extLst>
              </a:tr>
              <a:tr h="20769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Art in age of Social media: Interaction 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behavior analysis of 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Instagram art accounts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Xin Kang, </a:t>
                      </a:r>
                      <a:r>
                        <a:rPr lang="en-US" sz="18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Wenyin</a:t>
                      </a: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chen</a:t>
                      </a: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 &amp; Jian Kang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People are experienced to physical artworks, how to deal with interactive psychology of artwork &amp; digital marketing in social media. 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Extensive analysis of the interaction between artists and their followers are done for the platform. It determines most like liked art-works &amp; whether the interaction with their followers affects artists creation or not.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007618"/>
                  </a:ext>
                </a:extLst>
              </a:tr>
              <a:tr h="17858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Consumer and online payments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Shubham </a:t>
                      </a:r>
                      <a:r>
                        <a:rPr lang="en-US" sz="1800" b="0" i="0" u="none" strike="noStrike" cap="none" spc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vaid</a:t>
                      </a:r>
                      <a:endParaRPr lang="en-US" sz="1800" cap="none" spc="0" dirty="0" err="1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We are analyzing various factors affecting online payment methods as security concerns, trust factors, ways of payment available.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People followed online payment options only when payment gateway is trusted and secured.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1748" marR="71748" marT="89988" marB="358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7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7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15AAFED-3D47-4E66-BF69-089F4B40B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77132"/>
              </p:ext>
            </p:extLst>
          </p:nvPr>
        </p:nvGraphicFramePr>
        <p:xfrm>
          <a:off x="323589" y="354904"/>
          <a:ext cx="11531384" cy="609330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159558">
                  <a:extLst>
                    <a:ext uri="{9D8B030D-6E8A-4147-A177-3AD203B41FA5}">
                      <a16:colId xmlns:a16="http://schemas.microsoft.com/office/drawing/2014/main" val="631639987"/>
                    </a:ext>
                  </a:extLst>
                </a:gridCol>
                <a:gridCol w="2200282">
                  <a:extLst>
                    <a:ext uri="{9D8B030D-6E8A-4147-A177-3AD203B41FA5}">
                      <a16:colId xmlns:a16="http://schemas.microsoft.com/office/drawing/2014/main" val="1982207726"/>
                    </a:ext>
                  </a:extLst>
                </a:gridCol>
                <a:gridCol w="3344086">
                  <a:extLst>
                    <a:ext uri="{9D8B030D-6E8A-4147-A177-3AD203B41FA5}">
                      <a16:colId xmlns:a16="http://schemas.microsoft.com/office/drawing/2014/main" val="682393823"/>
                    </a:ext>
                  </a:extLst>
                </a:gridCol>
                <a:gridCol w="3827458">
                  <a:extLst>
                    <a:ext uri="{9D8B030D-6E8A-4147-A177-3AD203B41FA5}">
                      <a16:colId xmlns:a16="http://schemas.microsoft.com/office/drawing/2014/main" val="3046232664"/>
                    </a:ext>
                  </a:extLst>
                </a:gridCol>
              </a:tblGrid>
              <a:tr h="7472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cap="none" spc="0" noProof="0" dirty="0">
                          <a:solidFill>
                            <a:schemeClr val="bg1"/>
                          </a:solidFill>
                          <a:latin typeface="Calibri"/>
                        </a:rPr>
                        <a:t>Title</a:t>
                      </a:r>
                      <a:endParaRPr lang="en-US" sz="18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5381" marR="96447" marT="96447" marB="96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cap="none" spc="0" noProof="0" dirty="0">
                          <a:solidFill>
                            <a:schemeClr val="bg1"/>
                          </a:solidFill>
                          <a:latin typeface="Calibri"/>
                        </a:rPr>
                        <a:t>Author</a:t>
                      </a:r>
                      <a:endParaRPr lang="en-US" sz="18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5381" marR="96447" marT="96447" marB="96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cap="none" spc="0" noProof="0" dirty="0">
                          <a:solidFill>
                            <a:schemeClr val="bg1"/>
                          </a:solidFill>
                          <a:latin typeface="Calibri"/>
                        </a:rPr>
                        <a:t>Problem Addressed</a:t>
                      </a:r>
                      <a:endParaRPr lang="en-US" sz="18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5381" marR="96447" marT="96447" marB="96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cap="none" spc="0" noProof="0" dirty="0">
                          <a:solidFill>
                            <a:schemeClr val="bg1"/>
                          </a:solidFill>
                          <a:latin typeface="Calibri"/>
                        </a:rPr>
                        <a:t>Outcomes</a:t>
                      </a:r>
                      <a:endParaRPr lang="en-US" sz="18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25381" marR="96447" marT="96447" marB="964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02533"/>
                  </a:ext>
                </a:extLst>
              </a:tr>
              <a:tr h="1322135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E-Commerce : The new art market</a:t>
                      </a:r>
                    </a:p>
                  </a:txBody>
                  <a:tcPr marL="125381" marR="96447" marT="96447" marB="9644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Dr. Archana Rani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How invasion of E- commerce has played an important role in the revival of the Indian market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Taking digital first approach to selling art, providing original, ethnic, &amp; unique art forms from artists to larger audience.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22906"/>
                  </a:ext>
                </a:extLst>
              </a:tr>
              <a:tr h="2011940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Database security for E-Commerce websites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Karan Gadgil, Samiksha </a:t>
                      </a:r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</a:rPr>
                        <a:t>Potey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, Karan Pardeshi, Karan Gupta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Security concerns for E-commerce such as attacked by hackers, intrusion of 3rd party &amp; causes lead to decrease in quality of security &amp; trust of the user.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Different security issues like XSS, URL injection. This paper also considers into account various ransom ware attacks, their consequences &amp; preventive measures.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958991"/>
                  </a:ext>
                </a:extLst>
              </a:tr>
              <a:tr h="2011940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Project for an online Art Gallery as Social Cooperative</a:t>
                      </a:r>
                    </a:p>
                  </a:txBody>
                  <a:tcPr marL="125381" marR="96447" marT="96447" marB="9644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Carolina Marques de Carvalho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Commercialization of artwork in the hands of physical art galleries that charge commission of 40% &amp; works only with known artists.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Creating online art gallery to achieve projection in market &amp; sell their artwork to gain income and create opportunity for several art vendors &amp; students to promote work done by them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5381" marR="96447" marT="96447" marB="964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2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00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090DD-8286-4559-8542-31E502FB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cs typeface="Calibri Light"/>
              </a:rPr>
              <a:t>PROBLEM IDENTIFICATION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EDE-98B2-4DA8-A341-A929C394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453" y="2735687"/>
            <a:ext cx="10473674" cy="365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 panose="020F0502020204030204"/>
              </a:rPr>
              <a:t>Local Artist quitting their business because of facing difficulties in selling their work due to pandemic.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 panose="020F0502020204030204"/>
              </a:rPr>
              <a:t>Extinction of Indian traditional culture.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 panose="020F0502020204030204"/>
              </a:rPr>
              <a:t>Artist not getting credits for their talent.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 panose="020F0502020204030204"/>
              </a:rPr>
              <a:t>Local Artist not getting platform to showcase their Art-work. 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3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01677-D3D5-45D5-9847-82C8BC5C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PROBLEM STATEMENT</a:t>
            </a:r>
            <a:endParaRPr lang="en-US" sz="5400" b="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5C28-2D97-400B-82EB-C1DF24DFE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49" y="2599509"/>
            <a:ext cx="10728216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Due to Covid-19 local artist incurred losses in their work so they are :</a:t>
            </a:r>
          </a:p>
          <a:p>
            <a:r>
              <a:rPr lang="en-US" sz="3200" dirty="0">
                <a:cs typeface="Calibri"/>
              </a:rPr>
              <a:t>Quitting their profession &amp; are moving to secondary business</a:t>
            </a:r>
          </a:p>
          <a:p>
            <a:r>
              <a:rPr lang="en-US" sz="3200" dirty="0">
                <a:cs typeface="Calibri"/>
              </a:rPr>
              <a:t>Not getting credit for their talent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Which results in depletion of our Indian culture.</a:t>
            </a:r>
          </a:p>
        </p:txBody>
      </p:sp>
    </p:spTree>
    <p:extLst>
      <p:ext uri="{BB962C8B-B14F-4D97-AF65-F5344CB8AC3E}">
        <p14:creationId xmlns:p14="http://schemas.microsoft.com/office/powerpoint/2010/main" val="411425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FF7A-39E1-43C5-A481-4C413011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                           </a:t>
            </a:r>
            <a:r>
              <a:rPr lang="en-US" sz="5400" b="1">
                <a:cs typeface="Calibri Light"/>
              </a:rPr>
              <a:t>SCOPE</a:t>
            </a:r>
            <a:endParaRPr lang="en-US" sz="5400" b="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43FA-14C1-4FAA-9ACE-6417DEFB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To provide a digital platform which helps to raise and maintain the ethnicity of Indian art-work by getting local artist &amp; vendors to an online platform &amp; providing credits for their talent.</a:t>
            </a:r>
          </a:p>
        </p:txBody>
      </p:sp>
    </p:spTree>
    <p:extLst>
      <p:ext uri="{BB962C8B-B14F-4D97-AF65-F5344CB8AC3E}">
        <p14:creationId xmlns:p14="http://schemas.microsoft.com/office/powerpoint/2010/main" val="388216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                                                                    </vt:lpstr>
      <vt:lpstr>INTRODUCTION</vt:lpstr>
      <vt:lpstr>PowerPoint Presentation</vt:lpstr>
      <vt:lpstr>LITERATURE SURVEY</vt:lpstr>
      <vt:lpstr>PowerPoint Presentation</vt:lpstr>
      <vt:lpstr>PowerPoint Presentation</vt:lpstr>
      <vt:lpstr>PROBLEM IDENTIFICATION</vt:lpstr>
      <vt:lpstr>PROBLEM STATEMENT</vt:lpstr>
      <vt:lpstr>                           SCOPE</vt:lpstr>
      <vt:lpstr>GOALS AND OBJECTIVES</vt:lpstr>
      <vt:lpstr>Main goals of this project are : </vt:lpstr>
      <vt:lpstr>     Main objectives of this project are :</vt:lpstr>
      <vt:lpstr>                 METHODOLOGY</vt:lpstr>
      <vt:lpstr>PowerPoint Presentation</vt:lpstr>
      <vt:lpstr>PowerPoint Presentation</vt:lpstr>
      <vt:lpstr>                       How Shipping will work : </vt:lpstr>
      <vt:lpstr>Contribution to Society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1086</cp:revision>
  <dcterms:created xsi:type="dcterms:W3CDTF">2022-01-08T05:30:30Z</dcterms:created>
  <dcterms:modified xsi:type="dcterms:W3CDTF">2022-01-11T06:37:59Z</dcterms:modified>
</cp:coreProperties>
</file>