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6" r:id="rId5"/>
    <p:sldId id="269" r:id="rId6"/>
    <p:sldId id="267" r:id="rId7"/>
    <p:sldId id="265" r:id="rId8"/>
    <p:sldId id="268" r:id="rId9"/>
    <p:sldId id="270" r:id="rId10"/>
    <p:sldId id="259" r:id="rId11"/>
    <p:sldId id="262" r:id="rId12"/>
    <p:sldId id="260" r:id="rId13"/>
    <p:sldId id="261"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8307" autoAdjust="0"/>
  </p:normalViewPr>
  <p:slideViewPr>
    <p:cSldViewPr snapToGrid="0">
      <p:cViewPr varScale="1">
        <p:scale>
          <a:sx n="59" d="100"/>
          <a:sy n="59" d="100"/>
        </p:scale>
        <p:origin x="-1584" y="-82"/>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3/15/2015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3/15/2015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11</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63903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en.wikipedia.org/wiki/HATEOA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pring.io/understanding/rest" TargetMode="External"/><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spring.io/understanding/HATEOAS" TargetMode="External"/><Relationship Id="rId4" Type="http://schemas.openxmlformats.org/officeDocument/2006/relationships/hyperlink" Target="http://www.pluralsight.com/courses/rest-fundamental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pring.io/understanding/HATEO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Services, REST and Spring Boot</a:t>
            </a:r>
            <a:endParaRPr lang="en-US" dirty="0"/>
          </a:p>
        </p:txBody>
      </p:sp>
      <p:sp>
        <p:nvSpPr>
          <p:cNvPr id="3" name="Subtitle 2"/>
          <p:cNvSpPr>
            <a:spLocks noGrp="1"/>
          </p:cNvSpPr>
          <p:nvPr>
            <p:ph type="subTitle" idx="1"/>
          </p:nvPr>
        </p:nvSpPr>
        <p:spPr/>
        <p:txBody>
          <a:bodyPr/>
          <a:lstStyle/>
          <a:p>
            <a:r>
              <a:rPr lang="en-US" dirty="0" smtClean="0"/>
              <a:t>Building '</a:t>
            </a:r>
            <a:r>
              <a:rPr lang="en-US" dirty="0" err="1" smtClean="0"/>
              <a:t>Bootiful</a:t>
            </a:r>
            <a:r>
              <a:rPr lang="en-US" dirty="0" smtClean="0"/>
              <a:t>' Applications with Spring Boot</a:t>
            </a:r>
            <a:endParaRPr lang="en-US" dirty="0"/>
          </a:p>
        </p:txBody>
      </p:sp>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a:p>
        </p:txBody>
      </p:sp>
    </p:spTree>
    <p:extLst>
      <p:ext uri="{BB962C8B-B14F-4D97-AF65-F5344CB8AC3E}">
        <p14:creationId xmlns:p14="http://schemas.microsoft.com/office/powerpoint/2010/main" val="143347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endParaRPr lang="en-US" dirty="0" smtClean="0"/>
          </a:p>
          <a:p>
            <a:endParaRPr lang="en-US" dirty="0"/>
          </a:p>
        </p:txBody>
      </p:sp>
    </p:spTree>
    <p:extLst>
      <p:ext uri="{BB962C8B-B14F-4D97-AF65-F5344CB8AC3E}">
        <p14:creationId xmlns:p14="http://schemas.microsoft.com/office/powerpoint/2010/main" val="220153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smtClean="0"/>
              <a:t>with Spring Boot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33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r>
              <a:rPr lang="en-US" smtClean="0"/>
              <a:t>Micro-services</a:t>
            </a:r>
            <a:endParaRPr lang="en-US" dirty="0" smtClean="0"/>
          </a:p>
          <a:p>
            <a:r>
              <a:rPr lang="en-US" dirty="0" smtClean="0"/>
              <a:t>Spring Framework</a:t>
            </a:r>
          </a:p>
          <a:p>
            <a:r>
              <a:rPr lang="en-US" dirty="0" smtClean="0"/>
              <a:t>Overview of Spring Boot</a:t>
            </a:r>
          </a:p>
          <a:p>
            <a:pPr lvl="1"/>
            <a:r>
              <a:rPr lang="en-US" dirty="0" smtClean="0"/>
              <a:t>Philosophy, goals, features, benefits and limitations</a:t>
            </a:r>
          </a:p>
          <a:p>
            <a:pPr lvl="1"/>
            <a:r>
              <a:rPr lang="en-US" dirty="0" smtClean="0"/>
              <a:t>How to?</a:t>
            </a:r>
          </a:p>
          <a:p>
            <a:pPr lvl="1"/>
            <a:r>
              <a:rPr lang="en-US" dirty="0" smtClean="0"/>
              <a:t>Live Demo</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in Roy Fielding’s dissertation submitted to UC, Irvine in 2000</a:t>
            </a:r>
          </a:p>
          <a:p>
            <a:r>
              <a:rPr lang="en-US" dirty="0" smtClean="0"/>
              <a:t>It’s an </a:t>
            </a:r>
            <a:r>
              <a:rPr lang="en-US" dirty="0"/>
              <a:t>architecture style for designing networked applications</a:t>
            </a:r>
            <a:r>
              <a:rPr lang="en-US" dirty="0" smtClean="0"/>
              <a:t>. It’s not a protocol, standard or a framework</a:t>
            </a:r>
          </a:p>
          <a:p>
            <a:r>
              <a:rPr lang="en-US" dirty="0" smtClean="0"/>
              <a:t>Resource-based – REST API is all about “things” or “resources” as opposed to “actions” (as verbs/methods/actions  in SOAP)</a:t>
            </a:r>
          </a:p>
          <a:p>
            <a:r>
              <a:rPr lang="en-US" dirty="0" smtClean="0"/>
              <a:t>Representations – Typically JSON/XML or could be anything that represents a part or the whole of the resource </a:t>
            </a:r>
            <a:r>
              <a:rPr lang="en-US" dirty="0" smtClean="0"/>
              <a:t>state</a:t>
            </a:r>
          </a:p>
          <a:p>
            <a:r>
              <a:rPr lang="en-US" dirty="0" smtClean="0"/>
              <a:t>Not tied to HTTP, but most commonly associated with it</a:t>
            </a:r>
            <a:endParaRPr lang="en-US" dirty="0" smtClean="0"/>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 (API) providers cannot make any assumptions about the client platforms. </a:t>
            </a:r>
          </a:p>
          <a:p>
            <a:pPr lvl="1"/>
            <a:r>
              <a:rPr lang="en-US" dirty="0"/>
              <a:t>The client could be a browser, a mobile device running any OS, </a:t>
            </a:r>
            <a:r>
              <a:rPr lang="en-US" dirty="0" smtClean="0"/>
              <a:t>a GPS navigator, automotive system or anything else</a:t>
            </a:r>
          </a:p>
          <a:p>
            <a:pPr lvl="1"/>
            <a:r>
              <a:rPr lang="en-US" dirty="0" smtClean="0"/>
              <a:t>Clients and Services need to evolve independently. </a:t>
            </a:r>
          </a:p>
          <a:p>
            <a:pPr lvl="1"/>
            <a:r>
              <a:rPr lang="en-US" dirty="0" smtClean="0"/>
              <a:t>Each Client could be running a unique native OS and could be deployed at varied times independent of the Service</a:t>
            </a:r>
          </a:p>
          <a:p>
            <a:pPr lvl="1"/>
            <a:r>
              <a:rPr lang="en-US" dirty="0" smtClean="0"/>
              <a:t>Latency issues, performance, reliability are major issues for Mobile platforms</a:t>
            </a:r>
          </a:p>
          <a:p>
            <a:pPr lvl="1"/>
            <a:r>
              <a:rPr lang="en-US" dirty="0" smtClean="0"/>
              <a:t>Horizontal Scalability – It is critical to build a scalable architecture in order to take advantage of a scalable infrastructure</a:t>
            </a:r>
          </a:p>
          <a:p>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87886"/>
            <a:ext cx="11353801" cy="5228823"/>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r>
              <a:rPr lang="en-US" dirty="0" smtClean="0"/>
              <a:t>”</a:t>
            </a:r>
          </a:p>
          <a:p>
            <a:pPr lvl="2"/>
            <a:r>
              <a:rPr lang="en-US" sz="2400" dirty="0" smtClean="0"/>
              <a:t> Example</a:t>
            </a:r>
            <a:r>
              <a:rPr lang="en-US" sz="2400" dirty="0" smtClean="0"/>
              <a:t>: </a:t>
            </a:r>
            <a:endParaRPr lang="en-US" sz="2400" dirty="0" smtClean="0"/>
          </a:p>
          <a:p>
            <a:pPr lvl="3"/>
            <a:r>
              <a:rPr lang="en-US" sz="2200" dirty="0" smtClean="0"/>
              <a:t>Use </a:t>
            </a:r>
            <a:r>
              <a:rPr lang="en-US" sz="2200" dirty="0" smtClean="0"/>
              <a:t>URIs to identify </a:t>
            </a:r>
            <a:r>
              <a:rPr lang="en-US" sz="2200" dirty="0" smtClean="0"/>
              <a:t>resources ( /user/6)</a:t>
            </a:r>
          </a:p>
          <a:p>
            <a:pPr lvl="3"/>
            <a:r>
              <a:rPr lang="en-US" sz="2200" dirty="0" smtClean="0"/>
              <a:t>HTTP </a:t>
            </a:r>
            <a:r>
              <a:rPr lang="en-US" sz="2200" dirty="0" smtClean="0"/>
              <a:t>methods for manipulation, self descriptive messages to </a:t>
            </a:r>
            <a:r>
              <a:rPr lang="en-US" sz="2200" dirty="0" smtClean="0"/>
              <a:t>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a:t>
            </a:r>
            <a:r>
              <a:rPr lang="en-US" sz="2200" dirty="0" smtClean="0"/>
              <a:t>HATEOAS</a:t>
            </a:r>
            <a:endParaRPr lang="en-US" sz="2200" dirty="0" smtClean="0"/>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 like Java applets, Executable </a:t>
            </a:r>
            <a:r>
              <a:rPr lang="en-US" dirty="0" err="1" smtClean="0"/>
              <a:t>javascript</a:t>
            </a:r>
            <a:r>
              <a:rPr lang="en-US" dirty="0" smtClean="0"/>
              <a:t> snippets etc.</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a:t>
            </a:r>
            <a:r>
              <a:rPr lang="en-US" sz="1200" i="1" dirty="0" smtClean="0">
                <a:hlinkClick r:id="rId5"/>
              </a:rPr>
              <a:t>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8" y="1567897"/>
            <a:ext cx="739247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0</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 Swamp of POX - at this level, we just use HTTP as a transport. </a:t>
            </a:r>
          </a:p>
          <a:p>
            <a:pPr fontAlgn="auto">
              <a:spcBef>
                <a:spcPts val="0"/>
              </a:spcBef>
              <a:spcAft>
                <a:spcPts val="0"/>
              </a:spcAft>
              <a:tabLst/>
              <a:defRPr/>
            </a:pPr>
            <a:r>
              <a:rPr lang="en-US" sz="2000" b="1" dirty="0"/>
              <a:t>Level 1</a:t>
            </a:r>
            <a:r>
              <a:rPr lang="en-US" sz="2000" dirty="0"/>
              <a:t>: Resources - at this level, a service might use HTTP URIs to distinguish between nouns, or entities, in the system. For example, you might route requests to /customers, /users, etc. XML-RPC is an </a:t>
            </a:r>
            <a:r>
              <a:rPr lang="en-US" sz="2000" dirty="0" smtClean="0"/>
              <a:t>example: </a:t>
            </a:r>
            <a:r>
              <a:rPr lang="en-US" sz="2000" dirty="0"/>
              <a:t>it uses HTTP, and it can use URIs to distinguish endpoints. Ultimately, though, XML-RPC is not RESTful: it’s using HTTP as a transport for something else (remote procedure calls</a:t>
            </a:r>
            <a:r>
              <a:rPr lang="en-US" sz="2000" dirty="0" smtClean="0"/>
              <a:t>).</a:t>
            </a:r>
            <a:endPar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2</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HTTP methods- this is the level you want to be at. If you do </a:t>
            </a: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everything</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3</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Hypermedia Controls - This final level is where we</a:t>
            </a:r>
            <a:r>
              <a:rPr kumimoji="0" lang="en-US" altLang="en-US"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should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strive to be. Hypermedia, as practiced using the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4"/>
              </a:rPr>
              <a:t>HATEOAS</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t>
            </a:r>
            <a:endParaRPr lang="en-US" dirty="0"/>
          </a:p>
        </p:txBody>
      </p:sp>
      <p:sp>
        <p:nvSpPr>
          <p:cNvPr id="3" name="Content Placeholder 2"/>
          <p:cNvSpPr>
            <a:spLocks noGrp="1"/>
          </p:cNvSpPr>
          <p:nvPr>
            <p:ph idx="1"/>
          </p:nvPr>
        </p:nvSpPr>
        <p:spPr>
          <a:xfrm>
            <a:off x="334851" y="1287887"/>
            <a:ext cx="11384923" cy="4889076"/>
          </a:xfrm>
        </p:spPr>
        <p:txBody>
          <a:bodyPr>
            <a:normAutofit/>
          </a:bodyPr>
          <a:lstStyle/>
          <a:p>
            <a:pPr marL="0" indent="0">
              <a:buNone/>
            </a:pPr>
            <a:r>
              <a:rPr lang="en-US" b="1" dirty="0" smtClean="0"/>
              <a:t>Hypermedia </a:t>
            </a:r>
            <a:r>
              <a:rPr lang="en-US" b="1" dirty="0"/>
              <a:t>as the </a:t>
            </a:r>
            <a:r>
              <a:rPr lang="en-US" b="1" dirty="0" smtClean="0"/>
              <a:t>engine </a:t>
            </a:r>
            <a:r>
              <a:rPr lang="en-US" b="1" dirty="0"/>
              <a:t>of application state </a:t>
            </a:r>
            <a:r>
              <a:rPr lang="en-US" dirty="0" smtClean="0"/>
              <a:t>(</a:t>
            </a:r>
            <a:r>
              <a:rPr lang="en-US" b="1" dirty="0" smtClean="0"/>
              <a:t>HATEOAS</a:t>
            </a:r>
            <a:r>
              <a:rPr lang="en-US" dirty="0" smtClean="0"/>
              <a:t>)</a:t>
            </a:r>
          </a:p>
          <a:p>
            <a:r>
              <a:rPr lang="en-US" dirty="0" smtClean="0"/>
              <a:t>A </a:t>
            </a:r>
            <a:r>
              <a:rPr lang="en-US" dirty="0"/>
              <a:t>hypermedia-driven site provides information to navigate the site's </a:t>
            </a:r>
            <a:r>
              <a:rPr lang="en-US" dirty="0">
                <a:hlinkClick r:id="rId3"/>
              </a:rPr>
              <a:t>REST</a:t>
            </a:r>
            <a:r>
              <a:rPr lang="en-US" dirty="0"/>
              <a:t> interfaces dynamically by including hypermedia links with the responses.</a:t>
            </a:r>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4"/>
              </a:rPr>
              <a:t>: </a:t>
            </a:r>
            <a:r>
              <a:rPr lang="en-US" sz="1200" i="1" dirty="0" smtClean="0"/>
              <a:t> </a:t>
            </a:r>
            <a:r>
              <a:rPr lang="en-US" sz="1200" i="1" dirty="0" smtClean="0">
                <a:hlinkClick r:id="rId5"/>
              </a:rPr>
              <a:t>Understanding HATEOAS</a:t>
            </a:r>
            <a:endParaRPr lang="en-US" sz="1200" i="1" dirty="0"/>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CRUD</a:t>
            </a:r>
            <a:endParaRPr lang="en-US" dirty="0"/>
          </a:p>
        </p:txBody>
      </p:sp>
      <p:sp>
        <p:nvSpPr>
          <p:cNvPr id="3" name="Content Placeholder 2"/>
          <p:cNvSpPr>
            <a:spLocks noGrp="1"/>
          </p:cNvSpPr>
          <p:nvPr>
            <p:ph idx="1"/>
          </p:nvPr>
        </p:nvSpPr>
        <p:spPr>
          <a:xfrm>
            <a:off x="334851" y="1287887"/>
            <a:ext cx="11384923" cy="4889076"/>
          </a:xfrm>
        </p:spPr>
        <p:txBody>
          <a:bodyPr>
            <a:normAutofit/>
          </a:bodyPr>
          <a:lstStyle/>
          <a:p>
            <a:pPr marL="0" indent="0">
              <a:buNone/>
            </a:pP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spTree>
    <p:extLst>
      <p:ext uri="{BB962C8B-B14F-4D97-AF65-F5344CB8AC3E}">
        <p14:creationId xmlns:p14="http://schemas.microsoft.com/office/powerpoint/2010/main" val="119577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11273</TotalTime>
  <Words>1035</Words>
  <Application>Microsoft Office PowerPoint</Application>
  <PresentationFormat>Custom</PresentationFormat>
  <Paragraphs>120</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Micro Services, REST and Spring Boot</vt:lpstr>
      <vt:lpstr>Agenda</vt:lpstr>
      <vt:lpstr>REST – Representational State Transfer</vt:lpstr>
      <vt:lpstr>REST architectural style - Drivers</vt:lpstr>
      <vt:lpstr>How to derive REST style?</vt:lpstr>
      <vt:lpstr>REST – Constraints</vt:lpstr>
      <vt:lpstr>REST – Richardson’s Maturity Model</vt:lpstr>
      <vt:lpstr>REST</vt:lpstr>
      <vt:lpstr>REST - CRUD</vt:lpstr>
      <vt:lpstr>Micro-service</vt:lpstr>
      <vt:lpstr>Micro-services architectural style</vt:lpstr>
      <vt:lpstr>Spring Framework</vt:lpstr>
      <vt:lpstr>PowerPoint Presentation</vt:lpstr>
      <vt:lpstr>Convention over Configuration</vt:lpstr>
      <vt:lpstr>Hello world with Spring Boot</vt:lpstr>
    </vt:vector>
  </TitlesOfParts>
  <Company>Intermountain Healthcare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Uhsarp what</cp:lastModifiedBy>
  <cp:revision>101</cp:revision>
  <dcterms:created xsi:type="dcterms:W3CDTF">2015-03-06T17:55:48Z</dcterms:created>
  <dcterms:modified xsi:type="dcterms:W3CDTF">2015-03-15T20:53:00Z</dcterms:modified>
</cp:coreProperties>
</file>