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81" r:id="rId3"/>
    <p:sldId id="257" r:id="rId4"/>
    <p:sldId id="261" r:id="rId5"/>
    <p:sldId id="263" r:id="rId6"/>
    <p:sldId id="275" r:id="rId7"/>
    <p:sldId id="276" r:id="rId8"/>
    <p:sldId id="264" r:id="rId9"/>
    <p:sldId id="279" r:id="rId10"/>
    <p:sldId id="277" r:id="rId11"/>
    <p:sldId id="278" r:id="rId12"/>
    <p:sldId id="258" r:id="rId13"/>
    <p:sldId id="266" r:id="rId14"/>
    <p:sldId id="269" r:id="rId15"/>
    <p:sldId id="267" r:id="rId16"/>
    <p:sldId id="265" r:id="rId17"/>
    <p:sldId id="268" r:id="rId18"/>
    <p:sldId id="270" r:id="rId19"/>
    <p:sldId id="271" r:id="rId20"/>
    <p:sldId id="272" r:id="rId21"/>
    <p:sldId id="262" r:id="rId22"/>
    <p:sldId id="288" r:id="rId23"/>
    <p:sldId id="289" r:id="rId24"/>
    <p:sldId id="291" r:id="rId25"/>
    <p:sldId id="290" r:id="rId26"/>
    <p:sldId id="292" r:id="rId27"/>
    <p:sldId id="259" r:id="rId28"/>
    <p:sldId id="283" r:id="rId29"/>
    <p:sldId id="284" r:id="rId30"/>
    <p:sldId id="285" r:id="rId31"/>
    <p:sldId id="282" r:id="rId32"/>
    <p:sldId id="274" r:id="rId33"/>
    <p:sldId id="286"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9361" autoAdjust="0"/>
  </p:normalViewPr>
  <p:slideViewPr>
    <p:cSldViewPr snapToGrid="0">
      <p:cViewPr varScale="1">
        <p:scale>
          <a:sx n="61" d="100"/>
          <a:sy n="61" d="100"/>
        </p:scale>
        <p:origin x="1517" y="58"/>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3/19/2015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3/19/2015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dirty="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a:t>
            </a:fld>
            <a:endParaRPr lang="en-US" dirty="0"/>
          </a:p>
        </p:txBody>
      </p:sp>
    </p:spTree>
    <p:extLst>
      <p:ext uri="{BB962C8B-B14F-4D97-AF65-F5344CB8AC3E}">
        <p14:creationId xmlns:p14="http://schemas.microsoft.com/office/powerpoint/2010/main" val="168120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16</a:t>
            </a:fld>
            <a:endParaRPr lang="en-US" dirty="0"/>
          </a:p>
        </p:txBody>
      </p:sp>
    </p:spTree>
    <p:extLst>
      <p:ext uri="{BB962C8B-B14F-4D97-AF65-F5344CB8AC3E}">
        <p14:creationId xmlns:p14="http://schemas.microsoft.com/office/powerpoint/2010/main" val="132152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17</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18</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19</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21</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22</a:t>
            </a:fld>
            <a:endParaRPr lang="en-US" dirty="0"/>
          </a:p>
        </p:txBody>
      </p:sp>
    </p:spTree>
    <p:extLst>
      <p:ext uri="{BB962C8B-B14F-4D97-AF65-F5344CB8AC3E}">
        <p14:creationId xmlns:p14="http://schemas.microsoft.com/office/powerpoint/2010/main" val="231355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23</a:t>
            </a:fld>
            <a:endParaRPr lang="en-US" dirty="0"/>
          </a:p>
        </p:txBody>
      </p:sp>
    </p:spTree>
    <p:extLst>
      <p:ext uri="{BB962C8B-B14F-4D97-AF65-F5344CB8AC3E}">
        <p14:creationId xmlns:p14="http://schemas.microsoft.com/office/powerpoint/2010/main" val="3082264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24</a:t>
            </a:fld>
            <a:endParaRPr lang="en-US" dirty="0"/>
          </a:p>
        </p:txBody>
      </p:sp>
    </p:spTree>
    <p:extLst>
      <p:ext uri="{BB962C8B-B14F-4D97-AF65-F5344CB8AC3E}">
        <p14:creationId xmlns:p14="http://schemas.microsoft.com/office/powerpoint/2010/main" val="315647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25</a:t>
            </a:fld>
            <a:endParaRPr lang="en-US" dirty="0"/>
          </a:p>
        </p:txBody>
      </p:sp>
    </p:spTree>
    <p:extLst>
      <p:ext uri="{BB962C8B-B14F-4D97-AF65-F5344CB8AC3E}">
        <p14:creationId xmlns:p14="http://schemas.microsoft.com/office/powerpoint/2010/main" val="196054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err="1" smtClean="0"/>
              <a:t>jdk</a:t>
            </a:r>
            <a:r>
              <a:rPr lang="en-US" dirty="0" smtClean="0"/>
              <a:t>/bin</a:t>
            </a:r>
            <a:r>
              <a:rPr lang="en-US" baseline="0" dirty="0" smtClean="0"/>
              <a:t> folder open</a:t>
            </a:r>
          </a:p>
          <a:p>
            <a:r>
              <a:rPr lang="en-US" baseline="0" smtClean="0"/>
              <a:t>Have putty ready</a:t>
            </a: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a:t>
            </a:fld>
            <a:endParaRPr lang="en-US" dirty="0"/>
          </a:p>
        </p:txBody>
      </p:sp>
    </p:spTree>
    <p:extLst>
      <p:ext uri="{BB962C8B-B14F-4D97-AF65-F5344CB8AC3E}">
        <p14:creationId xmlns:p14="http://schemas.microsoft.com/office/powerpoint/2010/main" val="1011997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26</a:t>
            </a:fld>
            <a:endParaRPr lang="en-US" dirty="0"/>
          </a:p>
        </p:txBody>
      </p:sp>
    </p:spTree>
    <p:extLst>
      <p:ext uri="{BB962C8B-B14F-4D97-AF65-F5344CB8AC3E}">
        <p14:creationId xmlns:p14="http://schemas.microsoft.com/office/powerpoint/2010/main" val="3240325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27</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28</a:t>
            </a:fld>
            <a:endParaRPr lang="en-US" dirty="0"/>
          </a:p>
        </p:txBody>
      </p:sp>
    </p:spTree>
    <p:extLst>
      <p:ext uri="{BB962C8B-B14F-4D97-AF65-F5344CB8AC3E}">
        <p14:creationId xmlns:p14="http://schemas.microsoft.com/office/powerpoint/2010/main" val="2864945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29</a:t>
            </a:fld>
            <a:endParaRPr lang="en-US" dirty="0"/>
          </a:p>
        </p:txBody>
      </p:sp>
    </p:spTree>
    <p:extLst>
      <p:ext uri="{BB962C8B-B14F-4D97-AF65-F5344CB8AC3E}">
        <p14:creationId xmlns:p14="http://schemas.microsoft.com/office/powerpoint/2010/main" val="257171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30</a:t>
            </a:fld>
            <a:endParaRPr lang="en-US" dirty="0"/>
          </a:p>
        </p:txBody>
      </p:sp>
    </p:spTree>
    <p:extLst>
      <p:ext uri="{BB962C8B-B14F-4D97-AF65-F5344CB8AC3E}">
        <p14:creationId xmlns:p14="http://schemas.microsoft.com/office/powerpoint/2010/main" val="1028165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31</a:t>
            </a:fld>
            <a:endParaRPr lang="en-US" dirty="0"/>
          </a:p>
        </p:txBody>
      </p:sp>
    </p:spTree>
    <p:extLst>
      <p:ext uri="{BB962C8B-B14F-4D97-AF65-F5344CB8AC3E}">
        <p14:creationId xmlns:p14="http://schemas.microsoft.com/office/powerpoint/2010/main" val="2202958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32</a:t>
            </a:fld>
            <a:endParaRPr lang="en-US" dirty="0"/>
          </a:p>
        </p:txBody>
      </p:sp>
    </p:spTree>
    <p:extLst>
      <p:ext uri="{BB962C8B-B14F-4D97-AF65-F5344CB8AC3E}">
        <p14:creationId xmlns:p14="http://schemas.microsoft.com/office/powerpoint/2010/main" val="1357648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33</a:t>
            </a:fld>
            <a:endParaRPr lang="en-US" dirty="0"/>
          </a:p>
        </p:txBody>
      </p:sp>
    </p:spTree>
    <p:extLst>
      <p:ext uri="{BB962C8B-B14F-4D97-AF65-F5344CB8AC3E}">
        <p14:creationId xmlns:p14="http://schemas.microsoft.com/office/powerpoint/2010/main" val="110529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63903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269506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Gradle</a:t>
            </a:r>
            <a:r>
              <a:rPr lang="en-US" dirty="0" smtClean="0"/>
              <a:t> and Ant are also supported</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7</a:t>
            </a:fld>
            <a:endParaRPr lang="en-US" dirty="0"/>
          </a:p>
        </p:txBody>
      </p:sp>
    </p:spTree>
    <p:extLst>
      <p:ext uri="{BB962C8B-B14F-4D97-AF65-F5344CB8AC3E}">
        <p14:creationId xmlns:p14="http://schemas.microsoft.com/office/powerpoint/2010/main" val="335993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12</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14</a:t>
            </a:fld>
            <a:endParaRPr lang="en-US" dirty="0"/>
          </a:p>
        </p:txBody>
      </p:sp>
    </p:spTree>
    <p:extLst>
      <p:ext uri="{BB962C8B-B14F-4D97-AF65-F5344CB8AC3E}">
        <p14:creationId xmlns:p14="http://schemas.microsoft.com/office/powerpoint/2010/main" val="211018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3/19/2015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docs.spring.io/spring-boot/docs/current/reference/htmlsingle/#boot-features-nosql" TargetMode="External"/><Relationship Id="rId3" Type="http://schemas.openxmlformats.org/officeDocument/2006/relationships/hyperlink" Target="http://docs.spring.io/spring-boot/docs/current/reference/htmlsingle/#boot-features-custom-log-configuration" TargetMode="External"/><Relationship Id="rId7" Type="http://schemas.openxmlformats.org/officeDocument/2006/relationships/hyperlink" Target="http://docs.spring.io/spring-boot/docs/current/reference/htmlsingle/#boot-features-sql" TargetMode="External"/><Relationship Id="rId2" Type="http://schemas.openxmlformats.org/officeDocument/2006/relationships/hyperlink" Target="http://docs.spring.io/spring-boot/docs/current/reference/htmlsingle/#boot-features-profiles"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security" TargetMode="External"/><Relationship Id="rId5" Type="http://schemas.openxmlformats.org/officeDocument/2006/relationships/hyperlink" Target="http://docs.spring.io/spring-boot/docs/current/reference/htmlsingle/#boot-features-customizing-embedded-containers" TargetMode="External"/><Relationship Id="rId4" Type="http://schemas.openxmlformats.org/officeDocument/2006/relationships/hyperlink" Target="http://docs.spring.io/spring-boot/docs/current/reference/htmlsingle/#boot-features-spring-mvc-static-content" TargetMode="External"/><Relationship Id="rId9" Type="http://schemas.openxmlformats.org/officeDocument/2006/relationships/hyperlink" Target="http://docs.spring.io/spring-boot/docs/current/reference/htmlsingle/#boot-features-messaging"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docs.spring.io/spring-boot/docs/current/reference/htmlsingle/#production-ready-recording-metrics" TargetMode="External"/><Relationship Id="rId3" Type="http://schemas.openxmlformats.org/officeDocument/2006/relationships/hyperlink" Target="https://spring.io/guides/gs/rest-hateoas/" TargetMode="External"/><Relationship Id="rId7" Type="http://schemas.openxmlformats.org/officeDocument/2006/relationships/hyperlink" Target="http://docs.spring.io/spring-boot/docs/current/reference/htmlsingle/#production-ready-remote-shell" TargetMode="External"/><Relationship Id="rId2" Type="http://schemas.openxmlformats.org/officeDocument/2006/relationships/hyperlink" Target="http://docs.spring.io/spring-boot/docs/current/reference/htmlsingle/#production-ready" TargetMode="External"/><Relationship Id="rId1" Type="http://schemas.openxmlformats.org/officeDocument/2006/relationships/slideLayout" Target="../slideLayouts/slideLayout2.xml"/><Relationship Id="rId6" Type="http://schemas.openxmlformats.org/officeDocument/2006/relationships/hyperlink" Target="http://docs.spring.io/spring-boot/docs/current/reference/htmlsingle/#boot-features-jta" TargetMode="External"/><Relationship Id="rId5" Type="http://schemas.openxmlformats.org/officeDocument/2006/relationships/hyperlink" Target="http://docs.spring.io/spring-boot/docs/current/reference/htmlsingle/#boot-features-elasticsearch" TargetMode="External"/><Relationship Id="rId10" Type="http://schemas.openxmlformats.org/officeDocument/2006/relationships/hyperlink" Target="http://docs.spring.io/spring-boot/docs/current/reference/htmlsingle/#cli" TargetMode="External"/><Relationship Id="rId4" Type="http://schemas.openxmlformats.org/officeDocument/2006/relationships/hyperlink" Target="http://docs.spring.io/spring-boot/docs/current/reference/htmlsingle/#boot-features-solr" TargetMode="External"/><Relationship Id="rId9" Type="http://schemas.openxmlformats.org/officeDocument/2006/relationships/hyperlink" Target="http://docs.spring.io/spring-boot/docs/current/reference/htmlsingle/#cloud-deploymen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martinfowler.com/articles/richardsonMaturityModel.html" TargetMode="External"/><Relationship Id="rId5" Type="http://schemas.openxmlformats.org/officeDocument/2006/relationships/hyperlink" Target="http://www.pluralsight.com/courses/rest-fundamentals" TargetMode="External"/><Relationship Id="rId4" Type="http://schemas.openxmlformats.org/officeDocument/2006/relationships/hyperlink" Target="http://en.wikipedia.org/wiki/HATEOA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spring.io/understanding/HATEOA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tools.ietf.org/html/rfc5789" TargetMode="External"/><Relationship Id="rId4" Type="http://schemas.openxmlformats.org/officeDocument/2006/relationships/hyperlink" Target="http://www.w3.org/Protocols/rfc2616/rfc2616-sec9.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w3.org/Protocols/rfc2616/rfc2616-sec10.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eugenedvorkin.com/seven-micro-services-architecture-advantage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Netflix/SimianArm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spring.io/spring-boot/docs/current/reference/htmlsingle/#using-boot-replacing-auto-configur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ing.io/guides/tutorials/bookmarks/"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spring.io/spring-boot/docs/current/reference/htmlsingle/" TargetMode="External"/><Relationship Id="rId2" Type="http://schemas.openxmlformats.org/officeDocument/2006/relationships/hyperlink" Target="http://start.spring.io/" TargetMode="External"/><Relationship Id="rId1" Type="http://schemas.openxmlformats.org/officeDocument/2006/relationships/slideLayout" Target="../slideLayouts/slideLayout2.xml"/><Relationship Id="rId4" Type="http://schemas.openxmlformats.org/officeDocument/2006/relationships/hyperlink" Target="http://stackoverflow.com/tags/spring-bo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96718"/>
            <a:ext cx="9144000" cy="2387600"/>
          </a:xfrm>
        </p:spPr>
        <p:txBody>
          <a:bodyPr/>
          <a:lstStyle/>
          <a:p>
            <a:r>
              <a:rPr lang="en-US" dirty="0" smtClean="0"/>
              <a:t>Micro Services, REST and Spring Boot</a:t>
            </a:r>
            <a:endParaRPr lang="en-US" dirty="0"/>
          </a:p>
        </p:txBody>
      </p:sp>
      <p:sp>
        <p:nvSpPr>
          <p:cNvPr id="4" name="TextBox 3"/>
          <p:cNvSpPr txBox="1"/>
          <p:nvPr/>
        </p:nvSpPr>
        <p:spPr>
          <a:xfrm>
            <a:off x="4870195" y="5925514"/>
            <a:ext cx="2855935" cy="461665"/>
          </a:xfrm>
          <a:prstGeom prst="rect">
            <a:avLst/>
          </a:prstGeom>
          <a:noFill/>
        </p:spPr>
        <p:txBody>
          <a:bodyPr wrap="square" rtlCol="0">
            <a:spAutoFit/>
          </a:bodyPr>
          <a:lstStyle/>
          <a:p>
            <a:r>
              <a:rPr lang="en-US" sz="2400" b="1" dirty="0" smtClean="0"/>
              <a:t>Prashanth Batchu</a:t>
            </a:r>
            <a:endParaRPr lang="en-US" sz="2400" b="1" dirty="0"/>
          </a:p>
        </p:txBody>
      </p:sp>
      <p:pic>
        <p:nvPicPr>
          <p:cNvPr id="6" name="Picture 5"/>
          <p:cNvPicPr>
            <a:picLocks noChangeAspect="1"/>
          </p:cNvPicPr>
          <p:nvPr/>
        </p:nvPicPr>
        <p:blipFill>
          <a:blip r:embed="rId3"/>
          <a:stretch>
            <a:fillRect/>
          </a:stretch>
        </p:blipFill>
        <p:spPr>
          <a:xfrm>
            <a:off x="5710236" y="2109940"/>
            <a:ext cx="771525" cy="762000"/>
          </a:xfrm>
          <a:prstGeom prst="rect">
            <a:avLst/>
          </a:prstGeom>
        </p:spPr>
      </p:pic>
      <p:sp>
        <p:nvSpPr>
          <p:cNvPr id="3" name="Rectangle 2"/>
          <p:cNvSpPr/>
          <p:nvPr/>
        </p:nvSpPr>
        <p:spPr>
          <a:xfrm>
            <a:off x="3334347" y="4463449"/>
            <a:ext cx="6113020" cy="369332"/>
          </a:xfrm>
          <a:prstGeom prst="rect">
            <a:avLst/>
          </a:prstGeom>
        </p:spPr>
        <p:txBody>
          <a:bodyPr wrap="none">
            <a:spAutoFit/>
          </a:bodyPr>
          <a:lstStyle/>
          <a:p>
            <a:r>
              <a:rPr lang="en-US" b="1" dirty="0"/>
              <a:t>How they complement each </a:t>
            </a:r>
            <a:r>
              <a:rPr lang="en-US" b="1" dirty="0" smtClean="0"/>
              <a:t>other to create a ‘</a:t>
            </a:r>
            <a:r>
              <a:rPr lang="en-US" b="1" dirty="0" err="1" smtClean="0"/>
              <a:t>bootiful</a:t>
            </a:r>
            <a:r>
              <a:rPr lang="en-US" b="1" dirty="0" smtClean="0"/>
              <a:t>’ design</a:t>
            </a:r>
            <a:endParaRPr lang="en-US" b="1" dirty="0"/>
          </a:p>
        </p:txBody>
      </p:sp>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Externalized </a:t>
            </a:r>
            <a:r>
              <a:rPr lang="en-US" dirty="0" err="1" smtClean="0">
                <a:hlinkClick r:id="rId2"/>
              </a:rPr>
              <a:t>Config</a:t>
            </a:r>
            <a:endParaRPr lang="en-US" dirty="0" smtClean="0"/>
          </a:p>
          <a:p>
            <a:r>
              <a:rPr lang="en-US" dirty="0" smtClean="0">
                <a:hlinkClick r:id="rId2"/>
              </a:rPr>
              <a:t>Profiles</a:t>
            </a:r>
            <a:endParaRPr lang="en-US" dirty="0" smtClean="0"/>
          </a:p>
          <a:p>
            <a:r>
              <a:rPr lang="en-US" dirty="0" smtClean="0">
                <a:hlinkClick r:id="rId3"/>
              </a:rPr>
              <a:t>Logging</a:t>
            </a:r>
            <a:endParaRPr lang="en-US" dirty="0" smtClean="0"/>
          </a:p>
          <a:p>
            <a:r>
              <a:rPr lang="en-US" dirty="0" smtClean="0">
                <a:hlinkClick r:id="rId4"/>
              </a:rPr>
              <a:t>Static Content </a:t>
            </a:r>
            <a:r>
              <a:rPr lang="en-US" dirty="0" smtClean="0"/>
              <a:t>/w Live Reload &amp; Hot Swapping for Java</a:t>
            </a:r>
          </a:p>
          <a:p>
            <a:r>
              <a:rPr lang="en-US" dirty="0" smtClean="0">
                <a:hlinkClick r:id="rId5"/>
              </a:rPr>
              <a:t>Embedded Server customization</a:t>
            </a:r>
            <a:endParaRPr lang="en-US" dirty="0" smtClean="0"/>
          </a:p>
          <a:p>
            <a:r>
              <a:rPr lang="en-US" dirty="0" smtClean="0">
                <a:hlinkClick r:id="rId6"/>
              </a:rPr>
              <a:t>Security</a:t>
            </a:r>
            <a:endParaRPr lang="en-US" dirty="0" smtClean="0"/>
          </a:p>
          <a:p>
            <a:r>
              <a:rPr lang="en-US" dirty="0" smtClean="0">
                <a:hlinkClick r:id="rId7"/>
              </a:rPr>
              <a:t>SQL </a:t>
            </a:r>
            <a:r>
              <a:rPr lang="en-US" dirty="0" smtClean="0"/>
              <a:t>&amp; </a:t>
            </a:r>
            <a:r>
              <a:rPr lang="en-US" dirty="0" smtClean="0">
                <a:hlinkClick r:id="rId8"/>
              </a:rPr>
              <a:t>NoSQL </a:t>
            </a:r>
            <a:r>
              <a:rPr lang="en-US" dirty="0" smtClean="0"/>
              <a:t>Database configuration</a:t>
            </a:r>
          </a:p>
          <a:p>
            <a:r>
              <a:rPr lang="en-US" dirty="0" smtClean="0"/>
              <a:t>Testing</a:t>
            </a:r>
          </a:p>
          <a:p>
            <a:r>
              <a:rPr lang="en-US" dirty="0" smtClean="0">
                <a:hlinkClick r:id="rId9"/>
              </a:rPr>
              <a:t>Messaging</a:t>
            </a:r>
            <a:endParaRPr lang="en-US" dirty="0"/>
          </a:p>
        </p:txBody>
      </p:sp>
    </p:spTree>
    <p:extLst>
      <p:ext uri="{BB962C8B-B14F-4D97-AF65-F5344CB8AC3E}">
        <p14:creationId xmlns:p14="http://schemas.microsoft.com/office/powerpoint/2010/main" val="122577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Features (Contd..)</a:t>
            </a:r>
            <a:endParaRPr lang="en-US" dirty="0"/>
          </a:p>
        </p:txBody>
      </p:sp>
      <p:sp>
        <p:nvSpPr>
          <p:cNvPr id="3" name="Content Placeholder 2"/>
          <p:cNvSpPr>
            <a:spLocks noGrp="1"/>
          </p:cNvSpPr>
          <p:nvPr>
            <p:ph idx="1"/>
          </p:nvPr>
        </p:nvSpPr>
        <p:spPr/>
        <p:txBody>
          <a:bodyPr/>
          <a:lstStyle/>
          <a:p>
            <a:r>
              <a:rPr lang="en-US" dirty="0" smtClean="0">
                <a:hlinkClick r:id="rId2"/>
              </a:rPr>
              <a:t>Actuator</a:t>
            </a:r>
            <a:r>
              <a:rPr lang="en-US" dirty="0" smtClean="0"/>
              <a:t> (demo-</a:t>
            </a:r>
            <a:r>
              <a:rPr lang="en-US" dirty="0" err="1" smtClean="0"/>
              <a:t>jmx,http</a:t>
            </a:r>
            <a:r>
              <a:rPr lang="en-US" dirty="0" smtClean="0"/>
              <a:t>)</a:t>
            </a:r>
          </a:p>
          <a:p>
            <a:r>
              <a:rPr lang="en-US" dirty="0" smtClean="0">
                <a:hlinkClick r:id="rId3"/>
              </a:rPr>
              <a:t>HATEOAS</a:t>
            </a:r>
            <a:endParaRPr lang="en-US" dirty="0" smtClean="0"/>
          </a:p>
          <a:p>
            <a:r>
              <a:rPr lang="en-US" dirty="0" smtClean="0">
                <a:hlinkClick r:id="rId4"/>
              </a:rPr>
              <a:t>Solr </a:t>
            </a:r>
            <a:r>
              <a:rPr lang="en-US" dirty="0" smtClean="0"/>
              <a:t>&amp;  </a:t>
            </a:r>
            <a:r>
              <a:rPr lang="en-US" dirty="0" err="1" smtClean="0">
                <a:hlinkClick r:id="rId5"/>
              </a:rPr>
              <a:t>Elasticsearch</a:t>
            </a:r>
            <a:endParaRPr lang="en-US" dirty="0" smtClean="0"/>
          </a:p>
          <a:p>
            <a:r>
              <a:rPr lang="en-US" dirty="0" smtClean="0">
                <a:hlinkClick r:id="rId6"/>
              </a:rPr>
              <a:t>Distributed Transactions </a:t>
            </a:r>
            <a:r>
              <a:rPr lang="en-US" dirty="0" smtClean="0"/>
              <a:t>– </a:t>
            </a:r>
            <a:r>
              <a:rPr lang="en-US" dirty="0" err="1" smtClean="0"/>
              <a:t>Atomikos</a:t>
            </a:r>
            <a:r>
              <a:rPr lang="en-US" dirty="0" smtClean="0"/>
              <a:t>/</a:t>
            </a:r>
            <a:r>
              <a:rPr lang="en-US" dirty="0" err="1" smtClean="0"/>
              <a:t>Bitronix</a:t>
            </a:r>
            <a:endParaRPr lang="en-US" dirty="0" smtClean="0"/>
          </a:p>
          <a:p>
            <a:r>
              <a:rPr lang="en-US" dirty="0" smtClean="0"/>
              <a:t>Monitoring &amp; Management using </a:t>
            </a:r>
            <a:r>
              <a:rPr lang="en-US" dirty="0" smtClean="0">
                <a:hlinkClick r:id="rId7"/>
              </a:rPr>
              <a:t>Remote shell</a:t>
            </a:r>
            <a:r>
              <a:rPr lang="en-US" dirty="0" smtClean="0"/>
              <a:t> (demo -shell)</a:t>
            </a:r>
          </a:p>
          <a:p>
            <a:r>
              <a:rPr lang="en-US" dirty="0" smtClean="0">
                <a:hlinkClick r:id="rId8"/>
              </a:rPr>
              <a:t>Custom Metrics</a:t>
            </a:r>
            <a:endParaRPr lang="en-US" dirty="0" smtClean="0"/>
          </a:p>
          <a:p>
            <a:r>
              <a:rPr lang="en-US" dirty="0" smtClean="0">
                <a:hlinkClick r:id="rId9"/>
              </a:rPr>
              <a:t>Cloud Deployment</a:t>
            </a:r>
            <a:r>
              <a:rPr lang="en-US" dirty="0" smtClean="0"/>
              <a:t> (Cloud Foundry, </a:t>
            </a:r>
            <a:r>
              <a:rPr lang="en-US" dirty="0" err="1" smtClean="0"/>
              <a:t>Heroku</a:t>
            </a:r>
            <a:r>
              <a:rPr lang="en-US" dirty="0" smtClean="0"/>
              <a:t>, </a:t>
            </a:r>
            <a:r>
              <a:rPr lang="en-US" dirty="0" err="1" smtClean="0"/>
              <a:t>Openshift</a:t>
            </a:r>
            <a:r>
              <a:rPr lang="en-US" dirty="0" smtClean="0"/>
              <a:t>, </a:t>
            </a:r>
            <a:r>
              <a:rPr lang="en-US" dirty="0" err="1" smtClean="0"/>
              <a:t>Goog</a:t>
            </a:r>
            <a:r>
              <a:rPr lang="en-US" dirty="0" smtClean="0"/>
              <a:t> App </a:t>
            </a:r>
            <a:r>
              <a:rPr lang="en-US" dirty="0" err="1" smtClean="0"/>
              <a:t>Eng</a:t>
            </a:r>
            <a:r>
              <a:rPr lang="en-US" dirty="0" smtClean="0"/>
              <a:t>)</a:t>
            </a:r>
          </a:p>
          <a:p>
            <a:r>
              <a:rPr lang="en-US" dirty="0" smtClean="0"/>
              <a:t>Prototyping with </a:t>
            </a:r>
            <a:r>
              <a:rPr lang="en-US" dirty="0" smtClean="0">
                <a:hlinkClick r:id="rId10"/>
              </a:rPr>
              <a:t>Spring Boot CLI</a:t>
            </a:r>
            <a:endParaRPr lang="en-US" dirty="0"/>
          </a:p>
        </p:txBody>
      </p:sp>
    </p:spTree>
    <p:extLst>
      <p:ext uri="{BB962C8B-B14F-4D97-AF65-F5344CB8AC3E}">
        <p14:creationId xmlns:p14="http://schemas.microsoft.com/office/powerpoint/2010/main" val="2413789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by Roy Fielding.</a:t>
            </a:r>
            <a:endParaRPr lang="en-US" dirty="0"/>
          </a:p>
          <a:p>
            <a:r>
              <a:rPr lang="en-US" dirty="0" smtClean="0"/>
              <a:t>It’s an </a:t>
            </a:r>
            <a:r>
              <a:rPr lang="en-US" dirty="0"/>
              <a:t>architecture </a:t>
            </a:r>
            <a:r>
              <a:rPr lang="en-US" dirty="0" smtClean="0"/>
              <a:t>style. It’s not a protocol, standard or a framework</a:t>
            </a:r>
          </a:p>
          <a:p>
            <a:r>
              <a:rPr lang="en-US" dirty="0" smtClean="0"/>
              <a:t>Resource-based – REST API is all about “things” or “resources” as opposed to “actions” </a:t>
            </a:r>
          </a:p>
          <a:p>
            <a:r>
              <a:rPr lang="en-US" dirty="0" smtClean="0"/>
              <a:t>Representations – Typically JSON/XML </a:t>
            </a:r>
          </a:p>
          <a:p>
            <a:r>
              <a:rPr lang="en-US" dirty="0" smtClean="0"/>
              <a:t>Not tied to HTTP</a:t>
            </a:r>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Services (API) have to be client agnostic</a:t>
            </a:r>
          </a:p>
          <a:p>
            <a:pPr lvl="1"/>
            <a:r>
              <a:rPr lang="en-US" dirty="0" smtClean="0"/>
              <a:t>Mobile explosion: Client could be a GPS device, automotive, mobile etc.</a:t>
            </a:r>
          </a:p>
          <a:p>
            <a:pPr lvl="1"/>
            <a:r>
              <a:rPr lang="en-US" dirty="0" smtClean="0"/>
              <a:t>Clients and Services need to evolve independently. </a:t>
            </a:r>
          </a:p>
          <a:p>
            <a:pPr lvl="1"/>
            <a:r>
              <a:rPr lang="en-US" dirty="0" smtClean="0"/>
              <a:t>Latency issues, performance and reliability</a:t>
            </a:r>
          </a:p>
          <a:p>
            <a:pPr lvl="1"/>
            <a:r>
              <a:rPr lang="en-US" dirty="0" smtClean="0"/>
              <a:t>Horizontal Scalability</a:t>
            </a:r>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50991"/>
            <a:ext cx="11353801" cy="5033898"/>
          </a:xfrm>
        </p:spPr>
        <p:txBody>
          <a:bodyPr>
            <a:normAutofit fontScale="92500" lnSpcReduction="2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p>
          <a:p>
            <a:pPr lvl="2"/>
            <a:r>
              <a:rPr lang="en-US" sz="2400" dirty="0" smtClean="0"/>
              <a:t> Example: </a:t>
            </a:r>
          </a:p>
          <a:p>
            <a:pPr lvl="3"/>
            <a:r>
              <a:rPr lang="en-US" sz="2200" dirty="0" smtClean="0"/>
              <a:t>Use URIs to identify resources ( /user/6)</a:t>
            </a:r>
          </a:p>
          <a:p>
            <a:pPr lvl="3"/>
            <a:r>
              <a:rPr lang="en-US" sz="2200" dirty="0" smtClean="0"/>
              <a:t>HTTP methods for manipulation, self descriptive messages to 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HATEOAS</a:t>
            </a:r>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client</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9" y="2004741"/>
            <a:ext cx="7095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b="1" i="0" u="none" strike="noStrike" cap="none" normalizeH="0" baseline="0" dirty="0" smtClean="0">
                <a:ln>
                  <a:noFill/>
                </a:ln>
                <a:solidFill>
                  <a:schemeClr val="tx1"/>
                </a:solidFill>
                <a:effectLst/>
                <a:ea typeface="Times New Roman" pitchFamily="18" charset="0"/>
              </a:rPr>
              <a:t>Level 0</a:t>
            </a:r>
            <a:r>
              <a:rPr kumimoji="0" lang="en-US" altLang="en-US" b="0" i="0" u="none" strike="noStrike" cap="none" normalizeH="0" baseline="0" dirty="0" smtClean="0">
                <a:ln>
                  <a:noFill/>
                </a:ln>
                <a:solidFill>
                  <a:schemeClr val="tx1"/>
                </a:solidFill>
                <a:effectLst/>
                <a:ea typeface="Times New Roman" pitchFamily="18" charset="0"/>
              </a:rPr>
              <a:t>: the Swamp of POX - at this level, we just use HTTP as a transport. </a:t>
            </a:r>
          </a:p>
          <a:p>
            <a:pPr fontAlgn="auto">
              <a:spcBef>
                <a:spcPts val="0"/>
              </a:spcBef>
              <a:spcAft>
                <a:spcPts val="0"/>
              </a:spcAft>
              <a:tabLst/>
              <a:defRPr/>
            </a:pPr>
            <a:r>
              <a:rPr lang="en-US" b="1" dirty="0"/>
              <a:t>Level 1</a:t>
            </a:r>
            <a:r>
              <a:rPr lang="en-US" dirty="0"/>
              <a:t>: Resources - at this level, a service might use HTTP URIs to distinguish between nouns, or entities, in the system. For example, you might route requests to /customers, /users, etc. XML-RPC is an </a:t>
            </a:r>
            <a:r>
              <a:rPr lang="en-US" dirty="0" smtClean="0"/>
              <a:t>example: </a:t>
            </a:r>
            <a:r>
              <a:rPr lang="en-US" dirty="0"/>
              <a:t>it uses HTTP, and it can use URIs to distinguish endpoints. Ultimately, though, XML-RPC is not RESTful: it’s using HTTP as a transport for something else (remote procedure calls</a:t>
            </a:r>
            <a:r>
              <a:rPr lang="en-US" dirty="0" smtClean="0"/>
              <a:t>).</a:t>
            </a:r>
            <a:endParaRPr kumimoji="0" lang="en-US" altLang="en-US" b="0" i="0" u="none" strike="noStrike" cap="none" normalizeH="0" baseline="0" dirty="0" smtClean="0">
              <a:ln>
                <a:noFill/>
              </a:ln>
              <a:solidFill>
                <a:schemeClr val="tx1"/>
              </a:solidFill>
              <a:effectLst/>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1" i="0" u="none" strike="noStrike" cap="none" normalizeH="0" baseline="0" dirty="0" smtClean="0">
                <a:ln>
                  <a:noFill/>
                </a:ln>
                <a:solidFill>
                  <a:schemeClr val="tx1"/>
                </a:solidFill>
                <a:effectLst/>
                <a:ea typeface="Times New Roman" pitchFamily="18" charset="0"/>
              </a:rPr>
              <a:t>Level 2</a:t>
            </a:r>
            <a:r>
              <a:rPr kumimoji="0" lang="en-US" altLang="en-US" b="0" i="0" u="none" strike="noStrike" cap="none" normalizeH="0" baseline="0" dirty="0" smtClean="0">
                <a:ln>
                  <a:noFill/>
                </a:ln>
                <a:solidFill>
                  <a:schemeClr val="tx1"/>
                </a:solidFill>
                <a:effectLst/>
                <a:ea typeface="Times New Roman" pitchFamily="18" charset="0"/>
              </a:rPr>
              <a:t>: HTTP methods- this is the level you want to be at. If you do </a:t>
            </a:r>
            <a:r>
              <a:rPr kumimoji="0" lang="en-US" altLang="en-US" b="1" i="0" u="none" strike="noStrike" cap="none" normalizeH="0" baseline="0" dirty="0" smtClean="0">
                <a:ln>
                  <a:noFill/>
                </a:ln>
                <a:solidFill>
                  <a:schemeClr val="tx1"/>
                </a:solidFill>
                <a:effectLst/>
                <a:ea typeface="Times New Roman" pitchFamily="18" charset="0"/>
              </a:rPr>
              <a:t>everything</a:t>
            </a:r>
            <a:r>
              <a:rPr kumimoji="0" lang="en-US" altLang="en-US" b="0" i="0" u="none" strike="noStrike" cap="none" normalizeH="0" baseline="0" dirty="0" smtClean="0">
                <a:ln>
                  <a:noFill/>
                </a:ln>
                <a:solidFill>
                  <a:schemeClr val="tx1"/>
                </a:solidFill>
                <a:effectLst/>
                <a:ea typeface="Times New Roman" pitchFamily="18"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1" i="0" u="none" strike="noStrike" cap="none" normalizeH="0" baseline="0" dirty="0" smtClean="0">
                <a:ln>
                  <a:noFill/>
                </a:ln>
                <a:solidFill>
                  <a:schemeClr val="tx1"/>
                </a:solidFill>
                <a:effectLst/>
                <a:ea typeface="Times New Roman" pitchFamily="18" charset="0"/>
              </a:rPr>
              <a:t>Level 3</a:t>
            </a:r>
            <a:r>
              <a:rPr kumimoji="0" lang="en-US" altLang="en-US" b="0" i="0" u="none" strike="noStrike" cap="none" normalizeH="0" baseline="0" dirty="0" smtClean="0">
                <a:ln>
                  <a:noFill/>
                </a:ln>
                <a:solidFill>
                  <a:schemeClr val="tx1"/>
                </a:solidFill>
                <a:effectLst/>
                <a:ea typeface="Times New Roman" pitchFamily="18" charset="0"/>
              </a:rPr>
              <a:t>: Hypermedia Controls - This final level is where we</a:t>
            </a:r>
            <a:r>
              <a:rPr kumimoji="0" lang="en-US" altLang="en-US" b="0" i="0" u="none" strike="noStrike" cap="none" normalizeH="0" dirty="0" smtClean="0">
                <a:ln>
                  <a:noFill/>
                </a:ln>
                <a:solidFill>
                  <a:schemeClr val="tx1"/>
                </a:solidFill>
                <a:effectLst/>
                <a:ea typeface="Times New Roman" pitchFamily="18" charset="0"/>
              </a:rPr>
              <a:t> should	</a:t>
            </a:r>
            <a:r>
              <a:rPr kumimoji="0" lang="en-US" altLang="en-US" b="0" i="0" u="none" strike="noStrike" cap="none" normalizeH="0" baseline="0" dirty="0" smtClean="0">
                <a:ln>
                  <a:noFill/>
                </a:ln>
                <a:solidFill>
                  <a:schemeClr val="tx1"/>
                </a:solidFill>
                <a:effectLst/>
                <a:ea typeface="Times New Roman" pitchFamily="18" charset="0"/>
              </a:rPr>
              <a:t> strive to be. Hypermedia, as practiced using the </a:t>
            </a:r>
            <a:r>
              <a:rPr kumimoji="0" lang="en-US" altLang="en-US" b="0" i="0" u="none" strike="noStrike" cap="none" normalizeH="0" baseline="0" dirty="0" smtClean="0">
                <a:ln>
                  <a:noFill/>
                </a:ln>
                <a:solidFill>
                  <a:schemeClr val="tx1"/>
                </a:solidFill>
                <a:effectLst/>
                <a:ea typeface="Times New Roman" pitchFamily="18" charset="0"/>
                <a:hlinkClick r:id="rId4"/>
              </a:rPr>
              <a:t>HATEOAS</a:t>
            </a:r>
            <a:r>
              <a:rPr kumimoji="0" lang="en-US" altLang="en-US" b="0" i="0" u="none" strike="noStrike" cap="none" normalizeH="0" baseline="0" dirty="0" smtClean="0">
                <a:ln>
                  <a:noFill/>
                </a:ln>
                <a:solidFill>
                  <a:schemeClr val="tx1"/>
                </a:solidFill>
                <a:effectLst/>
                <a:ea typeface="Times New Roman" pitchFamily="18" charset="0"/>
              </a:rPr>
              <a:t> </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365481" y="6566111"/>
            <a:ext cx="8281115" cy="276999"/>
          </a:xfrm>
          <a:prstGeom prst="rect">
            <a:avLst/>
          </a:prstGeom>
          <a:noFill/>
        </p:spPr>
        <p:txBody>
          <a:bodyPr wrap="square" rtlCol="0">
            <a:spAutoFit/>
          </a:bodyPr>
          <a:lstStyle/>
          <a:p>
            <a:r>
              <a:rPr lang="en-US" sz="1200" i="1" dirty="0" smtClean="0"/>
              <a:t>Ref</a:t>
            </a:r>
            <a:r>
              <a:rPr lang="en-US" sz="1200" i="1" dirty="0" smtClean="0">
                <a:hlinkClick r:id="rId5"/>
              </a:rPr>
              <a:t>: </a:t>
            </a:r>
            <a:r>
              <a:rPr lang="en-US" sz="1200" b="1" dirty="0">
                <a:hlinkClick r:id="rId6"/>
              </a:rPr>
              <a:t>Richardson Maturity </a:t>
            </a:r>
            <a:r>
              <a:rPr lang="en-US" sz="1200" b="1" dirty="0" smtClean="0">
                <a:hlinkClick r:id="rId6"/>
              </a:rPr>
              <a:t>Model </a:t>
            </a:r>
            <a:r>
              <a:rPr lang="en-US" sz="1200" i="1" dirty="0" smtClean="0">
                <a:hlinkClick r:id="rId6"/>
              </a:rPr>
              <a:t>– Roy Fielding</a:t>
            </a:r>
            <a:endParaRPr lang="en-US" sz="1200" i="1" dirty="0"/>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365125"/>
            <a:ext cx="12909584" cy="1325563"/>
          </a:xfrm>
        </p:spPr>
        <p:txBody>
          <a:bodyPr>
            <a:normAutofit/>
          </a:bodyPr>
          <a:lstStyle/>
          <a:p>
            <a:r>
              <a:rPr lang="en-US" sz="4000" b="1" dirty="0"/>
              <a:t>Hypermedia as the engine of application state </a:t>
            </a:r>
            <a:r>
              <a:rPr lang="en-US" sz="4000" dirty="0"/>
              <a:t>(</a:t>
            </a:r>
            <a:r>
              <a:rPr lang="en-US" sz="4000" b="1" dirty="0"/>
              <a:t>HATEOAS</a:t>
            </a:r>
            <a:r>
              <a:rPr lang="en-US" sz="4000" dirty="0"/>
              <a:t>)</a:t>
            </a:r>
          </a:p>
        </p:txBody>
      </p:sp>
      <p:sp>
        <p:nvSpPr>
          <p:cNvPr id="3" name="Content Placeholder 2"/>
          <p:cNvSpPr>
            <a:spLocks noGrp="1"/>
          </p:cNvSpPr>
          <p:nvPr>
            <p:ph idx="1"/>
          </p:nvPr>
        </p:nvSpPr>
        <p:spPr>
          <a:xfrm>
            <a:off x="334851" y="1287887"/>
            <a:ext cx="11384923" cy="4889076"/>
          </a:xfrm>
        </p:spPr>
        <p:txBody>
          <a:bodyPr>
            <a:normAutofit/>
          </a:bodyPr>
          <a:lstStyle/>
          <a:p>
            <a:r>
              <a:rPr lang="en-US" dirty="0" smtClean="0"/>
              <a:t>Help client navigate the Service API by providing necessary information dynamically in the response using media types and link relations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CRUD using HTTP methods (*as per the RFCs)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3411255"/>
              </p:ext>
            </p:extLst>
          </p:nvPr>
        </p:nvGraphicFramePr>
        <p:xfrm>
          <a:off x="103030" y="1266064"/>
          <a:ext cx="12000070" cy="4996068"/>
        </p:xfrm>
        <a:graphic>
          <a:graphicData uri="http://schemas.openxmlformats.org/drawingml/2006/table">
            <a:tbl>
              <a:tblPr firstRow="1" bandRow="1">
                <a:tableStyleId>{2D5ABB26-0587-4C30-8999-92F81FD0307C}</a:tableStyleId>
              </a:tblPr>
              <a:tblGrid>
                <a:gridCol w="2400014"/>
                <a:gridCol w="2400014"/>
                <a:gridCol w="2400014"/>
                <a:gridCol w="2132399"/>
                <a:gridCol w="2667629"/>
              </a:tblGrid>
              <a:tr h="764811">
                <a:tc>
                  <a:txBody>
                    <a:bodyPr/>
                    <a:lstStyle/>
                    <a:p>
                      <a:pPr algn="ctr"/>
                      <a:r>
                        <a:rPr lang="en-US" sz="2800" b="1" dirty="0" smtClean="0"/>
                        <a:t>GET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PUT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POST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DELETE</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PATCH</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666">
                <a:tc>
                  <a:txBody>
                    <a:bodyPr/>
                    <a:lstStyle/>
                    <a:p>
                      <a:pPr algn="ctr"/>
                      <a:r>
                        <a:rPr lang="en-US" sz="2000" dirty="0" smtClean="0"/>
                        <a:t>Retrieve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Create</a:t>
                      </a:r>
                      <a:r>
                        <a:rPr lang="en-US" sz="2000" baseline="0" dirty="0" smtClean="0"/>
                        <a:t> or replace a resource in its entirety at the Client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Add a child resource</a:t>
                      </a:r>
                      <a:r>
                        <a:rPr lang="en-US" sz="2000" baseline="0" dirty="0" smtClean="0"/>
                        <a:t> at a Service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Delete</a:t>
                      </a:r>
                      <a:r>
                        <a:rPr lang="en-US" sz="2000" baseline="0" dirty="0" smtClean="0"/>
                        <a:t>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Send instructions</a:t>
                      </a:r>
                      <a:r>
                        <a:rPr lang="en-US" sz="2000" baseline="0" dirty="0" smtClean="0"/>
                        <a:t> on how the Service should modify a resource. RFC 5789.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0396">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Can be made</a:t>
                      </a:r>
                      <a:r>
                        <a:rPr lang="en-US" sz="2000" baseline="0" dirty="0" smtClean="0"/>
                        <a:t> Idempotent but isn’t required to be.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7195">
                <a:tc>
                  <a:txBody>
                    <a:bodyPr/>
                    <a:lstStyle/>
                    <a:p>
                      <a:r>
                        <a:rPr lang="en-US" dirty="0" smtClean="0"/>
                        <a:t>GET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PUT /user/6/friend/7</a:t>
                      </a:r>
                    </a:p>
                    <a:p>
                      <a:r>
                        <a:rPr lang="en-US" dirty="0" smtClean="0"/>
                        <a:t>{“Name”:</a:t>
                      </a:r>
                      <a:r>
                        <a:rPr lang="en-US" baseline="0" dirty="0" smtClean="0"/>
                        <a:t>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POST /users</a:t>
                      </a:r>
                    </a:p>
                    <a:p>
                      <a:r>
                        <a:rPr lang="en-US" dirty="0" smtClean="0"/>
                        <a:t>{“Name”: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DELETE</a:t>
                      </a:r>
                      <a:r>
                        <a:rPr lang="en-US" baseline="0" dirty="0" smtClean="0"/>
                        <a: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{“increment": "/count/5", “by":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RFC 2616</a:t>
            </a:r>
            <a:r>
              <a:rPr lang="en-US" sz="1200" i="1" dirty="0" smtClean="0"/>
              <a:t>, </a:t>
            </a:r>
            <a:r>
              <a:rPr lang="en-US" sz="1200" i="1" dirty="0" smtClean="0">
                <a:hlinkClick r:id="rId5"/>
              </a:rPr>
              <a:t>RFC 5789</a:t>
            </a:r>
            <a:endParaRPr lang="en-US" sz="1200" i="1" dirty="0"/>
          </a:p>
        </p:txBody>
      </p:sp>
      <p:sp>
        <p:nvSpPr>
          <p:cNvPr id="6" name="TextBox 5"/>
          <p:cNvSpPr txBox="1"/>
          <p:nvPr/>
        </p:nvSpPr>
        <p:spPr>
          <a:xfrm>
            <a:off x="444500" y="6262132"/>
            <a:ext cx="9906000" cy="369332"/>
          </a:xfrm>
          <a:prstGeom prst="rect">
            <a:avLst/>
          </a:prstGeom>
          <a:noFill/>
        </p:spPr>
        <p:txBody>
          <a:bodyPr wrap="square" rtlCol="0">
            <a:spAutoFit/>
          </a:bodyPr>
          <a:lstStyle/>
          <a:p>
            <a:r>
              <a:rPr lang="en-US" b="1" i="1" dirty="0" err="1" smtClean="0"/>
              <a:t>Idempotence</a:t>
            </a:r>
            <a:r>
              <a:rPr lang="en-US" b="1" i="1" dirty="0" smtClean="0"/>
              <a:t>: The </a:t>
            </a:r>
            <a:r>
              <a:rPr lang="en-US" b="1" i="1" dirty="0"/>
              <a:t>side-effects of N &gt; 0 identical requests is the same as for a single request</a:t>
            </a:r>
            <a:r>
              <a:rPr lang="en-US" b="1" i="1" dirty="0" smtClean="0"/>
              <a:t> </a:t>
            </a:r>
            <a:endParaRPr lang="en-US" b="1" i="1" dirty="0"/>
          </a:p>
        </p:txBody>
      </p:sp>
    </p:spTree>
    <p:extLst>
      <p:ext uri="{BB962C8B-B14F-4D97-AF65-F5344CB8AC3E}">
        <p14:creationId xmlns:p14="http://schemas.microsoft.com/office/powerpoint/2010/main" val="1195776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HTTP status codes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 </a:t>
            </a:r>
            <a:r>
              <a:rPr lang="en-US" sz="1200" i="1" dirty="0" smtClean="0">
                <a:hlinkClick r:id="rId3"/>
              </a:rPr>
              <a:t>HTTP 1.1</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3886781647"/>
              </p:ext>
            </p:extLst>
          </p:nvPr>
        </p:nvGraphicFramePr>
        <p:xfrm>
          <a:off x="103030" y="1608666"/>
          <a:ext cx="11720670" cy="2926080"/>
        </p:xfrm>
        <a:graphic>
          <a:graphicData uri="http://schemas.openxmlformats.org/drawingml/2006/table">
            <a:tbl>
              <a:tblPr firstRow="1" bandRow="1">
                <a:tableStyleId>{2D5ABB26-0587-4C30-8999-92F81FD0307C}</a:tableStyleId>
              </a:tblPr>
              <a:tblGrid>
                <a:gridCol w="2119470"/>
                <a:gridCol w="2761838"/>
                <a:gridCol w="2440654"/>
                <a:gridCol w="2440654"/>
                <a:gridCol w="19580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1XX – Informational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2XX – Success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3XX – Redirection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4XX – Client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5XX – Server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100 Continue</a:t>
                      </a:r>
                    </a:p>
                    <a:p>
                      <a:r>
                        <a:rPr lang="en-US" dirty="0" smtClean="0"/>
                        <a:t>102</a:t>
                      </a:r>
                      <a:r>
                        <a:rPr lang="en-US" baseline="0" dirty="0" smtClean="0"/>
                        <a:t> Processing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 OK</a:t>
                      </a:r>
                    </a:p>
                    <a:p>
                      <a:r>
                        <a:rPr lang="en-US" dirty="0" smtClean="0"/>
                        <a:t>201 Created</a:t>
                      </a:r>
                    </a:p>
                    <a:p>
                      <a:r>
                        <a:rPr lang="en-US" dirty="0" smtClean="0"/>
                        <a:t>202 Accepted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 Moved Permanently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302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304 Not Modified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 Bad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401 Unauthorized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403 Forbidden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404 Not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405 – Method Not Allowed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 Internal Server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501 Not Implemented 502 Bad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503 Service Unavailable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063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1122363"/>
            <a:ext cx="3574093" cy="305604"/>
          </a:xfrm>
        </p:spPr>
        <p:txBody>
          <a:bodyPr>
            <a:normAutofit fontScale="90000"/>
          </a:bodyPr>
          <a:lstStyle/>
          <a:p>
            <a:r>
              <a:rPr lang="en-US" dirty="0" smtClean="0"/>
              <a:t>About me</a:t>
            </a:r>
            <a:endParaRPr lang="en-US" dirty="0"/>
          </a:p>
        </p:txBody>
      </p:sp>
      <p:sp>
        <p:nvSpPr>
          <p:cNvPr id="7" name="TextBox 6"/>
          <p:cNvSpPr txBox="1"/>
          <p:nvPr/>
        </p:nvSpPr>
        <p:spPr>
          <a:xfrm>
            <a:off x="726510" y="1578280"/>
            <a:ext cx="1064712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Part of the </a:t>
            </a:r>
            <a:r>
              <a:rPr lang="en-US" sz="2400" b="1" dirty="0" err="1" smtClean="0"/>
              <a:t>MyHealth</a:t>
            </a:r>
            <a:r>
              <a:rPr lang="en-US" sz="2400" dirty="0" smtClean="0"/>
              <a:t> team at Intermountain healthcare</a:t>
            </a:r>
          </a:p>
          <a:p>
            <a:pPr marL="285750" indent="-285750">
              <a:buFont typeface="Arial" panose="020B0604020202020204" pitchFamily="34" charset="0"/>
              <a:buChar char="•"/>
            </a:pPr>
            <a:r>
              <a:rPr lang="en-US" sz="2400" dirty="0" smtClean="0"/>
              <a:t>Grew up  in Hyderabad, Southern India. </a:t>
            </a:r>
          </a:p>
          <a:p>
            <a:pPr marL="285750" indent="-285750">
              <a:buFont typeface="Arial" panose="020B0604020202020204" pitchFamily="34" charset="0"/>
              <a:buChar char="•"/>
            </a:pPr>
            <a:r>
              <a:rPr lang="en-US" sz="2400" dirty="0" smtClean="0"/>
              <a:t>Introduced to C by an amazing teacher in high school. Knew what I was going to make a career out of very soon. </a:t>
            </a:r>
          </a:p>
          <a:p>
            <a:pPr marL="285750" indent="-285750">
              <a:buFont typeface="Arial" panose="020B0604020202020204" pitchFamily="34" charset="0"/>
              <a:buChar char="•"/>
            </a:pPr>
            <a:r>
              <a:rPr lang="en-US" sz="2400" dirty="0" smtClean="0"/>
              <a:t>Big fan of Open source software and it’s philosophy.</a:t>
            </a:r>
          </a:p>
          <a:p>
            <a:pPr marL="285750" indent="-285750">
              <a:buFont typeface="Arial" panose="020B0604020202020204" pitchFamily="34" charset="0"/>
              <a:buChar char="•"/>
            </a:pPr>
            <a:r>
              <a:rPr lang="en-US" sz="2400" dirty="0" smtClean="0"/>
              <a:t>Always humbled and excited to be part of this very dynamic Software Industry that is always on the </a:t>
            </a:r>
            <a:r>
              <a:rPr lang="en-US" sz="2400" dirty="0" smtClean="0"/>
              <a:t>edge and is </a:t>
            </a:r>
            <a:r>
              <a:rPr lang="en-US" sz="2400" smtClean="0"/>
              <a:t>always advancing.</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7724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428601"/>
            <a:ext cx="8667482" cy="461665"/>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smtClean="0"/>
          </a:p>
          <a:p>
            <a:r>
              <a:rPr lang="en-US" sz="1200" i="1" dirty="0" smtClean="0"/>
              <a:t>Image: </a:t>
            </a:r>
            <a:r>
              <a:rPr lang="en-US" sz="1200" i="1" dirty="0" smtClean="0">
                <a:hlinkClick r:id="rId4"/>
              </a:rPr>
              <a:t>Courtesy of Eugene </a:t>
            </a:r>
            <a:r>
              <a:rPr lang="en-US" sz="1200" i="1" dirty="0" err="1" smtClean="0">
                <a:hlinkClick r:id="rId4"/>
              </a:rPr>
              <a:t>Dvorkin</a:t>
            </a:r>
            <a:endParaRPr lang="en-US" sz="1200" i="1" dirty="0"/>
          </a:p>
        </p:txBody>
      </p:sp>
      <p:pic>
        <p:nvPicPr>
          <p:cNvPr id="1026" name="Picture 2" descr="http://eugenedvorkin.com/wp-content/uploads/2014/06/micro-service-archite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3195637"/>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1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Projects – </a:t>
            </a:r>
            <a:r>
              <a:rPr lang="en-US" dirty="0" smtClean="0"/>
              <a:t>You build it, you own it</a:t>
            </a:r>
          </a:p>
          <a:p>
            <a:r>
              <a:rPr lang="en-US" b="1" dirty="0" smtClean="0"/>
              <a:t>Smart endpoints and dumb pipes – </a:t>
            </a:r>
            <a:r>
              <a:rPr lang="en-US" dirty="0" smtClean="0"/>
              <a:t>(Unlike an ESB with dumb endpoints and smart pipes)</a:t>
            </a:r>
          </a:p>
          <a:p>
            <a:r>
              <a:rPr lang="en-US" b="1" dirty="0" smtClean="0"/>
              <a:t>Decentralized Governance</a:t>
            </a:r>
          </a:p>
          <a:p>
            <a:r>
              <a:rPr lang="en-US" b="1" dirty="0" smtClean="0"/>
              <a:t>Decentralized 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i="1" dirty="0" smtClean="0"/>
              <a:t>Ref: http://martinfowler.com/articles/microservices.htmlc</a:t>
            </a:r>
            <a:endParaRPr lang="en-US" i="1" dirty="0"/>
          </a:p>
        </p:txBody>
      </p:sp>
    </p:spTree>
    <p:extLst>
      <p:ext uri="{BB962C8B-B14F-4D97-AF65-F5344CB8AC3E}">
        <p14:creationId xmlns:p14="http://schemas.microsoft.com/office/powerpoint/2010/main" val="3712099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 Characteristics</a:t>
            </a:r>
            <a:endParaRPr lang="en-US" dirty="0"/>
          </a:p>
        </p:txBody>
      </p:sp>
      <p:sp>
        <p:nvSpPr>
          <p:cNvPr id="3" name="Content Placeholder 2"/>
          <p:cNvSpPr>
            <a:spLocks noGrp="1"/>
          </p:cNvSpPr>
          <p:nvPr>
            <p:ph idx="1"/>
          </p:nvPr>
        </p:nvSpPr>
        <p:spPr>
          <a:xfrm>
            <a:off x="838200" y="1825625"/>
            <a:ext cx="10515600" cy="4825696"/>
          </a:xfrm>
        </p:spPr>
        <p:txBody>
          <a:bodyPr>
            <a:normAutofit/>
          </a:bodyPr>
          <a:lstStyle/>
          <a:p>
            <a:pPr marL="0" indent="0">
              <a:buNone/>
            </a:pPr>
            <a:r>
              <a:rPr lang="en-US" b="1" dirty="0" smtClean="0"/>
              <a:t>Componentization via Services</a:t>
            </a:r>
          </a:p>
          <a:p>
            <a:r>
              <a:rPr lang="en-US" sz="2400" dirty="0" smtClean="0"/>
              <a:t>Component: Unit of software that is independently replaceable and upgradeable</a:t>
            </a:r>
          </a:p>
          <a:p>
            <a:r>
              <a:rPr lang="en-US" sz="2400" dirty="0" smtClean="0"/>
              <a:t>Limit the scope of re-compilation/re-deployment to as low as a single component as opposed to recompiling and redeploying the entire monolithic application</a:t>
            </a:r>
          </a:p>
          <a:p>
            <a:r>
              <a:rPr lang="en-US" sz="2400" dirty="0" smtClean="0"/>
              <a:t>Downside: Remote calls are more expensive than in-process calls</a:t>
            </a:r>
            <a:endParaRPr lang="en-US" b="1" dirty="0" smtClean="0"/>
          </a:p>
          <a:p>
            <a:pPr marL="0" indent="0">
              <a:buNone/>
            </a:pPr>
            <a:r>
              <a:rPr lang="en-US" b="1" dirty="0"/>
              <a:t>Organized around Business Capabilities</a:t>
            </a:r>
          </a:p>
          <a:p>
            <a:r>
              <a:rPr lang="en-US" dirty="0" smtClean="0"/>
              <a:t>When splitting a large app, don’t just focus on the technology layer but ensure that it’s organized around business capabilities and organizational (team) structures</a:t>
            </a:r>
            <a:endParaRPr lang="en-US" dirty="0"/>
          </a:p>
          <a:p>
            <a:pPr marL="0" indent="0">
              <a:buNone/>
            </a:pPr>
            <a:endParaRPr lang="en-US" dirty="0" smtClean="0"/>
          </a:p>
          <a:p>
            <a:endParaRPr lang="en-US" dirty="0" smtClean="0"/>
          </a:p>
          <a:p>
            <a:endParaRPr lang="en-US" dirty="0"/>
          </a:p>
        </p:txBody>
      </p:sp>
      <p:sp>
        <p:nvSpPr>
          <p:cNvPr id="4" name="TextBox 3"/>
          <p:cNvSpPr txBox="1"/>
          <p:nvPr/>
        </p:nvSpPr>
        <p:spPr>
          <a:xfrm>
            <a:off x="838200" y="6613742"/>
            <a:ext cx="8243170" cy="523220"/>
          </a:xfrm>
          <a:prstGeom prst="rect">
            <a:avLst/>
          </a:prstGeom>
          <a:noFill/>
        </p:spPr>
        <p:txBody>
          <a:bodyPr wrap="square" rtlCol="0">
            <a:spAutoFit/>
          </a:bodyPr>
          <a:lstStyle/>
          <a:p>
            <a:r>
              <a:rPr lang="en-US" sz="1400" i="1" dirty="0"/>
              <a:t>Ref: http://martinfowler.com/articles/microservices.html</a:t>
            </a:r>
          </a:p>
          <a:p>
            <a:endParaRPr lang="en-US" sz="1400" dirty="0"/>
          </a:p>
        </p:txBody>
      </p:sp>
    </p:spTree>
    <p:extLst>
      <p:ext uri="{BB962C8B-B14F-4D97-AF65-F5344CB8AC3E}">
        <p14:creationId xmlns:p14="http://schemas.microsoft.com/office/powerpoint/2010/main" val="13397074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 Characteristics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Products not Projects – </a:t>
            </a:r>
            <a:r>
              <a:rPr lang="en-US" dirty="0" smtClean="0"/>
              <a:t>You build it, you own it</a:t>
            </a:r>
          </a:p>
          <a:p>
            <a:r>
              <a:rPr lang="en-US" dirty="0" smtClean="0"/>
              <a:t>Treat them like “Products” instead of “Projects”</a:t>
            </a:r>
          </a:p>
          <a:p>
            <a:r>
              <a:rPr lang="en-US" dirty="0" smtClean="0"/>
              <a:t>Developers (or teams) own the Product and be involved post-deployment</a:t>
            </a:r>
          </a:p>
          <a:p>
            <a:pPr marL="0" indent="0">
              <a:buNone/>
            </a:pPr>
            <a:endParaRPr lang="en-US" dirty="0"/>
          </a:p>
          <a:p>
            <a:pPr marL="0" indent="0">
              <a:buNone/>
            </a:pPr>
            <a:r>
              <a:rPr lang="en-US" b="1" dirty="0" smtClean="0"/>
              <a:t>Smart endpoints and dumb pipes – </a:t>
            </a:r>
            <a:r>
              <a:rPr lang="en-US" i="1" dirty="0" smtClean="0"/>
              <a:t>Be of the web, not behind the web</a:t>
            </a:r>
          </a:p>
          <a:p>
            <a:r>
              <a:rPr lang="en-US" b="1" dirty="0" smtClean="0"/>
              <a:t> </a:t>
            </a:r>
            <a:r>
              <a:rPr lang="en-US" dirty="0" smtClean="0"/>
              <a:t>Unlike an ESB with dumb endpoints and smart pipes</a:t>
            </a:r>
          </a:p>
          <a:p>
            <a:r>
              <a:rPr lang="en-US" dirty="0" smtClean="0"/>
              <a:t>Each component should have a purpose, meet specific business need(s)</a:t>
            </a:r>
          </a:p>
          <a:p>
            <a:pPr marL="0" indent="0">
              <a:buNone/>
            </a:pPr>
            <a:endParaRPr lang="en-US" dirty="0" smtClean="0"/>
          </a:p>
          <a:p>
            <a:endParaRPr lang="en-US" dirty="0" smtClean="0"/>
          </a:p>
          <a:p>
            <a:endParaRPr lang="en-US" dirty="0"/>
          </a:p>
        </p:txBody>
      </p:sp>
      <p:sp>
        <p:nvSpPr>
          <p:cNvPr id="4" name="TextBox 3"/>
          <p:cNvSpPr txBox="1"/>
          <p:nvPr/>
        </p:nvSpPr>
        <p:spPr>
          <a:xfrm>
            <a:off x="838200" y="6400800"/>
            <a:ext cx="8243170" cy="523220"/>
          </a:xfrm>
          <a:prstGeom prst="rect">
            <a:avLst/>
          </a:prstGeom>
          <a:noFill/>
        </p:spPr>
        <p:txBody>
          <a:bodyPr wrap="square" rtlCol="0">
            <a:spAutoFit/>
          </a:bodyPr>
          <a:lstStyle/>
          <a:p>
            <a:r>
              <a:rPr lang="en-US" sz="1400" i="1" dirty="0"/>
              <a:t>Ref: http://martinfowler.com/articles/microservices.html</a:t>
            </a:r>
          </a:p>
          <a:p>
            <a:endParaRPr lang="en-US" sz="1400" dirty="0"/>
          </a:p>
        </p:txBody>
      </p:sp>
    </p:spTree>
    <p:extLst>
      <p:ext uri="{BB962C8B-B14F-4D97-AF65-F5344CB8AC3E}">
        <p14:creationId xmlns:p14="http://schemas.microsoft.com/office/powerpoint/2010/main" val="3766291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 Characteristics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Decentralized Governance</a:t>
            </a:r>
          </a:p>
          <a:p>
            <a:r>
              <a:rPr lang="en-US" dirty="0" smtClean="0"/>
              <a:t>Centralized Governance has a tendency to standardize on single technology platforms, which can be constricting</a:t>
            </a:r>
          </a:p>
          <a:p>
            <a:r>
              <a:rPr lang="en-US" dirty="0" smtClean="0"/>
              <a:t>Each micro service may take advantage of a specific technology stack to achieve it’s purpose. </a:t>
            </a:r>
            <a:r>
              <a:rPr lang="en-US" dirty="0" err="1" smtClean="0"/>
              <a:t>Eg</a:t>
            </a:r>
            <a:r>
              <a:rPr lang="en-US" dirty="0" smtClean="0"/>
              <a:t>: Use single threaded node.js stack for a Micro  Service that serves as the entry point/arbitrator of incoming requests</a:t>
            </a:r>
            <a:r>
              <a:rPr lang="en-US" dirty="0" smtClean="0"/>
              <a:t>.</a:t>
            </a:r>
          </a:p>
          <a:p>
            <a:r>
              <a:rPr lang="en-US" dirty="0" smtClean="0"/>
              <a:t>Contrasts SOA architecture</a:t>
            </a:r>
            <a:endParaRPr lang="en-US" dirty="0" smtClean="0"/>
          </a:p>
          <a:p>
            <a:endParaRPr lang="en-US" dirty="0" smtClean="0"/>
          </a:p>
          <a:p>
            <a:pPr marL="0" indent="0">
              <a:buNone/>
            </a:pPr>
            <a:r>
              <a:rPr lang="en-US" b="1" dirty="0" smtClean="0"/>
              <a:t>Decentralized Data Management</a:t>
            </a:r>
          </a:p>
          <a:p>
            <a:r>
              <a:rPr lang="en-US" dirty="0" smtClean="0"/>
              <a:t>Conceptual model of the world differs between systems and problems</a:t>
            </a:r>
          </a:p>
          <a:p>
            <a:r>
              <a:rPr lang="en-US" dirty="0" smtClean="0"/>
              <a:t>Splitting Monoliths into Micro Services lets you decentralize data storage decisions to each individual component when appropriate</a:t>
            </a:r>
          </a:p>
          <a:p>
            <a:endParaRPr lang="en-US" b="1" dirty="0" smtClean="0"/>
          </a:p>
          <a:p>
            <a:pPr marL="0" indent="0">
              <a:buNone/>
            </a:pPr>
            <a:endParaRPr lang="en-US" dirty="0" smtClean="0"/>
          </a:p>
          <a:p>
            <a:endParaRPr lang="en-US" dirty="0" smtClean="0"/>
          </a:p>
          <a:p>
            <a:endParaRPr lang="en-US" dirty="0"/>
          </a:p>
        </p:txBody>
      </p:sp>
      <p:sp>
        <p:nvSpPr>
          <p:cNvPr id="4" name="TextBox 3"/>
          <p:cNvSpPr txBox="1"/>
          <p:nvPr/>
        </p:nvSpPr>
        <p:spPr>
          <a:xfrm>
            <a:off x="838200" y="6400800"/>
            <a:ext cx="8243170" cy="523220"/>
          </a:xfrm>
          <a:prstGeom prst="rect">
            <a:avLst/>
          </a:prstGeom>
          <a:noFill/>
        </p:spPr>
        <p:txBody>
          <a:bodyPr wrap="square" rtlCol="0">
            <a:spAutoFit/>
          </a:bodyPr>
          <a:lstStyle/>
          <a:p>
            <a:r>
              <a:rPr lang="en-US" sz="1400" i="1" dirty="0"/>
              <a:t>Ref: http://martinfowler.com/articles/microservices.html</a:t>
            </a:r>
          </a:p>
          <a:p>
            <a:endParaRPr lang="en-US" sz="1400" dirty="0"/>
          </a:p>
        </p:txBody>
      </p:sp>
    </p:spTree>
    <p:extLst>
      <p:ext uri="{BB962C8B-B14F-4D97-AF65-F5344CB8AC3E}">
        <p14:creationId xmlns:p14="http://schemas.microsoft.com/office/powerpoint/2010/main" val="2870428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372"/>
            <a:ext cx="10515600" cy="1325563"/>
          </a:xfrm>
        </p:spPr>
        <p:txBody>
          <a:bodyPr/>
          <a:lstStyle/>
          <a:p>
            <a:r>
              <a:rPr lang="en-US" dirty="0" smtClean="0"/>
              <a:t>Micro-services - Characteristics</a:t>
            </a:r>
            <a:endParaRPr lang="en-US" dirty="0"/>
          </a:p>
        </p:txBody>
      </p:sp>
      <p:sp>
        <p:nvSpPr>
          <p:cNvPr id="3" name="Content Placeholder 2"/>
          <p:cNvSpPr>
            <a:spLocks noGrp="1"/>
          </p:cNvSpPr>
          <p:nvPr>
            <p:ph idx="1"/>
          </p:nvPr>
        </p:nvSpPr>
        <p:spPr>
          <a:xfrm>
            <a:off x="838200" y="1130578"/>
            <a:ext cx="10515600" cy="5633477"/>
          </a:xfrm>
        </p:spPr>
        <p:txBody>
          <a:bodyPr>
            <a:normAutofit/>
          </a:bodyPr>
          <a:lstStyle/>
          <a:p>
            <a:pPr marL="0" indent="0">
              <a:buNone/>
            </a:pPr>
            <a:r>
              <a:rPr lang="en-US" b="1" dirty="0" smtClean="0"/>
              <a:t>Infrastructure Automation</a:t>
            </a:r>
          </a:p>
          <a:p>
            <a:r>
              <a:rPr lang="en-US" dirty="0" smtClean="0"/>
              <a:t>Embrace “Continuous Integration” principles to the fullest extent. Run lots of automated tests and automatically promote the build to the next logical environment</a:t>
            </a:r>
          </a:p>
          <a:p>
            <a:pPr marL="0" indent="0">
              <a:buNone/>
            </a:pPr>
            <a:endParaRPr lang="en-US" dirty="0" smtClean="0"/>
          </a:p>
          <a:p>
            <a:endParaRPr lang="en-US" b="1" dirty="0" smtClean="0"/>
          </a:p>
          <a:p>
            <a:endParaRPr lang="en-US" b="1" dirty="0"/>
          </a:p>
          <a:p>
            <a:endParaRPr lang="en-US" b="1" dirty="0" smtClean="0"/>
          </a:p>
          <a:p>
            <a:pPr marL="0" indent="0" algn="ctr">
              <a:buNone/>
            </a:pPr>
            <a:r>
              <a:rPr lang="en-US" sz="2000" i="1" dirty="0" smtClean="0"/>
              <a:t>Basic build pipeline</a:t>
            </a:r>
          </a:p>
          <a:p>
            <a:endParaRPr lang="en-US" b="1" dirty="0" smtClean="0"/>
          </a:p>
          <a:p>
            <a:pPr marL="0" indent="0">
              <a:buNone/>
            </a:pPr>
            <a:endParaRPr lang="en-US" dirty="0" smtClean="0"/>
          </a:p>
          <a:p>
            <a:endParaRPr lang="en-US" dirty="0" smtClean="0"/>
          </a:p>
          <a:p>
            <a:endParaRPr lang="en-US" dirty="0"/>
          </a:p>
        </p:txBody>
      </p:sp>
      <p:sp>
        <p:nvSpPr>
          <p:cNvPr id="4" name="TextBox 3"/>
          <p:cNvSpPr txBox="1"/>
          <p:nvPr/>
        </p:nvSpPr>
        <p:spPr>
          <a:xfrm>
            <a:off x="838200" y="6400800"/>
            <a:ext cx="8243170" cy="523220"/>
          </a:xfrm>
          <a:prstGeom prst="rect">
            <a:avLst/>
          </a:prstGeom>
          <a:noFill/>
        </p:spPr>
        <p:txBody>
          <a:bodyPr wrap="square" rtlCol="0">
            <a:spAutoFit/>
          </a:bodyPr>
          <a:lstStyle/>
          <a:p>
            <a:r>
              <a:rPr lang="en-US" sz="1400" i="1" dirty="0"/>
              <a:t>Ref: http://martinfowler.com/articles/microservices.html</a:t>
            </a:r>
          </a:p>
          <a:p>
            <a:endParaRPr lang="en-US" sz="1400" dirty="0"/>
          </a:p>
        </p:txBody>
      </p:sp>
      <p:pic>
        <p:nvPicPr>
          <p:cNvPr id="1026" name="Picture 2" descr="Fig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46" y="2947367"/>
            <a:ext cx="63531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315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373"/>
            <a:ext cx="10515600" cy="1003866"/>
          </a:xfrm>
        </p:spPr>
        <p:txBody>
          <a:bodyPr/>
          <a:lstStyle/>
          <a:p>
            <a:r>
              <a:rPr lang="en-US" dirty="0" smtClean="0"/>
              <a:t>Micro-services - Characteristics</a:t>
            </a:r>
            <a:endParaRPr lang="en-US" dirty="0"/>
          </a:p>
        </p:txBody>
      </p:sp>
      <p:sp>
        <p:nvSpPr>
          <p:cNvPr id="3" name="Content Placeholder 2"/>
          <p:cNvSpPr>
            <a:spLocks noGrp="1"/>
          </p:cNvSpPr>
          <p:nvPr>
            <p:ph idx="1"/>
          </p:nvPr>
        </p:nvSpPr>
        <p:spPr>
          <a:xfrm>
            <a:off x="838200" y="917636"/>
            <a:ext cx="10515600" cy="5633477"/>
          </a:xfrm>
        </p:spPr>
        <p:txBody>
          <a:bodyPr>
            <a:normAutofit/>
          </a:bodyPr>
          <a:lstStyle/>
          <a:p>
            <a:pPr marL="0" indent="0">
              <a:buNone/>
            </a:pPr>
            <a:r>
              <a:rPr lang="en-US" b="1" dirty="0" smtClean="0"/>
              <a:t>Design for failure</a:t>
            </a:r>
          </a:p>
          <a:p>
            <a:r>
              <a:rPr lang="en-US" dirty="0" smtClean="0"/>
              <a:t>Murphy’s Law: Whatever can fail will fail eventually</a:t>
            </a:r>
          </a:p>
          <a:p>
            <a:r>
              <a:rPr lang="en-US" dirty="0" smtClean="0"/>
              <a:t>Micro Service style does introduce some complexity as you now have multiple components running independently although failure (depending upon the type of failure) can be localized or widespread across the pool.</a:t>
            </a:r>
          </a:p>
          <a:p>
            <a:r>
              <a:rPr lang="en-US" dirty="0" smtClean="0"/>
              <a:t>Put emphasis on Real-time monitoring (Spring Boot Actuator eh?)</a:t>
            </a:r>
          </a:p>
          <a:p>
            <a:r>
              <a:rPr lang="en-US" dirty="0" smtClean="0"/>
              <a:t>Have automated production infrastructure tests.. something </a:t>
            </a:r>
            <a:r>
              <a:rPr lang="en-US" dirty="0"/>
              <a:t>like Netflix’s </a:t>
            </a:r>
            <a:r>
              <a:rPr lang="en-US" dirty="0">
                <a:hlinkClick r:id="rId3"/>
              </a:rPr>
              <a:t>Simian </a:t>
            </a:r>
            <a:r>
              <a:rPr lang="en-US" dirty="0" smtClean="0">
                <a:hlinkClick r:id="rId3"/>
              </a:rPr>
              <a:t>Army</a:t>
            </a:r>
            <a:r>
              <a:rPr lang="en-US" dirty="0" smtClean="0"/>
              <a:t> that induces failures of services and even datacenters during the working day</a:t>
            </a:r>
          </a:p>
          <a:p>
            <a:pPr marL="0" indent="0">
              <a:buNone/>
            </a:pPr>
            <a:endParaRPr lang="en-US" b="1" dirty="0" smtClean="0"/>
          </a:p>
          <a:p>
            <a:endParaRPr lang="en-US" b="1" dirty="0" smtClean="0"/>
          </a:p>
          <a:p>
            <a:pPr marL="0" indent="0">
              <a:buNone/>
            </a:pPr>
            <a:endParaRPr lang="en-US" dirty="0" smtClean="0"/>
          </a:p>
          <a:p>
            <a:endParaRPr lang="en-US" dirty="0" smtClean="0"/>
          </a:p>
          <a:p>
            <a:endParaRPr lang="en-US" dirty="0"/>
          </a:p>
        </p:txBody>
      </p:sp>
      <p:sp>
        <p:nvSpPr>
          <p:cNvPr id="4" name="TextBox 3"/>
          <p:cNvSpPr txBox="1"/>
          <p:nvPr/>
        </p:nvSpPr>
        <p:spPr>
          <a:xfrm>
            <a:off x="838200" y="6400800"/>
            <a:ext cx="8243170" cy="523220"/>
          </a:xfrm>
          <a:prstGeom prst="rect">
            <a:avLst/>
          </a:prstGeom>
          <a:noFill/>
        </p:spPr>
        <p:txBody>
          <a:bodyPr wrap="square" rtlCol="0">
            <a:spAutoFit/>
          </a:bodyPr>
          <a:lstStyle/>
          <a:p>
            <a:r>
              <a:rPr lang="en-US" sz="1400" i="1" dirty="0"/>
              <a:t>Ref: http://martinfowler.com/articles/microservices.html</a:t>
            </a:r>
          </a:p>
          <a:p>
            <a:endParaRPr lang="en-US" sz="1400" dirty="0"/>
          </a:p>
        </p:txBody>
      </p:sp>
    </p:spTree>
    <p:extLst>
      <p:ext uri="{BB962C8B-B14F-4D97-AF65-F5344CB8AC3E}">
        <p14:creationId xmlns:p14="http://schemas.microsoft.com/office/powerpoint/2010/main" val="2431699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77" y="4209267"/>
            <a:ext cx="2586163" cy="25601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10" y="4531093"/>
            <a:ext cx="903742" cy="8668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52" y="4631902"/>
            <a:ext cx="712102" cy="7121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754" y="4581893"/>
            <a:ext cx="812387" cy="816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00600" y="950253"/>
            <a:ext cx="7092409" cy="5691847"/>
          </a:xfrm>
          <a:prstGeom prst="rect">
            <a:avLst/>
          </a:prstGeom>
          <a:solidFill>
            <a:srgbClr val="00B05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58694" y="2215271"/>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7711" y="1504084"/>
            <a:ext cx="4480557" cy="400110"/>
          </a:xfrm>
          <a:prstGeom prst="rect">
            <a:avLst/>
          </a:prstGeom>
          <a:noFill/>
        </p:spPr>
        <p:txBody>
          <a:bodyPr wrap="square" rtlCol="0">
            <a:spAutoFit/>
          </a:bodyPr>
          <a:lstStyle/>
          <a:p>
            <a:r>
              <a:rPr lang="en-US" sz="2000" b="1" dirty="0" smtClean="0"/>
              <a:t>A typical Java App with Spring MVC</a:t>
            </a:r>
            <a:endParaRPr lang="en-US" sz="2000" b="1" dirty="0"/>
          </a:p>
        </p:txBody>
      </p:sp>
      <p:sp>
        <p:nvSpPr>
          <p:cNvPr id="12" name="TextBox 11"/>
          <p:cNvSpPr txBox="1"/>
          <p:nvPr/>
        </p:nvSpPr>
        <p:spPr>
          <a:xfrm>
            <a:off x="5983963" y="2975881"/>
            <a:ext cx="1436914" cy="646331"/>
          </a:xfrm>
          <a:prstGeom prst="rect">
            <a:avLst/>
          </a:prstGeom>
          <a:noFill/>
        </p:spPr>
        <p:txBody>
          <a:bodyPr wrap="square" rtlCol="0">
            <a:spAutoFit/>
          </a:bodyPr>
          <a:lstStyle/>
          <a:p>
            <a:r>
              <a:rPr lang="en-US" b="1" dirty="0" smtClean="0"/>
              <a:t>Controllers</a:t>
            </a:r>
          </a:p>
          <a:p>
            <a:r>
              <a:rPr lang="en-US" b="1" dirty="0" smtClean="0"/>
              <a:t>(Endpints)</a:t>
            </a:r>
            <a:endParaRPr lang="en-US" b="1" dirty="0"/>
          </a:p>
        </p:txBody>
      </p:sp>
      <p:sp>
        <p:nvSpPr>
          <p:cNvPr id="21" name="Rectangle 20"/>
          <p:cNvSpPr/>
          <p:nvPr/>
        </p:nvSpPr>
        <p:spPr>
          <a:xfrm>
            <a:off x="7667898"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33563"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03276" y="4640012"/>
            <a:ext cx="3921038" cy="504908"/>
          </a:xfrm>
          <a:prstGeom prst="rect">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53251" y="4716336"/>
            <a:ext cx="1293223" cy="369332"/>
          </a:xfrm>
          <a:prstGeom prst="rect">
            <a:avLst/>
          </a:prstGeom>
          <a:noFill/>
        </p:spPr>
        <p:txBody>
          <a:bodyPr wrap="square" rtlCol="0">
            <a:spAutoFit/>
          </a:bodyPr>
          <a:lstStyle/>
          <a:p>
            <a:r>
              <a:rPr lang="en-US" b="1" dirty="0" smtClean="0"/>
              <a:t>Model</a:t>
            </a:r>
            <a:endParaRPr lang="en-US" b="1" dirty="0"/>
          </a:p>
        </p:txBody>
      </p:sp>
      <p:sp>
        <p:nvSpPr>
          <p:cNvPr id="28" name="TextBox 27"/>
          <p:cNvSpPr txBox="1"/>
          <p:nvPr/>
        </p:nvSpPr>
        <p:spPr>
          <a:xfrm>
            <a:off x="7746275" y="2969790"/>
            <a:ext cx="1436914" cy="923330"/>
          </a:xfrm>
          <a:prstGeom prst="rect">
            <a:avLst/>
          </a:prstGeom>
          <a:noFill/>
        </p:spPr>
        <p:txBody>
          <a:bodyPr wrap="square" rtlCol="0">
            <a:spAutoFit/>
          </a:bodyPr>
          <a:lstStyle/>
          <a:p>
            <a:pPr algn="ctr"/>
            <a:r>
              <a:rPr lang="en-US" b="1" dirty="0" smtClean="0"/>
              <a:t>Services</a:t>
            </a:r>
          </a:p>
          <a:p>
            <a:pPr algn="ctr"/>
            <a:r>
              <a:rPr lang="en-US" b="1" dirty="0" smtClean="0"/>
              <a:t>(Interfaces)</a:t>
            </a:r>
          </a:p>
          <a:p>
            <a:pPr algn="ctr"/>
            <a:endParaRPr lang="en-US" b="1" dirty="0"/>
          </a:p>
        </p:txBody>
      </p:sp>
      <p:sp>
        <p:nvSpPr>
          <p:cNvPr id="29" name="TextBox 28"/>
          <p:cNvSpPr txBox="1"/>
          <p:nvPr/>
        </p:nvSpPr>
        <p:spPr>
          <a:xfrm>
            <a:off x="9511940" y="2985309"/>
            <a:ext cx="1436914" cy="646331"/>
          </a:xfrm>
          <a:prstGeom prst="rect">
            <a:avLst/>
          </a:prstGeom>
          <a:noFill/>
        </p:spPr>
        <p:txBody>
          <a:bodyPr wrap="square" rtlCol="0">
            <a:spAutoFit/>
          </a:bodyPr>
          <a:lstStyle/>
          <a:p>
            <a:pPr algn="ctr"/>
            <a:r>
              <a:rPr lang="en-US" b="1" dirty="0" smtClean="0"/>
              <a:t>DAO</a:t>
            </a:r>
          </a:p>
          <a:p>
            <a:pPr algn="ctr"/>
            <a:r>
              <a:rPr lang="en-US" b="1" dirty="0" smtClean="0"/>
              <a:t>(Persistence)</a:t>
            </a:r>
            <a:endParaRPr lang="en-US" b="1" dirty="0"/>
          </a:p>
        </p:txBody>
      </p:sp>
      <p:sp>
        <p:nvSpPr>
          <p:cNvPr id="3" name="Oval 2"/>
          <p:cNvSpPr/>
          <p:nvPr/>
        </p:nvSpPr>
        <p:spPr>
          <a:xfrm>
            <a:off x="4867007" y="54106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30507" y="5740400"/>
            <a:ext cx="1129576" cy="369332"/>
          </a:xfrm>
          <a:prstGeom prst="rect">
            <a:avLst/>
          </a:prstGeom>
          <a:noFill/>
        </p:spPr>
        <p:txBody>
          <a:bodyPr wrap="square" rtlCol="0">
            <a:spAutoFit/>
          </a:bodyPr>
          <a:lstStyle/>
          <a:p>
            <a:r>
              <a:rPr lang="en-US" b="1" dirty="0" smtClean="0"/>
              <a:t>Security</a:t>
            </a:r>
            <a:endParaRPr lang="en-US" b="1" dirty="0"/>
          </a:p>
        </p:txBody>
      </p:sp>
      <p:sp>
        <p:nvSpPr>
          <p:cNvPr id="19" name="Oval 18"/>
          <p:cNvSpPr/>
          <p:nvPr/>
        </p:nvSpPr>
        <p:spPr>
          <a:xfrm>
            <a:off x="6009283" y="54233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74383" y="5740400"/>
            <a:ext cx="1129576" cy="369332"/>
          </a:xfrm>
          <a:prstGeom prst="rect">
            <a:avLst/>
          </a:prstGeom>
          <a:noFill/>
        </p:spPr>
        <p:txBody>
          <a:bodyPr wrap="square" rtlCol="0">
            <a:spAutoFit/>
          </a:bodyPr>
          <a:lstStyle/>
          <a:p>
            <a:r>
              <a:rPr lang="en-US" b="1" dirty="0" smtClean="0"/>
              <a:t>Orders</a:t>
            </a:r>
            <a:endParaRPr lang="en-US" b="1" dirty="0"/>
          </a:p>
        </p:txBody>
      </p:sp>
      <p:sp>
        <p:nvSpPr>
          <p:cNvPr id="24" name="Oval 23"/>
          <p:cNvSpPr/>
          <p:nvPr/>
        </p:nvSpPr>
        <p:spPr>
          <a:xfrm>
            <a:off x="7164259" y="5425819"/>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184406" y="5634593"/>
            <a:ext cx="1129576" cy="646331"/>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p:txBody>
      </p:sp>
      <p:sp>
        <p:nvSpPr>
          <p:cNvPr id="26" name="Oval 25"/>
          <p:cNvSpPr/>
          <p:nvPr/>
        </p:nvSpPr>
        <p:spPr>
          <a:xfrm>
            <a:off x="8314706" y="54512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360954" y="5665400"/>
            <a:ext cx="1129576" cy="646331"/>
          </a:xfrm>
          <a:prstGeom prst="rect">
            <a:avLst/>
          </a:prstGeom>
          <a:noFill/>
        </p:spPr>
        <p:txBody>
          <a:bodyPr wrap="square" rtlCol="0">
            <a:spAutoFit/>
          </a:bodyPr>
          <a:lstStyle/>
          <a:p>
            <a:pPr algn="ctr"/>
            <a:r>
              <a:rPr lang="en-US" b="1" dirty="0" smtClean="0"/>
              <a:t>Core Business</a:t>
            </a:r>
            <a:endParaRPr lang="en-US" b="1" dirty="0"/>
          </a:p>
        </p:txBody>
      </p:sp>
      <p:sp>
        <p:nvSpPr>
          <p:cNvPr id="30" name="Oval 29"/>
          <p:cNvSpPr/>
          <p:nvPr/>
        </p:nvSpPr>
        <p:spPr>
          <a:xfrm>
            <a:off x="9503230" y="54385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490530" y="5590444"/>
            <a:ext cx="1294676" cy="646331"/>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endParaRPr lang="en-US" b="1" dirty="0"/>
          </a:p>
        </p:txBody>
      </p:sp>
      <p:cxnSp>
        <p:nvCxnSpPr>
          <p:cNvPr id="1025" name="Curved Connector 1024"/>
          <p:cNvCxnSpPr>
            <a:stCxn id="1033" idx="0"/>
          </p:cNvCxnSpPr>
          <p:nvPr/>
        </p:nvCxnSpPr>
        <p:spPr>
          <a:xfrm rot="5400000" flipH="1" flipV="1">
            <a:off x="2696827" y="2039087"/>
            <a:ext cx="1032313" cy="3308048"/>
          </a:xfrm>
          <a:prstGeom prst="curvedConnector2">
            <a:avLst/>
          </a:prstGeom>
          <a:ln w="19050" cap="sq" cmpd="sng">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41" name="Curved Connector 1040"/>
          <p:cNvCxnSpPr/>
          <p:nvPr/>
        </p:nvCxnSpPr>
        <p:spPr>
          <a:xfrm rot="10800000" flipV="1">
            <a:off x="2852041" y="3939285"/>
            <a:ext cx="2266063" cy="1205633"/>
          </a:xfrm>
          <a:prstGeom prst="curvedConnector3">
            <a:avLst>
              <a:gd name="adj1" fmla="val 50000"/>
            </a:avLst>
          </a:prstGeom>
          <a:ln w="25400" cmpd="sng">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858193" y="3643468"/>
            <a:ext cx="1436914" cy="646331"/>
          </a:xfrm>
          <a:prstGeom prst="rect">
            <a:avLst/>
          </a:prstGeom>
          <a:noFill/>
        </p:spPr>
        <p:txBody>
          <a:bodyPr wrap="square" rtlCol="0">
            <a:spAutoFit/>
          </a:bodyPr>
          <a:lstStyle/>
          <a:p>
            <a:pPr algn="ctr"/>
            <a:r>
              <a:rPr lang="en-US" b="1" i="1" dirty="0" smtClean="0"/>
              <a:t>Return </a:t>
            </a:r>
            <a:r>
              <a:rPr lang="en-US" b="1" i="1" dirty="0" err="1" smtClean="0"/>
              <a:t>jsp</a:t>
            </a:r>
            <a:r>
              <a:rPr lang="en-US" b="1" i="1" dirty="0" smtClean="0"/>
              <a:t>/html</a:t>
            </a:r>
            <a:endParaRPr lang="en-US" b="1" i="1" dirty="0"/>
          </a:p>
        </p:txBody>
      </p:sp>
      <p:sp>
        <p:nvSpPr>
          <p:cNvPr id="64" name="Oval 63"/>
          <p:cNvSpPr/>
          <p:nvPr/>
        </p:nvSpPr>
        <p:spPr>
          <a:xfrm>
            <a:off x="10722794" y="5437272"/>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1049724" y="5678100"/>
            <a:ext cx="1294676" cy="369332"/>
          </a:xfrm>
          <a:prstGeom prst="rect">
            <a:avLst/>
          </a:prstGeom>
          <a:noFill/>
        </p:spPr>
        <p:txBody>
          <a:bodyPr wrap="square" rtlCol="0">
            <a:spAutoFit/>
          </a:bodyPr>
          <a:lstStyle/>
          <a:p>
            <a:r>
              <a:rPr lang="en-US" b="1" dirty="0" smtClean="0"/>
              <a:t>…</a:t>
            </a:r>
            <a:endParaRPr lang="en-US" b="1" dirty="0"/>
          </a:p>
        </p:txBody>
      </p:sp>
      <p:sp>
        <p:nvSpPr>
          <p:cNvPr id="33" name="TextBox 32"/>
          <p:cNvSpPr txBox="1"/>
          <p:nvPr/>
        </p:nvSpPr>
        <p:spPr>
          <a:xfrm rot="20633550">
            <a:off x="1681537" y="2945166"/>
            <a:ext cx="2775165" cy="369332"/>
          </a:xfrm>
          <a:prstGeom prst="rect">
            <a:avLst/>
          </a:prstGeom>
          <a:noFill/>
        </p:spPr>
        <p:txBody>
          <a:bodyPr wrap="square" rtlCol="0">
            <a:spAutoFit/>
          </a:bodyPr>
          <a:lstStyle/>
          <a:p>
            <a:r>
              <a:rPr lang="en-US" dirty="0" err="1"/>
              <a:t>j</a:t>
            </a:r>
            <a:r>
              <a:rPr lang="en-US" dirty="0" err="1" smtClean="0"/>
              <a:t>son</a:t>
            </a:r>
            <a:r>
              <a:rPr lang="en-US" dirty="0" smtClean="0"/>
              <a:t>/*-form-</a:t>
            </a:r>
            <a:r>
              <a:rPr lang="en-US" dirty="0" err="1" smtClean="0"/>
              <a:t>urlencoded</a:t>
            </a:r>
            <a:endParaRPr lang="en-US" dirty="0"/>
          </a:p>
        </p:txBody>
      </p:sp>
      <p:sp>
        <p:nvSpPr>
          <p:cNvPr id="34" name="TextBox 33"/>
          <p:cNvSpPr txBox="1"/>
          <p:nvPr/>
        </p:nvSpPr>
        <p:spPr>
          <a:xfrm rot="18901490">
            <a:off x="3389450" y="4432089"/>
            <a:ext cx="770113" cy="369332"/>
          </a:xfrm>
          <a:prstGeom prst="rect">
            <a:avLst/>
          </a:prstGeom>
          <a:noFill/>
        </p:spPr>
        <p:txBody>
          <a:bodyPr wrap="square" rtlCol="0">
            <a:spAutoFit/>
          </a:bodyPr>
          <a:lstStyle/>
          <a:p>
            <a:r>
              <a:rPr lang="en-US" dirty="0" smtClean="0"/>
              <a:t>html</a:t>
            </a:r>
            <a:endParaRPr lang="en-US" dirty="0"/>
          </a:p>
        </p:txBody>
      </p:sp>
    </p:spTree>
    <p:extLst>
      <p:ext uri="{BB962C8B-B14F-4D97-AF65-F5344CB8AC3E}">
        <p14:creationId xmlns:p14="http://schemas.microsoft.com/office/powerpoint/2010/main" val="1433475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6" name="TextBox 5"/>
          <p:cNvSpPr txBox="1"/>
          <p:nvPr/>
        </p:nvSpPr>
        <p:spPr>
          <a:xfrm>
            <a:off x="438149" y="1416934"/>
            <a:ext cx="7753429" cy="523220"/>
          </a:xfrm>
          <a:prstGeom prst="rect">
            <a:avLst/>
          </a:prstGeom>
          <a:noFill/>
        </p:spPr>
        <p:txBody>
          <a:bodyPr wrap="square" rtlCol="0">
            <a:spAutoFit/>
          </a:bodyPr>
          <a:lstStyle/>
          <a:p>
            <a:r>
              <a:rPr lang="en-US" sz="2800" b="1" dirty="0" smtClean="0"/>
              <a:t>How Scalable is this architecture? (Horizontal)</a:t>
            </a:r>
            <a:endParaRPr lang="en-US" sz="2800" b="1" dirty="0"/>
          </a:p>
        </p:txBody>
      </p:sp>
      <p:grpSp>
        <p:nvGrpSpPr>
          <p:cNvPr id="3" name="Group 2"/>
          <p:cNvGrpSpPr/>
          <p:nvPr/>
        </p:nvGrpSpPr>
        <p:grpSpPr>
          <a:xfrm>
            <a:off x="2425780" y="2197915"/>
            <a:ext cx="7477393" cy="1147250"/>
            <a:chOff x="2445082" y="2482121"/>
            <a:chExt cx="7477393" cy="1147250"/>
          </a:xfrm>
        </p:grpSpPr>
        <p:sp>
          <p:nvSpPr>
            <p:cNvPr id="8" name="Oval 7"/>
            <p:cNvSpPr/>
            <p:nvPr/>
          </p:nvSpPr>
          <p:spPr>
            <a:xfrm>
              <a:off x="2445082" y="2482121"/>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08582" y="2811848"/>
              <a:ext cx="1129576" cy="646331"/>
            </a:xfrm>
            <a:prstGeom prst="rect">
              <a:avLst/>
            </a:prstGeom>
            <a:noFill/>
          </p:spPr>
          <p:txBody>
            <a:bodyPr wrap="square" rtlCol="0">
              <a:spAutoFit/>
            </a:bodyPr>
            <a:lstStyle/>
            <a:p>
              <a:r>
                <a:rPr lang="en-US" b="1" dirty="0" smtClean="0"/>
                <a:t>Security</a:t>
              </a:r>
            </a:p>
            <a:p>
              <a:r>
                <a:rPr lang="en-US" b="1" dirty="0" smtClean="0"/>
                <a:t>      20</a:t>
              </a:r>
              <a:endParaRPr lang="en-US" b="1" dirty="0"/>
            </a:p>
          </p:txBody>
        </p:sp>
        <p:sp>
          <p:nvSpPr>
            <p:cNvPr id="10" name="Oval 9"/>
            <p:cNvSpPr/>
            <p:nvPr/>
          </p:nvSpPr>
          <p:spPr>
            <a:xfrm>
              <a:off x="3587358" y="2494821"/>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52458" y="2811848"/>
              <a:ext cx="1129576" cy="646331"/>
            </a:xfrm>
            <a:prstGeom prst="rect">
              <a:avLst/>
            </a:prstGeom>
            <a:noFill/>
          </p:spPr>
          <p:txBody>
            <a:bodyPr wrap="square" rtlCol="0">
              <a:spAutoFit/>
            </a:bodyPr>
            <a:lstStyle/>
            <a:p>
              <a:r>
                <a:rPr lang="en-US" b="1" dirty="0" smtClean="0"/>
                <a:t>Orders</a:t>
              </a:r>
            </a:p>
            <a:p>
              <a:r>
                <a:rPr lang="en-US" b="1" dirty="0"/>
                <a:t> </a:t>
              </a:r>
              <a:r>
                <a:rPr lang="en-US" b="1" dirty="0" smtClean="0"/>
                <a:t>  100</a:t>
              </a:r>
              <a:endParaRPr lang="en-US" b="1" dirty="0"/>
            </a:p>
          </p:txBody>
        </p:sp>
        <p:sp>
          <p:nvSpPr>
            <p:cNvPr id="12" name="Oval 11"/>
            <p:cNvSpPr/>
            <p:nvPr/>
          </p:nvSpPr>
          <p:spPr>
            <a:xfrm>
              <a:off x="4742334" y="249726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762481" y="2706041"/>
              <a:ext cx="1129576" cy="923330"/>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a:p>
              <a:pPr algn="ctr"/>
              <a:r>
                <a:rPr lang="en-US" b="1" dirty="0" smtClean="0"/>
                <a:t>10</a:t>
              </a:r>
            </a:p>
          </p:txBody>
        </p:sp>
        <p:sp>
          <p:nvSpPr>
            <p:cNvPr id="14" name="Oval 13"/>
            <p:cNvSpPr/>
            <p:nvPr/>
          </p:nvSpPr>
          <p:spPr>
            <a:xfrm>
              <a:off x="5892781" y="2522665"/>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081305" y="2509965"/>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68605" y="2661892"/>
              <a:ext cx="1294676" cy="923330"/>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p>
            <a:p>
              <a:r>
                <a:rPr lang="en-US" b="1" dirty="0"/>
                <a:t> </a:t>
              </a:r>
              <a:r>
                <a:rPr lang="en-US" b="1" dirty="0" smtClean="0"/>
                <a:t>      100</a:t>
              </a:r>
              <a:endParaRPr lang="en-US" b="1" dirty="0"/>
            </a:p>
          </p:txBody>
        </p:sp>
        <p:sp>
          <p:nvSpPr>
            <p:cNvPr id="17" name="Oval 16"/>
            <p:cNvSpPr/>
            <p:nvPr/>
          </p:nvSpPr>
          <p:spPr>
            <a:xfrm>
              <a:off x="8300869" y="2508720"/>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627799" y="2749548"/>
              <a:ext cx="1294676" cy="369332"/>
            </a:xfrm>
            <a:prstGeom prst="rect">
              <a:avLst/>
            </a:prstGeom>
            <a:noFill/>
          </p:spPr>
          <p:txBody>
            <a:bodyPr wrap="square" rtlCol="0">
              <a:spAutoFit/>
            </a:bodyPr>
            <a:lstStyle/>
            <a:p>
              <a:r>
                <a:rPr lang="en-US" b="1" dirty="0" smtClean="0"/>
                <a:t>…</a:t>
              </a:r>
              <a:endParaRPr lang="en-US" b="1" dirty="0"/>
            </a:p>
          </p:txBody>
        </p:sp>
      </p:grpSp>
      <p:sp>
        <p:nvSpPr>
          <p:cNvPr id="4" name="TextBox 3"/>
          <p:cNvSpPr txBox="1"/>
          <p:nvPr/>
        </p:nvSpPr>
        <p:spPr>
          <a:xfrm>
            <a:off x="438150" y="3830595"/>
            <a:ext cx="11313126"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Assume that the above is deployed to n nodes to facilitate horizontal scaling</a:t>
            </a:r>
          </a:p>
          <a:p>
            <a:pPr marL="285750" indent="-285750">
              <a:buFont typeface="Arial" panose="020B0604020202020204" pitchFamily="34" charset="0"/>
              <a:buChar char="•"/>
            </a:pPr>
            <a:r>
              <a:rPr lang="en-US" sz="2000" dirty="0" smtClean="0"/>
              <a:t>Add weights to each piece of functionality/component/module</a:t>
            </a:r>
          </a:p>
          <a:p>
            <a:pPr marL="742950" lvl="1" indent="-285750">
              <a:buFont typeface="Arial" panose="020B0604020202020204" pitchFamily="34" charset="0"/>
              <a:buChar char="•"/>
            </a:pPr>
            <a:r>
              <a:rPr lang="en-US" sz="2000" dirty="0" smtClean="0"/>
              <a:t>Weights are based on usage statistics, resource requirements, priority, business need etc.</a:t>
            </a:r>
          </a:p>
          <a:p>
            <a:pPr marL="742950" lvl="1" indent="-285750">
              <a:buFont typeface="Arial" panose="020B0604020202020204" pitchFamily="34" charset="0"/>
              <a:buChar char="•"/>
            </a:pPr>
            <a:r>
              <a:rPr lang="en-US" sz="2000" dirty="0" smtClean="0"/>
              <a:t>Upon horizontal scaling, components with lower weights provide the least value</a:t>
            </a:r>
          </a:p>
          <a:p>
            <a:pPr lvl="1"/>
            <a:endParaRPr lang="en-US" sz="2000" dirty="0"/>
          </a:p>
          <a:p>
            <a:pPr marL="285750" indent="-285750">
              <a:buFont typeface="Arial" panose="020B0604020202020204" pitchFamily="34" charset="0"/>
              <a:buChar char="•"/>
            </a:pPr>
            <a:r>
              <a:rPr lang="en-US" sz="2000" dirty="0" smtClean="0"/>
              <a:t>When deploying to other nodes, you will still need to compile the whole application (including the components with lower weights). Lower weighted components still take up JVM space</a:t>
            </a:r>
          </a:p>
          <a:p>
            <a:pPr marL="285750" indent="-285750">
              <a:buFont typeface="Arial" panose="020B0604020202020204" pitchFamily="34" charset="0"/>
              <a:buChar char="•"/>
            </a:pPr>
            <a:r>
              <a:rPr lang="en-US" sz="2000" dirty="0" smtClean="0"/>
              <a:t>Harder to maintain over time. </a:t>
            </a:r>
          </a:p>
          <a:p>
            <a:pPr marL="285750" indent="-285750">
              <a:buFont typeface="Arial" panose="020B0604020202020204" pitchFamily="34" charset="0"/>
              <a:buChar char="•"/>
            </a:pPr>
            <a:r>
              <a:rPr lang="en-US" sz="2000" dirty="0" smtClean="0"/>
              <a:t>Hard to re-write/refactor</a:t>
            </a:r>
          </a:p>
          <a:p>
            <a:pPr marL="742950" lvl="1"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p:txBody>
      </p:sp>
      <p:sp>
        <p:nvSpPr>
          <p:cNvPr id="32" name="TextBox 31"/>
          <p:cNvSpPr txBox="1"/>
          <p:nvPr/>
        </p:nvSpPr>
        <p:spPr>
          <a:xfrm>
            <a:off x="5872755" y="2409305"/>
            <a:ext cx="1129576" cy="923330"/>
          </a:xfrm>
          <a:prstGeom prst="rect">
            <a:avLst/>
          </a:prstGeom>
          <a:noFill/>
        </p:spPr>
        <p:txBody>
          <a:bodyPr wrap="square" rtlCol="0">
            <a:spAutoFit/>
          </a:bodyPr>
          <a:lstStyle/>
          <a:p>
            <a:pPr algn="ctr"/>
            <a:r>
              <a:rPr lang="en-US" b="1" dirty="0" smtClean="0"/>
              <a:t>Core Business.</a:t>
            </a:r>
            <a:endParaRPr lang="en-US" b="1" dirty="0"/>
          </a:p>
          <a:p>
            <a:pPr algn="ctr"/>
            <a:r>
              <a:rPr lang="en-US" b="1" dirty="0" smtClean="0"/>
              <a:t>100</a:t>
            </a:r>
          </a:p>
        </p:txBody>
      </p:sp>
    </p:spTree>
    <p:extLst>
      <p:ext uri="{BB962C8B-B14F-4D97-AF65-F5344CB8AC3E}">
        <p14:creationId xmlns:p14="http://schemas.microsoft.com/office/powerpoint/2010/main" val="243382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34" name="TextBox 33"/>
          <p:cNvSpPr txBox="1"/>
          <p:nvPr/>
        </p:nvSpPr>
        <p:spPr>
          <a:xfrm>
            <a:off x="501650" y="1128174"/>
            <a:ext cx="7359650" cy="523220"/>
          </a:xfrm>
          <a:prstGeom prst="rect">
            <a:avLst/>
          </a:prstGeom>
          <a:noFill/>
        </p:spPr>
        <p:txBody>
          <a:bodyPr wrap="square" rtlCol="0">
            <a:spAutoFit/>
          </a:bodyPr>
          <a:lstStyle/>
          <a:p>
            <a:r>
              <a:rPr lang="en-US" sz="2800" b="1" dirty="0" smtClean="0"/>
              <a:t>What if I want to support mobile clients?</a:t>
            </a:r>
            <a:endParaRPr lang="en-US" sz="2800" b="1" dirty="0"/>
          </a:p>
        </p:txBody>
      </p:sp>
      <p:sp>
        <p:nvSpPr>
          <p:cNvPr id="35" name="TextBox 34"/>
          <p:cNvSpPr txBox="1"/>
          <p:nvPr/>
        </p:nvSpPr>
        <p:spPr>
          <a:xfrm>
            <a:off x="501650" y="1651394"/>
            <a:ext cx="8096250" cy="523220"/>
          </a:xfrm>
          <a:prstGeom prst="rect">
            <a:avLst/>
          </a:prstGeom>
          <a:noFill/>
        </p:spPr>
        <p:txBody>
          <a:bodyPr wrap="square" rtlCol="0">
            <a:spAutoFit/>
          </a:bodyPr>
          <a:lstStyle/>
          <a:p>
            <a:r>
              <a:rPr lang="en-US" sz="2800" b="1" dirty="0" smtClean="0"/>
              <a:t>How can third party apps/services talk to my app?</a:t>
            </a:r>
            <a:endParaRPr lang="en-US" sz="2800" b="1" dirty="0"/>
          </a:p>
        </p:txBody>
      </p:sp>
      <p:sp>
        <p:nvSpPr>
          <p:cNvPr id="3" name="TextBox 2"/>
          <p:cNvSpPr txBox="1"/>
          <p:nvPr/>
        </p:nvSpPr>
        <p:spPr>
          <a:xfrm>
            <a:off x="864973" y="2693773"/>
            <a:ext cx="104291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One approach to support mobile/other clients is to add a layer of extra Spring controllers that serve JSON</a:t>
            </a:r>
          </a:p>
          <a:p>
            <a:pPr marL="285750" indent="-285750">
              <a:buFont typeface="Arial" panose="020B0604020202020204" pitchFamily="34" charset="0"/>
              <a:buChar char="•"/>
            </a:pPr>
            <a:r>
              <a:rPr lang="en-US" sz="2400" dirty="0" smtClean="0"/>
              <a:t>This means that you will now have to support</a:t>
            </a:r>
          </a:p>
          <a:p>
            <a:pPr marL="742950" lvl="1" indent="-285750">
              <a:buFont typeface="Arial" panose="020B0604020202020204" pitchFamily="34" charset="0"/>
              <a:buChar char="•"/>
            </a:pPr>
            <a:r>
              <a:rPr lang="en-US" sz="2400" dirty="0" smtClean="0"/>
              <a:t>Client dependent controllers that serve </a:t>
            </a:r>
            <a:r>
              <a:rPr lang="en-US" sz="2400" dirty="0" err="1" smtClean="0"/>
              <a:t>jsp</a:t>
            </a:r>
            <a:r>
              <a:rPr lang="en-US" sz="2400" dirty="0" smtClean="0"/>
              <a:t>/html to Browser clients</a:t>
            </a:r>
          </a:p>
          <a:p>
            <a:pPr marL="742950" lvl="1" indent="-285750">
              <a:buFont typeface="Arial" panose="020B0604020202020204" pitchFamily="34" charset="0"/>
              <a:buChar char="•"/>
            </a:pPr>
            <a:r>
              <a:rPr lang="en-US" sz="2400" dirty="0" smtClean="0"/>
              <a:t>Client agnostic controllers that serve </a:t>
            </a:r>
            <a:r>
              <a:rPr lang="en-US" sz="2400" dirty="0" err="1" smtClean="0"/>
              <a:t>json</a:t>
            </a:r>
            <a:r>
              <a:rPr lang="en-US" sz="2400" dirty="0" smtClean="0"/>
              <a:t> to mobile/other clients</a:t>
            </a:r>
          </a:p>
          <a:p>
            <a:pPr marL="285750" indent="-285750">
              <a:buFont typeface="Arial" panose="020B0604020202020204" pitchFamily="34" charset="0"/>
              <a:buChar char="•"/>
            </a:pPr>
            <a:r>
              <a:rPr lang="en-US" sz="2400" dirty="0" smtClean="0"/>
              <a:t>Modeling needs for the data to be returned vary significantly between the Client dependent Browsers and Client agnostic Mobile clients (other API consumers)</a:t>
            </a:r>
          </a:p>
          <a:p>
            <a:pPr marL="285750" indent="-285750">
              <a:buFont typeface="Arial" panose="020B0604020202020204" pitchFamily="34" charset="0"/>
              <a:buChar char="•"/>
            </a:pPr>
            <a:r>
              <a:rPr lang="en-US" sz="2400" dirty="0" smtClean="0"/>
              <a:t>This is inefficient because now we will need to maintain duplicate codebases that serve the same data differently.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3834" y="426017"/>
            <a:ext cx="702157" cy="1404313"/>
          </a:xfrm>
          <a:prstGeom prst="rect">
            <a:avLst/>
          </a:prstGeom>
        </p:spPr>
      </p:pic>
    </p:spTree>
    <p:extLst>
      <p:ext uri="{BB962C8B-B14F-4D97-AF65-F5344CB8AC3E}">
        <p14:creationId xmlns:p14="http://schemas.microsoft.com/office/powerpoint/2010/main" val="2485847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Introduction to Spring Boot</a:t>
            </a:r>
          </a:p>
          <a:p>
            <a:pPr lvl="1"/>
            <a:r>
              <a:rPr lang="en-US" dirty="0" smtClean="0"/>
              <a:t>Philosophy, goals, features, benefits and limitations</a:t>
            </a:r>
          </a:p>
          <a:p>
            <a:pPr lvl="1"/>
            <a:r>
              <a:rPr lang="en-US" dirty="0" smtClean="0"/>
              <a:t>How to?</a:t>
            </a:r>
          </a:p>
          <a:p>
            <a:pPr lvl="1"/>
            <a:r>
              <a:rPr lang="en-US" dirty="0" smtClean="0"/>
              <a:t>Live Demo</a:t>
            </a:r>
            <a:endParaRPr lang="en-US" dirty="0"/>
          </a:p>
          <a:p>
            <a:r>
              <a:rPr lang="en-US" dirty="0"/>
              <a:t>REST principles</a:t>
            </a:r>
          </a:p>
          <a:p>
            <a:r>
              <a:rPr lang="en-US" dirty="0" smtClean="0"/>
              <a:t>Micro-services</a:t>
            </a:r>
          </a:p>
          <a:p>
            <a:r>
              <a:rPr lang="en-US" dirty="0" smtClean="0"/>
              <a:t>How they complement each other</a:t>
            </a:r>
            <a:endParaRPr lang="en-US" dirty="0" smtClean="0"/>
          </a:p>
          <a:p>
            <a:r>
              <a:rPr lang="en-US" dirty="0" smtClean="0"/>
              <a:t>Q&amp;A</a:t>
            </a:r>
          </a:p>
          <a:p>
            <a:endParaRPr lang="en-US" dirty="0" smtClean="0"/>
          </a:p>
          <a:p>
            <a:r>
              <a:rPr lang="en-US" dirty="0" smtClean="0"/>
              <a:t>Note: Slides and the source code are available on </a:t>
            </a:r>
            <a:r>
              <a:rPr lang="en-US" dirty="0" err="1" smtClean="0"/>
              <a:t>Github</a:t>
            </a:r>
            <a:r>
              <a:rPr lang="en-US" dirty="0"/>
              <a:t> - https://github.com/batchu/spring-boot-ujug</a:t>
            </a:r>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Challenges</a:t>
            </a:r>
            <a:endParaRPr lang="en-US" dirty="0"/>
          </a:p>
        </p:txBody>
      </p:sp>
      <p:sp>
        <p:nvSpPr>
          <p:cNvPr id="34" name="TextBox 33"/>
          <p:cNvSpPr txBox="1"/>
          <p:nvPr/>
        </p:nvSpPr>
        <p:spPr>
          <a:xfrm>
            <a:off x="501650" y="1128174"/>
            <a:ext cx="7359650" cy="523220"/>
          </a:xfrm>
          <a:prstGeom prst="rect">
            <a:avLst/>
          </a:prstGeom>
          <a:noFill/>
        </p:spPr>
        <p:txBody>
          <a:bodyPr wrap="square" rtlCol="0">
            <a:spAutoFit/>
          </a:bodyPr>
          <a:lstStyle/>
          <a:p>
            <a:r>
              <a:rPr lang="en-US" sz="2800" b="1" dirty="0" smtClean="0"/>
              <a:t>What about Performance?</a:t>
            </a:r>
            <a:endParaRPr lang="en-US" sz="2800" b="1" dirty="0"/>
          </a:p>
        </p:txBody>
      </p:sp>
      <p:sp>
        <p:nvSpPr>
          <p:cNvPr id="3" name="TextBox 2"/>
          <p:cNvSpPr txBox="1"/>
          <p:nvPr/>
        </p:nvSpPr>
        <p:spPr>
          <a:xfrm>
            <a:off x="889686" y="2310714"/>
            <a:ext cx="1042910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Serving JSPs to clients is very inefficient</a:t>
            </a:r>
          </a:p>
          <a:p>
            <a:pPr marL="742950" lvl="1" indent="-285750">
              <a:buFont typeface="Arial" panose="020B0604020202020204" pitchFamily="34" charset="0"/>
              <a:buChar char="•"/>
            </a:pPr>
            <a:r>
              <a:rPr lang="en-US" sz="2400" dirty="0" smtClean="0"/>
              <a:t>Generation takes up valuable Java EE server resources. Resources that are ought to be prioritized for number crunching, data processing etc.</a:t>
            </a:r>
          </a:p>
          <a:p>
            <a:pPr marL="742950" lvl="1" indent="-285750">
              <a:buFont typeface="Arial" panose="020B0604020202020204" pitchFamily="34" charset="0"/>
              <a:buChar char="•"/>
            </a:pPr>
            <a:r>
              <a:rPr lang="en-US" sz="2400" dirty="0" smtClean="0"/>
              <a:t>Limiting a Service’s responsibility of client view management leads to better design and facilitates development of neutral client agnostic </a:t>
            </a:r>
            <a:r>
              <a:rPr lang="en-US" sz="2400" dirty="0" err="1" smtClean="0"/>
              <a:t>apis</a:t>
            </a:r>
            <a:r>
              <a:rPr lang="en-US" sz="2400" dirty="0" smtClean="0"/>
              <a:t>.</a:t>
            </a:r>
          </a:p>
          <a:p>
            <a:pPr marL="742950" lvl="1" indent="-285750">
              <a:buFont typeface="Arial" panose="020B0604020202020204" pitchFamily="34" charset="0"/>
              <a:buChar char="•"/>
            </a:pPr>
            <a:r>
              <a:rPr lang="en-US" sz="2400" dirty="0" smtClean="0"/>
              <a:t>Data transfer between Service to client is huge – when transferring a </a:t>
            </a:r>
            <a:r>
              <a:rPr lang="en-US" sz="2400" dirty="0" err="1" smtClean="0"/>
              <a:t>jsp</a:t>
            </a:r>
            <a:r>
              <a:rPr lang="en-US" sz="2400" dirty="0" smtClean="0"/>
              <a:t> to client as opposed to something lightweight (</a:t>
            </a:r>
            <a:r>
              <a:rPr lang="en-US" sz="2400" dirty="0" err="1" smtClean="0"/>
              <a:t>json</a:t>
            </a:r>
            <a:r>
              <a:rPr lang="en-US" sz="2400" dirty="0" smtClean="0"/>
              <a:t>)</a:t>
            </a:r>
          </a:p>
          <a:p>
            <a:pPr marL="1200150" lvl="2" indent="-285750">
              <a:buFont typeface="Arial" panose="020B0604020202020204" pitchFamily="34" charset="0"/>
              <a:buChar char="•"/>
            </a:pPr>
            <a:r>
              <a:rPr lang="en-US" sz="2400" dirty="0" smtClean="0"/>
              <a:t>And this happens again and again as the user navigates from one page to another till the end of the session</a:t>
            </a:r>
          </a:p>
        </p:txBody>
      </p:sp>
    </p:spTree>
    <p:extLst>
      <p:ext uri="{BB962C8B-B14F-4D97-AF65-F5344CB8AC3E}">
        <p14:creationId xmlns:p14="http://schemas.microsoft.com/office/powerpoint/2010/main" val="3546589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3100" y="1143000"/>
            <a:ext cx="11252200" cy="5321300"/>
          </a:xfrm>
          <a:prstGeom prst="rect">
            <a:avLst/>
          </a:prstGeom>
          <a:blipFill dpi="0" rotWithShape="1">
            <a:blip r:embed="rId3">
              <a:alphaModFix amt="13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313" y="64221"/>
            <a:ext cx="10515600" cy="1325563"/>
          </a:xfrm>
        </p:spPr>
        <p:txBody>
          <a:bodyPr/>
          <a:lstStyle/>
          <a:p>
            <a:r>
              <a:rPr lang="en-US" dirty="0" smtClean="0"/>
              <a:t>Can we improve on this?</a:t>
            </a:r>
            <a:endParaRPr lang="en-US" dirty="0"/>
          </a:p>
        </p:txBody>
      </p:sp>
      <p:sp>
        <p:nvSpPr>
          <p:cNvPr id="35" name="TextBox 34"/>
          <p:cNvSpPr txBox="1"/>
          <p:nvPr/>
        </p:nvSpPr>
        <p:spPr>
          <a:xfrm>
            <a:off x="1278987" y="2137746"/>
            <a:ext cx="10200439" cy="2677656"/>
          </a:xfrm>
          <a:prstGeom prst="rect">
            <a:avLst/>
          </a:prstGeom>
          <a:noFill/>
        </p:spPr>
        <p:txBody>
          <a:bodyPr wrap="square" rtlCol="0">
            <a:spAutoFit/>
          </a:bodyPr>
          <a:lstStyle/>
          <a:p>
            <a:r>
              <a:rPr lang="en-US" sz="2800" b="1" dirty="0" smtClean="0"/>
              <a:t>Yes!</a:t>
            </a:r>
          </a:p>
          <a:p>
            <a:endParaRPr lang="en-US" sz="2800" b="1" dirty="0"/>
          </a:p>
          <a:p>
            <a:r>
              <a:rPr lang="en-US" sz="2800" b="1" i="1" dirty="0" smtClean="0"/>
              <a:t>Usual legal stuff: There’s no silver bullet when choosing an architecture for a distributed network application. Design choices vary significantly based on underlying design goals and long term vision of the intended application.</a:t>
            </a:r>
          </a:p>
        </p:txBody>
      </p:sp>
    </p:spTree>
    <p:extLst>
      <p:ext uri="{BB962C8B-B14F-4D97-AF65-F5344CB8AC3E}">
        <p14:creationId xmlns:p14="http://schemas.microsoft.com/office/powerpoint/2010/main" val="2959478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2" y="1952477"/>
            <a:ext cx="3013071" cy="720385"/>
          </a:xfrm>
        </p:spPr>
        <p:txBody>
          <a:bodyPr>
            <a:noAutofit/>
          </a:bodyPr>
          <a:lstStyle/>
          <a:p>
            <a:pPr algn="ctr"/>
            <a:r>
              <a:rPr lang="en-US" sz="2400" b="1" dirty="0" smtClean="0"/>
              <a:t>Scalable Micro Service Architecture</a:t>
            </a:r>
            <a:endParaRPr lang="en-US" sz="2400" b="1"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4248" y="3755139"/>
            <a:ext cx="1065456" cy="10547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9122" y="3911471"/>
            <a:ext cx="345853" cy="33174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60631" y="3950806"/>
            <a:ext cx="272514" cy="27251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782165" y="3921191"/>
            <a:ext cx="310892" cy="3123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379687" y="2383281"/>
            <a:ext cx="4800589" cy="4379546"/>
          </a:xfrm>
          <a:prstGeom prst="rect">
            <a:avLst/>
          </a:prstGeom>
          <a:solidFill>
            <a:schemeClr val="accent4">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25870" y="2451070"/>
            <a:ext cx="2369903" cy="400110"/>
          </a:xfrm>
          <a:prstGeom prst="rect">
            <a:avLst/>
          </a:prstGeom>
          <a:noFill/>
        </p:spPr>
        <p:txBody>
          <a:bodyPr wrap="square" rtlCol="0">
            <a:spAutoFit/>
          </a:bodyPr>
          <a:lstStyle/>
          <a:p>
            <a:r>
              <a:rPr lang="en-US" sz="2000" b="1" dirty="0" smtClean="0"/>
              <a:t>Micro Service Pool</a:t>
            </a:r>
            <a:endParaRPr lang="en-US" sz="2000" b="1" dirty="0"/>
          </a:p>
        </p:txBody>
      </p:sp>
      <p:sp>
        <p:nvSpPr>
          <p:cNvPr id="3" name="Oval 2"/>
          <p:cNvSpPr/>
          <p:nvPr/>
        </p:nvSpPr>
        <p:spPr>
          <a:xfrm>
            <a:off x="7794824" y="517931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18304" y="3979439"/>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818304" y="297671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28857" y="52416"/>
            <a:ext cx="2595291" cy="477054"/>
          </a:xfrm>
          <a:prstGeom prst="rect">
            <a:avLst/>
          </a:prstGeom>
          <a:noFill/>
        </p:spPr>
        <p:txBody>
          <a:bodyPr wrap="square" rtlCol="0">
            <a:spAutoFit/>
          </a:bodyPr>
          <a:lstStyle/>
          <a:p>
            <a:pPr algn="ctr">
              <a:lnSpc>
                <a:spcPts val="1500"/>
              </a:lnSpc>
            </a:pPr>
            <a:r>
              <a:rPr lang="en-US" sz="2000" b="1" dirty="0" smtClean="0"/>
              <a:t>Static Repository </a:t>
            </a:r>
          </a:p>
          <a:p>
            <a:pPr algn="ctr">
              <a:lnSpc>
                <a:spcPts val="1500"/>
              </a:lnSpc>
            </a:pPr>
            <a:r>
              <a:rPr lang="en-US" sz="1400" b="1" dirty="0" smtClean="0"/>
              <a:t>(Node.js/</a:t>
            </a:r>
            <a:r>
              <a:rPr lang="en-US" sz="1400" b="1" dirty="0" err="1" smtClean="0"/>
              <a:t>nginx</a:t>
            </a:r>
            <a:r>
              <a:rPr lang="en-US" sz="2000" b="1" dirty="0" smtClean="0"/>
              <a:t>)</a:t>
            </a:r>
            <a:endParaRPr lang="en-US" sz="2000"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4196" y="456763"/>
            <a:ext cx="1225008" cy="145834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8318" y="370921"/>
            <a:ext cx="925523" cy="1416617"/>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21079" y="839309"/>
            <a:ext cx="468193" cy="548663"/>
          </a:xfrm>
          <a:prstGeom prst="rect">
            <a:avLst/>
          </a:prstGeom>
        </p:spPr>
      </p:pic>
      <p:sp>
        <p:nvSpPr>
          <p:cNvPr id="40" name="TextBox 39"/>
          <p:cNvSpPr txBox="1"/>
          <p:nvPr/>
        </p:nvSpPr>
        <p:spPr>
          <a:xfrm>
            <a:off x="5520637" y="-61694"/>
            <a:ext cx="2168680" cy="400110"/>
          </a:xfrm>
          <a:prstGeom prst="rect">
            <a:avLst/>
          </a:prstGeom>
          <a:noFill/>
        </p:spPr>
        <p:txBody>
          <a:bodyPr wrap="square" rtlCol="0">
            <a:spAutoFit/>
          </a:bodyPr>
          <a:lstStyle/>
          <a:p>
            <a:r>
              <a:rPr lang="en-US" sz="2000" b="1" dirty="0" smtClean="0"/>
              <a:t>Oauth Auth Server</a:t>
            </a:r>
            <a:endParaRPr lang="en-US" sz="2000" b="1" dirty="0"/>
          </a:p>
        </p:txBody>
      </p:sp>
      <p:sp>
        <p:nvSpPr>
          <p:cNvPr id="41" name="Oval 40"/>
          <p:cNvSpPr/>
          <p:nvPr/>
        </p:nvSpPr>
        <p:spPr>
          <a:xfrm>
            <a:off x="9232557" y="4339517"/>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434502" y="3159808"/>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619453" y="2488885"/>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0982780" y="473504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109835" y="568585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818304" y="2942107"/>
            <a:ext cx="1129576" cy="2050413"/>
          </a:xfrm>
          <a:prstGeom prst="rect">
            <a:avLst/>
          </a:pr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178764" y="3307826"/>
            <a:ext cx="285263" cy="369332"/>
          </a:xfrm>
          <a:prstGeom prst="rect">
            <a:avLst/>
          </a:prstGeom>
          <a:noFill/>
        </p:spPr>
        <p:txBody>
          <a:bodyPr wrap="square" rtlCol="0">
            <a:spAutoFit/>
          </a:bodyPr>
          <a:lstStyle/>
          <a:p>
            <a:r>
              <a:rPr lang="en-US" b="1" dirty="0" smtClean="0"/>
              <a:t>a</a:t>
            </a:r>
            <a:endParaRPr lang="en-US" b="1" dirty="0"/>
          </a:p>
        </p:txBody>
      </p:sp>
      <p:sp>
        <p:nvSpPr>
          <p:cNvPr id="50" name="TextBox 49"/>
          <p:cNvSpPr txBox="1"/>
          <p:nvPr/>
        </p:nvSpPr>
        <p:spPr>
          <a:xfrm>
            <a:off x="8178764" y="4303788"/>
            <a:ext cx="433146" cy="369332"/>
          </a:xfrm>
          <a:prstGeom prst="rect">
            <a:avLst/>
          </a:prstGeom>
          <a:noFill/>
        </p:spPr>
        <p:txBody>
          <a:bodyPr wrap="square" rtlCol="0">
            <a:spAutoFit/>
          </a:bodyPr>
          <a:lstStyle/>
          <a:p>
            <a:r>
              <a:rPr lang="en-US" b="1" dirty="0" smtClean="0"/>
              <a:t>a1</a:t>
            </a:r>
            <a:endParaRPr lang="en-US" b="1" dirty="0"/>
          </a:p>
        </p:txBody>
      </p:sp>
      <p:sp>
        <p:nvSpPr>
          <p:cNvPr id="51" name="TextBox 50"/>
          <p:cNvSpPr txBox="1"/>
          <p:nvPr/>
        </p:nvSpPr>
        <p:spPr>
          <a:xfrm>
            <a:off x="9856658" y="3517320"/>
            <a:ext cx="285263" cy="369332"/>
          </a:xfrm>
          <a:prstGeom prst="rect">
            <a:avLst/>
          </a:prstGeom>
          <a:noFill/>
        </p:spPr>
        <p:txBody>
          <a:bodyPr wrap="square" rtlCol="0">
            <a:spAutoFit/>
          </a:bodyPr>
          <a:lstStyle/>
          <a:p>
            <a:r>
              <a:rPr lang="en-US" b="1" dirty="0" smtClean="0"/>
              <a:t>c</a:t>
            </a:r>
            <a:endParaRPr lang="en-US" b="1" dirty="0"/>
          </a:p>
        </p:txBody>
      </p:sp>
      <p:sp>
        <p:nvSpPr>
          <p:cNvPr id="52" name="TextBox 51"/>
          <p:cNvSpPr txBox="1"/>
          <p:nvPr/>
        </p:nvSpPr>
        <p:spPr>
          <a:xfrm>
            <a:off x="11050700" y="2838515"/>
            <a:ext cx="285263" cy="369332"/>
          </a:xfrm>
          <a:prstGeom prst="rect">
            <a:avLst/>
          </a:prstGeom>
          <a:noFill/>
        </p:spPr>
        <p:txBody>
          <a:bodyPr wrap="square" rtlCol="0">
            <a:spAutoFit/>
          </a:bodyPr>
          <a:lstStyle/>
          <a:p>
            <a:r>
              <a:rPr lang="en-US" b="1" dirty="0"/>
              <a:t>e</a:t>
            </a:r>
          </a:p>
        </p:txBody>
      </p:sp>
      <p:sp>
        <p:nvSpPr>
          <p:cNvPr id="53" name="TextBox 52"/>
          <p:cNvSpPr txBox="1"/>
          <p:nvPr/>
        </p:nvSpPr>
        <p:spPr>
          <a:xfrm>
            <a:off x="9678193" y="4661391"/>
            <a:ext cx="285263" cy="369332"/>
          </a:xfrm>
          <a:prstGeom prst="rect">
            <a:avLst/>
          </a:prstGeom>
          <a:noFill/>
        </p:spPr>
        <p:txBody>
          <a:bodyPr wrap="square" rtlCol="0">
            <a:spAutoFit/>
          </a:bodyPr>
          <a:lstStyle/>
          <a:p>
            <a:r>
              <a:rPr lang="en-US" b="1" dirty="0" smtClean="0"/>
              <a:t>d</a:t>
            </a:r>
            <a:endParaRPr lang="en-US" b="1" dirty="0"/>
          </a:p>
        </p:txBody>
      </p:sp>
      <p:sp>
        <p:nvSpPr>
          <p:cNvPr id="54" name="TextBox 53"/>
          <p:cNvSpPr txBox="1"/>
          <p:nvPr/>
        </p:nvSpPr>
        <p:spPr>
          <a:xfrm>
            <a:off x="11404936" y="5056920"/>
            <a:ext cx="285263" cy="369332"/>
          </a:xfrm>
          <a:prstGeom prst="rect">
            <a:avLst/>
          </a:prstGeom>
          <a:noFill/>
        </p:spPr>
        <p:txBody>
          <a:bodyPr wrap="square" rtlCol="0">
            <a:spAutoFit/>
          </a:bodyPr>
          <a:lstStyle/>
          <a:p>
            <a:r>
              <a:rPr lang="en-US" b="1" dirty="0" smtClean="0"/>
              <a:t>f</a:t>
            </a:r>
            <a:endParaRPr lang="en-US" b="1" dirty="0"/>
          </a:p>
        </p:txBody>
      </p:sp>
      <p:sp>
        <p:nvSpPr>
          <p:cNvPr id="55" name="TextBox 54"/>
          <p:cNvSpPr txBox="1"/>
          <p:nvPr/>
        </p:nvSpPr>
        <p:spPr>
          <a:xfrm>
            <a:off x="8216980" y="5563461"/>
            <a:ext cx="285263" cy="369332"/>
          </a:xfrm>
          <a:prstGeom prst="rect">
            <a:avLst/>
          </a:prstGeom>
          <a:noFill/>
        </p:spPr>
        <p:txBody>
          <a:bodyPr wrap="square" rtlCol="0">
            <a:spAutoFit/>
          </a:bodyPr>
          <a:lstStyle/>
          <a:p>
            <a:r>
              <a:rPr lang="en-US" b="1" dirty="0" smtClean="0"/>
              <a:t>b</a:t>
            </a:r>
            <a:endParaRPr lang="en-US" b="1" dirty="0"/>
          </a:p>
        </p:txBody>
      </p:sp>
      <p:sp>
        <p:nvSpPr>
          <p:cNvPr id="56" name="TextBox 55"/>
          <p:cNvSpPr txBox="1"/>
          <p:nvPr/>
        </p:nvSpPr>
        <p:spPr>
          <a:xfrm>
            <a:off x="10531991" y="6007727"/>
            <a:ext cx="285263" cy="369332"/>
          </a:xfrm>
          <a:prstGeom prst="rect">
            <a:avLst/>
          </a:prstGeom>
          <a:noFill/>
        </p:spPr>
        <p:txBody>
          <a:bodyPr wrap="square" rtlCol="0">
            <a:spAutoFit/>
          </a:bodyPr>
          <a:lstStyle/>
          <a:p>
            <a:r>
              <a:rPr lang="en-US" b="1" dirty="0" smtClean="0"/>
              <a:t>g</a:t>
            </a:r>
            <a:endParaRPr lang="en-US" b="1" dirty="0"/>
          </a:p>
        </p:txBody>
      </p:sp>
      <p:sp>
        <p:nvSpPr>
          <p:cNvPr id="20" name="TextBox 19"/>
          <p:cNvSpPr txBox="1"/>
          <p:nvPr/>
        </p:nvSpPr>
        <p:spPr>
          <a:xfrm rot="16828570">
            <a:off x="2857035" y="2528612"/>
            <a:ext cx="1492646" cy="307777"/>
          </a:xfrm>
          <a:prstGeom prst="rect">
            <a:avLst/>
          </a:prstGeom>
          <a:noFill/>
        </p:spPr>
        <p:txBody>
          <a:bodyPr wrap="square" rtlCol="0">
            <a:spAutoFit/>
          </a:bodyPr>
          <a:lstStyle/>
          <a:p>
            <a:r>
              <a:rPr lang="en-US" sz="1400" dirty="0" smtClean="0"/>
              <a:t>1. Initial Request</a:t>
            </a:r>
            <a:endParaRPr lang="en-US" sz="1400" dirty="0"/>
          </a:p>
        </p:txBody>
      </p:sp>
      <p:sp>
        <p:nvSpPr>
          <p:cNvPr id="45" name="TextBox 44"/>
          <p:cNvSpPr txBox="1"/>
          <p:nvPr/>
        </p:nvSpPr>
        <p:spPr>
          <a:xfrm rot="16828315">
            <a:off x="3228197" y="2613836"/>
            <a:ext cx="1492646" cy="307777"/>
          </a:xfrm>
          <a:prstGeom prst="rect">
            <a:avLst/>
          </a:prstGeom>
          <a:noFill/>
        </p:spPr>
        <p:txBody>
          <a:bodyPr wrap="square" rtlCol="0">
            <a:spAutoFit/>
          </a:bodyPr>
          <a:lstStyle/>
          <a:p>
            <a:r>
              <a:rPr lang="en-US" sz="1400" dirty="0" smtClean="0"/>
              <a:t>2. Html, JS, CSS</a:t>
            </a:r>
            <a:endParaRPr lang="en-US" sz="1400" dirty="0"/>
          </a:p>
        </p:txBody>
      </p:sp>
      <p:cxnSp>
        <p:nvCxnSpPr>
          <p:cNvPr id="60" name="Straight Arrow Connector 59"/>
          <p:cNvCxnSpPr/>
          <p:nvPr/>
        </p:nvCxnSpPr>
        <p:spPr>
          <a:xfrm flipV="1">
            <a:off x="3518404" y="1846964"/>
            <a:ext cx="351826" cy="1908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905366" y="1922156"/>
            <a:ext cx="315023" cy="183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a:endCxn id="14" idx="1"/>
          </p:cNvCxnSpPr>
          <p:nvPr/>
        </p:nvCxnSpPr>
        <p:spPr>
          <a:xfrm flipV="1">
            <a:off x="4069451" y="1079230"/>
            <a:ext cx="1788867" cy="267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18138454">
            <a:off x="4092373" y="2264190"/>
            <a:ext cx="1492646" cy="307777"/>
          </a:xfrm>
          <a:prstGeom prst="rect">
            <a:avLst/>
          </a:prstGeom>
          <a:noFill/>
        </p:spPr>
        <p:txBody>
          <a:bodyPr wrap="square" rtlCol="0">
            <a:spAutoFit/>
          </a:bodyPr>
          <a:lstStyle/>
          <a:p>
            <a:r>
              <a:rPr lang="en-US" sz="1400" dirty="0" smtClean="0"/>
              <a:t>3. Auth Request</a:t>
            </a:r>
            <a:endParaRPr lang="en-US" sz="1400" dirty="0"/>
          </a:p>
        </p:txBody>
      </p:sp>
      <p:cxnSp>
        <p:nvCxnSpPr>
          <p:cNvPr id="1029" name="Straight Arrow Connector 1028"/>
          <p:cNvCxnSpPr/>
          <p:nvPr/>
        </p:nvCxnSpPr>
        <p:spPr>
          <a:xfrm flipH="1">
            <a:off x="4081370" y="1759707"/>
            <a:ext cx="2113814" cy="212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18929460">
            <a:off x="5002129" y="2225103"/>
            <a:ext cx="931463" cy="307777"/>
          </a:xfrm>
          <a:prstGeom prst="rect">
            <a:avLst/>
          </a:prstGeom>
          <a:noFill/>
        </p:spPr>
        <p:txBody>
          <a:bodyPr wrap="square" rtlCol="0">
            <a:spAutoFit/>
          </a:bodyPr>
          <a:lstStyle/>
          <a:p>
            <a:r>
              <a:rPr lang="en-US" sz="1400" dirty="0" smtClean="0"/>
              <a:t>4. Token</a:t>
            </a:r>
            <a:endParaRPr lang="en-US" sz="1400" dirty="0"/>
          </a:p>
        </p:txBody>
      </p:sp>
      <p:cxnSp>
        <p:nvCxnSpPr>
          <p:cNvPr id="1047" name="Straight Arrow Connector 1046"/>
          <p:cNvCxnSpPr/>
          <p:nvPr/>
        </p:nvCxnSpPr>
        <p:spPr>
          <a:xfrm flipV="1">
            <a:off x="4108040" y="3832403"/>
            <a:ext cx="3735162" cy="12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rot="21448092">
            <a:off x="4245954" y="3615413"/>
            <a:ext cx="3299849" cy="307777"/>
          </a:xfrm>
          <a:prstGeom prst="rect">
            <a:avLst/>
          </a:prstGeom>
          <a:noFill/>
        </p:spPr>
        <p:txBody>
          <a:bodyPr wrap="square" rtlCol="0">
            <a:spAutoFit/>
          </a:bodyPr>
          <a:lstStyle/>
          <a:p>
            <a:r>
              <a:rPr lang="en-US" sz="1400" dirty="0" smtClean="0"/>
              <a:t>5. Resource request + Token + json payload</a:t>
            </a:r>
            <a:endParaRPr lang="en-US" sz="1400" dirty="0"/>
          </a:p>
        </p:txBody>
      </p:sp>
      <p:cxnSp>
        <p:nvCxnSpPr>
          <p:cNvPr id="1052" name="Straight Arrow Connector 1051"/>
          <p:cNvCxnSpPr>
            <a:stCxn id="32" idx="0"/>
            <a:endCxn id="14" idx="3"/>
          </p:cNvCxnSpPr>
          <p:nvPr/>
        </p:nvCxnSpPr>
        <p:spPr>
          <a:xfrm flipH="1" flipV="1">
            <a:off x="6783841" y="1079230"/>
            <a:ext cx="1599251" cy="186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2923262">
            <a:off x="6625477" y="1837409"/>
            <a:ext cx="2243925" cy="307777"/>
          </a:xfrm>
          <a:prstGeom prst="rect">
            <a:avLst/>
          </a:prstGeom>
          <a:noFill/>
        </p:spPr>
        <p:txBody>
          <a:bodyPr wrap="square" rtlCol="0">
            <a:spAutoFit/>
          </a:bodyPr>
          <a:lstStyle/>
          <a:p>
            <a:r>
              <a:rPr lang="en-US" sz="1400" dirty="0" smtClean="0"/>
              <a:t>6. Token validation request</a:t>
            </a:r>
            <a:endParaRPr lang="en-US" sz="1400" dirty="0"/>
          </a:p>
        </p:txBody>
      </p:sp>
      <p:cxnSp>
        <p:nvCxnSpPr>
          <p:cNvPr id="1055" name="Straight Arrow Connector 1054"/>
          <p:cNvCxnSpPr>
            <a:endCxn id="1033" idx="3"/>
          </p:cNvCxnSpPr>
          <p:nvPr/>
        </p:nvCxnSpPr>
        <p:spPr>
          <a:xfrm flipH="1">
            <a:off x="4109704" y="4240035"/>
            <a:ext cx="3685120" cy="4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673174" y="4023096"/>
            <a:ext cx="1650146" cy="307777"/>
          </a:xfrm>
          <a:prstGeom prst="rect">
            <a:avLst/>
          </a:prstGeom>
          <a:noFill/>
        </p:spPr>
        <p:txBody>
          <a:bodyPr wrap="square" rtlCol="0">
            <a:spAutoFit/>
          </a:bodyPr>
          <a:lstStyle/>
          <a:p>
            <a:r>
              <a:rPr lang="en-US" sz="1400" dirty="0" smtClean="0"/>
              <a:t>8. Response (json)</a:t>
            </a:r>
            <a:endParaRPr lang="en-US" sz="1400" dirty="0"/>
          </a:p>
        </p:txBody>
      </p:sp>
      <p:cxnSp>
        <p:nvCxnSpPr>
          <p:cNvPr id="10" name="Straight Arrow Connector 9"/>
          <p:cNvCxnSpPr/>
          <p:nvPr/>
        </p:nvCxnSpPr>
        <p:spPr>
          <a:xfrm>
            <a:off x="6446975" y="1690253"/>
            <a:ext cx="1477074" cy="1251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2374092">
            <a:off x="6526900" y="1907571"/>
            <a:ext cx="1062779" cy="307777"/>
          </a:xfrm>
          <a:prstGeom prst="rect">
            <a:avLst/>
          </a:prstGeom>
          <a:noFill/>
        </p:spPr>
        <p:txBody>
          <a:bodyPr wrap="square" rtlCol="0">
            <a:spAutoFit/>
          </a:bodyPr>
          <a:lstStyle/>
          <a:p>
            <a:r>
              <a:rPr lang="en-US" sz="1400" dirty="0" smtClean="0"/>
              <a:t>7. Success</a:t>
            </a:r>
            <a:endParaRPr lang="en-US" sz="1400" dirty="0"/>
          </a:p>
        </p:txBody>
      </p:sp>
      <p:cxnSp>
        <p:nvCxnSpPr>
          <p:cNvPr id="5" name="Straight Arrow Connector 4"/>
          <p:cNvCxnSpPr/>
          <p:nvPr/>
        </p:nvCxnSpPr>
        <p:spPr>
          <a:xfrm>
            <a:off x="4108040" y="4407490"/>
            <a:ext cx="3284199" cy="867948"/>
          </a:xfrm>
          <a:prstGeom prst="straightConnector1">
            <a:avLst/>
          </a:prstGeom>
          <a:ln>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rot="767492">
            <a:off x="5367303" y="4523580"/>
            <a:ext cx="1854940" cy="307777"/>
          </a:xfrm>
          <a:prstGeom prst="rect">
            <a:avLst/>
          </a:prstGeom>
          <a:noFill/>
        </p:spPr>
        <p:txBody>
          <a:bodyPr wrap="square" rtlCol="0">
            <a:spAutoFit/>
          </a:bodyPr>
          <a:lstStyle/>
          <a:p>
            <a:r>
              <a:rPr lang="en-US" sz="1400" dirty="0" smtClean="0"/>
              <a:t>(subsequent requests)</a:t>
            </a:r>
            <a:endParaRPr lang="en-US" sz="1400" dirty="0"/>
          </a:p>
        </p:txBody>
      </p:sp>
    </p:spTree>
    <p:extLst>
      <p:ext uri="{BB962C8B-B14F-4D97-AF65-F5344CB8AC3E}">
        <p14:creationId xmlns:p14="http://schemas.microsoft.com/office/powerpoint/2010/main" val="14428452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50" y="173104"/>
            <a:ext cx="9439912" cy="720385"/>
          </a:xfrm>
        </p:spPr>
        <p:txBody>
          <a:bodyPr>
            <a:noAutofit/>
          </a:bodyPr>
          <a:lstStyle/>
          <a:p>
            <a:pPr algn="ctr"/>
            <a:r>
              <a:rPr lang="en-US" sz="2400" b="1" dirty="0" smtClean="0"/>
              <a:t>How Micro Services, REST style and Spring Boot complement each together</a:t>
            </a:r>
            <a:endParaRPr lang="en-US" sz="2400" b="1" dirty="0"/>
          </a:p>
        </p:txBody>
      </p:sp>
      <p:sp>
        <p:nvSpPr>
          <p:cNvPr id="4" name="TextBox 3"/>
          <p:cNvSpPr txBox="1"/>
          <p:nvPr/>
        </p:nvSpPr>
        <p:spPr>
          <a:xfrm>
            <a:off x="455650" y="687807"/>
            <a:ext cx="11537058" cy="7048083"/>
          </a:xfrm>
          <a:prstGeom prst="rect">
            <a:avLst/>
          </a:prstGeom>
          <a:noFill/>
        </p:spPr>
        <p:txBody>
          <a:bodyPr wrap="square" rtlCol="0">
            <a:spAutoFit/>
          </a:bodyPr>
          <a:lstStyle/>
          <a:p>
            <a:r>
              <a:rPr lang="en-US" sz="2000" b="1" dirty="0" smtClean="0"/>
              <a:t>Spring Boot</a:t>
            </a:r>
          </a:p>
          <a:p>
            <a:pPr marL="285750" indent="-285750">
              <a:buFont typeface="Arial" panose="020B0604020202020204" pitchFamily="34" charset="0"/>
              <a:buChar char="•"/>
            </a:pPr>
            <a:r>
              <a:rPr lang="en-US" sz="2000" dirty="0" smtClean="0"/>
              <a:t>Rapid </a:t>
            </a:r>
            <a:r>
              <a:rPr lang="en-US" sz="2000" dirty="0" smtClean="0"/>
              <a:t>development of Micro Services and REST endpoints</a:t>
            </a:r>
          </a:p>
          <a:p>
            <a:pPr marL="285750" indent="-285750">
              <a:buFont typeface="Arial" panose="020B0604020202020204" pitchFamily="34" charset="0"/>
              <a:buChar char="•"/>
            </a:pPr>
            <a:r>
              <a:rPr lang="en-US" sz="2000" dirty="0" smtClean="0"/>
              <a:t>Embraces and facilitates the creation of RESTful Services</a:t>
            </a:r>
          </a:p>
          <a:p>
            <a:pPr marL="285750" indent="-285750">
              <a:buFont typeface="Arial" panose="020B0604020202020204" pitchFamily="34" charset="0"/>
              <a:buChar char="•"/>
            </a:pPr>
            <a:r>
              <a:rPr lang="en-US" sz="2000" dirty="0" smtClean="0"/>
              <a:t>Actuator – Prod ready Monitoring features (as in “Design for failure” – Micro Services principle)</a:t>
            </a:r>
          </a:p>
          <a:p>
            <a:pPr marL="285750" indent="-285750">
              <a:buFont typeface="Arial" panose="020B0604020202020204" pitchFamily="34" charset="0"/>
              <a:buChar char="•"/>
            </a:pPr>
            <a:r>
              <a:rPr lang="en-US" sz="2000" dirty="0" smtClean="0"/>
              <a:t>Enables Infrastructure automation (Another Micro Service principle)</a:t>
            </a:r>
            <a:endParaRPr lang="en-US" sz="2000" dirty="0" smtClean="0"/>
          </a:p>
          <a:p>
            <a:pPr marL="285750" indent="-285750">
              <a:buFont typeface="Arial" panose="020B0604020202020204" pitchFamily="34" charset="0"/>
              <a:buChar char="•"/>
            </a:pPr>
            <a:endParaRPr lang="en-US" sz="2000" dirty="0" smtClean="0"/>
          </a:p>
          <a:p>
            <a:r>
              <a:rPr lang="en-US" sz="2000" b="1" dirty="0" smtClean="0"/>
              <a:t>REST architectural style</a:t>
            </a:r>
            <a:endParaRPr lang="en-US" sz="2000" b="1" dirty="0" smtClean="0"/>
          </a:p>
          <a:p>
            <a:pPr marL="285750" indent="-285750">
              <a:buFont typeface="Arial" panose="020B0604020202020204" pitchFamily="34" charset="0"/>
              <a:buChar char="•"/>
            </a:pPr>
            <a:r>
              <a:rPr lang="en-US" sz="2000" dirty="0" smtClean="0"/>
              <a:t>Confirming to REST constraints such as Caching, Separation of Concerns, Reliability, Statelessness facilitates the creation of richer, client agnostic and very powerful </a:t>
            </a:r>
            <a:r>
              <a:rPr lang="en-US" sz="2000" dirty="0" smtClean="0"/>
              <a:t>services with HATEOAS</a:t>
            </a:r>
            <a:endParaRPr lang="en-US" sz="2000" dirty="0" smtClean="0"/>
          </a:p>
          <a:p>
            <a:pPr marL="285750" indent="-285750">
              <a:buFont typeface="Arial" panose="020B0604020202020204" pitchFamily="34" charset="0"/>
              <a:buChar char="•"/>
            </a:pPr>
            <a:r>
              <a:rPr lang="en-US" sz="2000" dirty="0" smtClean="0"/>
              <a:t>It’s just a cleaner and a natural architectural style embracing simplicity and </a:t>
            </a:r>
            <a:r>
              <a:rPr lang="en-US" sz="2000" dirty="0" smtClean="0"/>
              <a:t>uniformity</a:t>
            </a:r>
          </a:p>
          <a:p>
            <a:pPr marL="285750" indent="-285750">
              <a:buFont typeface="Arial" panose="020B0604020202020204" pitchFamily="34" charset="0"/>
              <a:buChar char="•"/>
            </a:pPr>
            <a:r>
              <a:rPr lang="en-US" sz="2000" dirty="0" smtClean="0"/>
              <a:t>Aides when dealing with the additional API documentation needs when you have multiple running Micro Services with the adoption of HATEOAS</a:t>
            </a:r>
            <a:endParaRPr lang="en-US" sz="2000" dirty="0" smtClean="0"/>
          </a:p>
          <a:p>
            <a:endParaRPr lang="en-US" sz="2000" dirty="0" smtClean="0"/>
          </a:p>
          <a:p>
            <a:r>
              <a:rPr lang="en-US" sz="2000" b="1" dirty="0" smtClean="0"/>
              <a:t>Micro Services</a:t>
            </a:r>
          </a:p>
          <a:p>
            <a:pPr marL="285750" indent="-285750">
              <a:buFont typeface="Arial" panose="020B0604020202020204" pitchFamily="34" charset="0"/>
              <a:buChar char="•"/>
            </a:pPr>
            <a:r>
              <a:rPr lang="en-US" sz="2000" dirty="0" smtClean="0"/>
              <a:t>Infrastructure automation, Independent evolution of components, Design for </a:t>
            </a:r>
            <a:r>
              <a:rPr lang="en-US" sz="2000" dirty="0" smtClean="0"/>
              <a:t>failure</a:t>
            </a:r>
          </a:p>
          <a:p>
            <a:pPr marL="285750" indent="-285750">
              <a:buFont typeface="Arial" panose="020B0604020202020204" pitchFamily="34" charset="0"/>
              <a:buChar char="•"/>
            </a:pPr>
            <a:r>
              <a:rPr lang="en-US" sz="2000" dirty="0" smtClean="0"/>
              <a:t>Can be designed to fully complement REST constraints (Layered approach, Uniform Interface, Scalability, Client/Server and stateless)</a:t>
            </a:r>
            <a:endParaRPr lang="en-US" sz="2000" dirty="0" smtClean="0"/>
          </a:p>
          <a:p>
            <a:pPr marL="285750" indent="-285750">
              <a:buFont typeface="Arial" panose="020B0604020202020204" pitchFamily="34" charset="0"/>
              <a:buChar char="•"/>
            </a:pPr>
            <a:r>
              <a:rPr lang="en-US" sz="2000" dirty="0" smtClean="0"/>
              <a:t>Unbounded </a:t>
            </a:r>
            <a:r>
              <a:rPr lang="en-US" sz="2000" dirty="0" smtClean="0"/>
              <a:t> horizontal Scalability and support for Elastic Infrastructure</a:t>
            </a:r>
          </a:p>
          <a:p>
            <a:pPr marL="285750" indent="-285750">
              <a:buFont typeface="Arial" panose="020B0604020202020204" pitchFamily="34" charset="0"/>
              <a:buChar char="•"/>
            </a:pPr>
            <a:r>
              <a:rPr lang="en-US" sz="2000" dirty="0" smtClean="0"/>
              <a:t>Improved manageability of Products, cleaner design principles and </a:t>
            </a:r>
            <a:endParaRPr lang="en-US" sz="2000"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3750162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26" name="Picture 2" descr="thinkingboy outline by ryanlerch - an image from the US government EPA &quot;Sunwise&quot; program. I converted it from PDF format. the source link is here - http://www.epa.gov/sunwise/doc/poster.pd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3086" y="1825625"/>
            <a:ext cx="324582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971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to know</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App packaged as an executable jar* and runs on an embedded Tomcat. </a:t>
            </a:r>
          </a:p>
          <a:p>
            <a:r>
              <a:rPr lang="en-US" dirty="0" smtClean="0"/>
              <a:t>Fully supports all of traditional Spring features (In a way Spring Boot is a layer on top of Spring infrastructure)</a:t>
            </a:r>
          </a:p>
          <a:p>
            <a:r>
              <a:rPr lang="en-US" dirty="0" smtClean="0"/>
              <a:t>Out of the box Production ready management/monitoring features including Auditing, Tracing, Metrics and Process monitoring. </a:t>
            </a:r>
          </a:p>
          <a:p>
            <a:r>
              <a:rPr lang="en-US" dirty="0" smtClean="0"/>
              <a:t>Cloud deployment support - </a:t>
            </a:r>
            <a:r>
              <a:rPr lang="en-US" dirty="0" err="1" smtClean="0"/>
              <a:t>Heroku</a:t>
            </a:r>
            <a:r>
              <a:rPr lang="en-US" dirty="0" smtClean="0"/>
              <a:t>, </a:t>
            </a:r>
            <a:r>
              <a:rPr lang="en-US" dirty="0" err="1" smtClean="0"/>
              <a:t>Openshift</a:t>
            </a:r>
            <a:r>
              <a:rPr lang="en-US" dirty="0" smtClean="0"/>
              <a:t>, Cloud Foundry, Google app engine etc.</a:t>
            </a:r>
            <a:endParaRPr lang="en-US" dirty="0"/>
          </a:p>
        </p:txBody>
      </p:sp>
    </p:spTree>
    <p:extLst>
      <p:ext uri="{BB962C8B-B14F-4D97-AF65-F5344CB8AC3E}">
        <p14:creationId xmlns:p14="http://schemas.microsoft.com/office/powerpoint/2010/main" val="1861585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started</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Initializer class with a </a:t>
            </a:r>
            <a:r>
              <a:rPr lang="en-US" b="1" dirty="0" smtClean="0"/>
              <a:t>Main method </a:t>
            </a:r>
            <a:r>
              <a:rPr lang="en-US" dirty="0" smtClean="0"/>
              <a:t>– Entry point of the app</a:t>
            </a:r>
          </a:p>
          <a:p>
            <a:r>
              <a:rPr lang="en-US" dirty="0" smtClean="0"/>
              <a:t>Maven – Parent (</a:t>
            </a:r>
            <a:r>
              <a:rPr lang="en-US" b="1" dirty="0" smtClean="0"/>
              <a:t>spring-boot-starter-parent</a:t>
            </a:r>
            <a:r>
              <a:rPr lang="en-US" dirty="0" smtClean="0"/>
              <a:t>)*</a:t>
            </a:r>
          </a:p>
          <a:p>
            <a:r>
              <a:rPr lang="en-US" dirty="0" smtClean="0"/>
              <a:t>Optional </a:t>
            </a:r>
            <a:r>
              <a:rPr lang="en-US" b="1" dirty="0" err="1" smtClean="0"/>
              <a:t>application.properties</a:t>
            </a:r>
            <a:r>
              <a:rPr lang="en-US" dirty="0" smtClean="0"/>
              <a:t> for custom/overriding default </a:t>
            </a:r>
            <a:r>
              <a:rPr lang="en-US" dirty="0" err="1" smtClean="0"/>
              <a:t>config</a:t>
            </a:r>
            <a:endParaRPr lang="en-US" dirty="0" smtClean="0"/>
          </a:p>
          <a:p>
            <a:r>
              <a:rPr lang="en-US" dirty="0" smtClean="0">
                <a:hlinkClick r:id="rId3"/>
              </a:rPr>
              <a:t>Auto-configuration</a:t>
            </a:r>
            <a:endParaRPr lang="en-US" dirty="0" smtClean="0"/>
          </a:p>
          <a:p>
            <a:endParaRPr lang="en-US" dirty="0"/>
          </a:p>
        </p:txBody>
      </p:sp>
    </p:spTree>
    <p:extLst>
      <p:ext uri="{BB962C8B-B14F-4D97-AF65-F5344CB8AC3E}">
        <p14:creationId xmlns:p14="http://schemas.microsoft.com/office/powerpoint/2010/main" val="408731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Quick Demo</a:t>
            </a:r>
            <a:endParaRPr lang="en-US" dirty="0"/>
          </a:p>
        </p:txBody>
      </p:sp>
      <p:sp>
        <p:nvSpPr>
          <p:cNvPr id="3" name="Content Placeholder 2"/>
          <p:cNvSpPr>
            <a:spLocks noGrp="1"/>
          </p:cNvSpPr>
          <p:nvPr>
            <p:ph idx="1"/>
          </p:nvPr>
        </p:nvSpPr>
        <p:spPr/>
        <p:txBody>
          <a:bodyPr/>
          <a:lstStyle/>
          <a:p>
            <a:r>
              <a:rPr lang="en-US" dirty="0" smtClean="0"/>
              <a:t>What are we going to build now?</a:t>
            </a:r>
          </a:p>
          <a:p>
            <a:pPr lvl="1"/>
            <a:r>
              <a:rPr lang="en-US" dirty="0"/>
              <a:t>A simple Bookmark app with JPA  and an Embedded </a:t>
            </a:r>
            <a:r>
              <a:rPr lang="en-US" dirty="0" smtClean="0"/>
              <a:t>database</a:t>
            </a:r>
          </a:p>
          <a:p>
            <a:r>
              <a:rPr lang="en-US" dirty="0" smtClean="0"/>
              <a:t>Environment: Eclipse IDE /w Spring Suite installed (or STS).</a:t>
            </a:r>
          </a:p>
          <a:p>
            <a:r>
              <a:rPr lang="en-US" dirty="0" smtClean="0"/>
              <a:t>Steps:</a:t>
            </a:r>
          </a:p>
          <a:p>
            <a:pPr lvl="1"/>
            <a:r>
              <a:rPr lang="en-US" dirty="0" smtClean="0"/>
              <a:t>Download a Spring starter project</a:t>
            </a:r>
          </a:p>
          <a:p>
            <a:pPr lvl="1"/>
            <a:r>
              <a:rPr lang="en-US" dirty="0" smtClean="0"/>
              <a:t>Create a simple Endpoint for Hello</a:t>
            </a:r>
          </a:p>
          <a:p>
            <a:pPr lvl="1"/>
            <a:r>
              <a:rPr lang="en-US" dirty="0" smtClean="0"/>
              <a:t>Create a Booking entity</a:t>
            </a:r>
          </a:p>
          <a:p>
            <a:pPr lvl="1"/>
            <a:r>
              <a:rPr lang="en-US" dirty="0" smtClean="0"/>
              <a:t>Create a </a:t>
            </a:r>
            <a:r>
              <a:rPr lang="en-US" dirty="0" err="1" smtClean="0"/>
              <a:t>JpaRepository</a:t>
            </a:r>
            <a:r>
              <a:rPr lang="en-US" dirty="0" smtClean="0"/>
              <a:t> for Booking</a:t>
            </a:r>
          </a:p>
          <a:p>
            <a:pPr lvl="1"/>
            <a:r>
              <a:rPr lang="en-US" dirty="0" smtClean="0"/>
              <a:t>Create a </a:t>
            </a:r>
            <a:r>
              <a:rPr lang="en-US" dirty="0" err="1" smtClean="0"/>
              <a:t>db</a:t>
            </a:r>
            <a:r>
              <a:rPr lang="en-US" dirty="0" smtClean="0"/>
              <a:t> </a:t>
            </a:r>
            <a:r>
              <a:rPr lang="en-US" dirty="0" err="1" smtClean="0"/>
              <a:t>init</a:t>
            </a:r>
            <a:r>
              <a:rPr lang="en-US" dirty="0" smtClean="0"/>
              <a:t> script</a:t>
            </a:r>
          </a:p>
          <a:p>
            <a:pPr lvl="1"/>
            <a:r>
              <a:rPr lang="en-US" dirty="0" smtClean="0"/>
              <a:t>Expose an endpoint that serves the data</a:t>
            </a:r>
          </a:p>
          <a:p>
            <a:pPr lvl="1"/>
            <a:endParaRPr lang="en-US" dirty="0"/>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b="1" dirty="0">
                <a:hlinkClick r:id="rId3"/>
              </a:rPr>
              <a:t>Building REST services with </a:t>
            </a:r>
            <a:r>
              <a:rPr lang="en-US" sz="1200" b="1" dirty="0" smtClean="0">
                <a:hlinkClick r:id="rId3"/>
              </a:rPr>
              <a:t>Spring</a:t>
            </a:r>
            <a:endParaRPr lang="en-US" sz="1200" b="1" dirty="0"/>
          </a:p>
        </p:txBody>
      </p:sp>
    </p:spTree>
    <p:extLst>
      <p:ext uri="{BB962C8B-B14F-4D97-AF65-F5344CB8AC3E}">
        <p14:creationId xmlns:p14="http://schemas.microsoft.com/office/powerpoint/2010/main" val="2043375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Getting Help</a:t>
            </a:r>
            <a:endParaRPr lang="en-US" dirty="0"/>
          </a:p>
        </p:txBody>
      </p:sp>
      <p:sp>
        <p:nvSpPr>
          <p:cNvPr id="3" name="Content Placeholder 2"/>
          <p:cNvSpPr>
            <a:spLocks noGrp="1"/>
          </p:cNvSpPr>
          <p:nvPr>
            <p:ph idx="1"/>
          </p:nvPr>
        </p:nvSpPr>
        <p:spPr/>
        <p:txBody>
          <a:bodyPr/>
          <a:lstStyle/>
          <a:p>
            <a:r>
              <a:rPr lang="en-US" dirty="0" smtClean="0"/>
              <a:t>Spring IO guides</a:t>
            </a:r>
          </a:p>
          <a:p>
            <a:pPr lvl="1"/>
            <a:r>
              <a:rPr lang="en-US" dirty="0">
                <a:hlinkClick r:id="rId2"/>
              </a:rPr>
              <a:t>http://start.spring.io</a:t>
            </a:r>
            <a:r>
              <a:rPr lang="en-US" dirty="0" smtClean="0">
                <a:hlinkClick r:id="rId2"/>
              </a:rPr>
              <a:t>/</a:t>
            </a:r>
            <a:r>
              <a:rPr lang="en-US" dirty="0" smtClean="0"/>
              <a:t> or through Eclipse with Spring plugin/STS</a:t>
            </a:r>
          </a:p>
          <a:p>
            <a:pPr lvl="1"/>
            <a:r>
              <a:rPr lang="en-US" dirty="0" smtClean="0"/>
              <a:t>Getting </a:t>
            </a:r>
            <a:r>
              <a:rPr lang="en-US" dirty="0"/>
              <a:t>started guides: https://spring.io/guides</a:t>
            </a:r>
            <a:endParaRPr lang="en-US" dirty="0" smtClean="0"/>
          </a:p>
          <a:p>
            <a:r>
              <a:rPr lang="en-US" dirty="0" smtClean="0">
                <a:hlinkClick r:id="rId3"/>
              </a:rPr>
              <a:t>Spring Boot Reference Guide</a:t>
            </a:r>
            <a:endParaRPr lang="en-US" dirty="0" smtClean="0"/>
          </a:p>
          <a:p>
            <a:r>
              <a:rPr lang="en-US" dirty="0" smtClean="0"/>
              <a:t>On </a:t>
            </a:r>
            <a:r>
              <a:rPr lang="en-US" dirty="0" smtClean="0">
                <a:hlinkClick r:id="rId4"/>
              </a:rPr>
              <a:t>Stackoverflow</a:t>
            </a:r>
            <a:endParaRPr lang="en-US" dirty="0"/>
          </a:p>
        </p:txBody>
      </p:sp>
    </p:spTree>
    <p:extLst>
      <p:ext uri="{BB962C8B-B14F-4D97-AF65-F5344CB8AC3E}">
        <p14:creationId xmlns:p14="http://schemas.microsoft.com/office/powerpoint/2010/main" val="330031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13282</TotalTime>
  <Words>2717</Words>
  <Application>Microsoft Office PowerPoint</Application>
  <PresentationFormat>Widescreen</PresentationFormat>
  <Paragraphs>404</Paragraphs>
  <Slides>34</Slides>
  <Notes>27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Micro Services, REST and Spring Boot</vt:lpstr>
      <vt:lpstr>About me</vt:lpstr>
      <vt:lpstr>Agenda</vt:lpstr>
      <vt:lpstr>PowerPoint Presentation</vt:lpstr>
      <vt:lpstr>Convention over Configuration</vt:lpstr>
      <vt:lpstr>Spring Boot – Getting to know</vt:lpstr>
      <vt:lpstr>Spring Boot – Getting started</vt:lpstr>
      <vt:lpstr>Spring Boot – Quick Demo</vt:lpstr>
      <vt:lpstr>Spring Boot – Getting Help</vt:lpstr>
      <vt:lpstr>Spring Boot - Features</vt:lpstr>
      <vt:lpstr>Spring Boot – Features (Contd..)</vt:lpstr>
      <vt:lpstr>REST – Representational State Transfer</vt:lpstr>
      <vt:lpstr>REST architectural style - Drivers</vt:lpstr>
      <vt:lpstr>How to derive REST style?</vt:lpstr>
      <vt:lpstr>REST – Constraints</vt:lpstr>
      <vt:lpstr>REST – Richardson’s Maturity Model</vt:lpstr>
      <vt:lpstr>Hypermedia as the engine of application state (HATEOAS)</vt:lpstr>
      <vt:lpstr>CRUD using HTTP methods (*as per the RFCs)</vt:lpstr>
      <vt:lpstr>HTTP status codes</vt:lpstr>
      <vt:lpstr>Micro services</vt:lpstr>
      <vt:lpstr>Micro-services architectural style</vt:lpstr>
      <vt:lpstr>Micro-services - Characteristics</vt:lpstr>
      <vt:lpstr>Micro-services - Characteristics</vt:lpstr>
      <vt:lpstr>Micro-services - Characteristics</vt:lpstr>
      <vt:lpstr>Micro-services - Characteristics</vt:lpstr>
      <vt:lpstr>Micro-services - Characteristics</vt:lpstr>
      <vt:lpstr>Monolithic challenges</vt:lpstr>
      <vt:lpstr>Monolithic challenges</vt:lpstr>
      <vt:lpstr>Monolithic Challenges</vt:lpstr>
      <vt:lpstr>Monolithic Challenges</vt:lpstr>
      <vt:lpstr>Can we improve on this?</vt:lpstr>
      <vt:lpstr>Scalable Micro Service Architecture</vt:lpstr>
      <vt:lpstr>How Micro Services, REST style and Spring Boot complement each together</vt:lpstr>
      <vt:lpstr>Questions?</vt:lpstr>
    </vt:vector>
  </TitlesOfParts>
  <Company>Intermountain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Prashanth Batchu</cp:lastModifiedBy>
  <cp:revision>356</cp:revision>
  <dcterms:created xsi:type="dcterms:W3CDTF">2015-03-06T17:55:48Z</dcterms:created>
  <dcterms:modified xsi:type="dcterms:W3CDTF">2015-03-19T21:30:07Z</dcterms:modified>
</cp:coreProperties>
</file>