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81" r:id="rId3"/>
    <p:sldId id="257" r:id="rId4"/>
    <p:sldId id="261" r:id="rId5"/>
    <p:sldId id="263" r:id="rId6"/>
    <p:sldId id="275" r:id="rId7"/>
    <p:sldId id="276" r:id="rId8"/>
    <p:sldId id="264" r:id="rId9"/>
    <p:sldId id="279" r:id="rId10"/>
    <p:sldId id="277" r:id="rId11"/>
    <p:sldId id="278" r:id="rId12"/>
    <p:sldId id="258" r:id="rId13"/>
    <p:sldId id="266" r:id="rId14"/>
    <p:sldId id="269" r:id="rId15"/>
    <p:sldId id="267" r:id="rId16"/>
    <p:sldId id="265" r:id="rId17"/>
    <p:sldId id="268" r:id="rId18"/>
    <p:sldId id="270" r:id="rId19"/>
    <p:sldId id="271" r:id="rId20"/>
    <p:sldId id="272" r:id="rId21"/>
    <p:sldId id="262" r:id="rId22"/>
    <p:sldId id="288" r:id="rId23"/>
    <p:sldId id="289" r:id="rId24"/>
    <p:sldId id="291" r:id="rId25"/>
    <p:sldId id="290" r:id="rId26"/>
    <p:sldId id="292" r:id="rId27"/>
    <p:sldId id="259" r:id="rId28"/>
    <p:sldId id="283" r:id="rId29"/>
    <p:sldId id="284" r:id="rId30"/>
    <p:sldId id="285" r:id="rId31"/>
    <p:sldId id="282" r:id="rId32"/>
    <p:sldId id="274" r:id="rId33"/>
    <p:sldId id="286"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1" d="100"/>
          <a:sy n="61" d="100"/>
        </p:scale>
        <p:origin x="1517" y="53"/>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3/19/2015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3/19/2015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dirty="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a:t>
            </a:fld>
            <a:endParaRPr lang="en-US" dirty="0"/>
          </a:p>
        </p:txBody>
      </p:sp>
    </p:spTree>
    <p:extLst>
      <p:ext uri="{BB962C8B-B14F-4D97-AF65-F5344CB8AC3E}">
        <p14:creationId xmlns:p14="http://schemas.microsoft.com/office/powerpoint/2010/main" val="16812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21</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22</a:t>
            </a:fld>
            <a:endParaRPr lang="en-US" dirty="0"/>
          </a:p>
        </p:txBody>
      </p:sp>
    </p:spTree>
    <p:extLst>
      <p:ext uri="{BB962C8B-B14F-4D97-AF65-F5344CB8AC3E}">
        <p14:creationId xmlns:p14="http://schemas.microsoft.com/office/powerpoint/2010/main" val="23135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23</a:t>
            </a:fld>
            <a:endParaRPr lang="en-US" dirty="0"/>
          </a:p>
        </p:txBody>
      </p:sp>
    </p:spTree>
    <p:extLst>
      <p:ext uri="{BB962C8B-B14F-4D97-AF65-F5344CB8AC3E}">
        <p14:creationId xmlns:p14="http://schemas.microsoft.com/office/powerpoint/2010/main" val="3082264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24</a:t>
            </a:fld>
            <a:endParaRPr lang="en-US" dirty="0"/>
          </a:p>
        </p:txBody>
      </p:sp>
    </p:spTree>
    <p:extLst>
      <p:ext uri="{BB962C8B-B14F-4D97-AF65-F5344CB8AC3E}">
        <p14:creationId xmlns:p14="http://schemas.microsoft.com/office/powerpoint/2010/main" val="315647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25</a:t>
            </a:fld>
            <a:endParaRPr lang="en-US" dirty="0"/>
          </a:p>
        </p:txBody>
      </p:sp>
    </p:spTree>
    <p:extLst>
      <p:ext uri="{BB962C8B-B14F-4D97-AF65-F5344CB8AC3E}">
        <p14:creationId xmlns:p14="http://schemas.microsoft.com/office/powerpoint/2010/main" val="196054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a:t>
            </a:fld>
            <a:endParaRPr lang="en-US" dirty="0"/>
          </a:p>
        </p:txBody>
      </p:sp>
    </p:spTree>
    <p:extLst>
      <p:ext uri="{BB962C8B-B14F-4D97-AF65-F5344CB8AC3E}">
        <p14:creationId xmlns:p14="http://schemas.microsoft.com/office/powerpoint/2010/main" val="101199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26</a:t>
            </a:fld>
            <a:endParaRPr lang="en-US" dirty="0"/>
          </a:p>
        </p:txBody>
      </p:sp>
    </p:spTree>
    <p:extLst>
      <p:ext uri="{BB962C8B-B14F-4D97-AF65-F5344CB8AC3E}">
        <p14:creationId xmlns:p14="http://schemas.microsoft.com/office/powerpoint/2010/main" val="3240325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27</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28</a:t>
            </a:fld>
            <a:endParaRPr lang="en-US" dirty="0"/>
          </a:p>
        </p:txBody>
      </p:sp>
    </p:spTree>
    <p:extLst>
      <p:ext uri="{BB962C8B-B14F-4D97-AF65-F5344CB8AC3E}">
        <p14:creationId xmlns:p14="http://schemas.microsoft.com/office/powerpoint/2010/main" val="2864945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29</a:t>
            </a:fld>
            <a:endParaRPr lang="en-US" dirty="0"/>
          </a:p>
        </p:txBody>
      </p:sp>
    </p:spTree>
    <p:extLst>
      <p:ext uri="{BB962C8B-B14F-4D97-AF65-F5344CB8AC3E}">
        <p14:creationId xmlns:p14="http://schemas.microsoft.com/office/powerpoint/2010/main" val="257171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30</a:t>
            </a:fld>
            <a:endParaRPr lang="en-US" dirty="0"/>
          </a:p>
        </p:txBody>
      </p:sp>
    </p:spTree>
    <p:extLst>
      <p:ext uri="{BB962C8B-B14F-4D97-AF65-F5344CB8AC3E}">
        <p14:creationId xmlns:p14="http://schemas.microsoft.com/office/powerpoint/2010/main" val="1028165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31</a:t>
            </a:fld>
            <a:endParaRPr lang="en-US" dirty="0"/>
          </a:p>
        </p:txBody>
      </p:sp>
    </p:spTree>
    <p:extLst>
      <p:ext uri="{BB962C8B-B14F-4D97-AF65-F5344CB8AC3E}">
        <p14:creationId xmlns:p14="http://schemas.microsoft.com/office/powerpoint/2010/main" val="2202958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32</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33</a:t>
            </a:fld>
            <a:endParaRPr lang="en-US" dirty="0"/>
          </a:p>
        </p:txBody>
      </p:sp>
    </p:spTree>
    <p:extLst>
      <p:ext uri="{BB962C8B-B14F-4D97-AF65-F5344CB8AC3E}">
        <p14:creationId xmlns:p14="http://schemas.microsoft.com/office/powerpoint/2010/main" val="110529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69506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dirty="0" smtClean="0"/>
              <a:t> and Ant are also supported</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335993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21101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3/19/2015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docs.spring.io/spring-boot/docs/current/reference/htmlsingle/#boot-features-nosql" TargetMode="External"/><Relationship Id="rId3" Type="http://schemas.openxmlformats.org/officeDocument/2006/relationships/hyperlink" Target="http://docs.spring.io/spring-boot/docs/current/reference/htmlsingle/#boot-features-custom-log-configuration" TargetMode="External"/><Relationship Id="rId7" Type="http://schemas.openxmlformats.org/officeDocument/2006/relationships/hyperlink" Target="http://docs.spring.io/spring-boot/docs/current/reference/htmlsingle/#boot-features-sql" TargetMode="External"/><Relationship Id="rId2" Type="http://schemas.openxmlformats.org/officeDocument/2006/relationships/hyperlink" Target="http://docs.spring.io/spring-boot/docs/current/reference/htmlsingle/#boot-features-profiles"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security" TargetMode="External"/><Relationship Id="rId5" Type="http://schemas.openxmlformats.org/officeDocument/2006/relationships/hyperlink" Target="http://docs.spring.io/spring-boot/docs/current/reference/htmlsingle/#boot-features-customizing-embedded-containers" TargetMode="External"/><Relationship Id="rId4" Type="http://schemas.openxmlformats.org/officeDocument/2006/relationships/hyperlink" Target="http://docs.spring.io/spring-boot/docs/current/reference/htmlsingle/#boot-features-spring-mvc-static-content" TargetMode="External"/><Relationship Id="rId9" Type="http://schemas.openxmlformats.org/officeDocument/2006/relationships/hyperlink" Target="http://docs.spring.io/spring-boot/docs/current/reference/htmlsingle/#boot-features-messagin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docs.spring.io/spring-boot/docs/current/reference/htmlsingle/#production-ready-recording-metrics" TargetMode="External"/><Relationship Id="rId3" Type="http://schemas.openxmlformats.org/officeDocument/2006/relationships/hyperlink" Target="https://spring.io/guides/gs/rest-hateoas/" TargetMode="External"/><Relationship Id="rId7" Type="http://schemas.openxmlformats.org/officeDocument/2006/relationships/hyperlink" Target="http://docs.spring.io/spring-boot/docs/current/reference/htmlsingle/#production-ready-remote-shell" TargetMode="External"/><Relationship Id="rId2" Type="http://schemas.openxmlformats.org/officeDocument/2006/relationships/hyperlink" Target="http://docs.spring.io/spring-boot/docs/current/reference/htmlsingle/#production-ready"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jta" TargetMode="External"/><Relationship Id="rId5" Type="http://schemas.openxmlformats.org/officeDocument/2006/relationships/hyperlink" Target="http://docs.spring.io/spring-boot/docs/current/reference/htmlsingle/#boot-features-elasticsearch" TargetMode="External"/><Relationship Id="rId10" Type="http://schemas.openxmlformats.org/officeDocument/2006/relationships/hyperlink" Target="http://docs.spring.io/spring-boot/docs/current/reference/htmlsingle/#cli" TargetMode="External"/><Relationship Id="rId4" Type="http://schemas.openxmlformats.org/officeDocument/2006/relationships/hyperlink" Target="http://docs.spring.io/spring-boot/docs/current/reference/htmlsingle/#boot-features-solr" TargetMode="External"/><Relationship Id="rId9" Type="http://schemas.openxmlformats.org/officeDocument/2006/relationships/hyperlink" Target="http://docs.spring.io/spring-boot/docs/current/reference/htmlsingle/#cloud-deploym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martinfowler.com/articles/richardsonMaturityModel.html" TargetMode="External"/><Relationship Id="rId5" Type="http://schemas.openxmlformats.org/officeDocument/2006/relationships/hyperlink" Target="http://www.pluralsight.com/courses/rest-fundamentals" TargetMode="External"/><Relationship Id="rId4" Type="http://schemas.openxmlformats.org/officeDocument/2006/relationships/hyperlink" Target="http://en.wikipedia.org/wiki/HATEOA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pring.io/understanding/HATEOA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eugenedvorkin.com/seven-micro-services-architecture-advantag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Netflix/SimianArm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spring.io/spring-boot/docs/current/reference/htmlsingle/#using-boot-replacing-auto-configu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ing.io/guides/tutorials/bookmarks/"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spring.io/spring-boot/docs/current/reference/htmlsingle/" TargetMode="External"/><Relationship Id="rId2" Type="http://schemas.openxmlformats.org/officeDocument/2006/relationships/hyperlink" Target="http://start.spring.io/" TargetMode="External"/><Relationship Id="rId1" Type="http://schemas.openxmlformats.org/officeDocument/2006/relationships/slideLayout" Target="../slideLayouts/slideLayout2.xml"/><Relationship Id="rId4" Type="http://schemas.openxmlformats.org/officeDocument/2006/relationships/hyperlink" Target="http://stackoverflow.com/tags/spring-bo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96718"/>
            <a:ext cx="9144000" cy="2387600"/>
          </a:xfrm>
        </p:spPr>
        <p:txBody>
          <a:bodyPr/>
          <a:lstStyle/>
          <a:p>
            <a:r>
              <a:rPr lang="en-US" dirty="0" smtClean="0"/>
              <a:t>Micro Services, REST and Spring Boot</a:t>
            </a:r>
            <a:endParaRPr lang="en-US" dirty="0"/>
          </a:p>
        </p:txBody>
      </p:sp>
      <p:sp>
        <p:nvSpPr>
          <p:cNvPr id="4" name="TextBox 3"/>
          <p:cNvSpPr txBox="1"/>
          <p:nvPr/>
        </p:nvSpPr>
        <p:spPr>
          <a:xfrm>
            <a:off x="4668032" y="4484318"/>
            <a:ext cx="2855935" cy="461665"/>
          </a:xfrm>
          <a:prstGeom prst="rect">
            <a:avLst/>
          </a:prstGeom>
          <a:noFill/>
        </p:spPr>
        <p:txBody>
          <a:bodyPr wrap="square" rtlCol="0">
            <a:spAutoFit/>
          </a:bodyPr>
          <a:lstStyle/>
          <a:p>
            <a:r>
              <a:rPr lang="en-US" sz="2400" b="1" dirty="0" smtClean="0"/>
              <a:t>Prashanth Batchu</a:t>
            </a:r>
            <a:endParaRPr lang="en-US" sz="2400" b="1" dirty="0"/>
          </a:p>
        </p:txBody>
      </p:sp>
      <p:pic>
        <p:nvPicPr>
          <p:cNvPr id="6" name="Picture 5"/>
          <p:cNvPicPr>
            <a:picLocks noChangeAspect="1"/>
          </p:cNvPicPr>
          <p:nvPr/>
        </p:nvPicPr>
        <p:blipFill>
          <a:blip r:embed="rId3"/>
          <a:stretch>
            <a:fillRect/>
          </a:stretch>
        </p:blipFill>
        <p:spPr>
          <a:xfrm>
            <a:off x="5710236" y="2109940"/>
            <a:ext cx="771525" cy="762000"/>
          </a:xfrm>
          <a:prstGeom prst="rect">
            <a:avLst/>
          </a:prstGeom>
        </p:spPr>
      </p:pic>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Externalized </a:t>
            </a:r>
            <a:r>
              <a:rPr lang="en-US" dirty="0" err="1" smtClean="0">
                <a:hlinkClick r:id="rId2"/>
              </a:rPr>
              <a:t>Config</a:t>
            </a:r>
            <a:endParaRPr lang="en-US" dirty="0" smtClean="0"/>
          </a:p>
          <a:p>
            <a:r>
              <a:rPr lang="en-US" dirty="0" smtClean="0">
                <a:hlinkClick r:id="rId2"/>
              </a:rPr>
              <a:t>Profiles</a:t>
            </a:r>
            <a:endParaRPr lang="en-US" dirty="0" smtClean="0"/>
          </a:p>
          <a:p>
            <a:r>
              <a:rPr lang="en-US" dirty="0" smtClean="0">
                <a:hlinkClick r:id="rId3"/>
              </a:rPr>
              <a:t>Logging</a:t>
            </a:r>
            <a:endParaRPr lang="en-US" dirty="0" smtClean="0"/>
          </a:p>
          <a:p>
            <a:r>
              <a:rPr lang="en-US" dirty="0" smtClean="0">
                <a:hlinkClick r:id="rId4"/>
              </a:rPr>
              <a:t>Static Content </a:t>
            </a:r>
            <a:r>
              <a:rPr lang="en-US" dirty="0" smtClean="0"/>
              <a:t>/w Live Reload &amp; Hot Swapping for Java</a:t>
            </a:r>
          </a:p>
          <a:p>
            <a:r>
              <a:rPr lang="en-US" dirty="0" smtClean="0">
                <a:hlinkClick r:id="rId5"/>
              </a:rPr>
              <a:t>Embedded Server customization</a:t>
            </a:r>
            <a:endParaRPr lang="en-US" dirty="0" smtClean="0"/>
          </a:p>
          <a:p>
            <a:r>
              <a:rPr lang="en-US" dirty="0" smtClean="0">
                <a:hlinkClick r:id="rId6"/>
              </a:rPr>
              <a:t>Security</a:t>
            </a:r>
            <a:endParaRPr lang="en-US" dirty="0" smtClean="0"/>
          </a:p>
          <a:p>
            <a:r>
              <a:rPr lang="en-US" dirty="0" smtClean="0">
                <a:hlinkClick r:id="rId7"/>
              </a:rPr>
              <a:t>SQL </a:t>
            </a:r>
            <a:r>
              <a:rPr lang="en-US" dirty="0" smtClean="0"/>
              <a:t>&amp; </a:t>
            </a:r>
            <a:r>
              <a:rPr lang="en-US" dirty="0" smtClean="0">
                <a:hlinkClick r:id="rId8"/>
              </a:rPr>
              <a:t>NoSQL </a:t>
            </a:r>
            <a:r>
              <a:rPr lang="en-US" dirty="0" smtClean="0"/>
              <a:t>Database configuration</a:t>
            </a:r>
          </a:p>
          <a:p>
            <a:r>
              <a:rPr lang="en-US" dirty="0" smtClean="0"/>
              <a:t>Testing</a:t>
            </a:r>
          </a:p>
          <a:p>
            <a:r>
              <a:rPr lang="en-US" dirty="0" smtClean="0">
                <a:hlinkClick r:id="rId9"/>
              </a:rPr>
              <a:t>Messaging</a:t>
            </a:r>
            <a:endParaRPr lang="en-US" dirty="0"/>
          </a:p>
        </p:txBody>
      </p:sp>
    </p:spTree>
    <p:extLst>
      <p:ext uri="{BB962C8B-B14F-4D97-AF65-F5344CB8AC3E}">
        <p14:creationId xmlns:p14="http://schemas.microsoft.com/office/powerpoint/2010/main" val="122577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 (Contd..)</a:t>
            </a:r>
            <a:endParaRPr lang="en-US" dirty="0"/>
          </a:p>
        </p:txBody>
      </p:sp>
      <p:sp>
        <p:nvSpPr>
          <p:cNvPr id="3" name="Content Placeholder 2"/>
          <p:cNvSpPr>
            <a:spLocks noGrp="1"/>
          </p:cNvSpPr>
          <p:nvPr>
            <p:ph idx="1"/>
          </p:nvPr>
        </p:nvSpPr>
        <p:spPr/>
        <p:txBody>
          <a:bodyPr/>
          <a:lstStyle/>
          <a:p>
            <a:r>
              <a:rPr lang="en-US" dirty="0" smtClean="0">
                <a:hlinkClick r:id="rId2"/>
              </a:rPr>
              <a:t>Actuator</a:t>
            </a:r>
            <a:r>
              <a:rPr lang="en-US" dirty="0" smtClean="0"/>
              <a:t> (demo-</a:t>
            </a:r>
            <a:r>
              <a:rPr lang="en-US" dirty="0" err="1" smtClean="0"/>
              <a:t>jmx,http</a:t>
            </a:r>
            <a:r>
              <a:rPr lang="en-US" dirty="0" smtClean="0"/>
              <a:t>)</a:t>
            </a:r>
          </a:p>
          <a:p>
            <a:r>
              <a:rPr lang="en-US" dirty="0" smtClean="0">
                <a:hlinkClick r:id="rId3"/>
              </a:rPr>
              <a:t>HATEOAS</a:t>
            </a:r>
            <a:endParaRPr lang="en-US" dirty="0" smtClean="0"/>
          </a:p>
          <a:p>
            <a:r>
              <a:rPr lang="en-US" dirty="0" smtClean="0">
                <a:hlinkClick r:id="rId4"/>
              </a:rPr>
              <a:t>Solr </a:t>
            </a:r>
            <a:r>
              <a:rPr lang="en-US" dirty="0" smtClean="0"/>
              <a:t>&amp;  </a:t>
            </a:r>
            <a:r>
              <a:rPr lang="en-US" dirty="0" err="1" smtClean="0">
                <a:hlinkClick r:id="rId5"/>
              </a:rPr>
              <a:t>Elasticsearch</a:t>
            </a:r>
            <a:endParaRPr lang="en-US" dirty="0" smtClean="0"/>
          </a:p>
          <a:p>
            <a:r>
              <a:rPr lang="en-US" dirty="0" smtClean="0">
                <a:hlinkClick r:id="rId6"/>
              </a:rPr>
              <a:t>Distributed Transactions </a:t>
            </a:r>
            <a:r>
              <a:rPr lang="en-US" dirty="0" smtClean="0"/>
              <a:t>– </a:t>
            </a:r>
            <a:r>
              <a:rPr lang="en-US" dirty="0" err="1" smtClean="0"/>
              <a:t>Atomikos</a:t>
            </a:r>
            <a:r>
              <a:rPr lang="en-US" dirty="0" smtClean="0"/>
              <a:t>/</a:t>
            </a:r>
            <a:r>
              <a:rPr lang="en-US" dirty="0" err="1" smtClean="0"/>
              <a:t>Bitronix</a:t>
            </a:r>
            <a:endParaRPr lang="en-US" dirty="0" smtClean="0"/>
          </a:p>
          <a:p>
            <a:r>
              <a:rPr lang="en-US" dirty="0" smtClean="0"/>
              <a:t>Monitoring &amp; Management using </a:t>
            </a:r>
            <a:r>
              <a:rPr lang="en-US" dirty="0" smtClean="0">
                <a:hlinkClick r:id="rId7"/>
              </a:rPr>
              <a:t>Remote shell</a:t>
            </a:r>
            <a:r>
              <a:rPr lang="en-US" dirty="0" smtClean="0"/>
              <a:t> (demo -shell)</a:t>
            </a:r>
          </a:p>
          <a:p>
            <a:r>
              <a:rPr lang="en-US" dirty="0" smtClean="0">
                <a:hlinkClick r:id="rId8"/>
              </a:rPr>
              <a:t>Custom Metrics</a:t>
            </a:r>
            <a:endParaRPr lang="en-US" dirty="0" smtClean="0"/>
          </a:p>
          <a:p>
            <a:r>
              <a:rPr lang="en-US" dirty="0" smtClean="0">
                <a:hlinkClick r:id="rId9"/>
              </a:rPr>
              <a:t>Cloud Deployment</a:t>
            </a:r>
            <a:r>
              <a:rPr lang="en-US" dirty="0" smtClean="0"/>
              <a:t> (Cloud Foundry, </a:t>
            </a:r>
            <a:r>
              <a:rPr lang="en-US" dirty="0" err="1" smtClean="0"/>
              <a:t>Heroku</a:t>
            </a:r>
            <a:r>
              <a:rPr lang="en-US" dirty="0" smtClean="0"/>
              <a:t>, </a:t>
            </a:r>
            <a:r>
              <a:rPr lang="en-US" dirty="0" err="1" smtClean="0"/>
              <a:t>Openshift</a:t>
            </a:r>
            <a:r>
              <a:rPr lang="en-US" dirty="0" smtClean="0"/>
              <a:t>, </a:t>
            </a:r>
            <a:r>
              <a:rPr lang="en-US" dirty="0" err="1" smtClean="0"/>
              <a:t>Goog</a:t>
            </a:r>
            <a:r>
              <a:rPr lang="en-US" dirty="0" smtClean="0"/>
              <a:t> App </a:t>
            </a:r>
            <a:r>
              <a:rPr lang="en-US" dirty="0" err="1" smtClean="0"/>
              <a:t>Eng</a:t>
            </a:r>
            <a:r>
              <a:rPr lang="en-US" dirty="0" smtClean="0"/>
              <a:t>)</a:t>
            </a:r>
          </a:p>
          <a:p>
            <a:r>
              <a:rPr lang="en-US" dirty="0" smtClean="0"/>
              <a:t>Prototyping with </a:t>
            </a:r>
            <a:r>
              <a:rPr lang="en-US" dirty="0" smtClean="0">
                <a:hlinkClick r:id="rId10"/>
              </a:rPr>
              <a:t>Spring Boot CLI</a:t>
            </a:r>
            <a:endParaRPr lang="en-US" dirty="0"/>
          </a:p>
        </p:txBody>
      </p:sp>
    </p:spTree>
    <p:extLst>
      <p:ext uri="{BB962C8B-B14F-4D97-AF65-F5344CB8AC3E}">
        <p14:creationId xmlns:p14="http://schemas.microsoft.com/office/powerpoint/2010/main" val="241378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by Roy Fielding.</a:t>
            </a:r>
            <a:endParaRPr lang="en-US" dirty="0"/>
          </a:p>
          <a:p>
            <a:r>
              <a:rPr lang="en-US" dirty="0" smtClean="0"/>
              <a:t>It’s an </a:t>
            </a:r>
            <a:r>
              <a:rPr lang="en-US" dirty="0"/>
              <a:t>architecture </a:t>
            </a:r>
            <a:r>
              <a:rPr lang="en-US" dirty="0" smtClean="0"/>
              <a:t>style. It’s not a protocol, standard or a framework</a:t>
            </a:r>
          </a:p>
          <a:p>
            <a:r>
              <a:rPr lang="en-US" dirty="0" smtClean="0"/>
              <a:t>Resource-based – REST API is all about “things” or “resources” as opposed to “actions” </a:t>
            </a:r>
          </a:p>
          <a:p>
            <a:r>
              <a:rPr lang="en-US" dirty="0" smtClean="0"/>
              <a:t>Representations – Typically JSON/XML </a:t>
            </a:r>
          </a:p>
          <a:p>
            <a:r>
              <a:rPr lang="en-US" dirty="0" smtClean="0"/>
              <a:t>Not tied to HTTP</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Services (API) have to be client agnostic</a:t>
            </a:r>
          </a:p>
          <a:p>
            <a:pPr lvl="1"/>
            <a:r>
              <a:rPr lang="en-US" dirty="0" smtClean="0"/>
              <a:t>Mobile explosion: Client could be a GPS device, automotive, mobile etc.</a:t>
            </a:r>
          </a:p>
          <a:p>
            <a:pPr lvl="1"/>
            <a:r>
              <a:rPr lang="en-US" dirty="0" smtClean="0"/>
              <a:t>Clients and Services need to evolve independently. </a:t>
            </a:r>
          </a:p>
          <a:p>
            <a:pPr lvl="1"/>
            <a:r>
              <a:rPr lang="en-US" dirty="0" smtClean="0"/>
              <a:t>Latency issues, performance and reliability</a:t>
            </a:r>
          </a:p>
          <a:p>
            <a:pPr lvl="1"/>
            <a:r>
              <a:rPr lang="en-US" dirty="0" smtClean="0"/>
              <a:t>Horizontal Scalability</a:t>
            </a:r>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50991"/>
            <a:ext cx="11353801" cy="5033898"/>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9" y="2004741"/>
            <a:ext cx="7095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b="1" i="0" u="none" strike="noStrike" cap="none" normalizeH="0" baseline="0" dirty="0" smtClean="0">
                <a:ln>
                  <a:noFill/>
                </a:ln>
                <a:solidFill>
                  <a:schemeClr val="tx1"/>
                </a:solidFill>
                <a:effectLst/>
                <a:ea typeface="Times New Roman" pitchFamily="18" charset="0"/>
              </a:rPr>
              <a:t>Level 0</a:t>
            </a:r>
            <a:r>
              <a:rPr kumimoji="0" lang="en-US" altLang="en-US" b="0" i="0" u="none" strike="noStrike" cap="none" normalizeH="0" baseline="0" dirty="0" smtClean="0">
                <a:ln>
                  <a:noFill/>
                </a:ln>
                <a:solidFill>
                  <a:schemeClr val="tx1"/>
                </a:solidFill>
                <a:effectLst/>
                <a:ea typeface="Times New Roman" pitchFamily="18" charset="0"/>
              </a:rPr>
              <a:t>: the Swamp of POX - at this level, we just use HTTP as a transport. </a:t>
            </a:r>
          </a:p>
          <a:p>
            <a:pPr fontAlgn="auto">
              <a:spcBef>
                <a:spcPts val="0"/>
              </a:spcBef>
              <a:spcAft>
                <a:spcPts val="0"/>
              </a:spcAft>
              <a:tabLst/>
              <a:defRPr/>
            </a:pPr>
            <a:r>
              <a:rPr lang="en-US" b="1" dirty="0"/>
              <a:t>Level 1</a:t>
            </a:r>
            <a:r>
              <a:rPr lang="en-US" dirty="0"/>
              <a:t>: Resources - at this level, a service might use HTTP URIs to distinguish between nouns, or entities, in the system. For example, you might route requests to /customers, /users, etc. XML-RPC is an </a:t>
            </a:r>
            <a:r>
              <a:rPr lang="en-US" dirty="0" smtClean="0"/>
              <a:t>example: </a:t>
            </a:r>
            <a:r>
              <a:rPr lang="en-US" dirty="0"/>
              <a:t>it uses HTTP, and it can use URIs to distinguish endpoints. Ultimately, though, XML-RPC is not RESTful: it’s using HTTP as a transport for something else (remote procedure calls</a:t>
            </a:r>
            <a:r>
              <a:rPr lang="en-US" dirty="0" smtClean="0"/>
              <a:t>).</a:t>
            </a:r>
            <a:endParaRPr kumimoji="0" lang="en-US" altLang="en-US" b="0" i="0" u="none" strike="noStrike" cap="none" normalizeH="0" baseline="0" dirty="0" smtClean="0">
              <a:ln>
                <a:noFill/>
              </a:ln>
              <a:solidFill>
                <a:schemeClr val="tx1"/>
              </a:solidFill>
              <a:effectLst/>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2</a:t>
            </a:r>
            <a:r>
              <a:rPr kumimoji="0" lang="en-US" altLang="en-US" b="0" i="0" u="none" strike="noStrike" cap="none" normalizeH="0" baseline="0" dirty="0" smtClean="0">
                <a:ln>
                  <a:noFill/>
                </a:ln>
                <a:solidFill>
                  <a:schemeClr val="tx1"/>
                </a:solidFill>
                <a:effectLst/>
                <a:ea typeface="Times New Roman" pitchFamily="18" charset="0"/>
              </a:rPr>
              <a:t>: HTTP methods- this is the level you want to be at. If you do </a:t>
            </a:r>
            <a:r>
              <a:rPr kumimoji="0" lang="en-US" altLang="en-US" b="1" i="0" u="none" strike="noStrike" cap="none" normalizeH="0" baseline="0" dirty="0" smtClean="0">
                <a:ln>
                  <a:noFill/>
                </a:ln>
                <a:solidFill>
                  <a:schemeClr val="tx1"/>
                </a:solidFill>
                <a:effectLst/>
                <a:ea typeface="Times New Roman" pitchFamily="18" charset="0"/>
              </a:rPr>
              <a:t>everything</a:t>
            </a:r>
            <a:r>
              <a:rPr kumimoji="0" lang="en-US" altLang="en-US" b="0" i="0" u="none" strike="noStrike" cap="none" normalizeH="0" baseline="0" dirty="0" smtClean="0">
                <a:ln>
                  <a:noFill/>
                </a:ln>
                <a:solidFill>
                  <a:schemeClr val="tx1"/>
                </a:solidFill>
                <a:effectLst/>
                <a:ea typeface="Times New Roman" pitchFamily="18"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3</a:t>
            </a:r>
            <a:r>
              <a:rPr kumimoji="0" lang="en-US" altLang="en-US" b="0" i="0" u="none" strike="noStrike" cap="none" normalizeH="0" baseline="0" dirty="0" smtClean="0">
                <a:ln>
                  <a:noFill/>
                </a:ln>
                <a:solidFill>
                  <a:schemeClr val="tx1"/>
                </a:solidFill>
                <a:effectLst/>
                <a:ea typeface="Times New Roman" pitchFamily="18" charset="0"/>
              </a:rPr>
              <a:t>: Hypermedia Controls - This final level is where we</a:t>
            </a:r>
            <a:r>
              <a:rPr kumimoji="0" lang="en-US" altLang="en-US" b="0" i="0" u="none" strike="noStrike" cap="none" normalizeH="0" dirty="0" smtClean="0">
                <a:ln>
                  <a:noFill/>
                </a:ln>
                <a:solidFill>
                  <a:schemeClr val="tx1"/>
                </a:solidFill>
                <a:effectLst/>
                <a:ea typeface="Times New Roman" pitchFamily="18" charset="0"/>
              </a:rPr>
              <a:t> should	</a:t>
            </a:r>
            <a:r>
              <a:rPr kumimoji="0" lang="en-US" altLang="en-US" b="0" i="0" u="none" strike="noStrike" cap="none" normalizeH="0" baseline="0" dirty="0" smtClean="0">
                <a:ln>
                  <a:noFill/>
                </a:ln>
                <a:solidFill>
                  <a:schemeClr val="tx1"/>
                </a:solidFill>
                <a:effectLst/>
                <a:ea typeface="Times New Roman" pitchFamily="18" charset="0"/>
              </a:rPr>
              <a:t> strive to be. Hypermedia, as practiced using the </a:t>
            </a:r>
            <a:r>
              <a:rPr kumimoji="0" lang="en-US" altLang="en-US" b="0" i="0" u="none" strike="noStrike" cap="none" normalizeH="0" baseline="0" dirty="0" smtClean="0">
                <a:ln>
                  <a:noFill/>
                </a:ln>
                <a:solidFill>
                  <a:schemeClr val="tx1"/>
                </a:solidFill>
                <a:effectLst/>
                <a:ea typeface="Times New Roman" pitchFamily="18" charset="0"/>
                <a:hlinkClick r:id="rId4"/>
              </a:rPr>
              <a:t>HATEOAS</a:t>
            </a:r>
            <a:r>
              <a:rPr kumimoji="0" lang="en-US" altLang="en-US" b="0" i="0" u="none" strike="noStrike" cap="none" normalizeH="0" baseline="0" dirty="0" smtClean="0">
                <a:ln>
                  <a:noFill/>
                </a:ln>
                <a:solidFill>
                  <a:schemeClr val="tx1"/>
                </a:solidFill>
                <a:effectLst/>
                <a:ea typeface="Times New Roman" pitchFamily="18" charset="0"/>
              </a:rPr>
              <a:t> </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365481" y="6566111"/>
            <a:ext cx="8281115" cy="276999"/>
          </a:xfrm>
          <a:prstGeom prst="rect">
            <a:avLst/>
          </a:prstGeom>
          <a:noFill/>
        </p:spPr>
        <p:txBody>
          <a:bodyPr wrap="square" rtlCol="0">
            <a:spAutoFit/>
          </a:bodyPr>
          <a:lstStyle/>
          <a:p>
            <a:r>
              <a:rPr lang="en-US" sz="1200" i="1" dirty="0" smtClean="0"/>
              <a:t>Ref</a:t>
            </a:r>
            <a:r>
              <a:rPr lang="en-US" sz="1200" i="1" dirty="0" smtClean="0">
                <a:hlinkClick r:id="rId5"/>
              </a:rPr>
              <a:t>: </a:t>
            </a:r>
            <a:r>
              <a:rPr lang="en-US" sz="1200" b="1" dirty="0">
                <a:hlinkClick r:id="rId6"/>
              </a:rPr>
              <a:t>Richardson Maturity </a:t>
            </a:r>
            <a:r>
              <a:rPr lang="en-US" sz="1200" b="1" dirty="0" smtClean="0">
                <a:hlinkClick r:id="rId6"/>
              </a:rPr>
              <a:t>Model </a:t>
            </a:r>
            <a:r>
              <a:rPr lang="en-US" sz="1200" i="1" dirty="0" smtClean="0">
                <a:hlinkClick r:id="rId6"/>
              </a:rPr>
              <a:t>– Roy Fielding</a:t>
            </a:r>
            <a:endParaRPr lang="en-US" sz="1200" i="1" dirty="0"/>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365125"/>
            <a:ext cx="12909584" cy="1325563"/>
          </a:xfrm>
        </p:spPr>
        <p:txBody>
          <a:bodyPr>
            <a:normAutofit/>
          </a:bodyPr>
          <a:lstStyle/>
          <a:p>
            <a:r>
              <a:rPr lang="en-US" sz="4000" b="1" dirty="0"/>
              <a:t>Hypermedia as the engine of application state </a:t>
            </a:r>
            <a:r>
              <a:rPr lang="en-US" sz="4000" dirty="0"/>
              <a:t>(</a:t>
            </a:r>
            <a:r>
              <a:rPr lang="en-US" sz="4000" b="1" dirty="0"/>
              <a:t>HATEOAS</a:t>
            </a:r>
            <a:r>
              <a:rPr lang="en-US" sz="4000" dirty="0"/>
              <a:t>)</a:t>
            </a:r>
          </a:p>
        </p:txBody>
      </p:sp>
      <p:sp>
        <p:nvSpPr>
          <p:cNvPr id="3" name="Content Placeholder 2"/>
          <p:cNvSpPr>
            <a:spLocks noGrp="1"/>
          </p:cNvSpPr>
          <p:nvPr>
            <p:ph idx="1"/>
          </p:nvPr>
        </p:nvSpPr>
        <p:spPr>
          <a:xfrm>
            <a:off x="334851" y="1287887"/>
            <a:ext cx="11384923" cy="4889076"/>
          </a:xfrm>
        </p:spPr>
        <p:txBody>
          <a:bodyPr>
            <a:normAutofit/>
          </a:bodyPr>
          <a:lstStyle/>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3"/>
            <a:ext cx="3574093" cy="305604"/>
          </a:xfrm>
        </p:spPr>
        <p:txBody>
          <a:bodyPr>
            <a:normAutofit fontScale="90000"/>
          </a:bodyPr>
          <a:lstStyle/>
          <a:p>
            <a:r>
              <a:rPr lang="en-US" dirty="0" smtClean="0"/>
              <a:t>About me</a:t>
            </a:r>
            <a:endParaRPr lang="en-US" dirty="0"/>
          </a:p>
        </p:txBody>
      </p:sp>
      <p:sp>
        <p:nvSpPr>
          <p:cNvPr id="7" name="TextBox 6"/>
          <p:cNvSpPr txBox="1"/>
          <p:nvPr/>
        </p:nvSpPr>
        <p:spPr>
          <a:xfrm>
            <a:off x="726510" y="1578280"/>
            <a:ext cx="1064712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Part of the </a:t>
            </a:r>
            <a:r>
              <a:rPr lang="en-US" sz="2400" b="1" dirty="0" err="1" smtClean="0"/>
              <a:t>MyHealth</a:t>
            </a:r>
            <a:r>
              <a:rPr lang="en-US" sz="2400" dirty="0" smtClean="0"/>
              <a:t> team at Intermountain healthcare</a:t>
            </a:r>
          </a:p>
          <a:p>
            <a:pPr marL="285750" indent="-285750">
              <a:buFont typeface="Arial" panose="020B0604020202020204" pitchFamily="34" charset="0"/>
              <a:buChar char="•"/>
            </a:pPr>
            <a:r>
              <a:rPr lang="en-US" sz="2400" dirty="0" smtClean="0"/>
              <a:t>Grew up  in Hyderabad, Southern India. </a:t>
            </a:r>
          </a:p>
          <a:p>
            <a:pPr marL="285750" indent="-285750">
              <a:buFont typeface="Arial" panose="020B0604020202020204" pitchFamily="34" charset="0"/>
              <a:buChar char="•"/>
            </a:pPr>
            <a:r>
              <a:rPr lang="en-US" sz="2400" dirty="0" smtClean="0"/>
              <a:t>Introduced to C by an amazing teacher in high school. Knew what I was going to make a career out of very soon. </a:t>
            </a:r>
            <a:endParaRPr lang="en-US" sz="2400" dirty="0" smtClean="0"/>
          </a:p>
          <a:p>
            <a:pPr marL="285750" indent="-285750">
              <a:buFont typeface="Arial" panose="020B0604020202020204" pitchFamily="34" charset="0"/>
              <a:buChar char="•"/>
            </a:pPr>
            <a:r>
              <a:rPr lang="en-US" sz="2400" dirty="0" smtClean="0"/>
              <a:t>Big </a:t>
            </a:r>
            <a:r>
              <a:rPr lang="en-US" sz="2400" dirty="0" smtClean="0"/>
              <a:t>fan of Open source software and it’s philosophy.</a:t>
            </a:r>
          </a:p>
          <a:p>
            <a:pPr marL="285750" indent="-285750">
              <a:buFont typeface="Arial" panose="020B0604020202020204" pitchFamily="34" charset="0"/>
              <a:buChar char="•"/>
            </a:pPr>
            <a:r>
              <a:rPr lang="en-US" sz="2400" dirty="0" smtClean="0"/>
              <a:t>Always humbled and excited to be part of this very dynamic Software Industry that is always on the edge.</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724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a:t>
            </a:r>
            <a:r>
              <a:rPr lang="en-US" b="1" dirty="0" smtClean="0"/>
              <a:t>Projects – </a:t>
            </a:r>
            <a:r>
              <a:rPr lang="en-US" dirty="0" smtClean="0"/>
              <a:t>You build it, you own it</a:t>
            </a:r>
            <a:endParaRPr lang="en-US" dirty="0" smtClean="0"/>
          </a:p>
          <a:p>
            <a:r>
              <a:rPr lang="en-US" b="1" dirty="0" smtClean="0"/>
              <a:t>Smart endpoints and dumb </a:t>
            </a:r>
            <a:r>
              <a:rPr lang="en-US" b="1" dirty="0" smtClean="0"/>
              <a:t>pipes – </a:t>
            </a:r>
            <a:r>
              <a:rPr lang="en-US" dirty="0" smtClean="0"/>
              <a:t>(Unlike an ESB with dumb endpoints and smart pipes)</a:t>
            </a:r>
          </a:p>
          <a:p>
            <a:r>
              <a:rPr lang="en-US" b="1" dirty="0" smtClean="0"/>
              <a:t>Decentralized Governance</a:t>
            </a:r>
          </a:p>
          <a:p>
            <a:r>
              <a:rPr lang="en-US" b="1" dirty="0" smtClean="0"/>
              <a:t>Decentralized </a:t>
            </a:r>
            <a:r>
              <a:rPr lang="en-US" b="1" dirty="0" smtClean="0"/>
              <a:t>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i="1" dirty="0" smtClean="0"/>
              <a:t>Ref: </a:t>
            </a:r>
            <a:r>
              <a:rPr lang="en-US" i="1" dirty="0" smtClean="0"/>
              <a:t>http://</a:t>
            </a:r>
            <a:r>
              <a:rPr lang="en-US" i="1" dirty="0" smtClean="0"/>
              <a:t>martinfowler.com/articles/microservices.htmlc</a:t>
            </a:r>
            <a:endParaRPr lang="en-US" i="1"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t>
            </a:r>
            <a:r>
              <a:rPr lang="en-US" dirty="0" smtClean="0"/>
              <a:t>- Characteristics</a:t>
            </a:r>
            <a:endParaRPr lang="en-US" dirty="0"/>
          </a:p>
        </p:txBody>
      </p:sp>
      <p:sp>
        <p:nvSpPr>
          <p:cNvPr id="3" name="Content Placeholder 2"/>
          <p:cNvSpPr>
            <a:spLocks noGrp="1"/>
          </p:cNvSpPr>
          <p:nvPr>
            <p:ph idx="1"/>
          </p:nvPr>
        </p:nvSpPr>
        <p:spPr>
          <a:xfrm>
            <a:off x="838200" y="1825625"/>
            <a:ext cx="10515600" cy="4825696"/>
          </a:xfrm>
        </p:spPr>
        <p:txBody>
          <a:bodyPr>
            <a:normAutofit/>
          </a:bodyPr>
          <a:lstStyle/>
          <a:p>
            <a:pPr marL="0" indent="0">
              <a:buNone/>
            </a:pPr>
            <a:r>
              <a:rPr lang="en-US" b="1" dirty="0" smtClean="0"/>
              <a:t>Componentization </a:t>
            </a:r>
            <a:r>
              <a:rPr lang="en-US" b="1" dirty="0" smtClean="0"/>
              <a:t>via </a:t>
            </a:r>
            <a:r>
              <a:rPr lang="en-US" b="1" dirty="0" smtClean="0"/>
              <a:t>Services</a:t>
            </a:r>
          </a:p>
          <a:p>
            <a:r>
              <a:rPr lang="en-US" sz="2400" dirty="0" smtClean="0"/>
              <a:t>Component: Unit of software that is independently replaceable and upgradeable</a:t>
            </a:r>
          </a:p>
          <a:p>
            <a:r>
              <a:rPr lang="en-US" sz="2400" dirty="0" smtClean="0"/>
              <a:t>Limit the scope of re-compilation/re-deployment to as low as a single component as opposed to recompiling and redeploying the entire monolithic application</a:t>
            </a:r>
          </a:p>
          <a:p>
            <a:r>
              <a:rPr lang="en-US" sz="2400" dirty="0" smtClean="0"/>
              <a:t>Downside: Remote calls are more expensive than in-process calls</a:t>
            </a:r>
            <a:endParaRPr lang="en-US" b="1" dirty="0" smtClean="0"/>
          </a:p>
          <a:p>
            <a:pPr marL="0" indent="0">
              <a:buNone/>
            </a:pPr>
            <a:r>
              <a:rPr lang="en-US" b="1" dirty="0"/>
              <a:t>Organized around Business Capabilities</a:t>
            </a:r>
          </a:p>
          <a:p>
            <a:r>
              <a:rPr lang="en-US" dirty="0" smtClean="0"/>
              <a:t>When splitting a large app, don’t just focus on the technology layer but ensure that it’s organized around business capabilities and organizational (team) structures</a:t>
            </a:r>
            <a:endParaRPr lang="en-US" dirty="0"/>
          </a:p>
          <a:p>
            <a:pPr marL="0" indent="0">
              <a:buNone/>
            </a:pPr>
            <a:endParaRPr lang="en-US" dirty="0" smtClean="0"/>
          </a:p>
          <a:p>
            <a:endParaRPr lang="en-US" dirty="0" smtClean="0"/>
          </a:p>
          <a:p>
            <a:endParaRPr lang="en-US" dirty="0"/>
          </a:p>
        </p:txBody>
      </p:sp>
      <p:sp>
        <p:nvSpPr>
          <p:cNvPr id="4" name="TextBox 3"/>
          <p:cNvSpPr txBox="1"/>
          <p:nvPr/>
        </p:nvSpPr>
        <p:spPr>
          <a:xfrm>
            <a:off x="838200" y="6613742"/>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1339707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t>
            </a:r>
            <a:r>
              <a:rPr lang="en-US" dirty="0" smtClean="0"/>
              <a:t>- Characteristics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Products </a:t>
            </a:r>
            <a:r>
              <a:rPr lang="en-US" b="1" dirty="0" smtClean="0"/>
              <a:t>not </a:t>
            </a:r>
            <a:r>
              <a:rPr lang="en-US" b="1" dirty="0" smtClean="0"/>
              <a:t>Projects – </a:t>
            </a:r>
            <a:r>
              <a:rPr lang="en-US" dirty="0" smtClean="0"/>
              <a:t>You build it, you own it</a:t>
            </a:r>
          </a:p>
          <a:p>
            <a:r>
              <a:rPr lang="en-US" dirty="0" smtClean="0"/>
              <a:t>Treat them like “Products” instead of “Projects”</a:t>
            </a:r>
          </a:p>
          <a:p>
            <a:r>
              <a:rPr lang="en-US" dirty="0" smtClean="0"/>
              <a:t>Developers (or teams) own the Product and be involved post-deployment</a:t>
            </a:r>
          </a:p>
          <a:p>
            <a:pPr marL="0" indent="0">
              <a:buNone/>
            </a:pPr>
            <a:endParaRPr lang="en-US" dirty="0"/>
          </a:p>
          <a:p>
            <a:pPr marL="0" indent="0">
              <a:buNone/>
            </a:pPr>
            <a:r>
              <a:rPr lang="en-US" b="1" dirty="0" smtClean="0"/>
              <a:t>Smart endpoints and dumb pipes – </a:t>
            </a:r>
            <a:r>
              <a:rPr lang="en-US" i="1" dirty="0" smtClean="0"/>
              <a:t>Be of the web, not behind the web</a:t>
            </a:r>
          </a:p>
          <a:p>
            <a:r>
              <a:rPr lang="en-US" b="1" dirty="0" smtClean="0"/>
              <a:t> </a:t>
            </a:r>
            <a:r>
              <a:rPr lang="en-US" dirty="0" smtClean="0"/>
              <a:t>Unlike an ESB with dumb endpoints and smart pipes</a:t>
            </a:r>
          </a:p>
          <a:p>
            <a:r>
              <a:rPr lang="en-US" dirty="0" smtClean="0"/>
              <a:t>Each component should have a purpose, meet specific business need(s)</a:t>
            </a:r>
            <a:endParaRPr lang="en-US" dirty="0" smtClean="0"/>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3766291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t>
            </a:r>
            <a:r>
              <a:rPr lang="en-US" dirty="0" smtClean="0"/>
              <a:t>- Characteristics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Decentralized Governance</a:t>
            </a:r>
          </a:p>
          <a:p>
            <a:r>
              <a:rPr lang="en-US" dirty="0" smtClean="0"/>
              <a:t>Centralized Governance has a tendency to standardize on single technology platforms, which can be constricting</a:t>
            </a:r>
          </a:p>
          <a:p>
            <a:r>
              <a:rPr lang="en-US" dirty="0" smtClean="0"/>
              <a:t>Each micro service may take advantage of a specific technology stack to achieve it’s purpose. </a:t>
            </a:r>
            <a:r>
              <a:rPr lang="en-US" dirty="0" err="1" smtClean="0"/>
              <a:t>Eg</a:t>
            </a:r>
            <a:r>
              <a:rPr lang="en-US" dirty="0" smtClean="0"/>
              <a:t>: Use single threaded node.js stack for a Micro  </a:t>
            </a:r>
            <a:r>
              <a:rPr lang="en-US" dirty="0" smtClean="0"/>
              <a:t>Service </a:t>
            </a:r>
            <a:r>
              <a:rPr lang="en-US" dirty="0" smtClean="0"/>
              <a:t>that serves as the entry point/arbitrator of incoming requests.</a:t>
            </a:r>
          </a:p>
          <a:p>
            <a:endParaRPr lang="en-US" dirty="0" smtClean="0"/>
          </a:p>
          <a:p>
            <a:pPr marL="0" indent="0">
              <a:buNone/>
            </a:pPr>
            <a:r>
              <a:rPr lang="en-US" b="1" dirty="0" smtClean="0"/>
              <a:t>Decentralized </a:t>
            </a:r>
            <a:r>
              <a:rPr lang="en-US" b="1" dirty="0" smtClean="0"/>
              <a:t>Data </a:t>
            </a:r>
            <a:r>
              <a:rPr lang="en-US" b="1" dirty="0" smtClean="0"/>
              <a:t>Management</a:t>
            </a:r>
          </a:p>
          <a:p>
            <a:r>
              <a:rPr lang="en-US" dirty="0" smtClean="0"/>
              <a:t>Conceptual model of the world differs between systems and problems</a:t>
            </a:r>
          </a:p>
          <a:p>
            <a:r>
              <a:rPr lang="en-US" dirty="0" smtClean="0"/>
              <a:t>Splitting Monoliths into Micro Services lets you decentralize data storage decisions to each individual component when appropriate</a:t>
            </a:r>
            <a:endParaRPr lang="en-US" dirty="0" smtClean="0"/>
          </a:p>
          <a:p>
            <a:endParaRPr lang="en-US" b="1" dirty="0" smtClean="0"/>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2870428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372"/>
            <a:ext cx="10515600" cy="1325563"/>
          </a:xfrm>
        </p:spPr>
        <p:txBody>
          <a:bodyPr/>
          <a:lstStyle/>
          <a:p>
            <a:r>
              <a:rPr lang="en-US" dirty="0" smtClean="0"/>
              <a:t>Micro-services </a:t>
            </a:r>
            <a:r>
              <a:rPr lang="en-US" dirty="0" smtClean="0"/>
              <a:t>- Characteristics</a:t>
            </a:r>
            <a:endParaRPr lang="en-US" dirty="0"/>
          </a:p>
        </p:txBody>
      </p:sp>
      <p:sp>
        <p:nvSpPr>
          <p:cNvPr id="3" name="Content Placeholder 2"/>
          <p:cNvSpPr>
            <a:spLocks noGrp="1"/>
          </p:cNvSpPr>
          <p:nvPr>
            <p:ph idx="1"/>
          </p:nvPr>
        </p:nvSpPr>
        <p:spPr>
          <a:xfrm>
            <a:off x="838200" y="1130578"/>
            <a:ext cx="10515600" cy="5633477"/>
          </a:xfrm>
        </p:spPr>
        <p:txBody>
          <a:bodyPr>
            <a:normAutofit/>
          </a:bodyPr>
          <a:lstStyle/>
          <a:p>
            <a:pPr marL="0" indent="0">
              <a:buNone/>
            </a:pPr>
            <a:r>
              <a:rPr lang="en-US" b="1" dirty="0" smtClean="0"/>
              <a:t>Infrastructure Automation</a:t>
            </a:r>
          </a:p>
          <a:p>
            <a:r>
              <a:rPr lang="en-US" dirty="0" smtClean="0"/>
              <a:t>Embrace “Continuous Integration” principles to the fullest extent. Run lots of automated tests and automatically promote the build to the next logical environment</a:t>
            </a:r>
          </a:p>
          <a:p>
            <a:pPr marL="0" indent="0">
              <a:buNone/>
            </a:pPr>
            <a:endParaRPr lang="en-US" dirty="0" smtClean="0"/>
          </a:p>
          <a:p>
            <a:endParaRPr lang="en-US" b="1" dirty="0" smtClean="0"/>
          </a:p>
          <a:p>
            <a:endParaRPr lang="en-US" b="1" dirty="0"/>
          </a:p>
          <a:p>
            <a:endParaRPr lang="en-US" b="1" dirty="0" smtClean="0"/>
          </a:p>
          <a:p>
            <a:pPr marL="0" indent="0" algn="ctr">
              <a:buNone/>
            </a:pPr>
            <a:r>
              <a:rPr lang="en-US" sz="2000" i="1" dirty="0" smtClean="0"/>
              <a:t>Basic build pipeline</a:t>
            </a:r>
          </a:p>
          <a:p>
            <a:endParaRPr lang="en-US" b="1" dirty="0" smtClean="0"/>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pic>
        <p:nvPicPr>
          <p:cNvPr id="1026" name="Picture 2" descr="Fig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46" y="2947367"/>
            <a:ext cx="63531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315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373"/>
            <a:ext cx="10515600" cy="1003866"/>
          </a:xfrm>
        </p:spPr>
        <p:txBody>
          <a:bodyPr/>
          <a:lstStyle/>
          <a:p>
            <a:r>
              <a:rPr lang="en-US" dirty="0" smtClean="0"/>
              <a:t>Micro-services </a:t>
            </a:r>
            <a:r>
              <a:rPr lang="en-US" dirty="0" smtClean="0"/>
              <a:t>- Characteristics</a:t>
            </a:r>
            <a:endParaRPr lang="en-US" dirty="0"/>
          </a:p>
        </p:txBody>
      </p:sp>
      <p:sp>
        <p:nvSpPr>
          <p:cNvPr id="3" name="Content Placeholder 2"/>
          <p:cNvSpPr>
            <a:spLocks noGrp="1"/>
          </p:cNvSpPr>
          <p:nvPr>
            <p:ph idx="1"/>
          </p:nvPr>
        </p:nvSpPr>
        <p:spPr>
          <a:xfrm>
            <a:off x="838200" y="917636"/>
            <a:ext cx="10515600" cy="5633477"/>
          </a:xfrm>
        </p:spPr>
        <p:txBody>
          <a:bodyPr>
            <a:normAutofit/>
          </a:bodyPr>
          <a:lstStyle/>
          <a:p>
            <a:pPr marL="0" indent="0">
              <a:buNone/>
            </a:pPr>
            <a:r>
              <a:rPr lang="en-US" b="1" dirty="0" smtClean="0"/>
              <a:t>Design </a:t>
            </a:r>
            <a:r>
              <a:rPr lang="en-US" b="1" dirty="0" smtClean="0"/>
              <a:t>for </a:t>
            </a:r>
            <a:r>
              <a:rPr lang="en-US" b="1" dirty="0" smtClean="0"/>
              <a:t>failure</a:t>
            </a:r>
          </a:p>
          <a:p>
            <a:r>
              <a:rPr lang="en-US" dirty="0" smtClean="0"/>
              <a:t>Murphy’s Law: Whatever can fail will fail eventually</a:t>
            </a:r>
          </a:p>
          <a:p>
            <a:r>
              <a:rPr lang="en-US" dirty="0" smtClean="0"/>
              <a:t>Micro Service style does introduce some complexity as you now have multiple components running independently although failure (depending upon the type of failure) can be localized or widespread across the pool.</a:t>
            </a:r>
          </a:p>
          <a:p>
            <a:r>
              <a:rPr lang="en-US" dirty="0" smtClean="0"/>
              <a:t>Put emphasis on Real-time monitoring (Spring Boot Actuator eh?)</a:t>
            </a:r>
          </a:p>
          <a:p>
            <a:r>
              <a:rPr lang="en-US" dirty="0" smtClean="0"/>
              <a:t>Have automated production infrastructure tests.. something </a:t>
            </a:r>
            <a:r>
              <a:rPr lang="en-US" dirty="0"/>
              <a:t>like Netflix’s </a:t>
            </a:r>
            <a:r>
              <a:rPr lang="en-US" dirty="0">
                <a:hlinkClick r:id="rId3"/>
              </a:rPr>
              <a:t>Simian </a:t>
            </a:r>
            <a:r>
              <a:rPr lang="en-US" dirty="0" smtClean="0">
                <a:hlinkClick r:id="rId3"/>
              </a:rPr>
              <a:t>Army</a:t>
            </a:r>
            <a:r>
              <a:rPr lang="en-US" dirty="0" smtClean="0"/>
              <a:t> that induces failures of services and even datacenters during the working day</a:t>
            </a:r>
            <a:endParaRPr lang="en-US" dirty="0" smtClean="0"/>
          </a:p>
          <a:p>
            <a:pPr marL="0" indent="0">
              <a:buNone/>
            </a:pPr>
            <a:endParaRPr lang="en-US" b="1" dirty="0" smtClean="0"/>
          </a:p>
          <a:p>
            <a:endParaRPr lang="en-US" b="1" dirty="0" smtClean="0"/>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2431699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696827" y="2039087"/>
            <a:ext cx="1032313" cy="3308048"/>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a:t>j</a:t>
            </a:r>
            <a:r>
              <a:rPr lang="en-US" dirty="0" err="1" smtClean="0"/>
              <a:t>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6" name="TextBox 5"/>
          <p:cNvSpPr txBox="1"/>
          <p:nvPr/>
        </p:nvSpPr>
        <p:spPr>
          <a:xfrm>
            <a:off x="438149" y="1416934"/>
            <a:ext cx="7753429" cy="523220"/>
          </a:xfrm>
          <a:prstGeom prst="rect">
            <a:avLst/>
          </a:prstGeom>
          <a:noFill/>
        </p:spPr>
        <p:txBody>
          <a:bodyPr wrap="square" rtlCol="0">
            <a:spAutoFit/>
          </a:bodyPr>
          <a:lstStyle/>
          <a:p>
            <a:r>
              <a:rPr lang="en-US" sz="2800" b="1" dirty="0" smtClean="0"/>
              <a:t>How Scalable is this architecture? (Horizontal)</a:t>
            </a:r>
            <a:endParaRPr lang="en-US" sz="2800" b="1" dirty="0"/>
          </a:p>
        </p:txBody>
      </p:sp>
      <p:grpSp>
        <p:nvGrpSpPr>
          <p:cNvPr id="3" name="Group 2"/>
          <p:cNvGrpSpPr/>
          <p:nvPr/>
        </p:nvGrpSpPr>
        <p:grpSpPr>
          <a:xfrm>
            <a:off x="2425780" y="2197915"/>
            <a:ext cx="7477393" cy="1147250"/>
            <a:chOff x="2445082" y="2482121"/>
            <a:chExt cx="7477393" cy="1147250"/>
          </a:xfrm>
        </p:grpSpPr>
        <p:sp>
          <p:nvSpPr>
            <p:cNvPr id="8" name="Oval 7"/>
            <p:cNvSpPr/>
            <p:nvPr/>
          </p:nvSpPr>
          <p:spPr>
            <a:xfrm>
              <a:off x="2445082" y="24821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08582" y="2811848"/>
              <a:ext cx="1129576" cy="646331"/>
            </a:xfrm>
            <a:prstGeom prst="rect">
              <a:avLst/>
            </a:prstGeom>
            <a:noFill/>
          </p:spPr>
          <p:txBody>
            <a:bodyPr wrap="square" rtlCol="0">
              <a:spAutoFit/>
            </a:bodyPr>
            <a:lstStyle/>
            <a:p>
              <a:r>
                <a:rPr lang="en-US" b="1" dirty="0" smtClean="0"/>
                <a:t>Security</a:t>
              </a:r>
            </a:p>
            <a:p>
              <a:r>
                <a:rPr lang="en-US" b="1" dirty="0" smtClean="0"/>
                <a:t>      20</a:t>
              </a:r>
              <a:endParaRPr lang="en-US" b="1" dirty="0"/>
            </a:p>
          </p:txBody>
        </p:sp>
        <p:sp>
          <p:nvSpPr>
            <p:cNvPr id="10" name="Oval 9"/>
            <p:cNvSpPr/>
            <p:nvPr/>
          </p:nvSpPr>
          <p:spPr>
            <a:xfrm>
              <a:off x="3587358" y="24948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52458" y="2811848"/>
              <a:ext cx="1129576" cy="646331"/>
            </a:xfrm>
            <a:prstGeom prst="rect">
              <a:avLst/>
            </a:prstGeom>
            <a:noFill/>
          </p:spPr>
          <p:txBody>
            <a:bodyPr wrap="square" rtlCol="0">
              <a:spAutoFit/>
            </a:bodyPr>
            <a:lstStyle/>
            <a:p>
              <a:r>
                <a:rPr lang="en-US" b="1" dirty="0" smtClean="0"/>
                <a:t>Orders</a:t>
              </a:r>
            </a:p>
            <a:p>
              <a:r>
                <a:rPr lang="en-US" b="1" dirty="0"/>
                <a:t> </a:t>
              </a:r>
              <a:r>
                <a:rPr lang="en-US" b="1" dirty="0" smtClean="0"/>
                <a:t>  100</a:t>
              </a:r>
              <a:endParaRPr lang="en-US" b="1" dirty="0"/>
            </a:p>
          </p:txBody>
        </p:sp>
        <p:sp>
          <p:nvSpPr>
            <p:cNvPr id="12" name="Oval 11"/>
            <p:cNvSpPr/>
            <p:nvPr/>
          </p:nvSpPr>
          <p:spPr>
            <a:xfrm>
              <a:off x="4742334" y="249726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62481" y="2706041"/>
              <a:ext cx="1129576" cy="923330"/>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a:p>
              <a:pPr algn="ctr"/>
              <a:r>
                <a:rPr lang="en-US" b="1" dirty="0" smtClean="0"/>
                <a:t>10</a:t>
              </a:r>
            </a:p>
          </p:txBody>
        </p:sp>
        <p:sp>
          <p:nvSpPr>
            <p:cNvPr id="14" name="Oval 13"/>
            <p:cNvSpPr/>
            <p:nvPr/>
          </p:nvSpPr>
          <p:spPr>
            <a:xfrm>
              <a:off x="5892781" y="25226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81305" y="25099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68605" y="2661892"/>
              <a:ext cx="1294676" cy="923330"/>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p>
            <a:p>
              <a:r>
                <a:rPr lang="en-US" b="1" dirty="0"/>
                <a:t> </a:t>
              </a:r>
              <a:r>
                <a:rPr lang="en-US" b="1" dirty="0" smtClean="0"/>
                <a:t>      100</a:t>
              </a:r>
              <a:endParaRPr lang="en-US" b="1" dirty="0"/>
            </a:p>
          </p:txBody>
        </p:sp>
        <p:sp>
          <p:nvSpPr>
            <p:cNvPr id="17" name="Oval 16"/>
            <p:cNvSpPr/>
            <p:nvPr/>
          </p:nvSpPr>
          <p:spPr>
            <a:xfrm>
              <a:off x="8300869" y="2508720"/>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27799" y="2749548"/>
              <a:ext cx="1294676" cy="369332"/>
            </a:xfrm>
            <a:prstGeom prst="rect">
              <a:avLst/>
            </a:prstGeom>
            <a:noFill/>
          </p:spPr>
          <p:txBody>
            <a:bodyPr wrap="square" rtlCol="0">
              <a:spAutoFit/>
            </a:bodyPr>
            <a:lstStyle/>
            <a:p>
              <a:r>
                <a:rPr lang="en-US" b="1" dirty="0" smtClean="0"/>
                <a:t>…</a:t>
              </a:r>
              <a:endParaRPr lang="en-US" b="1" dirty="0"/>
            </a:p>
          </p:txBody>
        </p:sp>
      </p:grpSp>
      <p:sp>
        <p:nvSpPr>
          <p:cNvPr id="4" name="TextBox 3"/>
          <p:cNvSpPr txBox="1"/>
          <p:nvPr/>
        </p:nvSpPr>
        <p:spPr>
          <a:xfrm>
            <a:off x="438150" y="3830595"/>
            <a:ext cx="1131312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Assume that the above is deployed to n nodes to facilitate horizontal scaling</a:t>
            </a:r>
          </a:p>
          <a:p>
            <a:pPr marL="285750" indent="-285750">
              <a:buFont typeface="Arial" panose="020B0604020202020204" pitchFamily="34" charset="0"/>
              <a:buChar char="•"/>
            </a:pPr>
            <a:r>
              <a:rPr lang="en-US" sz="2000" dirty="0" smtClean="0"/>
              <a:t>Add weights to each piece of functionality/component/module</a:t>
            </a:r>
          </a:p>
          <a:p>
            <a:pPr marL="742950" lvl="1" indent="-285750">
              <a:buFont typeface="Arial" panose="020B0604020202020204" pitchFamily="34" charset="0"/>
              <a:buChar char="•"/>
            </a:pPr>
            <a:r>
              <a:rPr lang="en-US" sz="2000" dirty="0" smtClean="0"/>
              <a:t>Weights are based on usage statistics, resource requirements, priority, business need etc.</a:t>
            </a:r>
          </a:p>
          <a:p>
            <a:pPr marL="742950" lvl="1" indent="-285750">
              <a:buFont typeface="Arial" panose="020B0604020202020204" pitchFamily="34" charset="0"/>
              <a:buChar char="•"/>
            </a:pPr>
            <a:r>
              <a:rPr lang="en-US" sz="2000" dirty="0" smtClean="0"/>
              <a:t>Upon horizontal scaling, components with lower weights provide the least value</a:t>
            </a:r>
          </a:p>
          <a:p>
            <a:pPr lvl="1"/>
            <a:endParaRPr lang="en-US" sz="2000" dirty="0"/>
          </a:p>
          <a:p>
            <a:pPr marL="285750" indent="-285750">
              <a:buFont typeface="Arial" panose="020B0604020202020204" pitchFamily="34" charset="0"/>
              <a:buChar char="•"/>
            </a:pPr>
            <a:r>
              <a:rPr lang="en-US" sz="2000" dirty="0" smtClean="0"/>
              <a:t>When deploying to other nodes, you will still need to compile the whole application (including the components with lower weights). Lower weighted components still take up JVM space</a:t>
            </a:r>
          </a:p>
          <a:p>
            <a:pPr marL="285750" indent="-285750">
              <a:buFont typeface="Arial" panose="020B0604020202020204" pitchFamily="34" charset="0"/>
              <a:buChar char="•"/>
            </a:pPr>
            <a:r>
              <a:rPr lang="en-US" sz="2000" dirty="0" smtClean="0"/>
              <a:t>Harder to maintain over time. </a:t>
            </a:r>
          </a:p>
          <a:p>
            <a:pPr marL="285750" indent="-285750">
              <a:buFont typeface="Arial" panose="020B0604020202020204" pitchFamily="34" charset="0"/>
              <a:buChar char="•"/>
            </a:pPr>
            <a:r>
              <a:rPr lang="en-US" sz="2000" dirty="0" smtClean="0"/>
              <a:t>Hard to re-write/refactor</a:t>
            </a:r>
          </a:p>
          <a:p>
            <a:pPr marL="742950" lvl="1"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p:txBody>
      </p:sp>
      <p:sp>
        <p:nvSpPr>
          <p:cNvPr id="32" name="TextBox 31"/>
          <p:cNvSpPr txBox="1"/>
          <p:nvPr/>
        </p:nvSpPr>
        <p:spPr>
          <a:xfrm>
            <a:off x="5872755" y="2409305"/>
            <a:ext cx="1129576" cy="923330"/>
          </a:xfrm>
          <a:prstGeom prst="rect">
            <a:avLst/>
          </a:prstGeom>
          <a:noFill/>
        </p:spPr>
        <p:txBody>
          <a:bodyPr wrap="square" rtlCol="0">
            <a:spAutoFit/>
          </a:bodyPr>
          <a:lstStyle/>
          <a:p>
            <a:pPr algn="ctr"/>
            <a:r>
              <a:rPr lang="en-US" b="1" dirty="0" smtClean="0"/>
              <a:t>Core Business.</a:t>
            </a:r>
            <a:endParaRPr lang="en-US" b="1" dirty="0"/>
          </a:p>
          <a:p>
            <a:pPr algn="ctr"/>
            <a:r>
              <a:rPr lang="en-US" b="1" dirty="0" smtClean="0"/>
              <a:t>100</a:t>
            </a:r>
          </a:p>
        </p:txBody>
      </p:sp>
    </p:spTree>
    <p:extLst>
      <p:ext uri="{BB962C8B-B14F-4D97-AF65-F5344CB8AC3E}">
        <p14:creationId xmlns:p14="http://schemas.microsoft.com/office/powerpoint/2010/main" val="243382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1651394"/>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 name="TextBox 2"/>
          <p:cNvSpPr txBox="1"/>
          <p:nvPr/>
        </p:nvSpPr>
        <p:spPr>
          <a:xfrm>
            <a:off x="864973" y="2693773"/>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One approach to support mobile/other clients is to add a layer of extra Spring controllers that serve JSON</a:t>
            </a:r>
          </a:p>
          <a:p>
            <a:pPr marL="285750" indent="-285750">
              <a:buFont typeface="Arial" panose="020B0604020202020204" pitchFamily="34" charset="0"/>
              <a:buChar char="•"/>
            </a:pPr>
            <a:r>
              <a:rPr lang="en-US" sz="2400" dirty="0" smtClean="0"/>
              <a:t>This means that you will now have to support</a:t>
            </a:r>
          </a:p>
          <a:p>
            <a:pPr marL="742950" lvl="1" indent="-285750">
              <a:buFont typeface="Arial" panose="020B0604020202020204" pitchFamily="34" charset="0"/>
              <a:buChar char="•"/>
            </a:pPr>
            <a:r>
              <a:rPr lang="en-US" sz="2400" dirty="0" smtClean="0"/>
              <a:t>Client dependent controllers that serve </a:t>
            </a:r>
            <a:r>
              <a:rPr lang="en-US" sz="2400" dirty="0" err="1" smtClean="0"/>
              <a:t>jsp</a:t>
            </a:r>
            <a:r>
              <a:rPr lang="en-US" sz="2400" dirty="0" smtClean="0"/>
              <a:t>/html to Browser clients</a:t>
            </a:r>
          </a:p>
          <a:p>
            <a:pPr marL="742950" lvl="1" indent="-285750">
              <a:buFont typeface="Arial" panose="020B0604020202020204" pitchFamily="34" charset="0"/>
              <a:buChar char="•"/>
            </a:pPr>
            <a:r>
              <a:rPr lang="en-US" sz="2400" dirty="0" smtClean="0"/>
              <a:t>Client agnostic controllers that serve </a:t>
            </a:r>
            <a:r>
              <a:rPr lang="en-US" sz="2400" dirty="0" err="1" smtClean="0"/>
              <a:t>json</a:t>
            </a:r>
            <a:r>
              <a:rPr lang="en-US" sz="2400" dirty="0" smtClean="0"/>
              <a:t> to mobile/other clients</a:t>
            </a:r>
          </a:p>
          <a:p>
            <a:pPr marL="285750" indent="-285750">
              <a:buFont typeface="Arial" panose="020B0604020202020204" pitchFamily="34" charset="0"/>
              <a:buChar char="•"/>
            </a:pPr>
            <a:r>
              <a:rPr lang="en-US" sz="2400" dirty="0" smtClean="0"/>
              <a:t>Modeling needs for the data to be returned vary significantly between the Client dependent Browsers and Client agnostic Mobile clients (other API consumers)</a:t>
            </a:r>
          </a:p>
          <a:p>
            <a:pPr marL="285750" indent="-285750">
              <a:buFont typeface="Arial" panose="020B0604020202020204" pitchFamily="34" charset="0"/>
              <a:buChar char="•"/>
            </a:pPr>
            <a:r>
              <a:rPr lang="en-US" sz="2400" dirty="0" smtClean="0"/>
              <a:t>This is inefficient because now we will need to maintain duplicate codebases that serve the same data differently.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834" y="426017"/>
            <a:ext cx="702157" cy="1404313"/>
          </a:xfrm>
          <a:prstGeom prst="rect">
            <a:avLst/>
          </a:prstGeom>
        </p:spPr>
      </p:pic>
    </p:spTree>
    <p:extLst>
      <p:ext uri="{BB962C8B-B14F-4D97-AF65-F5344CB8AC3E}">
        <p14:creationId xmlns:p14="http://schemas.microsoft.com/office/powerpoint/2010/main" val="2485847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to Spring Boot</a:t>
            </a:r>
          </a:p>
          <a:p>
            <a:pPr lvl="1"/>
            <a:r>
              <a:rPr lang="en-US" dirty="0" smtClean="0"/>
              <a:t>Philosophy, goals, features, benefits and limitations</a:t>
            </a:r>
          </a:p>
          <a:p>
            <a:pPr lvl="1"/>
            <a:r>
              <a:rPr lang="en-US" dirty="0" smtClean="0"/>
              <a:t>How to?</a:t>
            </a:r>
          </a:p>
          <a:p>
            <a:pPr lvl="1"/>
            <a:r>
              <a:rPr lang="en-US" dirty="0" smtClean="0"/>
              <a:t>Live Demo</a:t>
            </a:r>
            <a:endParaRPr lang="en-US" dirty="0"/>
          </a:p>
          <a:p>
            <a:r>
              <a:rPr lang="en-US" dirty="0"/>
              <a:t>REST principles</a:t>
            </a:r>
          </a:p>
          <a:p>
            <a:r>
              <a:rPr lang="en-US" dirty="0" smtClean="0"/>
              <a:t>Micro-services</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about Performance?</a:t>
            </a:r>
            <a:endParaRPr lang="en-US" sz="2800" b="1" dirty="0"/>
          </a:p>
        </p:txBody>
      </p:sp>
      <p:sp>
        <p:nvSpPr>
          <p:cNvPr id="3" name="TextBox 2"/>
          <p:cNvSpPr txBox="1"/>
          <p:nvPr/>
        </p:nvSpPr>
        <p:spPr>
          <a:xfrm>
            <a:off x="889686" y="2310714"/>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Serving JSPs to clients is very inefficient</a:t>
            </a:r>
          </a:p>
          <a:p>
            <a:pPr marL="742950" lvl="1" indent="-285750">
              <a:buFont typeface="Arial" panose="020B0604020202020204" pitchFamily="34" charset="0"/>
              <a:buChar char="•"/>
            </a:pPr>
            <a:r>
              <a:rPr lang="en-US" sz="2400" dirty="0" smtClean="0"/>
              <a:t>Generation takes up valuable Java EE server resources. Resources that are ought to be prioritized for number crunching, data processing etc.</a:t>
            </a:r>
          </a:p>
          <a:p>
            <a:pPr marL="742950" lvl="1" indent="-285750">
              <a:buFont typeface="Arial" panose="020B0604020202020204" pitchFamily="34" charset="0"/>
              <a:buChar char="•"/>
            </a:pPr>
            <a:r>
              <a:rPr lang="en-US" sz="2400" dirty="0" smtClean="0"/>
              <a:t>Limiting a Service’s responsibility of client view management leads to better design and facilitates development of neutral client agnostic </a:t>
            </a:r>
            <a:r>
              <a:rPr lang="en-US" sz="2400" dirty="0" err="1" smtClean="0"/>
              <a:t>apis</a:t>
            </a:r>
            <a:r>
              <a:rPr lang="en-US" sz="2400" dirty="0" smtClean="0"/>
              <a:t>.</a:t>
            </a:r>
          </a:p>
          <a:p>
            <a:pPr marL="742950" lvl="1" indent="-285750">
              <a:buFont typeface="Arial" panose="020B0604020202020204" pitchFamily="34" charset="0"/>
              <a:buChar char="•"/>
            </a:pPr>
            <a:r>
              <a:rPr lang="en-US" sz="2400" dirty="0" smtClean="0"/>
              <a:t>Data transfer between Service to client is huge – when transferring a </a:t>
            </a:r>
            <a:r>
              <a:rPr lang="en-US" sz="2400" dirty="0" err="1" smtClean="0"/>
              <a:t>jsp</a:t>
            </a:r>
            <a:r>
              <a:rPr lang="en-US" sz="2400" dirty="0" smtClean="0"/>
              <a:t> to client as opposed to something lightweight (</a:t>
            </a:r>
            <a:r>
              <a:rPr lang="en-US" sz="2400" dirty="0" err="1" smtClean="0"/>
              <a:t>json</a:t>
            </a:r>
            <a:r>
              <a:rPr lang="en-US" sz="2400" dirty="0" smtClean="0"/>
              <a:t>)</a:t>
            </a:r>
          </a:p>
          <a:p>
            <a:pPr marL="1200150" lvl="2" indent="-285750">
              <a:buFont typeface="Arial" panose="020B0604020202020204" pitchFamily="34" charset="0"/>
              <a:buChar char="•"/>
            </a:pPr>
            <a:r>
              <a:rPr lang="en-US" sz="2400" dirty="0" smtClean="0"/>
              <a:t>And this happens again and again as the user navigates from one page to another till the end of the session</a:t>
            </a:r>
          </a:p>
        </p:txBody>
      </p:sp>
    </p:spTree>
    <p:extLst>
      <p:ext uri="{BB962C8B-B14F-4D97-AF65-F5344CB8AC3E}">
        <p14:creationId xmlns:p14="http://schemas.microsoft.com/office/powerpoint/2010/main" val="3546589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Can we improve on this?</a:t>
            </a:r>
            <a:endParaRPr lang="en-US" dirty="0"/>
          </a:p>
        </p:txBody>
      </p:sp>
      <p:sp>
        <p:nvSpPr>
          <p:cNvPr id="35" name="TextBox 34"/>
          <p:cNvSpPr txBox="1"/>
          <p:nvPr/>
        </p:nvSpPr>
        <p:spPr>
          <a:xfrm>
            <a:off x="1278987" y="2137746"/>
            <a:ext cx="10200439" cy="2677656"/>
          </a:xfrm>
          <a:prstGeom prst="rect">
            <a:avLst/>
          </a:prstGeom>
          <a:noFill/>
        </p:spPr>
        <p:txBody>
          <a:bodyPr wrap="square" rtlCol="0">
            <a:spAutoFit/>
          </a:bodyPr>
          <a:lstStyle/>
          <a:p>
            <a:r>
              <a:rPr lang="en-US" sz="2800" b="1" dirty="0" smtClean="0"/>
              <a:t>Yes!</a:t>
            </a:r>
          </a:p>
          <a:p>
            <a:endParaRPr lang="en-US" sz="2800" b="1" dirty="0"/>
          </a:p>
          <a:p>
            <a:r>
              <a:rPr lang="en-US" sz="2800" b="1" i="1" dirty="0" smtClean="0"/>
              <a:t>Usual legal stuff: There’s no silver bullet when choosing an architecture for a distributed network application. Design choices vary significantly based on underlying design goals and long term vision of the intended application.</a:t>
            </a:r>
          </a:p>
        </p:txBody>
      </p:sp>
    </p:spTree>
    <p:extLst>
      <p:ext uri="{BB962C8B-B14F-4D97-AF65-F5344CB8AC3E}">
        <p14:creationId xmlns:p14="http://schemas.microsoft.com/office/powerpoint/2010/main" val="2959478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3013071" cy="720385"/>
          </a:xfrm>
        </p:spPr>
        <p:txBody>
          <a:bodyPr>
            <a:noAutofit/>
          </a:bodyPr>
          <a:lstStyle/>
          <a:p>
            <a:pPr algn="ctr"/>
            <a:r>
              <a:rPr lang="en-US" sz="2400" b="1" dirty="0" smtClean="0"/>
              <a:t>Scalable Micro Service Architecture</a:t>
            </a:r>
            <a:endParaRPr lang="en-US" sz="2400" b="1"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(Node.js/</a:t>
            </a:r>
            <a:r>
              <a:rPr lang="en-US" sz="1400" b="1" dirty="0" err="1" smtClean="0"/>
              <a:t>nginx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smtClean="0"/>
              <a:t>Oauth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p:nvPr/>
        </p:nvCxnSpPr>
        <p:spPr>
          <a:xfrm flipH="1">
            <a:off x="4081370" y="1759707"/>
            <a:ext cx="2113814" cy="212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29460">
            <a:off x="5002129" y="2225103"/>
            <a:ext cx="931463"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8. Response (json)</a:t>
            </a:r>
            <a:endParaRPr lang="en-US" sz="1400" dirty="0"/>
          </a:p>
        </p:txBody>
      </p:sp>
      <p:cxnSp>
        <p:nvCxnSpPr>
          <p:cNvPr id="10" name="Straight Arrow Connector 9"/>
          <p:cNvCxnSpPr/>
          <p:nvPr/>
        </p:nvCxnSpPr>
        <p:spPr>
          <a:xfrm>
            <a:off x="6446975" y="1690253"/>
            <a:ext cx="1477074" cy="125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374092">
            <a:off x="6526900" y="1907571"/>
            <a:ext cx="1062779" cy="307777"/>
          </a:xfrm>
          <a:prstGeom prst="rect">
            <a:avLst/>
          </a:prstGeom>
          <a:noFill/>
        </p:spPr>
        <p:txBody>
          <a:bodyPr wrap="square" rtlCol="0">
            <a:spAutoFit/>
          </a:bodyPr>
          <a:lstStyle/>
          <a:p>
            <a:r>
              <a:rPr lang="en-US" sz="1400" dirty="0" smtClean="0"/>
              <a:t>7. Success</a:t>
            </a:r>
            <a:endParaRPr lang="en-US" sz="1400" dirty="0"/>
          </a:p>
        </p:txBody>
      </p:sp>
      <p:cxnSp>
        <p:nvCxnSpPr>
          <p:cNvPr id="5" name="Straight Arrow Connector 4"/>
          <p:cNvCxnSpPr/>
          <p:nvPr/>
        </p:nvCxnSpPr>
        <p:spPr>
          <a:xfrm>
            <a:off x="4108040" y="4407490"/>
            <a:ext cx="3284199" cy="867948"/>
          </a:xfrm>
          <a:prstGeom prst="straightConnector1">
            <a:avLst/>
          </a:prstGeom>
          <a:ln>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767492">
            <a:off x="5367303" y="4523580"/>
            <a:ext cx="1854940" cy="307777"/>
          </a:xfrm>
          <a:prstGeom prst="rect">
            <a:avLst/>
          </a:prstGeom>
          <a:noFill/>
        </p:spPr>
        <p:txBody>
          <a:bodyPr wrap="square" rtlCol="0">
            <a:spAutoFit/>
          </a:bodyPr>
          <a:lstStyle/>
          <a:p>
            <a:r>
              <a:rPr lang="en-US" sz="1400" dirty="0" smtClean="0"/>
              <a:t>(subsequent requests)</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50" y="173104"/>
            <a:ext cx="9439912" cy="720385"/>
          </a:xfrm>
        </p:spPr>
        <p:txBody>
          <a:bodyPr>
            <a:noAutofit/>
          </a:bodyPr>
          <a:lstStyle/>
          <a:p>
            <a:pPr algn="ctr"/>
            <a:r>
              <a:rPr lang="en-US" sz="2400" b="1" dirty="0" smtClean="0"/>
              <a:t>How Micro </a:t>
            </a:r>
            <a:r>
              <a:rPr lang="en-US" sz="2400" b="1" dirty="0" smtClean="0"/>
              <a:t>Services, REST style and Spring Boot </a:t>
            </a:r>
            <a:r>
              <a:rPr lang="en-US" sz="2400" b="1" dirty="0" smtClean="0"/>
              <a:t>complement each together</a:t>
            </a:r>
            <a:endParaRPr lang="en-US" sz="2400" b="1" dirty="0"/>
          </a:p>
        </p:txBody>
      </p:sp>
      <p:sp>
        <p:nvSpPr>
          <p:cNvPr id="4" name="TextBox 3"/>
          <p:cNvSpPr txBox="1"/>
          <p:nvPr/>
        </p:nvSpPr>
        <p:spPr>
          <a:xfrm>
            <a:off x="455650" y="1113692"/>
            <a:ext cx="11537058" cy="4524315"/>
          </a:xfrm>
          <a:prstGeom prst="rect">
            <a:avLst/>
          </a:prstGeom>
          <a:noFill/>
        </p:spPr>
        <p:txBody>
          <a:bodyPr wrap="square" rtlCol="0">
            <a:spAutoFit/>
          </a:bodyPr>
          <a:lstStyle/>
          <a:p>
            <a:r>
              <a:rPr lang="en-US" dirty="0" smtClean="0"/>
              <a:t>Spring Boot:</a:t>
            </a:r>
          </a:p>
          <a:p>
            <a:pPr marL="285750" indent="-285750">
              <a:buFont typeface="Arial" panose="020B0604020202020204" pitchFamily="34" charset="0"/>
              <a:buChar char="•"/>
            </a:pPr>
            <a:r>
              <a:rPr lang="en-US" dirty="0" smtClean="0"/>
              <a:t>Rapid development of Micro Services and REST endpoints</a:t>
            </a:r>
          </a:p>
          <a:p>
            <a:pPr marL="285750" indent="-285750">
              <a:buFont typeface="Arial" panose="020B0604020202020204" pitchFamily="34" charset="0"/>
              <a:buChar char="•"/>
            </a:pPr>
            <a:r>
              <a:rPr lang="en-US" dirty="0" smtClean="0"/>
              <a:t>Feature rich functionality with support for most Enterprise standard </a:t>
            </a:r>
            <a:r>
              <a:rPr lang="en-US" dirty="0" smtClean="0"/>
              <a:t>technologies</a:t>
            </a:r>
          </a:p>
          <a:p>
            <a:pPr marL="285750" indent="-285750">
              <a:buFont typeface="Arial" panose="020B0604020202020204" pitchFamily="34" charset="0"/>
              <a:buChar char="•"/>
            </a:pPr>
            <a:endParaRPr lang="en-US" dirty="0" smtClean="0"/>
          </a:p>
          <a:p>
            <a:r>
              <a:rPr lang="en-US" dirty="0" smtClean="0"/>
              <a:t>REST</a:t>
            </a:r>
          </a:p>
          <a:p>
            <a:pPr marL="285750" indent="-285750">
              <a:buFont typeface="Arial" panose="020B0604020202020204" pitchFamily="34" charset="0"/>
              <a:buChar char="•"/>
            </a:pPr>
            <a:r>
              <a:rPr lang="en-US" dirty="0" smtClean="0"/>
              <a:t>Confirming to REST constraints such as Caching, Separation of Concerns, Reliability, Statelessness facilitates the creation of richer, client agnostic and very powerful services</a:t>
            </a:r>
          </a:p>
          <a:p>
            <a:pPr marL="285750" indent="-285750">
              <a:buFont typeface="Arial" panose="020B0604020202020204" pitchFamily="34" charset="0"/>
              <a:buChar char="•"/>
            </a:pPr>
            <a:r>
              <a:rPr lang="en-US" dirty="0" smtClean="0"/>
              <a:t>It’s just a cleaner and a natural architectural style embracing simplicity and uniformity</a:t>
            </a:r>
          </a:p>
          <a:p>
            <a:endParaRPr lang="en-US" dirty="0" smtClean="0"/>
          </a:p>
          <a:p>
            <a:r>
              <a:rPr lang="en-US" dirty="0" smtClean="0"/>
              <a:t>Micro Services</a:t>
            </a:r>
          </a:p>
          <a:p>
            <a:pPr marL="285750" indent="-285750">
              <a:buFont typeface="Arial" panose="020B0604020202020204" pitchFamily="34" charset="0"/>
              <a:buChar char="•"/>
            </a:pPr>
            <a:r>
              <a:rPr lang="en-US" dirty="0" smtClean="0"/>
              <a:t>Infrastructure automation, Independent evolution of components, Design for failure</a:t>
            </a:r>
          </a:p>
          <a:p>
            <a:pPr marL="285750" indent="-285750">
              <a:buFont typeface="Arial" panose="020B0604020202020204" pitchFamily="34" charset="0"/>
              <a:buChar char="•"/>
            </a:pPr>
            <a:r>
              <a:rPr lang="en-US" dirty="0" smtClean="0"/>
              <a:t>Unbounded Scalability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3750162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thinkingboy outline by ryanlerch - an image from the US government EPA &quot;Sunwise&quot; program. I converted it from PDF format. the source link is here - http://www.epa.gov/sunwise/doc/poster.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3086" y="1825625"/>
            <a:ext cx="32458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71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to know</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App packaged as an executable jar* and runs on an embedded Tomcat. </a:t>
            </a:r>
          </a:p>
          <a:p>
            <a:r>
              <a:rPr lang="en-US" dirty="0" smtClean="0"/>
              <a:t>Fully supports all of traditional Spring features (In a way Spring Boot is a layer on top of Spring infrastructure)</a:t>
            </a:r>
          </a:p>
          <a:p>
            <a:r>
              <a:rPr lang="en-US" dirty="0" smtClean="0"/>
              <a:t>Out of the box Production ready management/monitoring features including Auditing, Tracing, Metrics and Process monitoring. </a:t>
            </a:r>
          </a:p>
          <a:p>
            <a:r>
              <a:rPr lang="en-US" dirty="0" smtClean="0"/>
              <a:t>Cloud deployment support - </a:t>
            </a:r>
            <a:r>
              <a:rPr lang="en-US" dirty="0" err="1" smtClean="0"/>
              <a:t>Heroku</a:t>
            </a:r>
            <a:r>
              <a:rPr lang="en-US" dirty="0" smtClean="0"/>
              <a:t>, </a:t>
            </a:r>
            <a:r>
              <a:rPr lang="en-US" dirty="0" err="1" smtClean="0"/>
              <a:t>Openshift</a:t>
            </a:r>
            <a:r>
              <a:rPr lang="en-US" dirty="0" smtClean="0"/>
              <a:t>, Cloud Foundry, Google app engine etc.</a:t>
            </a:r>
            <a:endParaRPr lang="en-US" dirty="0"/>
          </a:p>
        </p:txBody>
      </p:sp>
    </p:spTree>
    <p:extLst>
      <p:ext uri="{BB962C8B-B14F-4D97-AF65-F5344CB8AC3E}">
        <p14:creationId xmlns:p14="http://schemas.microsoft.com/office/powerpoint/2010/main" val="1861585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started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Initializer class with a </a:t>
            </a:r>
            <a:r>
              <a:rPr lang="en-US" b="1" dirty="0" smtClean="0"/>
              <a:t>Main method </a:t>
            </a:r>
            <a:r>
              <a:rPr lang="en-US" dirty="0" smtClean="0"/>
              <a:t>– Entry point of the app</a:t>
            </a:r>
          </a:p>
          <a:p>
            <a:r>
              <a:rPr lang="en-US" dirty="0" smtClean="0"/>
              <a:t>Maven – Parent (</a:t>
            </a:r>
            <a:r>
              <a:rPr lang="en-US" b="1" dirty="0" smtClean="0"/>
              <a:t>spring-boot-starter-parent</a:t>
            </a:r>
            <a:r>
              <a:rPr lang="en-US" dirty="0" smtClean="0"/>
              <a:t>)*</a:t>
            </a:r>
          </a:p>
          <a:p>
            <a:r>
              <a:rPr lang="en-US" dirty="0" smtClean="0"/>
              <a:t>Optional </a:t>
            </a:r>
            <a:r>
              <a:rPr lang="en-US" b="1" dirty="0" err="1" smtClean="0"/>
              <a:t>application.properties</a:t>
            </a:r>
            <a:r>
              <a:rPr lang="en-US" dirty="0" smtClean="0"/>
              <a:t> for custom/overriding default </a:t>
            </a:r>
            <a:r>
              <a:rPr lang="en-US" dirty="0" err="1" smtClean="0"/>
              <a:t>config</a:t>
            </a:r>
            <a:endParaRPr lang="en-US" dirty="0" smtClean="0"/>
          </a:p>
          <a:p>
            <a:r>
              <a:rPr lang="en-US" dirty="0" smtClean="0">
                <a:hlinkClick r:id="rId3"/>
              </a:rPr>
              <a:t>Auto-configuration</a:t>
            </a:r>
            <a:endParaRPr lang="en-US" dirty="0" smtClean="0"/>
          </a:p>
          <a:p>
            <a:endParaRPr lang="en-US" dirty="0"/>
          </a:p>
        </p:txBody>
      </p:sp>
    </p:spTree>
    <p:extLst>
      <p:ext uri="{BB962C8B-B14F-4D97-AF65-F5344CB8AC3E}">
        <p14:creationId xmlns:p14="http://schemas.microsoft.com/office/powerpoint/2010/main" val="408731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Quick Demo</a:t>
            </a:r>
            <a:endParaRPr lang="en-US" dirty="0"/>
          </a:p>
        </p:txBody>
      </p:sp>
      <p:sp>
        <p:nvSpPr>
          <p:cNvPr id="3" name="Content Placeholder 2"/>
          <p:cNvSpPr>
            <a:spLocks noGrp="1"/>
          </p:cNvSpPr>
          <p:nvPr>
            <p:ph idx="1"/>
          </p:nvPr>
        </p:nvSpPr>
        <p:spPr/>
        <p:txBody>
          <a:bodyPr/>
          <a:lstStyle/>
          <a:p>
            <a:r>
              <a:rPr lang="en-US" dirty="0" smtClean="0"/>
              <a:t>What are we going to build now?</a:t>
            </a:r>
          </a:p>
          <a:p>
            <a:pPr lvl="1"/>
            <a:r>
              <a:rPr lang="en-US" dirty="0"/>
              <a:t>A simple Bookmark app with JPA  and an Embedded </a:t>
            </a:r>
            <a:r>
              <a:rPr lang="en-US" dirty="0" smtClean="0"/>
              <a:t>database</a:t>
            </a:r>
          </a:p>
          <a:p>
            <a:r>
              <a:rPr lang="en-US" dirty="0" smtClean="0"/>
              <a:t>Environment: Eclipse IDE /w Spring Suite installed (or STS).</a:t>
            </a:r>
          </a:p>
          <a:p>
            <a:r>
              <a:rPr lang="en-US" dirty="0" smtClean="0"/>
              <a:t>Steps:</a:t>
            </a:r>
          </a:p>
          <a:p>
            <a:pPr lvl="1"/>
            <a:r>
              <a:rPr lang="en-US" dirty="0" smtClean="0"/>
              <a:t>Download a Spring starter project</a:t>
            </a:r>
          </a:p>
          <a:p>
            <a:pPr lvl="1"/>
            <a:r>
              <a:rPr lang="en-US" dirty="0" smtClean="0"/>
              <a:t>Create a simple Endpoint for Hello</a:t>
            </a:r>
          </a:p>
          <a:p>
            <a:pPr lvl="1"/>
            <a:r>
              <a:rPr lang="en-US" dirty="0" smtClean="0"/>
              <a:t>Create a Booking entity</a:t>
            </a:r>
          </a:p>
          <a:p>
            <a:pPr lvl="1"/>
            <a:r>
              <a:rPr lang="en-US" dirty="0" smtClean="0"/>
              <a:t>Create a </a:t>
            </a:r>
            <a:r>
              <a:rPr lang="en-US" dirty="0" err="1" smtClean="0"/>
              <a:t>JpaRepository</a:t>
            </a:r>
            <a:r>
              <a:rPr lang="en-US" dirty="0" smtClean="0"/>
              <a:t> for Booking</a:t>
            </a:r>
          </a:p>
          <a:p>
            <a:pPr lvl="1"/>
            <a:r>
              <a:rPr lang="en-US" dirty="0" smtClean="0"/>
              <a:t>Create a </a:t>
            </a:r>
            <a:r>
              <a:rPr lang="en-US" dirty="0" err="1" smtClean="0"/>
              <a:t>db</a:t>
            </a:r>
            <a:r>
              <a:rPr lang="en-US" dirty="0" smtClean="0"/>
              <a:t> </a:t>
            </a:r>
            <a:r>
              <a:rPr lang="en-US" dirty="0" err="1" smtClean="0"/>
              <a:t>init</a:t>
            </a:r>
            <a:r>
              <a:rPr lang="en-US" dirty="0" smtClean="0"/>
              <a:t> script</a:t>
            </a:r>
          </a:p>
          <a:p>
            <a:pPr lvl="1"/>
            <a:r>
              <a:rPr lang="en-US" dirty="0" smtClean="0"/>
              <a:t>Expose an endpoint that serves the data</a:t>
            </a:r>
          </a:p>
          <a:p>
            <a:pPr lvl="1"/>
            <a:endParaRPr lang="en-US" dirty="0"/>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b="1" dirty="0">
                <a:hlinkClick r:id="rId3"/>
              </a:rPr>
              <a:t>Building REST services with </a:t>
            </a:r>
            <a:r>
              <a:rPr lang="en-US" sz="1200" b="1" dirty="0" smtClean="0">
                <a:hlinkClick r:id="rId3"/>
              </a:rPr>
              <a:t>Spring</a:t>
            </a:r>
            <a:endParaRPr lang="en-US" sz="1200" b="1" dirty="0"/>
          </a:p>
        </p:txBody>
      </p:sp>
    </p:spTree>
    <p:extLst>
      <p:ext uri="{BB962C8B-B14F-4D97-AF65-F5344CB8AC3E}">
        <p14:creationId xmlns:p14="http://schemas.microsoft.com/office/powerpoint/2010/main" val="2043375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Help</a:t>
            </a:r>
            <a:endParaRPr lang="en-US" dirty="0"/>
          </a:p>
        </p:txBody>
      </p:sp>
      <p:sp>
        <p:nvSpPr>
          <p:cNvPr id="3" name="Content Placeholder 2"/>
          <p:cNvSpPr>
            <a:spLocks noGrp="1"/>
          </p:cNvSpPr>
          <p:nvPr>
            <p:ph idx="1"/>
          </p:nvPr>
        </p:nvSpPr>
        <p:spPr/>
        <p:txBody>
          <a:bodyPr/>
          <a:lstStyle/>
          <a:p>
            <a:r>
              <a:rPr lang="en-US" dirty="0" smtClean="0"/>
              <a:t>Spring IO guides</a:t>
            </a:r>
          </a:p>
          <a:p>
            <a:pPr lvl="1"/>
            <a:r>
              <a:rPr lang="en-US" dirty="0">
                <a:hlinkClick r:id="rId2"/>
              </a:rPr>
              <a:t>http://start.spring.io</a:t>
            </a:r>
            <a:r>
              <a:rPr lang="en-US" dirty="0" smtClean="0">
                <a:hlinkClick r:id="rId2"/>
              </a:rPr>
              <a:t>/</a:t>
            </a:r>
            <a:r>
              <a:rPr lang="en-US" dirty="0" smtClean="0"/>
              <a:t> or through Eclipse with Spring plugin/STS</a:t>
            </a:r>
          </a:p>
          <a:p>
            <a:pPr lvl="1"/>
            <a:r>
              <a:rPr lang="en-US" dirty="0" smtClean="0"/>
              <a:t>Getting </a:t>
            </a:r>
            <a:r>
              <a:rPr lang="en-US" dirty="0"/>
              <a:t>started guides: https://spring.io/guides</a:t>
            </a:r>
            <a:endParaRPr lang="en-US" dirty="0" smtClean="0"/>
          </a:p>
          <a:p>
            <a:r>
              <a:rPr lang="en-US" dirty="0" smtClean="0">
                <a:hlinkClick r:id="rId3"/>
              </a:rPr>
              <a:t>Spring Boot </a:t>
            </a:r>
            <a:r>
              <a:rPr lang="en-US" dirty="0" smtClean="0">
                <a:hlinkClick r:id="rId3"/>
              </a:rPr>
              <a:t>Reference Guide</a:t>
            </a:r>
            <a:endParaRPr lang="en-US" dirty="0" smtClean="0"/>
          </a:p>
          <a:p>
            <a:r>
              <a:rPr lang="en-US" dirty="0" smtClean="0"/>
              <a:t>On </a:t>
            </a:r>
            <a:r>
              <a:rPr lang="en-US" dirty="0" smtClean="0">
                <a:hlinkClick r:id="rId4"/>
              </a:rPr>
              <a:t>Stackoverflow</a:t>
            </a:r>
            <a:endParaRPr lang="en-US" dirty="0"/>
          </a:p>
        </p:txBody>
      </p:sp>
    </p:spTree>
    <p:extLst>
      <p:ext uri="{BB962C8B-B14F-4D97-AF65-F5344CB8AC3E}">
        <p14:creationId xmlns:p14="http://schemas.microsoft.com/office/powerpoint/2010/main" val="330031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13182</TotalTime>
  <Words>2592</Words>
  <Application>Microsoft Office PowerPoint</Application>
  <PresentationFormat>Widescreen</PresentationFormat>
  <Paragraphs>394</Paragraphs>
  <Slides>34</Slides>
  <Notes>27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Micro Services, REST and Spring Boot</vt:lpstr>
      <vt:lpstr>About me</vt:lpstr>
      <vt:lpstr>Agenda</vt:lpstr>
      <vt:lpstr>PowerPoint Presentation</vt:lpstr>
      <vt:lpstr>Convention over Configuration</vt:lpstr>
      <vt:lpstr>Spring Boot – Getting to know</vt:lpstr>
      <vt:lpstr>Spring Boot – Getting started</vt:lpstr>
      <vt:lpstr>Spring Boot – Quick Demo</vt:lpstr>
      <vt:lpstr>Spring Boot – Getting Help</vt:lpstr>
      <vt:lpstr>Spring Boot - Features</vt:lpstr>
      <vt:lpstr>Spring Boot – Features (Contd..)</vt:lpstr>
      <vt:lpstr>REST – Representational State Transfer</vt:lpstr>
      <vt:lpstr>REST architectural style - Drivers</vt:lpstr>
      <vt:lpstr>How to derive REST style?</vt:lpstr>
      <vt:lpstr>REST – Constraints</vt:lpstr>
      <vt:lpstr>REST – Richardson’s Maturity Model</vt:lpstr>
      <vt:lpstr>Hypermedia as the engine of application state (HATEOAS)</vt:lpstr>
      <vt:lpstr>CRUD using HTTP methods (*as per the RFCs)</vt:lpstr>
      <vt:lpstr>HTTP status codes</vt:lpstr>
      <vt:lpstr>Micro services</vt:lpstr>
      <vt:lpstr>Micro-services architectural style</vt:lpstr>
      <vt:lpstr>Micro-services - Characteristics</vt:lpstr>
      <vt:lpstr>Micro-services - Characteristics</vt:lpstr>
      <vt:lpstr>Micro-services - Characteristics</vt:lpstr>
      <vt:lpstr>Micro-services - Characteristics</vt:lpstr>
      <vt:lpstr>Micro-services - Characteristics</vt:lpstr>
      <vt:lpstr>Monolithic challenges</vt:lpstr>
      <vt:lpstr>Monolithic challenges</vt:lpstr>
      <vt:lpstr>Monolithic Challenges</vt:lpstr>
      <vt:lpstr>Monolithic Challenges</vt:lpstr>
      <vt:lpstr>Can we improve on this?</vt:lpstr>
      <vt:lpstr>Scalable Micro Service Architecture</vt:lpstr>
      <vt:lpstr>How Micro Services, REST style and Spring Boot complement each together</vt:lpstr>
      <vt:lpstr>Questions?</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334</cp:revision>
  <dcterms:created xsi:type="dcterms:W3CDTF">2015-03-06T17:55:48Z</dcterms:created>
  <dcterms:modified xsi:type="dcterms:W3CDTF">2015-03-19T19:42:19Z</dcterms:modified>
</cp:coreProperties>
</file>