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1" r:id="rId3"/>
    <p:sldId id="257" r:id="rId4"/>
    <p:sldId id="261" r:id="rId5"/>
    <p:sldId id="263" r:id="rId6"/>
    <p:sldId id="275" r:id="rId7"/>
    <p:sldId id="276" r:id="rId8"/>
    <p:sldId id="264" r:id="rId9"/>
    <p:sldId id="279" r:id="rId10"/>
    <p:sldId id="277" r:id="rId11"/>
    <p:sldId id="278" r:id="rId12"/>
    <p:sldId id="258" r:id="rId13"/>
    <p:sldId id="266" r:id="rId14"/>
    <p:sldId id="269" r:id="rId15"/>
    <p:sldId id="267" r:id="rId16"/>
    <p:sldId id="265" r:id="rId17"/>
    <p:sldId id="268" r:id="rId18"/>
    <p:sldId id="270" r:id="rId19"/>
    <p:sldId id="271" r:id="rId20"/>
    <p:sldId id="272" r:id="rId21"/>
    <p:sldId id="262" r:id="rId22"/>
    <p:sldId id="259" r:id="rId23"/>
    <p:sldId id="273" r:id="rId24"/>
    <p:sldId id="274"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1" d="100"/>
          <a:sy n="61" d="100"/>
        </p:scale>
        <p:origin x="792" y="58"/>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dirty="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a:t>
            </a:fld>
            <a:endParaRPr lang="en-US" dirty="0"/>
          </a:p>
        </p:txBody>
      </p:sp>
    </p:spTree>
    <p:extLst>
      <p:ext uri="{BB962C8B-B14F-4D97-AF65-F5344CB8AC3E}">
        <p14:creationId xmlns:p14="http://schemas.microsoft.com/office/powerpoint/2010/main" val="16812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21</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22</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23</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24</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a:t>
            </a:fld>
            <a:endParaRPr lang="en-US" dirty="0"/>
          </a:p>
        </p:txBody>
      </p:sp>
    </p:spTree>
    <p:extLst>
      <p:ext uri="{BB962C8B-B14F-4D97-AF65-F5344CB8AC3E}">
        <p14:creationId xmlns:p14="http://schemas.microsoft.com/office/powerpoint/2010/main" val="1011997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69506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dirty="0" smtClean="0"/>
              <a:t> and Ant are also supported</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335993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21101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docs.spring.io/spring-boot/docs/current/reference/htmlsingle/#boot-features-nosql" TargetMode="External"/><Relationship Id="rId3" Type="http://schemas.openxmlformats.org/officeDocument/2006/relationships/hyperlink" Target="http://docs.spring.io/spring-boot/docs/current/reference/htmlsingle/#boot-features-custom-log-configuration" TargetMode="External"/><Relationship Id="rId7" Type="http://schemas.openxmlformats.org/officeDocument/2006/relationships/hyperlink" Target="http://docs.spring.io/spring-boot/docs/current/reference/htmlsingle/#boot-features-sql" TargetMode="External"/><Relationship Id="rId2" Type="http://schemas.openxmlformats.org/officeDocument/2006/relationships/hyperlink" Target="http://docs.spring.io/spring-boot/docs/current/reference/htmlsingle/#boot-features-profiles"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security" TargetMode="External"/><Relationship Id="rId5" Type="http://schemas.openxmlformats.org/officeDocument/2006/relationships/hyperlink" Target="http://docs.spring.io/spring-boot/docs/current/reference/htmlsingle/#boot-features-customizing-embedded-containers" TargetMode="External"/><Relationship Id="rId4" Type="http://schemas.openxmlformats.org/officeDocument/2006/relationships/hyperlink" Target="http://docs.spring.io/spring-boot/docs/current/reference/htmlsingle/#boot-features-spring-mvc-static-content" TargetMode="External"/><Relationship Id="rId9" Type="http://schemas.openxmlformats.org/officeDocument/2006/relationships/hyperlink" Target="http://docs.spring.io/spring-boot/docs/current/reference/htmlsingle/#boot-features-messagin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docs.spring.io/spring-boot/docs/current/reference/htmlsingle/#production-ready-recording-metrics" TargetMode="External"/><Relationship Id="rId3" Type="http://schemas.openxmlformats.org/officeDocument/2006/relationships/hyperlink" Target="https://spring.io/guides/gs/rest-hateoas/" TargetMode="External"/><Relationship Id="rId7" Type="http://schemas.openxmlformats.org/officeDocument/2006/relationships/hyperlink" Target="http://docs.spring.io/spring-boot/docs/current/reference/htmlsingle/#production-ready-remote-shell" TargetMode="External"/><Relationship Id="rId2" Type="http://schemas.openxmlformats.org/officeDocument/2006/relationships/hyperlink" Target="http://docs.spring.io/spring-boot/docs/current/reference/htmlsingle/#production-ready"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jta" TargetMode="External"/><Relationship Id="rId5" Type="http://schemas.openxmlformats.org/officeDocument/2006/relationships/hyperlink" Target="http://docs.spring.io/spring-boot/docs/current/reference/htmlsingle/#boot-features-elasticsearch" TargetMode="External"/><Relationship Id="rId10" Type="http://schemas.openxmlformats.org/officeDocument/2006/relationships/hyperlink" Target="http://docs.spring.io/spring-boot/docs/current/reference/htmlsingle/#cli" TargetMode="External"/><Relationship Id="rId4" Type="http://schemas.openxmlformats.org/officeDocument/2006/relationships/hyperlink" Target="http://docs.spring.io/spring-boot/docs/current/reference/htmlsingle/#boot-features-solr" TargetMode="External"/><Relationship Id="rId9" Type="http://schemas.openxmlformats.org/officeDocument/2006/relationships/hyperlink" Target="http://docs.spring.io/spring-boot/docs/current/reference/htmlsingle/#cloud-deploym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en.wikipedia.org/wiki/HATEOA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pring.io/understanding/HATEOA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eugenedvorkin.com/seven-micro-services-architecture-advantag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spring.io/spring-boot/docs/current/reference/htmlsingle/#using-boot-replacing-auto-configu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ackoverflow.com/tags/spring-bo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96718"/>
            <a:ext cx="9144000" cy="2387600"/>
          </a:xfrm>
        </p:spPr>
        <p:txBody>
          <a:bodyPr/>
          <a:lstStyle/>
          <a:p>
            <a:r>
              <a:rPr lang="en-US" dirty="0" smtClean="0"/>
              <a:t>Micro Services, REST and Spring Boot</a:t>
            </a:r>
            <a:endParaRPr lang="en-US" dirty="0"/>
          </a:p>
        </p:txBody>
      </p:sp>
      <p:sp>
        <p:nvSpPr>
          <p:cNvPr id="4" name="TextBox 3"/>
          <p:cNvSpPr txBox="1"/>
          <p:nvPr/>
        </p:nvSpPr>
        <p:spPr>
          <a:xfrm>
            <a:off x="4668032" y="4484318"/>
            <a:ext cx="2855935" cy="461665"/>
          </a:xfrm>
          <a:prstGeom prst="rect">
            <a:avLst/>
          </a:prstGeom>
          <a:noFill/>
        </p:spPr>
        <p:txBody>
          <a:bodyPr wrap="square" rtlCol="0">
            <a:spAutoFit/>
          </a:bodyPr>
          <a:lstStyle/>
          <a:p>
            <a:r>
              <a:rPr lang="en-US" sz="2400" b="1" dirty="0" smtClean="0"/>
              <a:t>Prashanth Batchu</a:t>
            </a:r>
            <a:endParaRPr lang="en-US" sz="2400" b="1" dirty="0"/>
          </a:p>
        </p:txBody>
      </p:sp>
      <p:pic>
        <p:nvPicPr>
          <p:cNvPr id="6" name="Picture 5"/>
          <p:cNvPicPr>
            <a:picLocks noChangeAspect="1"/>
          </p:cNvPicPr>
          <p:nvPr/>
        </p:nvPicPr>
        <p:blipFill>
          <a:blip r:embed="rId3"/>
          <a:stretch>
            <a:fillRect/>
          </a:stretch>
        </p:blipFill>
        <p:spPr>
          <a:xfrm>
            <a:off x="5710236" y="2109940"/>
            <a:ext cx="771525" cy="762000"/>
          </a:xfrm>
          <a:prstGeom prst="rect">
            <a:avLst/>
          </a:prstGeom>
        </p:spPr>
      </p:pic>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Externalized </a:t>
            </a:r>
            <a:r>
              <a:rPr lang="en-US" dirty="0" err="1" smtClean="0">
                <a:hlinkClick r:id="rId2"/>
              </a:rPr>
              <a:t>Config</a:t>
            </a:r>
            <a:endParaRPr lang="en-US" dirty="0" smtClean="0"/>
          </a:p>
          <a:p>
            <a:r>
              <a:rPr lang="en-US" dirty="0" smtClean="0">
                <a:hlinkClick r:id="rId2"/>
              </a:rPr>
              <a:t>Profiles</a:t>
            </a:r>
            <a:endParaRPr lang="en-US" dirty="0" smtClean="0"/>
          </a:p>
          <a:p>
            <a:r>
              <a:rPr lang="en-US" dirty="0" smtClean="0">
                <a:hlinkClick r:id="rId3"/>
              </a:rPr>
              <a:t>Logging</a:t>
            </a:r>
            <a:endParaRPr lang="en-US" dirty="0" smtClean="0"/>
          </a:p>
          <a:p>
            <a:r>
              <a:rPr lang="en-US" dirty="0" smtClean="0">
                <a:hlinkClick r:id="rId4"/>
              </a:rPr>
              <a:t>Static Content </a:t>
            </a:r>
            <a:r>
              <a:rPr lang="en-US" dirty="0" smtClean="0"/>
              <a:t>/w Live Reload &amp; Hot Swapping for Java</a:t>
            </a:r>
          </a:p>
          <a:p>
            <a:r>
              <a:rPr lang="en-US" dirty="0" smtClean="0">
                <a:hlinkClick r:id="rId5"/>
              </a:rPr>
              <a:t>Embedded Server customization</a:t>
            </a:r>
            <a:endParaRPr lang="en-US" dirty="0" smtClean="0"/>
          </a:p>
          <a:p>
            <a:r>
              <a:rPr lang="en-US" dirty="0" smtClean="0">
                <a:hlinkClick r:id="rId6"/>
              </a:rPr>
              <a:t>Security</a:t>
            </a:r>
            <a:endParaRPr lang="en-US" dirty="0" smtClean="0"/>
          </a:p>
          <a:p>
            <a:r>
              <a:rPr lang="en-US" dirty="0" smtClean="0">
                <a:hlinkClick r:id="rId7"/>
              </a:rPr>
              <a:t>SQL </a:t>
            </a:r>
            <a:r>
              <a:rPr lang="en-US" dirty="0" smtClean="0"/>
              <a:t>&amp; </a:t>
            </a:r>
            <a:r>
              <a:rPr lang="en-US" dirty="0" smtClean="0">
                <a:hlinkClick r:id="rId8"/>
              </a:rPr>
              <a:t>NoSQL </a:t>
            </a:r>
            <a:r>
              <a:rPr lang="en-US" dirty="0" smtClean="0"/>
              <a:t>Database configuration</a:t>
            </a:r>
          </a:p>
          <a:p>
            <a:r>
              <a:rPr lang="en-US" dirty="0" smtClean="0"/>
              <a:t>Testing</a:t>
            </a:r>
          </a:p>
          <a:p>
            <a:r>
              <a:rPr lang="en-US" dirty="0" smtClean="0">
                <a:hlinkClick r:id="rId9"/>
              </a:rPr>
              <a:t>Messaging</a:t>
            </a:r>
            <a:endParaRPr lang="en-US" dirty="0"/>
          </a:p>
        </p:txBody>
      </p:sp>
    </p:spTree>
    <p:extLst>
      <p:ext uri="{BB962C8B-B14F-4D97-AF65-F5344CB8AC3E}">
        <p14:creationId xmlns:p14="http://schemas.microsoft.com/office/powerpoint/2010/main" val="122577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 (Contd..)</a:t>
            </a:r>
            <a:endParaRPr lang="en-US" dirty="0"/>
          </a:p>
        </p:txBody>
      </p:sp>
      <p:sp>
        <p:nvSpPr>
          <p:cNvPr id="3" name="Content Placeholder 2"/>
          <p:cNvSpPr>
            <a:spLocks noGrp="1"/>
          </p:cNvSpPr>
          <p:nvPr>
            <p:ph idx="1"/>
          </p:nvPr>
        </p:nvSpPr>
        <p:spPr/>
        <p:txBody>
          <a:bodyPr/>
          <a:lstStyle/>
          <a:p>
            <a:r>
              <a:rPr lang="en-US" dirty="0" smtClean="0">
                <a:hlinkClick r:id="rId2"/>
              </a:rPr>
              <a:t>Actuator</a:t>
            </a:r>
            <a:r>
              <a:rPr lang="en-US" dirty="0" smtClean="0"/>
              <a:t> (demo-</a:t>
            </a:r>
            <a:r>
              <a:rPr lang="en-US" dirty="0" err="1" smtClean="0"/>
              <a:t>jmx,http</a:t>
            </a:r>
            <a:r>
              <a:rPr lang="en-US" dirty="0" smtClean="0"/>
              <a:t>)</a:t>
            </a:r>
            <a:endParaRPr lang="en-US" dirty="0" smtClean="0"/>
          </a:p>
          <a:p>
            <a:r>
              <a:rPr lang="en-US" dirty="0" smtClean="0">
                <a:hlinkClick r:id="rId3"/>
              </a:rPr>
              <a:t>HATEOAS</a:t>
            </a:r>
            <a:endParaRPr lang="en-US" dirty="0" smtClean="0"/>
          </a:p>
          <a:p>
            <a:r>
              <a:rPr lang="en-US" dirty="0" smtClean="0">
                <a:hlinkClick r:id="rId4"/>
              </a:rPr>
              <a:t>Solr </a:t>
            </a:r>
            <a:r>
              <a:rPr lang="en-US" dirty="0" smtClean="0"/>
              <a:t>&amp;  </a:t>
            </a:r>
            <a:r>
              <a:rPr lang="en-US" dirty="0" err="1" smtClean="0">
                <a:hlinkClick r:id="rId5"/>
              </a:rPr>
              <a:t>Elasticsearch</a:t>
            </a:r>
            <a:endParaRPr lang="en-US" dirty="0" smtClean="0"/>
          </a:p>
          <a:p>
            <a:r>
              <a:rPr lang="en-US" dirty="0" smtClean="0">
                <a:hlinkClick r:id="rId6"/>
              </a:rPr>
              <a:t>Distributed Transactions </a:t>
            </a:r>
            <a:r>
              <a:rPr lang="en-US" dirty="0" smtClean="0"/>
              <a:t>– </a:t>
            </a:r>
            <a:r>
              <a:rPr lang="en-US" dirty="0" err="1" smtClean="0"/>
              <a:t>Atomikos</a:t>
            </a:r>
            <a:r>
              <a:rPr lang="en-US" dirty="0" smtClean="0"/>
              <a:t>/</a:t>
            </a:r>
            <a:r>
              <a:rPr lang="en-US" dirty="0" err="1" smtClean="0"/>
              <a:t>Bitronix</a:t>
            </a:r>
            <a:endParaRPr lang="en-US" dirty="0" smtClean="0"/>
          </a:p>
          <a:p>
            <a:r>
              <a:rPr lang="en-US" dirty="0" smtClean="0"/>
              <a:t>Monitoring &amp; Management using </a:t>
            </a:r>
            <a:r>
              <a:rPr lang="en-US" dirty="0" smtClean="0">
                <a:hlinkClick r:id="rId7"/>
              </a:rPr>
              <a:t>Remote shell</a:t>
            </a:r>
            <a:r>
              <a:rPr lang="en-US" dirty="0" smtClean="0"/>
              <a:t> (demo -shell)</a:t>
            </a:r>
          </a:p>
          <a:p>
            <a:r>
              <a:rPr lang="en-US" dirty="0" smtClean="0">
                <a:hlinkClick r:id="rId8"/>
              </a:rPr>
              <a:t>Custom Metrics</a:t>
            </a:r>
            <a:endParaRPr lang="en-US" dirty="0" smtClean="0"/>
          </a:p>
          <a:p>
            <a:r>
              <a:rPr lang="en-US" dirty="0" smtClean="0">
                <a:hlinkClick r:id="rId9"/>
              </a:rPr>
              <a:t>Cloud Deployment</a:t>
            </a:r>
            <a:r>
              <a:rPr lang="en-US" dirty="0" smtClean="0"/>
              <a:t> (Cloud Foundry, </a:t>
            </a:r>
            <a:r>
              <a:rPr lang="en-US" dirty="0" err="1" smtClean="0"/>
              <a:t>Heroku</a:t>
            </a:r>
            <a:r>
              <a:rPr lang="en-US" dirty="0" smtClean="0"/>
              <a:t>, </a:t>
            </a:r>
            <a:r>
              <a:rPr lang="en-US" dirty="0" err="1" smtClean="0"/>
              <a:t>Openshift</a:t>
            </a:r>
            <a:r>
              <a:rPr lang="en-US" dirty="0" smtClean="0"/>
              <a:t>, </a:t>
            </a:r>
            <a:r>
              <a:rPr lang="en-US" dirty="0" err="1" smtClean="0"/>
              <a:t>Goog</a:t>
            </a:r>
            <a:r>
              <a:rPr lang="en-US" dirty="0" smtClean="0"/>
              <a:t> App </a:t>
            </a:r>
            <a:r>
              <a:rPr lang="en-US" dirty="0" err="1" smtClean="0"/>
              <a:t>Eng</a:t>
            </a:r>
            <a:r>
              <a:rPr lang="en-US" dirty="0" smtClean="0"/>
              <a:t>)</a:t>
            </a:r>
          </a:p>
          <a:p>
            <a:r>
              <a:rPr lang="en-US" dirty="0" smtClean="0"/>
              <a:t>Prototyping with </a:t>
            </a:r>
            <a:r>
              <a:rPr lang="en-US" dirty="0" smtClean="0">
                <a:hlinkClick r:id="rId10"/>
              </a:rPr>
              <a:t>Spring Boot CLI</a:t>
            </a:r>
            <a:endParaRPr lang="en-US" dirty="0"/>
          </a:p>
        </p:txBody>
      </p:sp>
    </p:spTree>
    <p:extLst>
      <p:ext uri="{BB962C8B-B14F-4D97-AF65-F5344CB8AC3E}">
        <p14:creationId xmlns:p14="http://schemas.microsoft.com/office/powerpoint/2010/main" val="241378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in Roy Fielding’s 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state</a:t>
            </a:r>
          </a:p>
          <a:p>
            <a:r>
              <a:rPr lang="en-US" dirty="0" smtClean="0"/>
              <a:t>Not tied to HTTP, but most commonly associated with it</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1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a:t>
            </a:r>
            <a:r>
              <a:rPr lang="en-US" dirty="0" smtClean="0"/>
              <a:t>client</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9" y="1466132"/>
            <a:ext cx="70952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0</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Swamp of POX - at this level, we just use HTTP as a transport. </a:t>
            </a:r>
          </a:p>
          <a:p>
            <a:pPr fontAlgn="auto">
              <a:spcBef>
                <a:spcPts val="0"/>
              </a:spcBef>
              <a:spcAft>
                <a:spcPts val="0"/>
              </a:spcAft>
              <a:tabLst/>
              <a:defRPr/>
            </a:pPr>
            <a:r>
              <a:rPr lang="en-US" sz="2000" b="1" dirty="0"/>
              <a:t>Level 1</a:t>
            </a:r>
            <a:r>
              <a:rPr lang="en-US" sz="2000" dirty="0"/>
              <a:t>: Resources - at this level, a service might use HTTP URIs to distinguish between nouns, or entities, in the system. For example, you might route requests to /customers, /users, etc. XML-RPC is an </a:t>
            </a:r>
            <a:r>
              <a:rPr lang="en-US" sz="2000" dirty="0" smtClean="0"/>
              <a:t>example: </a:t>
            </a:r>
            <a:r>
              <a:rPr lang="en-US" sz="2000" dirty="0"/>
              <a:t>it uses HTTP, and it can use URIs to distinguish endpoints. Ultimately, though, XML-RPC is not RESTful: it’s using HTTP as a transport for something else (remote procedure calls</a:t>
            </a:r>
            <a:r>
              <a:rPr lang="en-US" sz="2000" dirty="0" smtClean="0"/>
              <a:t>).</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2</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HTTP methods- this is the level you want to be at. If you do </a:t>
            </a: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everything</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3</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Hypermedia Controls - This final level is where we</a:t>
            </a:r>
            <a:r>
              <a:rPr kumimoji="0" lang="en-US" altLang="en-US"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should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strive to be. Hypermedia, as practiced using the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4"/>
              </a:rPr>
              <a:t>HATEOAS</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3"/>
            <a:ext cx="3574093" cy="305604"/>
          </a:xfrm>
        </p:spPr>
        <p:txBody>
          <a:bodyPr>
            <a:normAutofit fontScale="90000"/>
          </a:bodyPr>
          <a:lstStyle/>
          <a:p>
            <a:r>
              <a:rPr lang="en-US" dirty="0" smtClean="0"/>
              <a:t>About me</a:t>
            </a:r>
            <a:endParaRPr lang="en-US" dirty="0"/>
          </a:p>
        </p:txBody>
      </p:sp>
      <p:sp>
        <p:nvSpPr>
          <p:cNvPr id="7" name="TextBox 6"/>
          <p:cNvSpPr txBox="1"/>
          <p:nvPr/>
        </p:nvSpPr>
        <p:spPr>
          <a:xfrm>
            <a:off x="726510" y="1578280"/>
            <a:ext cx="1064712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Part of the </a:t>
            </a:r>
            <a:r>
              <a:rPr lang="en-US" sz="2400" b="1" dirty="0" err="1" smtClean="0"/>
              <a:t>MyHealth</a:t>
            </a:r>
            <a:r>
              <a:rPr lang="en-US" sz="2400" dirty="0" smtClean="0"/>
              <a:t> team at Intermountain healthcare</a:t>
            </a:r>
          </a:p>
          <a:p>
            <a:pPr marL="285750" indent="-285750">
              <a:buFont typeface="Arial" panose="020B0604020202020204" pitchFamily="34" charset="0"/>
              <a:buChar char="•"/>
            </a:pPr>
            <a:r>
              <a:rPr lang="en-US" sz="2400" dirty="0" smtClean="0"/>
              <a:t>Extremely </a:t>
            </a:r>
            <a:r>
              <a:rPr lang="en-US" sz="2400" dirty="0" err="1" smtClean="0"/>
              <a:t>medio</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7240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a:t>
            </a:r>
            <a:r>
              <a:rPr lang="en-US" dirty="0" smtClean="0"/>
              <a:t>challenges</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696827" y="2039087"/>
            <a:ext cx="1032313" cy="3308048"/>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a:t>j</a:t>
            </a:r>
            <a:r>
              <a:rPr lang="en-US" dirty="0" err="1" smtClean="0"/>
              <a:t>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sp>
        <p:nvSpPr>
          <p:cNvPr id="6" name="TextBox 5"/>
          <p:cNvSpPr txBox="1"/>
          <p:nvPr/>
        </p:nvSpPr>
        <p:spPr>
          <a:xfrm>
            <a:off x="438150" y="1416934"/>
            <a:ext cx="5219700" cy="523220"/>
          </a:xfrm>
          <a:prstGeom prst="rect">
            <a:avLst/>
          </a:prstGeom>
          <a:noFill/>
        </p:spPr>
        <p:txBody>
          <a:bodyPr wrap="square" rtlCol="0">
            <a:spAutoFit/>
          </a:bodyPr>
          <a:lstStyle/>
          <a:p>
            <a:r>
              <a:rPr lang="en-US" sz="2800" b="1" dirty="0" smtClean="0"/>
              <a:t>How Scalable is this architecture?</a:t>
            </a:r>
            <a:endParaRPr lang="en-US" sz="2800" b="1" dirty="0"/>
          </a:p>
        </p:txBody>
      </p:sp>
      <p:sp>
        <p:nvSpPr>
          <p:cNvPr id="34" name="TextBox 33"/>
          <p:cNvSpPr txBox="1"/>
          <p:nvPr/>
        </p:nvSpPr>
        <p:spPr>
          <a:xfrm>
            <a:off x="463550" y="2299497"/>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3311638"/>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6" name="TextBox 35"/>
          <p:cNvSpPr txBox="1"/>
          <p:nvPr/>
        </p:nvSpPr>
        <p:spPr>
          <a:xfrm>
            <a:off x="501650" y="4336327"/>
            <a:ext cx="9480550" cy="523220"/>
          </a:xfrm>
          <a:prstGeom prst="rect">
            <a:avLst/>
          </a:prstGeom>
          <a:noFill/>
        </p:spPr>
        <p:txBody>
          <a:bodyPr wrap="square" rtlCol="0">
            <a:spAutoFit/>
          </a:bodyPr>
          <a:lstStyle/>
          <a:p>
            <a:r>
              <a:rPr lang="en-US" sz="2800" b="1" dirty="0" smtClean="0"/>
              <a:t>What about performance and efficiency?</a:t>
            </a:r>
            <a:endParaRPr lang="en-US" sz="2800" b="1" dirty="0"/>
          </a:p>
        </p:txBody>
      </p:sp>
    </p:spTree>
    <p:extLst>
      <p:ext uri="{BB962C8B-B14F-4D97-AF65-F5344CB8AC3E}">
        <p14:creationId xmlns:p14="http://schemas.microsoft.com/office/powerpoint/2010/main" val="2419001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2067029" cy="720385"/>
          </a:xfrm>
        </p:spPr>
        <p:txBody>
          <a:bodyPr>
            <a:noAutofit/>
          </a:bodyPr>
          <a:lstStyle/>
          <a:p>
            <a:pPr algn="ctr"/>
            <a:r>
              <a:rPr lang="en-US" sz="1800" b="1" dirty="0" smtClean="0"/>
              <a:t>Scalable Micro Service Architecture</a:t>
            </a:r>
            <a:endParaRPr lang="en-US" sz="1800" b="1"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(Node.js/</a:t>
            </a:r>
            <a:r>
              <a:rPr lang="en-US" sz="1400" b="1" dirty="0" err="1" smtClean="0"/>
              <a:t>nginx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smtClean="0"/>
              <a:t>Oauth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p:nvPr/>
        </p:nvCxnSpPr>
        <p:spPr>
          <a:xfrm flipH="1">
            <a:off x="4081370" y="1759707"/>
            <a:ext cx="2113814" cy="212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29460">
            <a:off x="5002129" y="2225103"/>
            <a:ext cx="931463"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8. Response (json)</a:t>
            </a:r>
            <a:endParaRPr lang="en-US" sz="1400" dirty="0"/>
          </a:p>
        </p:txBody>
      </p:sp>
      <p:cxnSp>
        <p:nvCxnSpPr>
          <p:cNvPr id="10" name="Straight Arrow Connector 9"/>
          <p:cNvCxnSpPr/>
          <p:nvPr/>
        </p:nvCxnSpPr>
        <p:spPr>
          <a:xfrm>
            <a:off x="6446975" y="1690253"/>
            <a:ext cx="1477074" cy="125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374092">
            <a:off x="6526900" y="1907571"/>
            <a:ext cx="1062779" cy="307777"/>
          </a:xfrm>
          <a:prstGeom prst="rect">
            <a:avLst/>
          </a:prstGeom>
          <a:noFill/>
        </p:spPr>
        <p:txBody>
          <a:bodyPr wrap="square" rtlCol="0">
            <a:spAutoFit/>
          </a:bodyPr>
          <a:lstStyle/>
          <a:p>
            <a:r>
              <a:rPr lang="en-US" sz="1400" dirty="0" smtClean="0"/>
              <a:t>7. Success</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thinkingboy outline by ryanlerch - an image from the US government EPA &quot;Sunwise&quot; program. I converted it from PDF format. the source link is here - http://www.epa.gov/sunwise/doc/poster.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3086" y="1825625"/>
            <a:ext cx="32458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7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Spring </a:t>
            </a:r>
            <a:r>
              <a:rPr lang="en-US" dirty="0" smtClean="0"/>
              <a:t>Framework</a:t>
            </a:r>
          </a:p>
          <a:p>
            <a:r>
              <a:rPr lang="en-US" dirty="0" smtClean="0"/>
              <a:t>Introduction to Spring </a:t>
            </a:r>
            <a:r>
              <a:rPr lang="en-US" dirty="0" smtClean="0"/>
              <a:t>Boot</a:t>
            </a:r>
          </a:p>
          <a:p>
            <a:pPr lvl="1"/>
            <a:r>
              <a:rPr lang="en-US" dirty="0" smtClean="0"/>
              <a:t>Philosophy, goals, features, benefits and limitations</a:t>
            </a:r>
          </a:p>
          <a:p>
            <a:pPr lvl="1"/>
            <a:r>
              <a:rPr lang="en-US" dirty="0" smtClean="0"/>
              <a:t>How to?</a:t>
            </a:r>
          </a:p>
          <a:p>
            <a:pPr lvl="1"/>
            <a:r>
              <a:rPr lang="en-US" dirty="0" smtClean="0"/>
              <a:t>Live </a:t>
            </a:r>
            <a:r>
              <a:rPr lang="en-US" dirty="0" smtClean="0"/>
              <a:t>Demo</a:t>
            </a:r>
          </a:p>
          <a:p>
            <a:pPr lvl="1"/>
            <a:endParaRPr lang="en-US" dirty="0"/>
          </a:p>
          <a:p>
            <a:r>
              <a:rPr lang="en-US" dirty="0"/>
              <a:t>REST principles</a:t>
            </a:r>
          </a:p>
          <a:p>
            <a:r>
              <a:rPr lang="en-US" dirty="0" smtClean="0"/>
              <a:t>Micro-services</a:t>
            </a:r>
            <a:endParaRPr lang="en-US" dirty="0" smtClean="0"/>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to know</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App packaged as an executable jar* and runs on an embedded Tomcat. </a:t>
            </a:r>
          </a:p>
          <a:p>
            <a:r>
              <a:rPr lang="en-US" dirty="0" smtClean="0"/>
              <a:t>Fully supports all of traditional Spring features (In a way Spring Boot is a layer on top of Spring infrastructure)</a:t>
            </a:r>
          </a:p>
          <a:p>
            <a:r>
              <a:rPr lang="en-US" dirty="0" smtClean="0"/>
              <a:t>Out of the box Production ready management/monitoring features including Auditing, Tracing, Metrics and Process monitoring. </a:t>
            </a:r>
          </a:p>
          <a:p>
            <a:r>
              <a:rPr lang="en-US" dirty="0" smtClean="0"/>
              <a:t>Cloud deployment support - </a:t>
            </a:r>
            <a:r>
              <a:rPr lang="en-US" dirty="0" err="1" smtClean="0"/>
              <a:t>Heroku</a:t>
            </a:r>
            <a:r>
              <a:rPr lang="en-US" dirty="0" smtClean="0"/>
              <a:t>, </a:t>
            </a:r>
            <a:r>
              <a:rPr lang="en-US" dirty="0" err="1" smtClean="0"/>
              <a:t>Openshift</a:t>
            </a:r>
            <a:r>
              <a:rPr lang="en-US" dirty="0" smtClean="0"/>
              <a:t>, Cloud Foundry, Google app engine etc.</a:t>
            </a:r>
            <a:endParaRPr lang="en-US" dirty="0"/>
          </a:p>
        </p:txBody>
      </p:sp>
    </p:spTree>
    <p:extLst>
      <p:ext uri="{BB962C8B-B14F-4D97-AF65-F5344CB8AC3E}">
        <p14:creationId xmlns:p14="http://schemas.microsoft.com/office/powerpoint/2010/main" val="186158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started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Initializer class with a </a:t>
            </a:r>
            <a:r>
              <a:rPr lang="en-US" b="1" dirty="0" smtClean="0"/>
              <a:t>Main method </a:t>
            </a:r>
            <a:r>
              <a:rPr lang="en-US" dirty="0" smtClean="0"/>
              <a:t>– Entry point of the app</a:t>
            </a:r>
          </a:p>
          <a:p>
            <a:r>
              <a:rPr lang="en-US" dirty="0" smtClean="0"/>
              <a:t>Maven – Parent (</a:t>
            </a:r>
            <a:r>
              <a:rPr lang="en-US" b="1" dirty="0" smtClean="0"/>
              <a:t>spring-boot-starter-parent</a:t>
            </a:r>
            <a:r>
              <a:rPr lang="en-US" dirty="0" smtClean="0"/>
              <a:t>)*</a:t>
            </a:r>
          </a:p>
          <a:p>
            <a:r>
              <a:rPr lang="en-US" dirty="0" smtClean="0"/>
              <a:t>Optional </a:t>
            </a:r>
            <a:r>
              <a:rPr lang="en-US" b="1" dirty="0" err="1" smtClean="0"/>
              <a:t>application.properties</a:t>
            </a:r>
            <a:r>
              <a:rPr lang="en-US" dirty="0" smtClean="0"/>
              <a:t> for custom/overriding default </a:t>
            </a:r>
            <a:r>
              <a:rPr lang="en-US" dirty="0" err="1" smtClean="0"/>
              <a:t>config</a:t>
            </a:r>
            <a:endParaRPr lang="en-US" dirty="0" smtClean="0"/>
          </a:p>
          <a:p>
            <a:r>
              <a:rPr lang="en-US" dirty="0" smtClean="0">
                <a:hlinkClick r:id="rId3"/>
              </a:rPr>
              <a:t>Auto-configuration</a:t>
            </a:r>
            <a:endParaRPr lang="en-US" dirty="0" smtClean="0"/>
          </a:p>
          <a:p>
            <a:endParaRPr lang="en-US" dirty="0"/>
          </a:p>
        </p:txBody>
      </p:sp>
    </p:spTree>
    <p:extLst>
      <p:ext uri="{BB962C8B-B14F-4D97-AF65-F5344CB8AC3E}">
        <p14:creationId xmlns:p14="http://schemas.microsoft.com/office/powerpoint/2010/main" val="408731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smtClean="0"/>
              <a:t>with Spring Boot</a:t>
            </a:r>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4337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Help</a:t>
            </a:r>
            <a:endParaRPr lang="en-US" dirty="0"/>
          </a:p>
        </p:txBody>
      </p:sp>
      <p:sp>
        <p:nvSpPr>
          <p:cNvPr id="3" name="Content Placeholder 2"/>
          <p:cNvSpPr>
            <a:spLocks noGrp="1"/>
          </p:cNvSpPr>
          <p:nvPr>
            <p:ph idx="1"/>
          </p:nvPr>
        </p:nvSpPr>
        <p:spPr/>
        <p:txBody>
          <a:bodyPr/>
          <a:lstStyle/>
          <a:p>
            <a:r>
              <a:rPr lang="en-US" dirty="0" smtClean="0"/>
              <a:t>Spring IO guides</a:t>
            </a:r>
          </a:p>
          <a:p>
            <a:r>
              <a:rPr lang="en-US" dirty="0" smtClean="0"/>
              <a:t>Spring Boot Reference</a:t>
            </a:r>
          </a:p>
          <a:p>
            <a:r>
              <a:rPr lang="en-US" dirty="0" smtClean="0"/>
              <a:t>On </a:t>
            </a:r>
            <a:r>
              <a:rPr lang="en-US" dirty="0" smtClean="0">
                <a:hlinkClick r:id="rId2"/>
              </a:rPr>
              <a:t>Stackoverflow</a:t>
            </a:r>
            <a:endParaRPr lang="en-US" dirty="0"/>
          </a:p>
        </p:txBody>
      </p:sp>
    </p:spTree>
    <p:extLst>
      <p:ext uri="{BB962C8B-B14F-4D97-AF65-F5344CB8AC3E}">
        <p14:creationId xmlns:p14="http://schemas.microsoft.com/office/powerpoint/2010/main" val="330031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12437</TotalTime>
  <Words>1619</Words>
  <Application>Microsoft Office PowerPoint</Application>
  <PresentationFormat>Widescreen</PresentationFormat>
  <Paragraphs>264</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Micro Services, REST and Spring Boot</vt:lpstr>
      <vt:lpstr>About me</vt:lpstr>
      <vt:lpstr>Agenda</vt:lpstr>
      <vt:lpstr>PowerPoint Presentation</vt:lpstr>
      <vt:lpstr>Convention over Configuration</vt:lpstr>
      <vt:lpstr>Spring Boot – Getting to know</vt:lpstr>
      <vt:lpstr>Spring Boot – Getting started</vt:lpstr>
      <vt:lpstr>Hello world with Spring Boot</vt:lpstr>
      <vt:lpstr>Spring Boot – Getting Help</vt:lpstr>
      <vt:lpstr>Spring Boot - Features</vt:lpstr>
      <vt:lpstr>Spring Boot – Features (Contd..)</vt:lpstr>
      <vt:lpstr>REST – Representational State Transfer</vt:lpstr>
      <vt:lpstr>REST architectural style - Drivers</vt:lpstr>
      <vt:lpstr>How to derive REST style?</vt:lpstr>
      <vt:lpstr>REST – Constraints</vt:lpstr>
      <vt:lpstr>REST – Richardson’s Maturity Model</vt:lpstr>
      <vt:lpstr>REST</vt:lpstr>
      <vt:lpstr>CRUD using HTTP methods (*as per the RFCs)</vt:lpstr>
      <vt:lpstr>HTTP status codes</vt:lpstr>
      <vt:lpstr>Micro services</vt:lpstr>
      <vt:lpstr>Micro-services architectural style</vt:lpstr>
      <vt:lpstr>Monolithic challenges</vt:lpstr>
      <vt:lpstr>Monolithic nightmares </vt:lpstr>
      <vt:lpstr>Scalable Micro Service Architecture</vt:lpstr>
      <vt:lpstr>Questions?</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254</cp:revision>
  <dcterms:created xsi:type="dcterms:W3CDTF">2015-03-06T17:55:48Z</dcterms:created>
  <dcterms:modified xsi:type="dcterms:W3CDTF">2015-03-18T01:31:16Z</dcterms:modified>
</cp:coreProperties>
</file>