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66" r:id="rId5"/>
    <p:sldId id="269" r:id="rId6"/>
    <p:sldId id="267" r:id="rId7"/>
    <p:sldId id="265" r:id="rId8"/>
    <p:sldId id="268" r:id="rId9"/>
    <p:sldId id="270" r:id="rId10"/>
    <p:sldId id="271" r:id="rId11"/>
    <p:sldId id="272" r:id="rId12"/>
    <p:sldId id="259" r:id="rId13"/>
    <p:sldId id="273" r:id="rId14"/>
    <p:sldId id="274" r:id="rId15"/>
    <p:sldId id="262" r:id="rId16"/>
    <p:sldId id="260" r:id="rId17"/>
    <p:sldId id="261"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69361" autoAdjust="0"/>
  </p:normalViewPr>
  <p:slideViewPr>
    <p:cSldViewPr snapToGrid="0">
      <p:cViewPr varScale="1">
        <p:scale>
          <a:sx n="65" d="100"/>
          <a:sy n="65" d="100"/>
        </p:scale>
        <p:origin x="634" y="62"/>
      </p:cViewPr>
      <p:guideLst>
        <p:guide orient="horz" pos="2160"/>
        <p:guide pos="3840"/>
      </p:guideLst>
    </p:cSldViewPr>
  </p:slideViewPr>
  <p:notesTextViewPr>
    <p:cViewPr>
      <p:scale>
        <a:sx n="1" d="1"/>
        <a:sy n="1" d="1"/>
      </p:scale>
      <p:origin x="0" y="0"/>
    </p:cViewPr>
  </p:notesTextViewPr>
  <p:notesViewPr>
    <p:cSldViewPr snapToGrid="0">
      <p:cViewPr varScale="1">
        <p:scale>
          <a:sx n="71" d="100"/>
          <a:sy n="71" d="100"/>
        </p:scale>
        <p:origin x="302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2C7FEA-B7FB-4AAC-85C3-2BC7C9E6B196}" type="datetimeFigureOut">
              <a:rPr lang="en-US" smtClean="0"/>
              <a:t>3/16/2015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09EB7E-9E9D-4517-A599-45ABC0C5B75A}" type="slidenum">
              <a:rPr lang="en-US" smtClean="0"/>
              <a:t>‹#›</a:t>
            </a:fld>
            <a:endParaRPr lang="en-US" dirty="0"/>
          </a:p>
        </p:txBody>
      </p:sp>
    </p:spTree>
    <p:extLst>
      <p:ext uri="{BB962C8B-B14F-4D97-AF65-F5344CB8AC3E}">
        <p14:creationId xmlns:p14="http://schemas.microsoft.com/office/powerpoint/2010/main" val="34046382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E4EFE-6887-4330-98E2-9EA0AF676C64}" type="datetimeFigureOut">
              <a:rPr lang="en-US" smtClean="0"/>
              <a:t>3/16/2015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9FB9DD-7CF9-4A0C-8C7F-91FD9EF34B36}" type="slidenum">
              <a:rPr lang="en-US" smtClean="0"/>
              <a:t>‹#›</a:t>
            </a:fld>
            <a:endParaRPr lang="en-US" dirty="0"/>
          </a:p>
        </p:txBody>
      </p:sp>
    </p:spTree>
    <p:extLst>
      <p:ext uri="{BB962C8B-B14F-4D97-AF65-F5344CB8AC3E}">
        <p14:creationId xmlns:p14="http://schemas.microsoft.com/office/powerpoint/2010/main" val="228322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org/TR/soapjm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3</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13</a:t>
            </a:fld>
            <a:endParaRPr lang="en-US" dirty="0"/>
          </a:p>
        </p:txBody>
      </p:sp>
    </p:spTree>
    <p:extLst>
      <p:ext uri="{BB962C8B-B14F-4D97-AF65-F5344CB8AC3E}">
        <p14:creationId xmlns:p14="http://schemas.microsoft.com/office/powerpoint/2010/main" val="427676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14</a:t>
            </a:fld>
            <a:endParaRPr lang="en-US" dirty="0"/>
          </a:p>
        </p:txBody>
      </p:sp>
    </p:spTree>
    <p:extLst>
      <p:ext uri="{BB962C8B-B14F-4D97-AF65-F5344CB8AC3E}">
        <p14:creationId xmlns:p14="http://schemas.microsoft.com/office/powerpoint/2010/main" val="135764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a:t>
            </a:r>
            <a:r>
              <a:rPr lang="en-US" dirty="0" smtClean="0"/>
              <a:t> is a unit of software that is independently replaceable and upgradeable.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15</a:t>
            </a:fld>
            <a:endParaRPr lang="en-US" dirty="0"/>
          </a:p>
        </p:txBody>
      </p:sp>
    </p:spTree>
    <p:extLst>
      <p:ext uri="{BB962C8B-B14F-4D97-AF65-F5344CB8AC3E}">
        <p14:creationId xmlns:p14="http://schemas.microsoft.com/office/powerpoint/2010/main" val="205657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Spring Boot makes it easy to create stand-alone, production-grade Spring based Applications that you can “just run”.  </a:t>
            </a:r>
          </a:p>
          <a:p>
            <a:endParaRPr lang="en-US" dirty="0" smtClean="0"/>
          </a:p>
          <a:p>
            <a:r>
              <a:rPr lang="en-US" dirty="0" smtClean="0"/>
              <a:t>take an opinionated view</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17</a:t>
            </a:fld>
            <a:endParaRPr lang="en-US" dirty="0"/>
          </a:p>
        </p:txBody>
      </p:sp>
    </p:spTree>
    <p:extLst>
      <p:ext uri="{BB962C8B-B14F-4D97-AF65-F5344CB8AC3E}">
        <p14:creationId xmlns:p14="http://schemas.microsoft.com/office/powerpoint/2010/main" val="63903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18</a:t>
            </a:fld>
            <a:endParaRPr lang="en-US" dirty="0"/>
          </a:p>
        </p:txBody>
      </p:sp>
    </p:spTree>
    <p:extLst>
      <p:ext uri="{BB962C8B-B14F-4D97-AF65-F5344CB8AC3E}">
        <p14:creationId xmlns:p14="http://schemas.microsoft.com/office/powerpoint/2010/main" val="364450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4</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5</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6</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Times New Roman" pitchFamily="18" charset="0"/>
              </a:rPr>
              <a:t>You could call SOAP a </a:t>
            </a:r>
            <a:r>
              <a:rPr lang="en-US" altLang="en-US" b="1" dirty="0" smtClean="0">
                <a:ea typeface="Times New Roman" pitchFamily="18" charset="0"/>
              </a:rPr>
              <a:t>Level 0</a:t>
            </a:r>
            <a:r>
              <a:rPr lang="en-US" altLang="en-US" dirty="0" smtClean="0">
                <a:ea typeface="Times New Roman" pitchFamily="18" charset="0"/>
              </a:rPr>
              <a:t> technology. It uses HTTP, but as a transport. It’s worth mentioning that you could also use SOAP </a:t>
            </a:r>
            <a:r>
              <a:rPr lang="en-US" altLang="en-US" dirty="0" smtClean="0">
                <a:ea typeface="Times New Roman" pitchFamily="18" charset="0"/>
                <a:hlinkClick r:id="rId3"/>
              </a:rPr>
              <a:t>on top of something like JMS</a:t>
            </a:r>
            <a:r>
              <a:rPr lang="en-US" altLang="en-US" dirty="0" smtClean="0">
                <a:ea typeface="Times New Roman" pitchFamily="18" charset="0"/>
              </a:rPr>
              <a:t> with no HTTP at all. SOAP, thus, is </a:t>
            </a:r>
            <a:r>
              <a:rPr lang="en-US" altLang="en-US" i="1" dirty="0" smtClean="0">
                <a:ea typeface="Times New Roman" pitchFamily="18" charset="0"/>
              </a:rPr>
              <a:t>not</a:t>
            </a:r>
            <a:r>
              <a:rPr lang="en-US" altLang="en-US" dirty="0" smtClean="0">
                <a:ea typeface="Times New Roman" pitchFamily="18" charset="0"/>
              </a:rPr>
              <a:t> RESTful. It’s only just HTTP-aware.</a:t>
            </a:r>
            <a:endParaRPr kumimoji="0" lang="en-US" alt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7</a:t>
            </a:fld>
            <a:endParaRPr lang="en-US" dirty="0"/>
          </a:p>
        </p:txBody>
      </p:sp>
    </p:spTree>
    <p:extLst>
      <p:ext uri="{BB962C8B-B14F-4D97-AF65-F5344CB8AC3E}">
        <p14:creationId xmlns:p14="http://schemas.microsoft.com/office/powerpoint/2010/main" val="132152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8</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9</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10</a:t>
            </a:fld>
            <a:endParaRPr lang="en-US" dirty="0"/>
          </a:p>
        </p:txBody>
      </p:sp>
    </p:spTree>
    <p:extLst>
      <p:ext uri="{BB962C8B-B14F-4D97-AF65-F5344CB8AC3E}">
        <p14:creationId xmlns:p14="http://schemas.microsoft.com/office/powerpoint/2010/main" val="2110186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9FB9DD-7CF9-4A0C-8C7F-91FD9EF34B36}" type="slidenum">
              <a:rPr lang="en-US" smtClean="0"/>
              <a:t>12</a:t>
            </a:fld>
            <a:endParaRPr lang="en-US" dirty="0"/>
          </a:p>
        </p:txBody>
      </p:sp>
    </p:spTree>
    <p:extLst>
      <p:ext uri="{BB962C8B-B14F-4D97-AF65-F5344CB8AC3E}">
        <p14:creationId xmlns:p14="http://schemas.microsoft.com/office/powerpoint/2010/main" val="427676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2401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304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41602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53448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76458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0203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2781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9840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331309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26214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87F99-6566-47F3-94EA-E945E3B61FD1}" type="datetimeFigureOut">
              <a:rPr lang="en-US" smtClean="0"/>
              <a:t>3/16/2015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0F625B-35D5-4C0B-B99D-868A7E4C189E}" type="slidenum">
              <a:rPr lang="en-US" smtClean="0"/>
              <a:t>‹#›</a:t>
            </a:fld>
            <a:endParaRPr lang="en-US" dirty="0"/>
          </a:p>
        </p:txBody>
      </p:sp>
    </p:spTree>
    <p:extLst>
      <p:ext uri="{BB962C8B-B14F-4D97-AF65-F5344CB8AC3E}">
        <p14:creationId xmlns:p14="http://schemas.microsoft.com/office/powerpoint/2010/main" val="186258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87F99-6566-47F3-94EA-E945E3B61FD1}" type="datetimeFigureOut">
              <a:rPr lang="en-US" smtClean="0"/>
              <a:t>3/16/2015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625B-35D5-4C0B-B99D-868A7E4C189E}" type="slidenum">
              <a:rPr lang="en-US" smtClean="0"/>
              <a:t>‹#›</a:t>
            </a:fld>
            <a:endParaRPr lang="en-US" dirty="0"/>
          </a:p>
        </p:txBody>
      </p:sp>
    </p:spTree>
    <p:extLst>
      <p:ext uri="{BB962C8B-B14F-4D97-AF65-F5344CB8AC3E}">
        <p14:creationId xmlns:p14="http://schemas.microsoft.com/office/powerpoint/2010/main" val="2938862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3.org/Protocols/rfc2616/rfc2616-sec10.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rtinfowler.com/articles/microservices.html" TargetMode="External"/><Relationship Id="rId2" Type="http://schemas.openxmlformats.org/officeDocument/2006/relationships/hyperlink" Target="http://www.pluralsight.com/courses/rest-fundamental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eugenedvorkin.com/seven-micro-services-architecture-advantag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ics.uci.edu/~fielding/pubs/dissertation/rest_arch_style.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slideshare.net/SpringCentral/creating-restful-hypermediabased-microservices-with-spring-boot" TargetMode="External"/><Relationship Id="rId5" Type="http://schemas.openxmlformats.org/officeDocument/2006/relationships/hyperlink" Target="https://stackoverflow.com/a/26049761/1324816" TargetMode="External"/><Relationship Id="rId4" Type="http://schemas.openxmlformats.org/officeDocument/2006/relationships/hyperlink" Target="http://www.restapitutorial.com/lessons/whatisres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en.wikipedia.org/wiki/HATEO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pring.io/understanding/HATEOA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pluralsight.com/courses/rest-fundamenta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tools.ietf.org/html/rfc5789" TargetMode="External"/><Relationship Id="rId4" Type="http://schemas.openxmlformats.org/officeDocument/2006/relationships/hyperlink" Target="http://www.w3.org/Protocols/rfc2616/rfc2616-sec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Services, REST and Spring Boot</a:t>
            </a:r>
            <a:endParaRPr lang="en-US" dirty="0"/>
          </a:p>
        </p:txBody>
      </p:sp>
      <p:sp>
        <p:nvSpPr>
          <p:cNvPr id="3" name="Subtitle 2"/>
          <p:cNvSpPr>
            <a:spLocks noGrp="1"/>
          </p:cNvSpPr>
          <p:nvPr>
            <p:ph type="subTitle" idx="1"/>
          </p:nvPr>
        </p:nvSpPr>
        <p:spPr/>
        <p:txBody>
          <a:bodyPr/>
          <a:lstStyle/>
          <a:p>
            <a:r>
              <a:rPr lang="en-US" dirty="0" smtClean="0"/>
              <a:t>Building '</a:t>
            </a:r>
            <a:r>
              <a:rPr lang="en-US" dirty="0" err="1" smtClean="0"/>
              <a:t>Bootiful</a:t>
            </a:r>
            <a:r>
              <a:rPr lang="en-US" dirty="0" smtClean="0"/>
              <a:t>' Applications with Spring Boot</a:t>
            </a:r>
            <a:endParaRPr lang="en-US" dirty="0"/>
          </a:p>
        </p:txBody>
      </p:sp>
    </p:spTree>
    <p:extLst>
      <p:ext uri="{BB962C8B-B14F-4D97-AF65-F5344CB8AC3E}">
        <p14:creationId xmlns:p14="http://schemas.microsoft.com/office/powerpoint/2010/main" val="91682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HTTP status codes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 </a:t>
            </a:r>
            <a:r>
              <a:rPr lang="en-US" sz="1200" i="1" dirty="0" smtClean="0">
                <a:hlinkClick r:id="rId3"/>
              </a:rPr>
              <a:t>HTTP 1.1</a:t>
            </a:r>
            <a:endParaRPr lang="en-US" sz="1200" i="1" dirty="0"/>
          </a:p>
        </p:txBody>
      </p:sp>
      <p:graphicFrame>
        <p:nvGraphicFramePr>
          <p:cNvPr id="7" name="Table 6"/>
          <p:cNvGraphicFramePr>
            <a:graphicFrameLocks noGrp="1"/>
          </p:cNvGraphicFramePr>
          <p:nvPr>
            <p:extLst>
              <p:ext uri="{D42A27DB-BD31-4B8C-83A1-F6EECF244321}">
                <p14:modId xmlns:p14="http://schemas.microsoft.com/office/powerpoint/2010/main" val="3886781647"/>
              </p:ext>
            </p:extLst>
          </p:nvPr>
        </p:nvGraphicFramePr>
        <p:xfrm>
          <a:off x="103030" y="1608666"/>
          <a:ext cx="11720670" cy="2926080"/>
        </p:xfrm>
        <a:graphic>
          <a:graphicData uri="http://schemas.openxmlformats.org/drawingml/2006/table">
            <a:tbl>
              <a:tblPr firstRow="1" bandRow="1">
                <a:tableStyleId>{2D5ABB26-0587-4C30-8999-92F81FD0307C}</a:tableStyleId>
              </a:tblPr>
              <a:tblGrid>
                <a:gridCol w="2119470"/>
                <a:gridCol w="2761838"/>
                <a:gridCol w="2440654"/>
                <a:gridCol w="2440654"/>
                <a:gridCol w="195805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1XX – Informational</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2XX – Success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3XX – Redirection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4XX – Client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5XX – Server Error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t>100 Continue</a:t>
                      </a:r>
                    </a:p>
                    <a:p>
                      <a:r>
                        <a:rPr lang="en-US" dirty="0" smtClean="0"/>
                        <a:t>102</a:t>
                      </a:r>
                      <a:r>
                        <a:rPr lang="en-US" baseline="0" dirty="0" smtClean="0"/>
                        <a:t> Processing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200 OK</a:t>
                      </a:r>
                    </a:p>
                    <a:p>
                      <a:r>
                        <a:rPr lang="en-US" dirty="0" smtClean="0"/>
                        <a:t>201 Created</a:t>
                      </a:r>
                    </a:p>
                    <a:p>
                      <a:r>
                        <a:rPr lang="en-US" dirty="0" smtClean="0"/>
                        <a:t>202 Accepted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 Moved Permanently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302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304 Not Modified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400 Bad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401 Unauthorized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403 Forbidden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404 Not Found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405 – Method Not Allowed</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 Internal Server Error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501 Not Implemented 502 Bad Gateway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503 Service Unavailable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70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services</a:t>
            </a:r>
            <a:endParaRPr lang="en-US" dirty="0"/>
          </a:p>
        </p:txBody>
      </p:sp>
      <p:sp>
        <p:nvSpPr>
          <p:cNvPr id="3" name="Content Placeholder 2"/>
          <p:cNvSpPr>
            <a:spLocks noGrp="1"/>
          </p:cNvSpPr>
          <p:nvPr>
            <p:ph idx="1"/>
          </p:nvPr>
        </p:nvSpPr>
        <p:spPr/>
        <p:txBody>
          <a:bodyPr>
            <a:normAutofit/>
          </a:bodyPr>
          <a:lstStyle/>
          <a:p>
            <a:pPr marL="0" indent="0" algn="ctr">
              <a:buNone/>
            </a:pPr>
            <a:r>
              <a:rPr lang="en-US" i="1" dirty="0" smtClean="0"/>
              <a:t>Developing a single application as a suite of small services, each running in its own process and communicating with lightweight mechanisms, often an HTTP resource API. </a:t>
            </a:r>
          </a:p>
          <a:p>
            <a:endParaRPr lang="en-US" dirty="0" smtClean="0"/>
          </a:p>
          <a:p>
            <a:endParaRPr lang="en-US" dirty="0"/>
          </a:p>
        </p:txBody>
      </p:sp>
      <p:sp>
        <p:nvSpPr>
          <p:cNvPr id="4" name="TextBox 3"/>
          <p:cNvSpPr txBox="1"/>
          <p:nvPr/>
        </p:nvSpPr>
        <p:spPr>
          <a:xfrm>
            <a:off x="103031" y="6428601"/>
            <a:ext cx="8667482" cy="461665"/>
          </a:xfrm>
          <a:prstGeom prst="rect">
            <a:avLst/>
          </a:prstGeom>
          <a:noFill/>
        </p:spPr>
        <p:txBody>
          <a:bodyPr wrap="square" rtlCol="0">
            <a:spAutoFit/>
          </a:bodyPr>
          <a:lstStyle/>
          <a:p>
            <a:r>
              <a:rPr lang="en-US" sz="1200" i="1" dirty="0" smtClean="0"/>
              <a:t>Ref</a:t>
            </a:r>
            <a:r>
              <a:rPr lang="en-US" sz="1200" i="1" dirty="0" smtClean="0">
                <a:hlinkClick r:id="rId2"/>
              </a:rPr>
              <a:t>: </a:t>
            </a:r>
            <a:r>
              <a:rPr lang="en-US" sz="1200" i="1" dirty="0" smtClean="0"/>
              <a:t> </a:t>
            </a:r>
            <a:r>
              <a:rPr lang="en-US" sz="1200" i="1" dirty="0" smtClean="0">
                <a:hlinkClick r:id="rId3"/>
              </a:rPr>
              <a:t>Microservices – Martin </a:t>
            </a:r>
            <a:r>
              <a:rPr lang="en-US" sz="1200" i="1" dirty="0" err="1" smtClean="0">
                <a:hlinkClick r:id="rId3"/>
              </a:rPr>
              <a:t>Folwer</a:t>
            </a:r>
            <a:endParaRPr lang="en-US" sz="1200" i="1" dirty="0" smtClean="0"/>
          </a:p>
          <a:p>
            <a:r>
              <a:rPr lang="en-US" sz="1200" i="1" dirty="0" smtClean="0"/>
              <a:t>Image: </a:t>
            </a:r>
            <a:r>
              <a:rPr lang="en-US" sz="1200" i="1" dirty="0" smtClean="0">
                <a:hlinkClick r:id="rId4"/>
              </a:rPr>
              <a:t>Courtesy of Eugene </a:t>
            </a:r>
            <a:r>
              <a:rPr lang="en-US" sz="1200" i="1" dirty="0" err="1" smtClean="0">
                <a:hlinkClick r:id="rId4"/>
              </a:rPr>
              <a:t>Dvorkin</a:t>
            </a:r>
            <a:endParaRPr lang="en-US" sz="1200" i="1" dirty="0"/>
          </a:p>
        </p:txBody>
      </p:sp>
      <p:pic>
        <p:nvPicPr>
          <p:cNvPr id="1026" name="Picture 2" descr="http://eugenedvorkin.com/wp-content/uploads/2014/06/micro-service-architectu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3195637"/>
            <a:ext cx="5715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8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877" y="4209267"/>
            <a:ext cx="2586163" cy="256010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10" y="4531093"/>
            <a:ext cx="903742" cy="86688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75652" y="4631902"/>
            <a:ext cx="712102" cy="71210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7754" y="4581893"/>
            <a:ext cx="812387" cy="8160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800600" y="950253"/>
            <a:ext cx="7092409" cy="5691847"/>
          </a:xfrm>
          <a:prstGeom prst="rect">
            <a:avLst/>
          </a:prstGeom>
          <a:solidFill>
            <a:srgbClr val="00B05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58694" y="2215271"/>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317711" y="1504084"/>
            <a:ext cx="4480557" cy="400110"/>
          </a:xfrm>
          <a:prstGeom prst="rect">
            <a:avLst/>
          </a:prstGeom>
          <a:noFill/>
        </p:spPr>
        <p:txBody>
          <a:bodyPr wrap="square" rtlCol="0">
            <a:spAutoFit/>
          </a:bodyPr>
          <a:lstStyle/>
          <a:p>
            <a:r>
              <a:rPr lang="en-US" sz="2000" b="1" dirty="0" smtClean="0"/>
              <a:t>A typical Java App with Spring MVC</a:t>
            </a:r>
            <a:endParaRPr lang="en-US" sz="2000" b="1" dirty="0"/>
          </a:p>
        </p:txBody>
      </p:sp>
      <p:sp>
        <p:nvSpPr>
          <p:cNvPr id="12" name="TextBox 11"/>
          <p:cNvSpPr txBox="1"/>
          <p:nvPr/>
        </p:nvSpPr>
        <p:spPr>
          <a:xfrm>
            <a:off x="5983963" y="2975881"/>
            <a:ext cx="1436914" cy="646331"/>
          </a:xfrm>
          <a:prstGeom prst="rect">
            <a:avLst/>
          </a:prstGeom>
          <a:noFill/>
        </p:spPr>
        <p:txBody>
          <a:bodyPr wrap="square" rtlCol="0">
            <a:spAutoFit/>
          </a:bodyPr>
          <a:lstStyle/>
          <a:p>
            <a:r>
              <a:rPr lang="en-US" b="1" dirty="0" smtClean="0"/>
              <a:t>Controllers</a:t>
            </a:r>
          </a:p>
          <a:p>
            <a:r>
              <a:rPr lang="en-US" b="1" dirty="0" smtClean="0"/>
              <a:t>(Endpints)</a:t>
            </a:r>
            <a:endParaRPr lang="en-US" b="1" dirty="0"/>
          </a:p>
        </p:txBody>
      </p:sp>
      <p:sp>
        <p:nvSpPr>
          <p:cNvPr id="21" name="Rectangle 20"/>
          <p:cNvSpPr/>
          <p:nvPr/>
        </p:nvSpPr>
        <p:spPr>
          <a:xfrm>
            <a:off x="7667898"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433563" y="2230790"/>
            <a:ext cx="1593669" cy="2155371"/>
          </a:xfrm>
          <a:prstGeom prst="rect">
            <a:avLst/>
          </a:prstGeom>
          <a:solidFill>
            <a:srgbClr val="FFC0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603276" y="4640012"/>
            <a:ext cx="3921038" cy="504908"/>
          </a:xfrm>
          <a:prstGeom prst="rect">
            <a:avLst/>
          </a:prstGeom>
          <a:solidFill>
            <a:srgbClr val="FFFF00"/>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053251" y="4716336"/>
            <a:ext cx="1293223" cy="369332"/>
          </a:xfrm>
          <a:prstGeom prst="rect">
            <a:avLst/>
          </a:prstGeom>
          <a:noFill/>
        </p:spPr>
        <p:txBody>
          <a:bodyPr wrap="square" rtlCol="0">
            <a:spAutoFit/>
          </a:bodyPr>
          <a:lstStyle/>
          <a:p>
            <a:r>
              <a:rPr lang="en-US" b="1" dirty="0" smtClean="0"/>
              <a:t>Model</a:t>
            </a:r>
            <a:endParaRPr lang="en-US" b="1" dirty="0"/>
          </a:p>
        </p:txBody>
      </p:sp>
      <p:sp>
        <p:nvSpPr>
          <p:cNvPr id="28" name="TextBox 27"/>
          <p:cNvSpPr txBox="1"/>
          <p:nvPr/>
        </p:nvSpPr>
        <p:spPr>
          <a:xfrm>
            <a:off x="7746275" y="2969790"/>
            <a:ext cx="1436914" cy="923330"/>
          </a:xfrm>
          <a:prstGeom prst="rect">
            <a:avLst/>
          </a:prstGeom>
          <a:noFill/>
        </p:spPr>
        <p:txBody>
          <a:bodyPr wrap="square" rtlCol="0">
            <a:spAutoFit/>
          </a:bodyPr>
          <a:lstStyle/>
          <a:p>
            <a:pPr algn="ctr"/>
            <a:r>
              <a:rPr lang="en-US" b="1" dirty="0" smtClean="0"/>
              <a:t>Services</a:t>
            </a:r>
          </a:p>
          <a:p>
            <a:pPr algn="ctr"/>
            <a:r>
              <a:rPr lang="en-US" b="1" dirty="0" smtClean="0"/>
              <a:t>(Interfaces)</a:t>
            </a:r>
          </a:p>
          <a:p>
            <a:pPr algn="ctr"/>
            <a:endParaRPr lang="en-US" b="1" dirty="0"/>
          </a:p>
        </p:txBody>
      </p:sp>
      <p:sp>
        <p:nvSpPr>
          <p:cNvPr id="29" name="TextBox 28"/>
          <p:cNvSpPr txBox="1"/>
          <p:nvPr/>
        </p:nvSpPr>
        <p:spPr>
          <a:xfrm>
            <a:off x="9511940" y="2985309"/>
            <a:ext cx="1436914" cy="646331"/>
          </a:xfrm>
          <a:prstGeom prst="rect">
            <a:avLst/>
          </a:prstGeom>
          <a:noFill/>
        </p:spPr>
        <p:txBody>
          <a:bodyPr wrap="square" rtlCol="0">
            <a:spAutoFit/>
          </a:bodyPr>
          <a:lstStyle/>
          <a:p>
            <a:pPr algn="ctr"/>
            <a:r>
              <a:rPr lang="en-US" b="1" dirty="0" smtClean="0"/>
              <a:t>DAO</a:t>
            </a:r>
          </a:p>
          <a:p>
            <a:pPr algn="ctr"/>
            <a:r>
              <a:rPr lang="en-US" b="1" dirty="0" smtClean="0"/>
              <a:t>(Persistence)</a:t>
            </a:r>
            <a:endParaRPr lang="en-US" b="1" dirty="0"/>
          </a:p>
        </p:txBody>
      </p:sp>
      <p:sp>
        <p:nvSpPr>
          <p:cNvPr id="3" name="Oval 2"/>
          <p:cNvSpPr/>
          <p:nvPr/>
        </p:nvSpPr>
        <p:spPr>
          <a:xfrm>
            <a:off x="4867007" y="54106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30507" y="5740400"/>
            <a:ext cx="1129576" cy="369332"/>
          </a:xfrm>
          <a:prstGeom prst="rect">
            <a:avLst/>
          </a:prstGeom>
          <a:noFill/>
        </p:spPr>
        <p:txBody>
          <a:bodyPr wrap="square" rtlCol="0">
            <a:spAutoFit/>
          </a:bodyPr>
          <a:lstStyle/>
          <a:p>
            <a:r>
              <a:rPr lang="en-US" b="1" dirty="0" smtClean="0"/>
              <a:t>Security</a:t>
            </a:r>
            <a:endParaRPr lang="en-US" b="1" dirty="0"/>
          </a:p>
        </p:txBody>
      </p:sp>
      <p:sp>
        <p:nvSpPr>
          <p:cNvPr id="19" name="Oval 18"/>
          <p:cNvSpPr/>
          <p:nvPr/>
        </p:nvSpPr>
        <p:spPr>
          <a:xfrm>
            <a:off x="6009283" y="5423373"/>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74383" y="5740400"/>
            <a:ext cx="1129576" cy="369332"/>
          </a:xfrm>
          <a:prstGeom prst="rect">
            <a:avLst/>
          </a:prstGeom>
          <a:noFill/>
        </p:spPr>
        <p:txBody>
          <a:bodyPr wrap="square" rtlCol="0">
            <a:spAutoFit/>
          </a:bodyPr>
          <a:lstStyle/>
          <a:p>
            <a:r>
              <a:rPr lang="en-US" b="1" dirty="0" smtClean="0"/>
              <a:t>Orders</a:t>
            </a:r>
            <a:endParaRPr lang="en-US" b="1" dirty="0"/>
          </a:p>
        </p:txBody>
      </p:sp>
      <p:sp>
        <p:nvSpPr>
          <p:cNvPr id="24" name="Oval 23"/>
          <p:cNvSpPr/>
          <p:nvPr/>
        </p:nvSpPr>
        <p:spPr>
          <a:xfrm>
            <a:off x="7164259" y="5425819"/>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84406" y="5634593"/>
            <a:ext cx="1129576" cy="646331"/>
          </a:xfrm>
          <a:prstGeom prst="rect">
            <a:avLst/>
          </a:prstGeom>
          <a:noFill/>
        </p:spPr>
        <p:txBody>
          <a:bodyPr wrap="square" rtlCol="0">
            <a:spAutoFit/>
          </a:bodyPr>
          <a:lstStyle/>
          <a:p>
            <a:pPr algn="ctr"/>
            <a:r>
              <a:rPr lang="en-US" b="1" dirty="0" smtClean="0"/>
              <a:t>User</a:t>
            </a:r>
          </a:p>
          <a:p>
            <a:pPr algn="ctr"/>
            <a:r>
              <a:rPr lang="en-US" b="1" dirty="0" smtClean="0"/>
              <a:t>Mgmt.</a:t>
            </a:r>
            <a:endParaRPr lang="en-US" b="1" dirty="0"/>
          </a:p>
        </p:txBody>
      </p:sp>
      <p:sp>
        <p:nvSpPr>
          <p:cNvPr id="26" name="Oval 25"/>
          <p:cNvSpPr/>
          <p:nvPr/>
        </p:nvSpPr>
        <p:spPr>
          <a:xfrm>
            <a:off x="8314706" y="54512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8360954" y="5665400"/>
            <a:ext cx="1129576" cy="646331"/>
          </a:xfrm>
          <a:prstGeom prst="rect">
            <a:avLst/>
          </a:prstGeom>
          <a:noFill/>
        </p:spPr>
        <p:txBody>
          <a:bodyPr wrap="square" rtlCol="0">
            <a:spAutoFit/>
          </a:bodyPr>
          <a:lstStyle/>
          <a:p>
            <a:pPr algn="ctr"/>
            <a:r>
              <a:rPr lang="en-US" b="1" dirty="0" smtClean="0"/>
              <a:t>Core Business</a:t>
            </a:r>
            <a:endParaRPr lang="en-US" b="1" dirty="0"/>
          </a:p>
        </p:txBody>
      </p:sp>
      <p:sp>
        <p:nvSpPr>
          <p:cNvPr id="30" name="Oval 29"/>
          <p:cNvSpPr/>
          <p:nvPr/>
        </p:nvSpPr>
        <p:spPr>
          <a:xfrm>
            <a:off x="9503230" y="5438517"/>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490530" y="5590444"/>
            <a:ext cx="1294676" cy="646331"/>
          </a:xfrm>
          <a:prstGeom prst="rect">
            <a:avLst/>
          </a:prstGeom>
          <a:noFill/>
        </p:spPr>
        <p:txBody>
          <a:bodyPr wrap="square" rtlCol="0">
            <a:spAutoFit/>
          </a:bodyPr>
          <a:lstStyle/>
          <a:p>
            <a:r>
              <a:rPr lang="en-US" b="1" dirty="0" smtClean="0"/>
              <a:t>3</a:t>
            </a:r>
            <a:r>
              <a:rPr lang="en-US" b="1" baseline="30000" dirty="0" smtClean="0"/>
              <a:t>rd</a:t>
            </a:r>
            <a:r>
              <a:rPr lang="en-US" b="1" dirty="0" smtClean="0"/>
              <a:t> Party Integration</a:t>
            </a:r>
            <a:endParaRPr lang="en-US" b="1" dirty="0"/>
          </a:p>
        </p:txBody>
      </p:sp>
      <p:cxnSp>
        <p:nvCxnSpPr>
          <p:cNvPr id="1025" name="Curved Connector 1024"/>
          <p:cNvCxnSpPr>
            <a:stCxn id="1033" idx="0"/>
          </p:cNvCxnSpPr>
          <p:nvPr/>
        </p:nvCxnSpPr>
        <p:spPr>
          <a:xfrm rot="5400000" flipH="1" flipV="1">
            <a:off x="2818886" y="1910050"/>
            <a:ext cx="1039290" cy="3559144"/>
          </a:xfrm>
          <a:prstGeom prst="curvedConnector2">
            <a:avLst/>
          </a:prstGeom>
          <a:ln w="19050" cap="sq" cmpd="sng">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41" name="Curved Connector 1040"/>
          <p:cNvCxnSpPr/>
          <p:nvPr/>
        </p:nvCxnSpPr>
        <p:spPr>
          <a:xfrm rot="10800000" flipV="1">
            <a:off x="2852041" y="3939285"/>
            <a:ext cx="2266063" cy="1205633"/>
          </a:xfrm>
          <a:prstGeom prst="curvedConnector3">
            <a:avLst>
              <a:gd name="adj1" fmla="val 50000"/>
            </a:avLst>
          </a:prstGeom>
          <a:ln w="25400" cmpd="sng">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858193" y="3643468"/>
            <a:ext cx="1436914" cy="646331"/>
          </a:xfrm>
          <a:prstGeom prst="rect">
            <a:avLst/>
          </a:prstGeom>
          <a:noFill/>
        </p:spPr>
        <p:txBody>
          <a:bodyPr wrap="square" rtlCol="0">
            <a:spAutoFit/>
          </a:bodyPr>
          <a:lstStyle/>
          <a:p>
            <a:pPr algn="ctr"/>
            <a:r>
              <a:rPr lang="en-US" b="1" i="1" dirty="0" smtClean="0"/>
              <a:t>Return </a:t>
            </a:r>
            <a:r>
              <a:rPr lang="en-US" b="1" i="1" dirty="0" err="1" smtClean="0"/>
              <a:t>jsp</a:t>
            </a:r>
            <a:r>
              <a:rPr lang="en-US" b="1" i="1" dirty="0" smtClean="0"/>
              <a:t>/html</a:t>
            </a:r>
            <a:endParaRPr lang="en-US" b="1" i="1" dirty="0"/>
          </a:p>
        </p:txBody>
      </p:sp>
      <p:sp>
        <p:nvSpPr>
          <p:cNvPr id="64" name="Oval 63"/>
          <p:cNvSpPr/>
          <p:nvPr/>
        </p:nvSpPr>
        <p:spPr>
          <a:xfrm>
            <a:off x="10722794" y="5437272"/>
            <a:ext cx="1129576" cy="101308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11049724" y="5678100"/>
            <a:ext cx="1294676" cy="369332"/>
          </a:xfrm>
          <a:prstGeom prst="rect">
            <a:avLst/>
          </a:prstGeom>
          <a:noFill/>
        </p:spPr>
        <p:txBody>
          <a:bodyPr wrap="square" rtlCol="0">
            <a:spAutoFit/>
          </a:bodyPr>
          <a:lstStyle/>
          <a:p>
            <a:r>
              <a:rPr lang="en-US" b="1" dirty="0" smtClean="0"/>
              <a:t>…</a:t>
            </a:r>
            <a:endParaRPr lang="en-US" b="1" dirty="0"/>
          </a:p>
        </p:txBody>
      </p:sp>
      <p:sp>
        <p:nvSpPr>
          <p:cNvPr id="33" name="TextBox 32"/>
          <p:cNvSpPr txBox="1"/>
          <p:nvPr/>
        </p:nvSpPr>
        <p:spPr>
          <a:xfrm rot="20633550">
            <a:off x="1681537" y="2945166"/>
            <a:ext cx="2775165" cy="369332"/>
          </a:xfrm>
          <a:prstGeom prst="rect">
            <a:avLst/>
          </a:prstGeom>
          <a:noFill/>
        </p:spPr>
        <p:txBody>
          <a:bodyPr wrap="square" rtlCol="0">
            <a:spAutoFit/>
          </a:bodyPr>
          <a:lstStyle/>
          <a:p>
            <a:r>
              <a:rPr lang="en-US" dirty="0" err="1" smtClean="0"/>
              <a:t>Json</a:t>
            </a:r>
            <a:r>
              <a:rPr lang="en-US" dirty="0" smtClean="0"/>
              <a:t>/*-form-</a:t>
            </a:r>
            <a:r>
              <a:rPr lang="en-US" dirty="0" err="1" smtClean="0"/>
              <a:t>urlencoded</a:t>
            </a:r>
            <a:endParaRPr lang="en-US" dirty="0"/>
          </a:p>
        </p:txBody>
      </p:sp>
      <p:sp>
        <p:nvSpPr>
          <p:cNvPr id="34" name="TextBox 33"/>
          <p:cNvSpPr txBox="1"/>
          <p:nvPr/>
        </p:nvSpPr>
        <p:spPr>
          <a:xfrm rot="18901490">
            <a:off x="3389450" y="4432089"/>
            <a:ext cx="770113" cy="369332"/>
          </a:xfrm>
          <a:prstGeom prst="rect">
            <a:avLst/>
          </a:prstGeom>
          <a:noFill/>
        </p:spPr>
        <p:txBody>
          <a:bodyPr wrap="square" rtlCol="0">
            <a:spAutoFit/>
          </a:bodyPr>
          <a:lstStyle/>
          <a:p>
            <a:r>
              <a:rPr lang="en-US" dirty="0" smtClean="0"/>
              <a:t>html</a:t>
            </a:r>
            <a:endParaRPr lang="en-US" dirty="0"/>
          </a:p>
        </p:txBody>
      </p:sp>
    </p:spTree>
    <p:extLst>
      <p:ext uri="{BB962C8B-B14F-4D97-AF65-F5344CB8AC3E}">
        <p14:creationId xmlns:p14="http://schemas.microsoft.com/office/powerpoint/2010/main" val="14334750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3100" y="1143000"/>
            <a:ext cx="11252200" cy="5321300"/>
          </a:xfrm>
          <a:prstGeom prst="rect">
            <a:avLst/>
          </a:prstGeom>
          <a:blipFill dpi="0" rotWithShape="1">
            <a:blip r:embed="rId3">
              <a:alphaModFix amt="13000"/>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313" y="64221"/>
            <a:ext cx="10515600" cy="1325563"/>
          </a:xfrm>
        </p:spPr>
        <p:txBody>
          <a:bodyPr/>
          <a:lstStyle/>
          <a:p>
            <a:r>
              <a:rPr lang="en-US" dirty="0" smtClean="0"/>
              <a:t>Monolithic nightmares </a:t>
            </a:r>
            <a:endParaRPr lang="en-US" dirty="0"/>
          </a:p>
        </p:txBody>
      </p:sp>
      <p:sp>
        <p:nvSpPr>
          <p:cNvPr id="6" name="TextBox 5"/>
          <p:cNvSpPr txBox="1"/>
          <p:nvPr/>
        </p:nvSpPr>
        <p:spPr>
          <a:xfrm>
            <a:off x="438150" y="1416934"/>
            <a:ext cx="5219700" cy="523220"/>
          </a:xfrm>
          <a:prstGeom prst="rect">
            <a:avLst/>
          </a:prstGeom>
          <a:noFill/>
        </p:spPr>
        <p:txBody>
          <a:bodyPr wrap="square" rtlCol="0">
            <a:spAutoFit/>
          </a:bodyPr>
          <a:lstStyle/>
          <a:p>
            <a:r>
              <a:rPr lang="en-US" sz="2800" b="1" dirty="0" smtClean="0"/>
              <a:t>How Scalable is this architecture?</a:t>
            </a:r>
            <a:endParaRPr lang="en-US" sz="2800" b="1" dirty="0"/>
          </a:p>
        </p:txBody>
      </p:sp>
      <p:sp>
        <p:nvSpPr>
          <p:cNvPr id="34" name="TextBox 33"/>
          <p:cNvSpPr txBox="1"/>
          <p:nvPr/>
        </p:nvSpPr>
        <p:spPr>
          <a:xfrm>
            <a:off x="463550" y="2299497"/>
            <a:ext cx="7359650" cy="523220"/>
          </a:xfrm>
          <a:prstGeom prst="rect">
            <a:avLst/>
          </a:prstGeom>
          <a:noFill/>
        </p:spPr>
        <p:txBody>
          <a:bodyPr wrap="square" rtlCol="0">
            <a:spAutoFit/>
          </a:bodyPr>
          <a:lstStyle/>
          <a:p>
            <a:r>
              <a:rPr lang="en-US" sz="2800" b="1" dirty="0" smtClean="0"/>
              <a:t>What if I want to support mobile clients?</a:t>
            </a:r>
            <a:endParaRPr lang="en-US" sz="2800" b="1" dirty="0"/>
          </a:p>
        </p:txBody>
      </p:sp>
      <p:sp>
        <p:nvSpPr>
          <p:cNvPr id="35" name="TextBox 34"/>
          <p:cNvSpPr txBox="1"/>
          <p:nvPr/>
        </p:nvSpPr>
        <p:spPr>
          <a:xfrm>
            <a:off x="501650" y="3311638"/>
            <a:ext cx="8096250" cy="523220"/>
          </a:xfrm>
          <a:prstGeom prst="rect">
            <a:avLst/>
          </a:prstGeom>
          <a:noFill/>
        </p:spPr>
        <p:txBody>
          <a:bodyPr wrap="square" rtlCol="0">
            <a:spAutoFit/>
          </a:bodyPr>
          <a:lstStyle/>
          <a:p>
            <a:r>
              <a:rPr lang="en-US" sz="2800" b="1" dirty="0" smtClean="0"/>
              <a:t>How can third party apps/services talk to my app?</a:t>
            </a:r>
            <a:endParaRPr lang="en-US" sz="2800" b="1" dirty="0"/>
          </a:p>
        </p:txBody>
      </p:sp>
      <p:sp>
        <p:nvSpPr>
          <p:cNvPr id="36" name="TextBox 35"/>
          <p:cNvSpPr txBox="1"/>
          <p:nvPr/>
        </p:nvSpPr>
        <p:spPr>
          <a:xfrm>
            <a:off x="501650" y="4336327"/>
            <a:ext cx="9480550" cy="523220"/>
          </a:xfrm>
          <a:prstGeom prst="rect">
            <a:avLst/>
          </a:prstGeom>
          <a:noFill/>
        </p:spPr>
        <p:txBody>
          <a:bodyPr wrap="square" rtlCol="0">
            <a:spAutoFit/>
          </a:bodyPr>
          <a:lstStyle/>
          <a:p>
            <a:r>
              <a:rPr lang="en-US" sz="2800" b="1" dirty="0" smtClean="0"/>
              <a:t>What about performance and efficiency?</a:t>
            </a:r>
            <a:endParaRPr lang="en-US" sz="2800" b="1" dirty="0"/>
          </a:p>
        </p:txBody>
      </p:sp>
    </p:spTree>
    <p:extLst>
      <p:ext uri="{BB962C8B-B14F-4D97-AF65-F5344CB8AC3E}">
        <p14:creationId xmlns:p14="http://schemas.microsoft.com/office/powerpoint/2010/main" val="2419001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02" y="1952477"/>
            <a:ext cx="2067029" cy="720385"/>
          </a:xfrm>
        </p:spPr>
        <p:txBody>
          <a:bodyPr>
            <a:noAutofit/>
          </a:bodyPr>
          <a:lstStyle/>
          <a:p>
            <a:r>
              <a:rPr lang="en-US" sz="1800" dirty="0" smtClean="0"/>
              <a:t>Scalable Micro Service Architecture</a:t>
            </a:r>
            <a:endParaRPr lang="en-US" sz="1800" dirty="0"/>
          </a:p>
        </p:txBody>
      </p:sp>
      <p:pic>
        <p:nvPicPr>
          <p:cNvPr id="1033" name="Picture 9" descr="https://openclipart.org/image/800px/svg_to_png/20369/thilakarathna-Compu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4248" y="3755139"/>
            <a:ext cx="1065456" cy="105472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http://www.innovationfiles.org/wp-content/uploads/2013/06/firefox_logo-only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9122" y="3911471"/>
            <a:ext cx="345853" cy="331746"/>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http://assets.hunterunited.com.au/images/Chromev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460631" y="3950806"/>
            <a:ext cx="272514" cy="272514"/>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freepngimages.com/wp-content/uploads/2014/04/Internet_Explorer_7_Logo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3782165" y="3921191"/>
            <a:ext cx="310892" cy="31230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274180" y="2383281"/>
            <a:ext cx="4800589" cy="4379546"/>
          </a:xfrm>
          <a:prstGeom prst="rect">
            <a:avLst/>
          </a:prstGeom>
          <a:solidFill>
            <a:schemeClr val="accent4">
              <a:lumMod val="60000"/>
              <a:lumOff val="40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21935" y="2438405"/>
            <a:ext cx="2369903" cy="400110"/>
          </a:xfrm>
          <a:prstGeom prst="rect">
            <a:avLst/>
          </a:prstGeom>
          <a:noFill/>
        </p:spPr>
        <p:txBody>
          <a:bodyPr wrap="square" rtlCol="0">
            <a:spAutoFit/>
          </a:bodyPr>
          <a:lstStyle/>
          <a:p>
            <a:r>
              <a:rPr lang="en-US" sz="2000" b="1" dirty="0" smtClean="0"/>
              <a:t>Micro Service Pool</a:t>
            </a:r>
            <a:endParaRPr lang="en-US" sz="2000" b="1" dirty="0"/>
          </a:p>
        </p:txBody>
      </p:sp>
      <p:sp>
        <p:nvSpPr>
          <p:cNvPr id="3" name="Oval 2"/>
          <p:cNvSpPr/>
          <p:nvPr/>
        </p:nvSpPr>
        <p:spPr>
          <a:xfrm>
            <a:off x="7689317" y="517931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12797" y="3979439"/>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712797" y="297671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109704" y="53710"/>
            <a:ext cx="2595291" cy="477054"/>
          </a:xfrm>
          <a:prstGeom prst="rect">
            <a:avLst/>
          </a:prstGeom>
          <a:noFill/>
        </p:spPr>
        <p:txBody>
          <a:bodyPr wrap="square" rtlCol="0">
            <a:spAutoFit/>
          </a:bodyPr>
          <a:lstStyle/>
          <a:p>
            <a:pPr algn="ctr">
              <a:lnSpc>
                <a:spcPts val="1500"/>
              </a:lnSpc>
            </a:pPr>
            <a:r>
              <a:rPr lang="en-US" sz="2000" b="1" dirty="0" smtClean="0"/>
              <a:t>Static Repository </a:t>
            </a:r>
          </a:p>
          <a:p>
            <a:pPr algn="ctr">
              <a:lnSpc>
                <a:spcPts val="1500"/>
              </a:lnSpc>
            </a:pPr>
            <a:r>
              <a:rPr lang="en-US" sz="1400" b="1" dirty="0" smtClean="0"/>
              <a:t>(Node/</a:t>
            </a:r>
            <a:r>
              <a:rPr lang="en-US" sz="1400" b="1" dirty="0" err="1" smtClean="0"/>
              <a:t>nginix</a:t>
            </a:r>
            <a:r>
              <a:rPr lang="en-US" sz="2000" b="1" dirty="0" smtClean="0"/>
              <a:t>)</a:t>
            </a:r>
            <a:endParaRPr lang="en-US" sz="2000" b="1" dirty="0"/>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94846" y="494134"/>
            <a:ext cx="1225008" cy="14583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5352" y="1179987"/>
            <a:ext cx="925523" cy="1416617"/>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71297" y="1647825"/>
            <a:ext cx="468193" cy="548663"/>
          </a:xfrm>
          <a:prstGeom prst="rect">
            <a:avLst/>
          </a:prstGeom>
        </p:spPr>
      </p:pic>
      <p:sp>
        <p:nvSpPr>
          <p:cNvPr id="40" name="TextBox 39"/>
          <p:cNvSpPr txBox="1"/>
          <p:nvPr/>
        </p:nvSpPr>
        <p:spPr>
          <a:xfrm>
            <a:off x="6189840" y="805743"/>
            <a:ext cx="2168680" cy="400110"/>
          </a:xfrm>
          <a:prstGeom prst="rect">
            <a:avLst/>
          </a:prstGeom>
          <a:noFill/>
        </p:spPr>
        <p:txBody>
          <a:bodyPr wrap="square" rtlCol="0">
            <a:spAutoFit/>
          </a:bodyPr>
          <a:lstStyle/>
          <a:p>
            <a:r>
              <a:rPr lang="en-US" sz="2000" b="1" dirty="0" err="1" smtClean="0"/>
              <a:t>Oauth</a:t>
            </a:r>
            <a:r>
              <a:rPr lang="en-US" sz="2000" b="1" dirty="0" smtClean="0"/>
              <a:t> </a:t>
            </a:r>
            <a:r>
              <a:rPr lang="en-US" sz="2000" b="1" dirty="0" err="1" smtClean="0"/>
              <a:t>Auth</a:t>
            </a:r>
            <a:r>
              <a:rPr lang="en-US" sz="2000" b="1" dirty="0" smtClean="0"/>
              <a:t> Server</a:t>
            </a:r>
            <a:endParaRPr lang="en-US" sz="2000" b="1" dirty="0"/>
          </a:p>
        </p:txBody>
      </p:sp>
      <p:sp>
        <p:nvSpPr>
          <p:cNvPr id="41" name="Oval 40"/>
          <p:cNvSpPr/>
          <p:nvPr/>
        </p:nvSpPr>
        <p:spPr>
          <a:xfrm>
            <a:off x="9127050" y="4339517"/>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328995" y="3159808"/>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0513946" y="2488885"/>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0877273" y="4735046"/>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004328" y="5685853"/>
            <a:ext cx="1129576" cy="1013081"/>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712797" y="2942107"/>
            <a:ext cx="1129576" cy="2050413"/>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073257" y="3307826"/>
            <a:ext cx="285263" cy="369332"/>
          </a:xfrm>
          <a:prstGeom prst="rect">
            <a:avLst/>
          </a:prstGeom>
          <a:noFill/>
        </p:spPr>
        <p:txBody>
          <a:bodyPr wrap="square" rtlCol="0">
            <a:spAutoFit/>
          </a:bodyPr>
          <a:lstStyle/>
          <a:p>
            <a:r>
              <a:rPr lang="en-US" b="1" dirty="0" smtClean="0"/>
              <a:t>a</a:t>
            </a:r>
            <a:endParaRPr lang="en-US" b="1" dirty="0"/>
          </a:p>
        </p:txBody>
      </p:sp>
      <p:sp>
        <p:nvSpPr>
          <p:cNvPr id="50" name="TextBox 49"/>
          <p:cNvSpPr txBox="1"/>
          <p:nvPr/>
        </p:nvSpPr>
        <p:spPr>
          <a:xfrm>
            <a:off x="8073257" y="4303788"/>
            <a:ext cx="433146" cy="369332"/>
          </a:xfrm>
          <a:prstGeom prst="rect">
            <a:avLst/>
          </a:prstGeom>
          <a:noFill/>
        </p:spPr>
        <p:txBody>
          <a:bodyPr wrap="square" rtlCol="0">
            <a:spAutoFit/>
          </a:bodyPr>
          <a:lstStyle/>
          <a:p>
            <a:r>
              <a:rPr lang="en-US" b="1" dirty="0" smtClean="0"/>
              <a:t>a1</a:t>
            </a:r>
            <a:endParaRPr lang="en-US" b="1" dirty="0"/>
          </a:p>
        </p:txBody>
      </p:sp>
      <p:sp>
        <p:nvSpPr>
          <p:cNvPr id="51" name="TextBox 50"/>
          <p:cNvSpPr txBox="1"/>
          <p:nvPr/>
        </p:nvSpPr>
        <p:spPr>
          <a:xfrm>
            <a:off x="9751151" y="3517320"/>
            <a:ext cx="285263" cy="369332"/>
          </a:xfrm>
          <a:prstGeom prst="rect">
            <a:avLst/>
          </a:prstGeom>
          <a:noFill/>
        </p:spPr>
        <p:txBody>
          <a:bodyPr wrap="square" rtlCol="0">
            <a:spAutoFit/>
          </a:bodyPr>
          <a:lstStyle/>
          <a:p>
            <a:r>
              <a:rPr lang="en-US" b="1" dirty="0" smtClean="0"/>
              <a:t>c</a:t>
            </a:r>
            <a:endParaRPr lang="en-US" b="1" dirty="0"/>
          </a:p>
        </p:txBody>
      </p:sp>
      <p:sp>
        <p:nvSpPr>
          <p:cNvPr id="52" name="TextBox 51"/>
          <p:cNvSpPr txBox="1"/>
          <p:nvPr/>
        </p:nvSpPr>
        <p:spPr>
          <a:xfrm>
            <a:off x="10945193" y="2838515"/>
            <a:ext cx="285263" cy="369332"/>
          </a:xfrm>
          <a:prstGeom prst="rect">
            <a:avLst/>
          </a:prstGeom>
          <a:noFill/>
        </p:spPr>
        <p:txBody>
          <a:bodyPr wrap="square" rtlCol="0">
            <a:spAutoFit/>
          </a:bodyPr>
          <a:lstStyle/>
          <a:p>
            <a:r>
              <a:rPr lang="en-US" b="1" dirty="0"/>
              <a:t>e</a:t>
            </a:r>
          </a:p>
        </p:txBody>
      </p:sp>
      <p:sp>
        <p:nvSpPr>
          <p:cNvPr id="53" name="TextBox 52"/>
          <p:cNvSpPr txBox="1"/>
          <p:nvPr/>
        </p:nvSpPr>
        <p:spPr>
          <a:xfrm>
            <a:off x="9572686" y="4661391"/>
            <a:ext cx="285263" cy="369332"/>
          </a:xfrm>
          <a:prstGeom prst="rect">
            <a:avLst/>
          </a:prstGeom>
          <a:noFill/>
        </p:spPr>
        <p:txBody>
          <a:bodyPr wrap="square" rtlCol="0">
            <a:spAutoFit/>
          </a:bodyPr>
          <a:lstStyle/>
          <a:p>
            <a:r>
              <a:rPr lang="en-US" b="1" dirty="0" smtClean="0"/>
              <a:t>d</a:t>
            </a:r>
            <a:endParaRPr lang="en-US" b="1" dirty="0"/>
          </a:p>
        </p:txBody>
      </p:sp>
      <p:sp>
        <p:nvSpPr>
          <p:cNvPr id="54" name="TextBox 53"/>
          <p:cNvSpPr txBox="1"/>
          <p:nvPr/>
        </p:nvSpPr>
        <p:spPr>
          <a:xfrm>
            <a:off x="11299429" y="5056920"/>
            <a:ext cx="285263" cy="369332"/>
          </a:xfrm>
          <a:prstGeom prst="rect">
            <a:avLst/>
          </a:prstGeom>
          <a:noFill/>
        </p:spPr>
        <p:txBody>
          <a:bodyPr wrap="square" rtlCol="0">
            <a:spAutoFit/>
          </a:bodyPr>
          <a:lstStyle/>
          <a:p>
            <a:r>
              <a:rPr lang="en-US" b="1" dirty="0" smtClean="0"/>
              <a:t>f</a:t>
            </a:r>
            <a:endParaRPr lang="en-US" b="1" dirty="0"/>
          </a:p>
        </p:txBody>
      </p:sp>
      <p:sp>
        <p:nvSpPr>
          <p:cNvPr id="55" name="TextBox 54"/>
          <p:cNvSpPr txBox="1"/>
          <p:nvPr/>
        </p:nvSpPr>
        <p:spPr>
          <a:xfrm>
            <a:off x="8111473" y="5563461"/>
            <a:ext cx="285263" cy="369332"/>
          </a:xfrm>
          <a:prstGeom prst="rect">
            <a:avLst/>
          </a:prstGeom>
          <a:noFill/>
        </p:spPr>
        <p:txBody>
          <a:bodyPr wrap="square" rtlCol="0">
            <a:spAutoFit/>
          </a:bodyPr>
          <a:lstStyle/>
          <a:p>
            <a:r>
              <a:rPr lang="en-US" b="1" dirty="0" smtClean="0"/>
              <a:t>b</a:t>
            </a:r>
            <a:endParaRPr lang="en-US" b="1" dirty="0"/>
          </a:p>
        </p:txBody>
      </p:sp>
      <p:sp>
        <p:nvSpPr>
          <p:cNvPr id="56" name="TextBox 55"/>
          <p:cNvSpPr txBox="1"/>
          <p:nvPr/>
        </p:nvSpPr>
        <p:spPr>
          <a:xfrm>
            <a:off x="10426484" y="6007727"/>
            <a:ext cx="285263" cy="369332"/>
          </a:xfrm>
          <a:prstGeom prst="rect">
            <a:avLst/>
          </a:prstGeom>
          <a:noFill/>
        </p:spPr>
        <p:txBody>
          <a:bodyPr wrap="square" rtlCol="0">
            <a:spAutoFit/>
          </a:bodyPr>
          <a:lstStyle/>
          <a:p>
            <a:r>
              <a:rPr lang="en-US" b="1" dirty="0" smtClean="0"/>
              <a:t>g</a:t>
            </a:r>
            <a:endParaRPr lang="en-US" b="1" dirty="0"/>
          </a:p>
        </p:txBody>
      </p:sp>
    </p:spTree>
    <p:extLst>
      <p:ext uri="{BB962C8B-B14F-4D97-AF65-F5344CB8AC3E}">
        <p14:creationId xmlns:p14="http://schemas.microsoft.com/office/powerpoint/2010/main" val="1442845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architectural style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Characteristics:</a:t>
            </a:r>
          </a:p>
          <a:p>
            <a:r>
              <a:rPr lang="en-US" b="1" dirty="0" smtClean="0"/>
              <a:t>Componentization via Services</a:t>
            </a:r>
          </a:p>
          <a:p>
            <a:r>
              <a:rPr lang="en-US" b="1" dirty="0" smtClean="0"/>
              <a:t>Organized around Business Capabilities</a:t>
            </a:r>
          </a:p>
          <a:p>
            <a:r>
              <a:rPr lang="en-US" b="1" dirty="0" smtClean="0"/>
              <a:t>Products not Projects</a:t>
            </a:r>
          </a:p>
          <a:p>
            <a:r>
              <a:rPr lang="en-US" b="1" dirty="0" smtClean="0"/>
              <a:t>Smart endpoints and dumb pipes</a:t>
            </a:r>
          </a:p>
          <a:p>
            <a:r>
              <a:rPr lang="en-US" b="1" dirty="0" smtClean="0"/>
              <a:t>Decentralized Governance</a:t>
            </a:r>
          </a:p>
          <a:p>
            <a:r>
              <a:rPr lang="en-US" b="1" dirty="0" smtClean="0"/>
              <a:t>Decentralized Data Management</a:t>
            </a:r>
          </a:p>
          <a:p>
            <a:r>
              <a:rPr lang="en-US" b="1" dirty="0" smtClean="0"/>
              <a:t>Infrastructure Automation</a:t>
            </a:r>
          </a:p>
          <a:p>
            <a:r>
              <a:rPr lang="en-US" b="1" dirty="0" smtClean="0"/>
              <a:t>Design for failure</a:t>
            </a:r>
          </a:p>
          <a:p>
            <a:r>
              <a:rPr lang="en-US" b="1" dirty="0" smtClean="0"/>
              <a:t>Evolutionary Design</a:t>
            </a:r>
          </a:p>
          <a:p>
            <a:endParaRPr lang="en-US" b="1" dirty="0" smtClean="0"/>
          </a:p>
          <a:p>
            <a:pPr marL="0" indent="0">
              <a:buNone/>
            </a:pPr>
            <a:endParaRPr lang="en-US" dirty="0" smtClean="0"/>
          </a:p>
          <a:p>
            <a:endParaRPr lang="en-US" dirty="0" smtClean="0"/>
          </a:p>
          <a:p>
            <a:endParaRPr lang="en-US" dirty="0"/>
          </a:p>
          <a:p>
            <a:pPr marL="0" indent="0">
              <a:buNone/>
            </a:pPr>
            <a:r>
              <a:rPr lang="en-US" dirty="0" smtClean="0"/>
              <a:t>Reference: http://martinfowler.com/articles/microservices.html</a:t>
            </a:r>
            <a:endParaRPr lang="en-US" dirty="0"/>
          </a:p>
        </p:txBody>
      </p:sp>
    </p:spTree>
    <p:extLst>
      <p:ext uri="{BB962C8B-B14F-4D97-AF65-F5344CB8AC3E}">
        <p14:creationId xmlns:p14="http://schemas.microsoft.com/office/powerpoint/2010/main" val="3712099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Framework</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endParaRPr lang="en-US" dirty="0" smtClean="0"/>
          </a:p>
          <a:p>
            <a:endParaRPr lang="en-US" dirty="0"/>
          </a:p>
        </p:txBody>
      </p:sp>
    </p:spTree>
    <p:extLst>
      <p:ext uri="{BB962C8B-B14F-4D97-AF65-F5344CB8AC3E}">
        <p14:creationId xmlns:p14="http://schemas.microsoft.com/office/powerpoint/2010/main" val="2201538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Primary goals:</a:t>
            </a:r>
          </a:p>
          <a:p>
            <a:r>
              <a:rPr lang="en-US" dirty="0" smtClean="0">
                <a:effectLst/>
              </a:rPr>
              <a:t>Rapid development</a:t>
            </a:r>
          </a:p>
          <a:p>
            <a:r>
              <a:rPr lang="en-US" dirty="0" smtClean="0">
                <a:effectLst/>
              </a:rPr>
              <a:t>Opinionated out of the box</a:t>
            </a:r>
          </a:p>
          <a:p>
            <a:r>
              <a:rPr lang="en-US" dirty="0" smtClean="0">
                <a:effectLst/>
              </a:rPr>
              <a:t>Provide a range of non-functional features</a:t>
            </a:r>
          </a:p>
          <a:p>
            <a:r>
              <a:rPr lang="en-US" dirty="0" smtClean="0">
                <a:effectLst/>
              </a:rPr>
              <a:t>No requirement for XML configuration.</a:t>
            </a:r>
          </a:p>
          <a:p>
            <a:endParaRPr lang="en-US" dirty="0"/>
          </a:p>
        </p:txBody>
      </p:sp>
      <p:pic>
        <p:nvPicPr>
          <p:cNvPr id="4" name="Picture 3"/>
          <p:cNvPicPr>
            <a:picLocks noChangeAspect="1"/>
          </p:cNvPicPr>
          <p:nvPr/>
        </p:nvPicPr>
        <p:blipFill>
          <a:blip r:embed="rId3"/>
          <a:stretch>
            <a:fillRect/>
          </a:stretch>
        </p:blipFill>
        <p:spPr>
          <a:xfrm>
            <a:off x="733425" y="365125"/>
            <a:ext cx="10620375" cy="2324100"/>
          </a:xfrm>
          <a:prstGeom prst="rect">
            <a:avLst/>
          </a:prstGeom>
        </p:spPr>
      </p:pic>
    </p:spTree>
    <p:extLst>
      <p:ext uri="{BB962C8B-B14F-4D97-AF65-F5344CB8AC3E}">
        <p14:creationId xmlns:p14="http://schemas.microsoft.com/office/powerpoint/2010/main" val="127870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DRY Principle – Do not repeat yourself!</a:t>
            </a:r>
          </a:p>
          <a:p>
            <a:r>
              <a:rPr lang="en-US" smtClean="0"/>
              <a:t>Start with </a:t>
            </a:r>
            <a:r>
              <a:rPr lang="en-US" dirty="0" smtClean="0"/>
              <a:t>sensible defaults</a:t>
            </a:r>
          </a:p>
          <a:p>
            <a:r>
              <a:rPr lang="en-US" dirty="0" smtClean="0"/>
              <a:t>You should only have to configure something to use it for customization (non default setting).</a:t>
            </a:r>
          </a:p>
          <a:p>
            <a:pPr marL="0" indent="0">
              <a:buNone/>
            </a:pPr>
            <a:endParaRPr lang="en-US" dirty="0" smtClean="0"/>
          </a:p>
          <a:p>
            <a:pPr marL="0" indent="0">
              <a:buNone/>
            </a:pPr>
            <a:r>
              <a:rPr lang="en-US" dirty="0" smtClean="0"/>
              <a:t>Example: Did you include </a:t>
            </a:r>
            <a:r>
              <a:rPr lang="en-US" dirty="0" err="1"/>
              <a:t>L</a:t>
            </a:r>
            <a:r>
              <a:rPr lang="en-US" dirty="0" err="1" smtClean="0"/>
              <a:t>ogback</a:t>
            </a:r>
            <a:r>
              <a:rPr lang="en-US" dirty="0" smtClean="0"/>
              <a:t> in the </a:t>
            </a:r>
            <a:r>
              <a:rPr lang="en-US" dirty="0" err="1" smtClean="0"/>
              <a:t>classpath</a:t>
            </a:r>
            <a:r>
              <a:rPr lang="en-US" dirty="0" smtClean="0"/>
              <a:t>? Spring Boot will assume that you want to use it and will attempt to configure it. </a:t>
            </a:r>
          </a:p>
          <a:p>
            <a:pPr marL="0" indent="0">
              <a:buNone/>
            </a:pPr>
            <a:endParaRPr lang="en-US" dirty="0"/>
          </a:p>
        </p:txBody>
      </p:sp>
    </p:spTree>
    <p:extLst>
      <p:ext uri="{BB962C8B-B14F-4D97-AF65-F5344CB8AC3E}">
        <p14:creationId xmlns:p14="http://schemas.microsoft.com/office/powerpoint/2010/main" val="3682208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smtClean="0"/>
              <a:t>with Spring Boot</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33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REST principles</a:t>
            </a:r>
          </a:p>
          <a:p>
            <a:r>
              <a:rPr lang="en-US" smtClean="0"/>
              <a:t>Micro-services</a:t>
            </a:r>
            <a:endParaRPr lang="en-US" dirty="0" smtClean="0"/>
          </a:p>
          <a:p>
            <a:r>
              <a:rPr lang="en-US" dirty="0" smtClean="0"/>
              <a:t>Spring Framework</a:t>
            </a:r>
          </a:p>
          <a:p>
            <a:r>
              <a:rPr lang="en-US" dirty="0" smtClean="0"/>
              <a:t>Overview of Spring Boot</a:t>
            </a:r>
          </a:p>
          <a:p>
            <a:pPr lvl="1"/>
            <a:r>
              <a:rPr lang="en-US" dirty="0" smtClean="0"/>
              <a:t>Philosophy, goals, features, benefits and limitations</a:t>
            </a:r>
          </a:p>
          <a:p>
            <a:pPr lvl="1"/>
            <a:r>
              <a:rPr lang="en-US" dirty="0" smtClean="0"/>
              <a:t>How to?</a:t>
            </a:r>
          </a:p>
          <a:p>
            <a:pPr lvl="1"/>
            <a:r>
              <a:rPr lang="en-US" dirty="0" smtClean="0"/>
              <a:t>Live Demo</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3363239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a:t>Re</a:t>
            </a:r>
            <a:r>
              <a:rPr lang="en-US" dirty="0"/>
              <a:t>presentational </a:t>
            </a:r>
            <a:r>
              <a:rPr lang="en-US" b="1" dirty="0"/>
              <a:t>S</a:t>
            </a:r>
            <a:r>
              <a:rPr lang="en-US" dirty="0"/>
              <a:t>tate </a:t>
            </a:r>
            <a:r>
              <a:rPr lang="en-US" b="1" dirty="0"/>
              <a:t>T</a:t>
            </a:r>
            <a:r>
              <a:rPr lang="en-US" dirty="0"/>
              <a:t>ransfer</a:t>
            </a:r>
          </a:p>
        </p:txBody>
      </p:sp>
      <p:sp>
        <p:nvSpPr>
          <p:cNvPr id="3" name="Content Placeholder 2"/>
          <p:cNvSpPr>
            <a:spLocks noGrp="1"/>
          </p:cNvSpPr>
          <p:nvPr>
            <p:ph idx="1"/>
          </p:nvPr>
        </p:nvSpPr>
        <p:spPr>
          <a:xfrm>
            <a:off x="838200" y="1287887"/>
            <a:ext cx="11023242" cy="4889076"/>
          </a:xfrm>
        </p:spPr>
        <p:txBody>
          <a:bodyPr>
            <a:normAutofit/>
          </a:bodyPr>
          <a:lstStyle/>
          <a:p>
            <a:pPr marL="0" indent="0">
              <a:buNone/>
            </a:pPr>
            <a:endParaRPr lang="en-US" b="1" dirty="0" smtClean="0"/>
          </a:p>
          <a:p>
            <a:r>
              <a:rPr lang="en-US" dirty="0" smtClean="0"/>
              <a:t>Introduced in Roy Fielding’s dissertation submitted to UC, Irvine in 2000</a:t>
            </a:r>
          </a:p>
          <a:p>
            <a:r>
              <a:rPr lang="en-US" dirty="0" smtClean="0"/>
              <a:t>It’s an </a:t>
            </a:r>
            <a:r>
              <a:rPr lang="en-US" dirty="0"/>
              <a:t>architecture style for designing networked applications</a:t>
            </a:r>
            <a:r>
              <a:rPr lang="en-US" dirty="0" smtClean="0"/>
              <a:t>. It’s not a protocol, standard or a framework</a:t>
            </a:r>
          </a:p>
          <a:p>
            <a:r>
              <a:rPr lang="en-US" dirty="0" smtClean="0"/>
              <a:t>Resource-based – REST API is all about “things” or “resources” as opposed to “actions” (as verbs/methods/actions  in SOAP)</a:t>
            </a:r>
          </a:p>
          <a:p>
            <a:r>
              <a:rPr lang="en-US" dirty="0" smtClean="0"/>
              <a:t>Representations – Typically JSON/XML or could be anything that represents a part or the whole of the resource state</a:t>
            </a:r>
          </a:p>
          <a:p>
            <a:r>
              <a:rPr lang="en-US" dirty="0" smtClean="0"/>
              <a:t>Not tied to HTTP, but most commonly associated with it</a:t>
            </a:r>
          </a:p>
        </p:txBody>
      </p:sp>
      <p:sp>
        <p:nvSpPr>
          <p:cNvPr id="4" name="TextBox 3"/>
          <p:cNvSpPr txBox="1"/>
          <p:nvPr/>
        </p:nvSpPr>
        <p:spPr>
          <a:xfrm>
            <a:off x="914400" y="6284889"/>
            <a:ext cx="351593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endParaRPr lang="en-US" sz="1200" i="1" dirty="0"/>
          </a:p>
        </p:txBody>
      </p:sp>
    </p:spTree>
    <p:extLst>
      <p:ext uri="{BB962C8B-B14F-4D97-AF65-F5344CB8AC3E}">
        <p14:creationId xmlns:p14="http://schemas.microsoft.com/office/powerpoint/2010/main" val="16783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architectural style - Drivers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Heterogeneous Interoperability &amp; Rise of Mobile</a:t>
            </a:r>
          </a:p>
          <a:p>
            <a:pPr lvl="1"/>
            <a:r>
              <a:rPr lang="en-US" dirty="0" smtClean="0"/>
              <a:t>Service (API) providers cannot make any assumptions about the client platforms. </a:t>
            </a:r>
          </a:p>
          <a:p>
            <a:pPr lvl="1"/>
            <a:r>
              <a:rPr lang="en-US" dirty="0"/>
              <a:t>The client could be a browser, a mobile device running any OS, </a:t>
            </a:r>
            <a:r>
              <a:rPr lang="en-US" dirty="0" smtClean="0"/>
              <a:t>a GPS navigator, automotive system or anything else</a:t>
            </a:r>
          </a:p>
          <a:p>
            <a:pPr lvl="1"/>
            <a:r>
              <a:rPr lang="en-US" dirty="0" smtClean="0"/>
              <a:t>Clients and Services need to evolve independently. </a:t>
            </a:r>
          </a:p>
          <a:p>
            <a:pPr lvl="1"/>
            <a:r>
              <a:rPr lang="en-US" dirty="0" smtClean="0"/>
              <a:t>Each Client could be running a unique native OS and could be deployed at varied times independent of the Service</a:t>
            </a:r>
          </a:p>
          <a:p>
            <a:pPr lvl="1"/>
            <a:r>
              <a:rPr lang="en-US" dirty="0" smtClean="0"/>
              <a:t>Latency issues, performance, reliability are major issues for Mobile platforms</a:t>
            </a:r>
          </a:p>
          <a:p>
            <a:pPr lvl="1"/>
            <a:r>
              <a:rPr lang="en-US" dirty="0" smtClean="0"/>
              <a:t>Horizontal Scalability – It is critical to build a scalable architecture in order to take advantage of a scalable infrastructure</a:t>
            </a:r>
          </a:p>
          <a:p>
            <a:endParaRPr lang="en-US" dirty="0"/>
          </a:p>
        </p:txBody>
      </p:sp>
      <p:sp>
        <p:nvSpPr>
          <p:cNvPr id="4" name="TextBox 3"/>
          <p:cNvSpPr txBox="1"/>
          <p:nvPr/>
        </p:nvSpPr>
        <p:spPr>
          <a:xfrm>
            <a:off x="8281116" y="6423389"/>
            <a:ext cx="3515932" cy="276999"/>
          </a:xfrm>
          <a:prstGeom prst="rect">
            <a:avLst/>
          </a:prstGeom>
          <a:noFill/>
        </p:spPr>
        <p:txBody>
          <a:bodyPr wrap="square" rtlCol="0">
            <a:spAutoFit/>
          </a:bodyPr>
          <a:lstStyle/>
          <a:p>
            <a:r>
              <a:rPr lang="en-US" sz="1200" i="1" dirty="0" smtClean="0"/>
              <a:t>Ref</a:t>
            </a:r>
            <a:r>
              <a:rPr lang="en-US" sz="1200" i="1" dirty="0" smtClean="0">
                <a:hlinkClick r:id="rId3"/>
              </a:rPr>
              <a:t>: REST fundamentals – Howard </a:t>
            </a:r>
            <a:r>
              <a:rPr lang="en-US" sz="1200" i="1" dirty="0" err="1" smtClean="0">
                <a:hlinkClick r:id="rId3"/>
              </a:rPr>
              <a:t>Dierking</a:t>
            </a:r>
            <a:endParaRPr lang="en-US" sz="1200" i="1" dirty="0"/>
          </a:p>
        </p:txBody>
      </p:sp>
    </p:spTree>
    <p:extLst>
      <p:ext uri="{BB962C8B-B14F-4D97-AF65-F5344CB8AC3E}">
        <p14:creationId xmlns:p14="http://schemas.microsoft.com/office/powerpoint/2010/main" val="19077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derive REST style?</a:t>
            </a:r>
            <a:endParaRPr lang="en-US" dirty="0"/>
          </a:p>
        </p:txBody>
      </p:sp>
      <p:sp>
        <p:nvSpPr>
          <p:cNvPr id="3" name="Content Placeholder 2"/>
          <p:cNvSpPr>
            <a:spLocks noGrp="1"/>
          </p:cNvSpPr>
          <p:nvPr>
            <p:ph idx="1"/>
          </p:nvPr>
        </p:nvSpPr>
        <p:spPr>
          <a:xfrm>
            <a:off x="838200" y="1287887"/>
            <a:ext cx="11353800" cy="4889076"/>
          </a:xfrm>
        </p:spPr>
        <p:txBody>
          <a:bodyPr>
            <a:normAutofit/>
          </a:bodyPr>
          <a:lstStyle/>
          <a:p>
            <a:pPr marL="0" indent="0">
              <a:buNone/>
            </a:pPr>
            <a:endParaRPr lang="en-US" b="1" dirty="0" smtClean="0"/>
          </a:p>
          <a:p>
            <a:r>
              <a:rPr lang="en-US" dirty="0" smtClean="0"/>
              <a:t>Roy Fielding talks about two approaches to design</a:t>
            </a:r>
          </a:p>
          <a:p>
            <a:pPr lvl="1"/>
            <a:r>
              <a:rPr lang="en-US" dirty="0" smtClean="0"/>
              <a:t>Start with a clean slate to reach the desired design goals </a:t>
            </a:r>
            <a:r>
              <a:rPr lang="en-US" i="1" dirty="0" smtClean="0"/>
              <a:t>(Emphasizes creativity and unbounded vision)</a:t>
            </a:r>
          </a:p>
          <a:p>
            <a:pPr lvl="1"/>
            <a:r>
              <a:rPr lang="en-US" dirty="0" smtClean="0"/>
              <a:t>Start with the system needs as a whole, without constraints and then incrementally identify and apply constraints to elements of the system in order to differentiate the design space and allow forces that influence system behavior to flow naturally. </a:t>
            </a:r>
            <a:r>
              <a:rPr lang="en-US" i="1" dirty="0" smtClean="0"/>
              <a:t>(Emphasizes restraint and understanding of the system context)</a:t>
            </a:r>
          </a:p>
          <a:p>
            <a:pPr lvl="1"/>
            <a:endParaRPr lang="en-US" i="1" dirty="0" smtClean="0"/>
          </a:p>
          <a:p>
            <a:pPr lvl="1"/>
            <a:endParaRPr lang="en-US" i="1" dirty="0"/>
          </a:p>
          <a:p>
            <a:pPr marL="457200" lvl="1" indent="0" algn="ctr">
              <a:buNone/>
            </a:pPr>
            <a:r>
              <a:rPr lang="en-US" b="1" i="1" dirty="0" smtClean="0"/>
              <a:t>REST is derived through the second approach by adding “Constraints” to the design</a:t>
            </a:r>
            <a:endParaRPr lang="en-US" b="1" i="1" dirty="0"/>
          </a:p>
        </p:txBody>
      </p:sp>
      <p:sp>
        <p:nvSpPr>
          <p:cNvPr id="4" name="TextBox 3"/>
          <p:cNvSpPr txBox="1"/>
          <p:nvPr/>
        </p:nvSpPr>
        <p:spPr>
          <a:xfrm>
            <a:off x="785611" y="6284889"/>
            <a:ext cx="8281115"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Architectural Styles and the design of Network based Software Architectures – Roy Fielding</a:t>
            </a:r>
            <a:endParaRPr lang="en-US" sz="1200" i="1" dirty="0"/>
          </a:p>
        </p:txBody>
      </p:sp>
    </p:spTree>
    <p:extLst>
      <p:ext uri="{BB962C8B-B14F-4D97-AF65-F5344CB8AC3E}">
        <p14:creationId xmlns:p14="http://schemas.microsoft.com/office/powerpoint/2010/main" val="213108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a:t>
            </a:r>
            <a:r>
              <a:rPr lang="en-US" b="1" dirty="0" smtClean="0"/>
              <a:t>Constraints</a:t>
            </a:r>
            <a:endParaRPr lang="en-US" dirty="0"/>
          </a:p>
        </p:txBody>
      </p:sp>
      <p:sp>
        <p:nvSpPr>
          <p:cNvPr id="3" name="Content Placeholder 2"/>
          <p:cNvSpPr>
            <a:spLocks noGrp="1"/>
          </p:cNvSpPr>
          <p:nvPr>
            <p:ph idx="1"/>
          </p:nvPr>
        </p:nvSpPr>
        <p:spPr>
          <a:xfrm>
            <a:off x="838199" y="1287886"/>
            <a:ext cx="11353801" cy="5228823"/>
          </a:xfrm>
        </p:spPr>
        <p:txBody>
          <a:bodyPr>
            <a:normAutofit fontScale="92500" lnSpcReduction="20000"/>
          </a:bodyPr>
          <a:lstStyle/>
          <a:p>
            <a:pPr marL="0" indent="0">
              <a:buNone/>
            </a:pPr>
            <a:endParaRPr lang="en-US" b="1" dirty="0" smtClean="0"/>
          </a:p>
          <a:p>
            <a:r>
              <a:rPr lang="en-US" dirty="0" smtClean="0"/>
              <a:t>Constraints:</a:t>
            </a:r>
          </a:p>
          <a:p>
            <a:pPr lvl="1"/>
            <a:r>
              <a:rPr lang="en-US" b="1" dirty="0" smtClean="0"/>
              <a:t>Uniform interface </a:t>
            </a:r>
            <a:r>
              <a:rPr lang="en-US" dirty="0" smtClean="0"/>
              <a:t>– Decouple client/server implementations using Standards . Interface is standardized across all components through principle of “generality”</a:t>
            </a:r>
          </a:p>
          <a:p>
            <a:pPr lvl="2"/>
            <a:r>
              <a:rPr lang="en-US" sz="2400" dirty="0" smtClean="0"/>
              <a:t> Example: </a:t>
            </a:r>
          </a:p>
          <a:p>
            <a:pPr lvl="3"/>
            <a:r>
              <a:rPr lang="en-US" sz="2200" dirty="0" smtClean="0"/>
              <a:t>Use URIs to identify resources ( /user/6)</a:t>
            </a:r>
          </a:p>
          <a:p>
            <a:pPr lvl="3"/>
            <a:r>
              <a:rPr lang="en-US" sz="2200" dirty="0" smtClean="0"/>
              <a:t>HTTP methods for manipulation, self descriptive messages to client (GET, DELETE, POST..)</a:t>
            </a:r>
          </a:p>
          <a:p>
            <a:pPr lvl="3"/>
            <a:r>
              <a:rPr lang="en-US" sz="2200" dirty="0" smtClean="0"/>
              <a:t>HTTP headers to describe messages (Content-Type: application/</a:t>
            </a:r>
            <a:r>
              <a:rPr lang="en-US" sz="2200" dirty="0" err="1" smtClean="0"/>
              <a:t>json</a:t>
            </a:r>
            <a:r>
              <a:rPr lang="en-US" sz="2200" dirty="0" smtClean="0"/>
              <a:t>)</a:t>
            </a:r>
          </a:p>
          <a:p>
            <a:pPr lvl="3"/>
            <a:r>
              <a:rPr lang="en-US" sz="2200" dirty="0" smtClean="0"/>
              <a:t>Hypermedia </a:t>
            </a:r>
            <a:r>
              <a:rPr lang="en-US" sz="2200" dirty="0"/>
              <a:t>as the engine of application </a:t>
            </a:r>
            <a:r>
              <a:rPr lang="en-US" sz="2200" dirty="0" smtClean="0"/>
              <a:t>state </a:t>
            </a:r>
            <a:r>
              <a:rPr lang="en-US" sz="2200" dirty="0" err="1" smtClean="0"/>
              <a:t>i.e</a:t>
            </a:r>
            <a:r>
              <a:rPr lang="en-US" sz="2200" dirty="0" smtClean="0"/>
              <a:t> HATEOAS</a:t>
            </a:r>
          </a:p>
          <a:p>
            <a:pPr lvl="1"/>
            <a:r>
              <a:rPr lang="en-US" b="1" dirty="0" smtClean="0"/>
              <a:t>Stateless</a:t>
            </a:r>
            <a:r>
              <a:rPr lang="en-US" dirty="0" smtClean="0"/>
              <a:t> – Server maintains no client state (Each message has enough info/context for the server to process a message)</a:t>
            </a:r>
          </a:p>
          <a:p>
            <a:pPr lvl="1"/>
            <a:r>
              <a:rPr lang="en-US" b="1" dirty="0" smtClean="0"/>
              <a:t>Client-server </a:t>
            </a:r>
            <a:r>
              <a:rPr lang="en-US" dirty="0" smtClean="0"/>
              <a:t>– Separation of concerns and a Uniform interface is the link</a:t>
            </a:r>
          </a:p>
          <a:p>
            <a:pPr lvl="1"/>
            <a:r>
              <a:rPr lang="en-US" b="1" dirty="0" smtClean="0"/>
              <a:t>Cacheable</a:t>
            </a:r>
            <a:r>
              <a:rPr lang="en-US" dirty="0" smtClean="0"/>
              <a:t> –Server responses are Cacheable where appropriate to counter network latency/performance issues. Could be implicit/explicit/pre-negotiated</a:t>
            </a:r>
          </a:p>
          <a:p>
            <a:pPr lvl="1"/>
            <a:r>
              <a:rPr lang="en-US" b="1" dirty="0" smtClean="0"/>
              <a:t>Layered system </a:t>
            </a:r>
            <a:r>
              <a:rPr lang="en-US" dirty="0" smtClean="0"/>
              <a:t>– Components are layered. </a:t>
            </a:r>
          </a:p>
          <a:p>
            <a:pPr lvl="1"/>
            <a:r>
              <a:rPr lang="en-US" b="1" dirty="0" smtClean="0"/>
              <a:t>Code on demand (</a:t>
            </a:r>
            <a:r>
              <a:rPr lang="en-US" dirty="0" smtClean="0"/>
              <a:t>Optional</a:t>
            </a:r>
            <a:r>
              <a:rPr lang="en-US" b="1" dirty="0" smtClean="0"/>
              <a:t>)– </a:t>
            </a:r>
            <a:r>
              <a:rPr lang="en-US" dirty="0" smtClean="0"/>
              <a:t>Service can temporarily extend client like Java applets, Executable </a:t>
            </a:r>
            <a:r>
              <a:rPr lang="en-US" dirty="0" err="1" smtClean="0"/>
              <a:t>javascript</a:t>
            </a:r>
            <a:r>
              <a:rPr lang="en-US" dirty="0" smtClean="0"/>
              <a:t> snippets etc.</a:t>
            </a:r>
            <a:endParaRPr lang="en-US" b="1" dirty="0"/>
          </a:p>
        </p:txBody>
      </p:sp>
      <p:sp>
        <p:nvSpPr>
          <p:cNvPr id="4" name="TextBox 3"/>
          <p:cNvSpPr txBox="1"/>
          <p:nvPr/>
        </p:nvSpPr>
        <p:spPr>
          <a:xfrm>
            <a:off x="914400" y="6284889"/>
            <a:ext cx="8667482" cy="646331"/>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hlinkClick r:id="rId4"/>
              </a:rPr>
              <a:t>What is REST anyway? – Todd </a:t>
            </a:r>
            <a:r>
              <a:rPr lang="en-US" sz="1200" i="1" dirty="0" err="1" smtClean="0">
                <a:hlinkClick r:id="rId4"/>
              </a:rPr>
              <a:t>Fredrich</a:t>
            </a:r>
            <a:r>
              <a:rPr lang="en-US" sz="1200" i="1" dirty="0" smtClean="0"/>
              <a:t>, </a:t>
            </a:r>
          </a:p>
          <a:p>
            <a:r>
              <a:rPr lang="en-US" sz="1200" i="1" dirty="0" smtClean="0">
                <a:hlinkClick r:id="rId5"/>
              </a:rPr>
              <a:t>REST – What is meant by uniform interface</a:t>
            </a:r>
            <a:endParaRPr lang="en-US" sz="1200" i="1" dirty="0" smtClean="0"/>
          </a:p>
          <a:p>
            <a:r>
              <a:rPr lang="en-US" sz="1200" i="1" dirty="0" smtClean="0">
                <a:hlinkClick r:id="rId6"/>
              </a:rPr>
              <a:t>Creating REST-</a:t>
            </a:r>
            <a:r>
              <a:rPr lang="en-US" sz="1200" i="1" dirty="0" err="1" smtClean="0">
                <a:hlinkClick r:id="rId6"/>
              </a:rPr>
              <a:t>ful</a:t>
            </a:r>
            <a:r>
              <a:rPr lang="en-US" sz="1200" i="1" dirty="0" smtClean="0">
                <a:hlinkClick r:id="rId6"/>
              </a:rPr>
              <a:t>, Hypermedia based Microservices with Spring Boot</a:t>
            </a:r>
            <a:endParaRPr lang="en-US" sz="1200" i="1" dirty="0"/>
          </a:p>
        </p:txBody>
      </p:sp>
    </p:spTree>
    <p:extLst>
      <p:ext uri="{BB962C8B-B14F-4D97-AF65-F5344CB8AC3E}">
        <p14:creationId xmlns:p14="http://schemas.microsoft.com/office/powerpoint/2010/main" val="107254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 Richardson’s Maturity Model</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99290" y="2710829"/>
            <a:ext cx="4992710" cy="3586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5"/>
          <p:cNvSpPr>
            <a:spLocks noChangeArrowheads="1"/>
          </p:cNvSpPr>
          <p:nvPr/>
        </p:nvSpPr>
        <p:spPr bwMode="auto">
          <a:xfrm>
            <a:off x="257578" y="1567897"/>
            <a:ext cx="739247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lvl="0" fontAlgn="auto">
              <a:spcBef>
                <a:spcPts val="0"/>
              </a:spcBef>
              <a:spcAft>
                <a:spcPts val="0"/>
              </a:spcAft>
              <a:tabLst/>
              <a:defRPr/>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0</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Swamp of POX - at this level, we just use HTTP as a transport. </a:t>
            </a:r>
          </a:p>
          <a:p>
            <a:pPr fontAlgn="auto">
              <a:spcBef>
                <a:spcPts val="0"/>
              </a:spcBef>
              <a:spcAft>
                <a:spcPts val="0"/>
              </a:spcAft>
              <a:tabLst/>
              <a:defRPr/>
            </a:pPr>
            <a:r>
              <a:rPr lang="en-US" sz="2000" b="1" dirty="0"/>
              <a:t>Level 1</a:t>
            </a:r>
            <a:r>
              <a:rPr lang="en-US" sz="2000" dirty="0"/>
              <a:t>: Resources - at this level, a service might use HTTP URIs to distinguish between nouns, or entities, in the system. For example, you might route requests to /customers, /users, etc. XML-RPC is an </a:t>
            </a:r>
            <a:r>
              <a:rPr lang="en-US" sz="2000" dirty="0" smtClean="0"/>
              <a:t>example: </a:t>
            </a:r>
            <a:r>
              <a:rPr lang="en-US" sz="2000" dirty="0"/>
              <a:t>it uses HTTP, and it can use URIs to distinguish endpoints. Ultimately, though, XML-RPC is not RESTful: it’s using HTTP as a transport for something else (remote procedure calls</a:t>
            </a:r>
            <a:r>
              <a:rPr lang="en-US" sz="2000" dirty="0" smtClean="0"/>
              <a:t>).</a:t>
            </a:r>
            <a:endPar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2</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HTTP methods- this is the level you want to be at. If you do </a:t>
            </a: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everything</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wrong with Spring MVC, you’ll probably still end up here. At this level, services take advantage of native HTTP qualities like headers, status codes, distinct URIs, and more. This is where we’ll start our journey.</a:t>
            </a: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US" alt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Level 3</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Hypermedia Controls - This final level is where we</a:t>
            </a:r>
            <a:r>
              <a:rPr kumimoji="0" lang="en-US" altLang="en-US"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should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strive to be. Hypermedia, as practiced using the </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hlinkClick r:id="rId4"/>
              </a:rPr>
              <a:t>HATEOAS</a:t>
            </a:r>
            <a:r>
              <a:rPr kumimoji="0" lang="en-US" alt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98778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REST</a:t>
            </a:r>
            <a:endParaRPr lang="en-US" dirty="0"/>
          </a:p>
        </p:txBody>
      </p:sp>
      <p:sp>
        <p:nvSpPr>
          <p:cNvPr id="3" name="Content Placeholder 2"/>
          <p:cNvSpPr>
            <a:spLocks noGrp="1"/>
          </p:cNvSpPr>
          <p:nvPr>
            <p:ph idx="1"/>
          </p:nvPr>
        </p:nvSpPr>
        <p:spPr>
          <a:xfrm>
            <a:off x="334851" y="1287887"/>
            <a:ext cx="11384923" cy="4889076"/>
          </a:xfrm>
        </p:spPr>
        <p:txBody>
          <a:bodyPr>
            <a:normAutofit/>
          </a:bodyPr>
          <a:lstStyle/>
          <a:p>
            <a:pPr marL="0" indent="0">
              <a:buNone/>
            </a:pPr>
            <a:r>
              <a:rPr lang="en-US" b="1" dirty="0" smtClean="0"/>
              <a:t>Hypermedia </a:t>
            </a:r>
            <a:r>
              <a:rPr lang="en-US" b="1" dirty="0"/>
              <a:t>as the </a:t>
            </a:r>
            <a:r>
              <a:rPr lang="en-US" b="1" dirty="0" smtClean="0"/>
              <a:t>engine </a:t>
            </a:r>
            <a:r>
              <a:rPr lang="en-US" b="1" dirty="0"/>
              <a:t>of application state </a:t>
            </a:r>
            <a:r>
              <a:rPr lang="en-US" dirty="0" smtClean="0"/>
              <a:t>(</a:t>
            </a:r>
            <a:r>
              <a:rPr lang="en-US" b="1" dirty="0" smtClean="0"/>
              <a:t>HATEOAS</a:t>
            </a:r>
            <a:r>
              <a:rPr lang="en-US" dirty="0" smtClean="0"/>
              <a:t>)</a:t>
            </a:r>
          </a:p>
          <a:p>
            <a:r>
              <a:rPr lang="en-US" dirty="0" smtClean="0"/>
              <a:t>Help client navigate the Service API by providing necessary information dynamically in the response using media types and link relations</a:t>
            </a:r>
            <a:endParaRPr lang="en-US" dirty="0"/>
          </a:p>
        </p:txBody>
      </p:sp>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Understanding HATEOAS</a:t>
            </a:r>
            <a:endParaRPr lang="en-US" sz="1200" i="1"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125" y="3896262"/>
            <a:ext cx="36957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6587" y="3488061"/>
            <a:ext cx="49815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4514" y="3090929"/>
            <a:ext cx="1720201" cy="369332"/>
          </a:xfrm>
          <a:prstGeom prst="rect">
            <a:avLst/>
          </a:prstGeom>
          <a:noFill/>
        </p:spPr>
        <p:txBody>
          <a:bodyPr wrap="square" rtlCol="0">
            <a:spAutoFit/>
          </a:bodyPr>
          <a:lstStyle/>
          <a:p>
            <a:r>
              <a:rPr lang="en-US" b="1" dirty="0" smtClean="0">
                <a:solidFill>
                  <a:srgbClr val="FF0000"/>
                </a:solidFill>
              </a:rPr>
              <a:t>No Hypermedia</a:t>
            </a:r>
            <a:endParaRPr lang="en-US" b="1" dirty="0">
              <a:solidFill>
                <a:srgbClr val="FF0000"/>
              </a:solidFill>
            </a:endParaRPr>
          </a:p>
        </p:txBody>
      </p:sp>
      <p:sp>
        <p:nvSpPr>
          <p:cNvPr id="11" name="TextBox 10"/>
          <p:cNvSpPr txBox="1"/>
          <p:nvPr/>
        </p:nvSpPr>
        <p:spPr>
          <a:xfrm>
            <a:off x="5885645" y="2869874"/>
            <a:ext cx="4362517" cy="646331"/>
          </a:xfrm>
          <a:prstGeom prst="rect">
            <a:avLst/>
          </a:prstGeom>
          <a:noFill/>
        </p:spPr>
        <p:txBody>
          <a:bodyPr wrap="square" rtlCol="0">
            <a:spAutoFit/>
          </a:bodyPr>
          <a:lstStyle/>
          <a:p>
            <a:pPr algn="ctr"/>
            <a:r>
              <a:rPr lang="en-US" b="1" dirty="0" smtClean="0">
                <a:solidFill>
                  <a:schemeClr val="accent6">
                    <a:lumMod val="75000"/>
                  </a:schemeClr>
                </a:solidFill>
              </a:rPr>
              <a:t>Helping client to navigate the API with Hypermedia links</a:t>
            </a:r>
            <a:endParaRPr lang="en-US" b="1" dirty="0">
              <a:solidFill>
                <a:schemeClr val="accent6">
                  <a:lumMod val="75000"/>
                </a:schemeClr>
              </a:solidFill>
            </a:endParaRPr>
          </a:p>
        </p:txBody>
      </p:sp>
    </p:spTree>
    <p:extLst>
      <p:ext uri="{BB962C8B-B14F-4D97-AF65-F5344CB8AC3E}">
        <p14:creationId xmlns:p14="http://schemas.microsoft.com/office/powerpoint/2010/main" val="69712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65125"/>
            <a:ext cx="12192000" cy="981075"/>
          </a:xfrm>
        </p:spPr>
        <p:txBody>
          <a:bodyPr/>
          <a:lstStyle/>
          <a:p>
            <a:r>
              <a:rPr lang="en-US" dirty="0" smtClean="0"/>
              <a:t>CRUD using HTTP methods (*as per the RFCs)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03411255"/>
              </p:ext>
            </p:extLst>
          </p:nvPr>
        </p:nvGraphicFramePr>
        <p:xfrm>
          <a:off x="103030" y="1266064"/>
          <a:ext cx="12000070" cy="4996068"/>
        </p:xfrm>
        <a:graphic>
          <a:graphicData uri="http://schemas.openxmlformats.org/drawingml/2006/table">
            <a:tbl>
              <a:tblPr firstRow="1" bandRow="1">
                <a:tableStyleId>{2D5ABB26-0587-4C30-8999-92F81FD0307C}</a:tableStyleId>
              </a:tblPr>
              <a:tblGrid>
                <a:gridCol w="2400014"/>
                <a:gridCol w="2400014"/>
                <a:gridCol w="2400014"/>
                <a:gridCol w="2132399"/>
                <a:gridCol w="2667629"/>
              </a:tblGrid>
              <a:tr h="764811">
                <a:tc>
                  <a:txBody>
                    <a:bodyPr/>
                    <a:lstStyle/>
                    <a:p>
                      <a:pPr algn="ctr"/>
                      <a:r>
                        <a:rPr lang="en-US" sz="2800" b="1" dirty="0" smtClean="0"/>
                        <a:t>GET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PUT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POST</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DELETE</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dirty="0" smtClean="0"/>
                        <a:t>PATCH</a:t>
                      </a:r>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63666">
                <a:tc>
                  <a:txBody>
                    <a:bodyPr/>
                    <a:lstStyle/>
                    <a:p>
                      <a:pPr algn="ctr"/>
                      <a:r>
                        <a:rPr lang="en-US" sz="2000" dirty="0" smtClean="0"/>
                        <a:t>Retrieve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Create</a:t>
                      </a:r>
                      <a:r>
                        <a:rPr lang="en-US" sz="2000" baseline="0" dirty="0" smtClean="0"/>
                        <a:t> or replace a resource in its entirety at the Client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Add a child resource</a:t>
                      </a:r>
                      <a:r>
                        <a:rPr lang="en-US" sz="2000" baseline="0" dirty="0" smtClean="0"/>
                        <a:t> at a Service defined URL.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Delete</a:t>
                      </a:r>
                      <a:r>
                        <a:rPr lang="en-US" sz="2000" baseline="0" dirty="0" smtClean="0"/>
                        <a:t> a resource. RFC 2616.</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Send instructions</a:t>
                      </a:r>
                      <a:r>
                        <a:rPr lang="en-US" sz="2000" baseline="0" dirty="0" smtClean="0"/>
                        <a:t> on how the Service should modify a resource. RFC 5789.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60396">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Safe/Idempotent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Not Idempotent</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Can be made</a:t>
                      </a:r>
                      <a:r>
                        <a:rPr lang="en-US" sz="2000" baseline="0" dirty="0" smtClean="0"/>
                        <a:t> Idempotent but isn’t required to be.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7195">
                <a:tc>
                  <a:txBody>
                    <a:bodyPr/>
                    <a:lstStyle/>
                    <a:p>
                      <a:r>
                        <a:rPr lang="en-US" dirty="0" smtClean="0"/>
                        <a:t>GET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PUT /user/6/friend/7</a:t>
                      </a:r>
                    </a:p>
                    <a:p>
                      <a:r>
                        <a:rPr lang="en-US" dirty="0" smtClean="0"/>
                        <a:t>{“Name”:</a:t>
                      </a:r>
                      <a:r>
                        <a:rPr lang="en-US" baseline="0" dirty="0" smtClean="0"/>
                        <a:t>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POST /users</a:t>
                      </a:r>
                    </a:p>
                    <a:p>
                      <a:r>
                        <a:rPr lang="en-US" dirty="0" smtClean="0"/>
                        <a:t>{“Name”: ”Jane Doe”}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DELETE</a:t>
                      </a:r>
                      <a:r>
                        <a:rPr lang="en-US" baseline="0" dirty="0" smtClean="0"/>
                        <a:t> /user/6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   {“increment": "/count/5", “by": 7}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103031" y="6581001"/>
            <a:ext cx="8667482" cy="276999"/>
          </a:xfrm>
          <a:prstGeom prst="rect">
            <a:avLst/>
          </a:prstGeom>
          <a:noFill/>
        </p:spPr>
        <p:txBody>
          <a:bodyPr wrap="square" rtlCol="0">
            <a:spAutoFit/>
          </a:bodyPr>
          <a:lstStyle/>
          <a:p>
            <a:r>
              <a:rPr lang="en-US" sz="1200" i="1" dirty="0" smtClean="0"/>
              <a:t>Ref</a:t>
            </a:r>
            <a:r>
              <a:rPr lang="en-US" sz="1200" i="1" dirty="0" smtClean="0">
                <a:hlinkClick r:id="rId3"/>
              </a:rPr>
              <a:t>: </a:t>
            </a:r>
            <a:r>
              <a:rPr lang="en-US" sz="1200" i="1" dirty="0" smtClean="0"/>
              <a:t> </a:t>
            </a:r>
            <a:r>
              <a:rPr lang="en-US" sz="1200" i="1" dirty="0" smtClean="0">
                <a:hlinkClick r:id="rId4"/>
              </a:rPr>
              <a:t>RFC 2616</a:t>
            </a:r>
            <a:r>
              <a:rPr lang="en-US" sz="1200" i="1" dirty="0" smtClean="0"/>
              <a:t>, </a:t>
            </a:r>
            <a:r>
              <a:rPr lang="en-US" sz="1200" i="1" dirty="0" smtClean="0">
                <a:hlinkClick r:id="rId5"/>
              </a:rPr>
              <a:t>RFC 5789</a:t>
            </a:r>
            <a:endParaRPr lang="en-US" sz="1200" i="1" dirty="0"/>
          </a:p>
        </p:txBody>
      </p:sp>
      <p:sp>
        <p:nvSpPr>
          <p:cNvPr id="6" name="TextBox 5"/>
          <p:cNvSpPr txBox="1"/>
          <p:nvPr/>
        </p:nvSpPr>
        <p:spPr>
          <a:xfrm>
            <a:off x="444500" y="6262132"/>
            <a:ext cx="9906000" cy="369332"/>
          </a:xfrm>
          <a:prstGeom prst="rect">
            <a:avLst/>
          </a:prstGeom>
          <a:noFill/>
        </p:spPr>
        <p:txBody>
          <a:bodyPr wrap="square" rtlCol="0">
            <a:spAutoFit/>
          </a:bodyPr>
          <a:lstStyle/>
          <a:p>
            <a:r>
              <a:rPr lang="en-US" b="1" i="1" dirty="0" err="1" smtClean="0"/>
              <a:t>Idempotence</a:t>
            </a:r>
            <a:r>
              <a:rPr lang="en-US" b="1" i="1" dirty="0" smtClean="0"/>
              <a:t>: The </a:t>
            </a:r>
            <a:r>
              <a:rPr lang="en-US" b="1" i="1" dirty="0"/>
              <a:t>side-effects of N &gt; 0 identical requests is the same as for a single request</a:t>
            </a:r>
            <a:r>
              <a:rPr lang="en-US" b="1" i="1" dirty="0" smtClean="0"/>
              <a:t> </a:t>
            </a:r>
            <a:endParaRPr lang="en-US" b="1" i="1" dirty="0"/>
          </a:p>
        </p:txBody>
      </p:sp>
    </p:spTree>
    <p:extLst>
      <p:ext uri="{BB962C8B-B14F-4D97-AF65-F5344CB8AC3E}">
        <p14:creationId xmlns:p14="http://schemas.microsoft.com/office/powerpoint/2010/main" val="119577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11861</TotalTime>
  <Words>1356</Words>
  <Application>Microsoft Office PowerPoint</Application>
  <PresentationFormat>Widescreen</PresentationFormat>
  <Paragraphs>208</Paragraphs>
  <Slides>19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Micro Services, REST and Spring Boot</vt:lpstr>
      <vt:lpstr>Agenda</vt:lpstr>
      <vt:lpstr>REST – Representational State Transfer</vt:lpstr>
      <vt:lpstr>REST architectural style - Drivers</vt:lpstr>
      <vt:lpstr>How to derive REST style?</vt:lpstr>
      <vt:lpstr>REST – Constraints</vt:lpstr>
      <vt:lpstr>REST – Richardson’s Maturity Model</vt:lpstr>
      <vt:lpstr>REST</vt:lpstr>
      <vt:lpstr>CRUD using HTTP methods (*as per the RFCs)</vt:lpstr>
      <vt:lpstr>HTTP status codes</vt:lpstr>
      <vt:lpstr>Micro services</vt:lpstr>
      <vt:lpstr>Monolithic nightmares </vt:lpstr>
      <vt:lpstr>Monolithic nightmares </vt:lpstr>
      <vt:lpstr>Scalable Micro Service Architecture</vt:lpstr>
      <vt:lpstr>Micro-services architectural style</vt:lpstr>
      <vt:lpstr>Spring Framework</vt:lpstr>
      <vt:lpstr>PowerPoint Presentation</vt:lpstr>
      <vt:lpstr>Convention over Configuration</vt:lpstr>
      <vt:lpstr>Hello world with Spring Boot</vt:lpstr>
    </vt:vector>
  </TitlesOfParts>
  <Company>Intermountain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Prashanth Batchu</dc:creator>
  <cp:lastModifiedBy>Prashanth Batchu</cp:lastModifiedBy>
  <cp:revision>187</cp:revision>
  <dcterms:created xsi:type="dcterms:W3CDTF">2015-03-06T17:55:48Z</dcterms:created>
  <dcterms:modified xsi:type="dcterms:W3CDTF">2015-03-16T20:43:49Z</dcterms:modified>
</cp:coreProperties>
</file>