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7" r:id="rId5"/>
    <p:sldId id="265" r:id="rId6"/>
    <p:sldId id="268" r:id="rId7"/>
    <p:sldId id="266" r:id="rId8"/>
    <p:sldId id="259" r:id="rId9"/>
    <p:sldId id="262" r:id="rId10"/>
    <p:sldId id="260" r:id="rId11"/>
    <p:sldId id="261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68307" autoAdjust="0"/>
  </p:normalViewPr>
  <p:slideViewPr>
    <p:cSldViewPr snapToGrid="0">
      <p:cViewPr varScale="1">
        <p:scale>
          <a:sx n="59" d="100"/>
          <a:sy n="59" d="100"/>
        </p:scale>
        <p:origin x="-1584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3029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C7FEA-B7FB-4AAC-85C3-2BC7C9E6B196}" type="datetimeFigureOut">
              <a:rPr lang="en-US" smtClean="0"/>
              <a:t>3/15/2015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9EB7E-9E9D-4517-A599-45ABC0C5B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6382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E4EFE-6887-4330-98E2-9EA0AF676C64}" type="datetimeFigureOut">
              <a:rPr lang="en-US" smtClean="0"/>
              <a:t>3/15/2015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FB9DD-7CF9-4A0C-8C7F-91FD9EF34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22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FB9DD-7CF9-4A0C-8C7F-91FD9EF34B3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86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FB9DD-7CF9-4A0C-8C7F-91FD9EF34B3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86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FB9DD-7CF9-4A0C-8C7F-91FD9EF34B3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28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FB9DD-7CF9-4A0C-8C7F-91FD9EF34B3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86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FB9DD-7CF9-4A0C-8C7F-91FD9EF34B3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86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component</a:t>
            </a:r>
            <a:r>
              <a:rPr lang="en-US" dirty="0" smtClean="0"/>
              <a:t> is a unit of software that is independently replaceable and upgradeable.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FB9DD-7CF9-4A0C-8C7F-91FD9EF34B3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78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Spring Boot makes it easy to create stand-alone, production-grade Spring based Applications that you can “just run”.  </a:t>
            </a:r>
          </a:p>
          <a:p>
            <a:endParaRPr lang="en-US" dirty="0" smtClean="0"/>
          </a:p>
          <a:p>
            <a:r>
              <a:rPr lang="en-US" dirty="0" smtClean="0"/>
              <a:t>take an opinionated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FB9DD-7CF9-4A0C-8C7F-91FD9EF34B3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32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FB9DD-7CF9-4A0C-8C7F-91FD9EF34B3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509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F99-6566-47F3-94EA-E945E3B61FD1}" type="datetimeFigureOut">
              <a:rPr lang="en-US" smtClean="0"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625B-35D5-4C0B-B99D-868A7E4C18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1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F99-6566-47F3-94EA-E945E3B61FD1}" type="datetimeFigureOut">
              <a:rPr lang="en-US" smtClean="0"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625B-35D5-4C0B-B99D-868A7E4C18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1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F99-6566-47F3-94EA-E945E3B61FD1}" type="datetimeFigureOut">
              <a:rPr lang="en-US" smtClean="0"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625B-35D5-4C0B-B99D-868A7E4C18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2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F99-6566-47F3-94EA-E945E3B61FD1}" type="datetimeFigureOut">
              <a:rPr lang="en-US" smtClean="0"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625B-35D5-4C0B-B99D-868A7E4C18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8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F99-6566-47F3-94EA-E945E3B61FD1}" type="datetimeFigureOut">
              <a:rPr lang="en-US" smtClean="0"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625B-35D5-4C0B-B99D-868A7E4C18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8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F99-6566-47F3-94EA-E945E3B61FD1}" type="datetimeFigureOut">
              <a:rPr lang="en-US" smtClean="0"/>
              <a:t>3/15/2015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625B-35D5-4C0B-B99D-868A7E4C18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6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F99-6566-47F3-94EA-E945E3B61FD1}" type="datetimeFigureOut">
              <a:rPr lang="en-US" smtClean="0"/>
              <a:t>3/15/2015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625B-35D5-4C0B-B99D-868A7E4C18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0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F99-6566-47F3-94EA-E945E3B61FD1}" type="datetimeFigureOut">
              <a:rPr lang="en-US" smtClean="0"/>
              <a:t>3/15/2015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625B-35D5-4C0B-B99D-868A7E4C18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02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F99-6566-47F3-94EA-E945E3B61FD1}" type="datetimeFigureOut">
              <a:rPr lang="en-US" smtClean="0"/>
              <a:t>3/15/2015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625B-35D5-4C0B-B99D-868A7E4C18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9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F99-6566-47F3-94EA-E945E3B61FD1}" type="datetimeFigureOut">
              <a:rPr lang="en-US" smtClean="0"/>
              <a:t>3/15/2015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625B-35D5-4C0B-B99D-868A7E4C18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4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F99-6566-47F3-94EA-E945E3B61FD1}" type="datetimeFigureOut">
              <a:rPr lang="en-US" smtClean="0"/>
              <a:t>3/15/2015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625B-35D5-4C0B-B99D-868A7E4C18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58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87F99-6566-47F3-94EA-E945E3B61FD1}" type="datetimeFigureOut">
              <a:rPr lang="en-US" smtClean="0"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F625B-35D5-4C0B-B99D-868A7E4C18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6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uralsight.com/courses/rest-fundamental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estapitutorial.com/lessons/whatisrest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uralsight.com/courses/rest-fundamental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a/26049761/1324816" TargetMode="External"/><Relationship Id="rId4" Type="http://schemas.openxmlformats.org/officeDocument/2006/relationships/hyperlink" Target="http://www.restapitutorial.com/lessons/whatisrest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understanding/rest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spring.io/understanding/HATEOAS" TargetMode="External"/><Relationship Id="rId4" Type="http://schemas.openxmlformats.org/officeDocument/2006/relationships/hyperlink" Target="http://www.pluralsight.com/courses/rest-fundamental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uralsight.com/courses/rest-fundament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Building '</a:t>
            </a:r>
            <a:r>
              <a:rPr lang="en-US" dirty="0" err="1" smtClean="0"/>
              <a:t>Bootiful</a:t>
            </a:r>
            <a:r>
              <a:rPr lang="en-US" dirty="0" smtClean="0"/>
              <a:t>' Applications with Spring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2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 principles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538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Primary goals:</a:t>
            </a:r>
          </a:p>
          <a:p>
            <a:r>
              <a:rPr lang="en-US" dirty="0" smtClean="0">
                <a:effectLst/>
              </a:rPr>
              <a:t>Rapid development</a:t>
            </a:r>
          </a:p>
          <a:p>
            <a:r>
              <a:rPr lang="en-US" dirty="0" smtClean="0">
                <a:effectLst/>
              </a:rPr>
              <a:t>Opinionated out of the box</a:t>
            </a:r>
          </a:p>
          <a:p>
            <a:r>
              <a:rPr lang="en-US" dirty="0" smtClean="0">
                <a:effectLst/>
              </a:rPr>
              <a:t>Provide a range of non-functional features</a:t>
            </a:r>
          </a:p>
          <a:p>
            <a:r>
              <a:rPr lang="en-US" dirty="0" smtClean="0">
                <a:effectLst/>
              </a:rPr>
              <a:t>No requirement for XML configuration.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365125"/>
            <a:ext cx="106203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08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 over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DRY Principle – Do not repeat yourself!</a:t>
            </a:r>
          </a:p>
          <a:p>
            <a:r>
              <a:rPr lang="en-US" smtClean="0"/>
              <a:t>Start with </a:t>
            </a:r>
            <a:r>
              <a:rPr lang="en-US" dirty="0" smtClean="0"/>
              <a:t>sensible defaults</a:t>
            </a:r>
          </a:p>
          <a:p>
            <a:r>
              <a:rPr lang="en-US" dirty="0" smtClean="0"/>
              <a:t>You should only have to configure something to use it for customization (non default setting).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 Did you include </a:t>
            </a:r>
            <a:r>
              <a:rPr lang="en-US" dirty="0" err="1"/>
              <a:t>L</a:t>
            </a:r>
            <a:r>
              <a:rPr lang="en-US" dirty="0" err="1" smtClean="0"/>
              <a:t>ogback</a:t>
            </a:r>
            <a:r>
              <a:rPr lang="en-US" dirty="0" smtClean="0"/>
              <a:t> in the </a:t>
            </a:r>
            <a:r>
              <a:rPr lang="en-US" dirty="0" err="1" smtClean="0"/>
              <a:t>classpath</a:t>
            </a:r>
            <a:r>
              <a:rPr lang="en-US" dirty="0" smtClean="0"/>
              <a:t>? Spring Boot will assume that you want to use it and will attempt to configure it.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08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</a:t>
            </a:r>
            <a:r>
              <a:rPr lang="en-US" smtClean="0"/>
              <a:t>with Spring Boot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7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 principles</a:t>
            </a:r>
          </a:p>
          <a:p>
            <a:r>
              <a:rPr lang="en-US" smtClean="0"/>
              <a:t>Micro-services</a:t>
            </a:r>
            <a:endParaRPr lang="en-US" dirty="0" smtClean="0"/>
          </a:p>
          <a:p>
            <a:r>
              <a:rPr lang="en-US" dirty="0" smtClean="0"/>
              <a:t>Spring Framework</a:t>
            </a:r>
          </a:p>
          <a:p>
            <a:r>
              <a:rPr lang="en-US" dirty="0" smtClean="0"/>
              <a:t>Overview of Spring Boot</a:t>
            </a:r>
          </a:p>
          <a:p>
            <a:pPr lvl="1"/>
            <a:r>
              <a:rPr lang="en-US" dirty="0" smtClean="0"/>
              <a:t>Philosophy, goals, features, benefits and limitations</a:t>
            </a:r>
          </a:p>
          <a:p>
            <a:pPr lvl="1"/>
            <a:r>
              <a:rPr lang="en-US" dirty="0" smtClean="0"/>
              <a:t>How to?</a:t>
            </a:r>
          </a:p>
          <a:p>
            <a:pPr lvl="1"/>
            <a:r>
              <a:rPr lang="en-US" dirty="0" smtClean="0"/>
              <a:t>Live Demo</a:t>
            </a:r>
          </a:p>
          <a:p>
            <a:r>
              <a:rPr lang="en-US" dirty="0" smtClean="0"/>
              <a:t>Q&amp;A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23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</a:t>
            </a:r>
            <a:r>
              <a:rPr lang="en-US" dirty="0" smtClean="0"/>
              <a:t>– </a:t>
            </a:r>
            <a:r>
              <a:rPr lang="en-US" b="1" dirty="0"/>
              <a:t>Re</a:t>
            </a:r>
            <a:r>
              <a:rPr lang="en-US" dirty="0"/>
              <a:t>presentational </a:t>
            </a:r>
            <a:r>
              <a:rPr lang="en-US" b="1" dirty="0"/>
              <a:t>S</a:t>
            </a:r>
            <a:r>
              <a:rPr lang="en-US" dirty="0"/>
              <a:t>tate </a:t>
            </a:r>
            <a:r>
              <a:rPr lang="en-US" b="1" dirty="0"/>
              <a:t>T</a:t>
            </a:r>
            <a:r>
              <a:rPr lang="en-US" dirty="0"/>
              <a:t>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887"/>
            <a:ext cx="11023242" cy="48890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Introduced in Roy Fielding’s dissertation submitted to UC, Irvine in 2000</a:t>
            </a:r>
          </a:p>
          <a:p>
            <a:r>
              <a:rPr lang="en-US" dirty="0" smtClean="0"/>
              <a:t>It’s an </a:t>
            </a:r>
            <a:r>
              <a:rPr lang="en-US" dirty="0"/>
              <a:t>architecture style for designing networked applications</a:t>
            </a:r>
            <a:r>
              <a:rPr lang="en-US" dirty="0" smtClean="0"/>
              <a:t>. It’s not a protocol, standard or a framework</a:t>
            </a:r>
          </a:p>
          <a:p>
            <a:r>
              <a:rPr lang="en-US" dirty="0" smtClean="0"/>
              <a:t>Resource-based – REST API is all about “things” or “resources” as opposed to “actions” (as verbs/methods/actions  in SOAP)</a:t>
            </a:r>
          </a:p>
          <a:p>
            <a:r>
              <a:rPr lang="en-US" dirty="0" smtClean="0"/>
              <a:t>Representations – Typically JSON/XML or could be anything that represents a part or the whole of the resource state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6284889"/>
            <a:ext cx="3515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Ref</a:t>
            </a:r>
            <a:r>
              <a:rPr lang="en-US" sz="1200" i="1" dirty="0" smtClean="0">
                <a:hlinkClick r:id="rId3"/>
              </a:rPr>
              <a:t>: </a:t>
            </a:r>
            <a:r>
              <a:rPr lang="en-US" sz="1200" i="1" dirty="0" smtClean="0">
                <a:hlinkClick r:id="rId4"/>
              </a:rPr>
              <a:t>What is REST anyway? – Todd </a:t>
            </a:r>
            <a:r>
              <a:rPr lang="en-US" sz="1200" i="1" dirty="0" err="1" smtClean="0">
                <a:hlinkClick r:id="rId4"/>
              </a:rPr>
              <a:t>Fredrich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67837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</a:t>
            </a:r>
            <a:r>
              <a:rPr lang="en-US" dirty="0" smtClean="0"/>
              <a:t>– </a:t>
            </a:r>
            <a:r>
              <a:rPr lang="en-US" b="1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87887"/>
            <a:ext cx="10881575" cy="48890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Constraints:</a:t>
            </a:r>
          </a:p>
          <a:p>
            <a:pPr lvl="1"/>
            <a:r>
              <a:rPr lang="en-US" b="1" dirty="0" smtClean="0"/>
              <a:t>Uniform interface </a:t>
            </a:r>
            <a:r>
              <a:rPr lang="en-US" dirty="0" smtClean="0"/>
              <a:t>– Decouple client/server implementations using Standards . Interface is standardized across all components through principle of “generality” (Example: Use URIs to identify resources, HTTP methods for manipulation, self descriptive messages to client and </a:t>
            </a:r>
            <a:r>
              <a:rPr lang="en-US" dirty="0"/>
              <a:t>Hypermedia as the engine of application </a:t>
            </a:r>
            <a:r>
              <a:rPr lang="en-US" dirty="0" smtClean="0"/>
              <a:t>state </a:t>
            </a:r>
            <a:r>
              <a:rPr lang="en-US" dirty="0" err="1" smtClean="0"/>
              <a:t>i.e</a:t>
            </a:r>
            <a:r>
              <a:rPr lang="en-US" dirty="0" smtClean="0"/>
              <a:t> HATEOAS)</a:t>
            </a:r>
          </a:p>
          <a:p>
            <a:pPr lvl="1"/>
            <a:r>
              <a:rPr lang="en-US" b="1" dirty="0" smtClean="0"/>
              <a:t>Stateless</a:t>
            </a:r>
            <a:r>
              <a:rPr lang="en-US" dirty="0" smtClean="0"/>
              <a:t> – Server maintains no client state (</a:t>
            </a:r>
            <a:r>
              <a:rPr lang="en-US" dirty="0" smtClean="0"/>
              <a:t>Each message has enough info/context for the server to process a message)</a:t>
            </a:r>
            <a:endParaRPr lang="en-US" dirty="0" smtClean="0"/>
          </a:p>
          <a:p>
            <a:pPr lvl="1"/>
            <a:r>
              <a:rPr lang="en-US" b="1" dirty="0" smtClean="0"/>
              <a:t>Client-server </a:t>
            </a:r>
            <a:r>
              <a:rPr lang="en-US" dirty="0" smtClean="0"/>
              <a:t>– Separation of concerns and a Uniform interface is the link</a:t>
            </a:r>
          </a:p>
          <a:p>
            <a:pPr lvl="1"/>
            <a:r>
              <a:rPr lang="en-US" b="1" dirty="0" smtClean="0"/>
              <a:t>Cacheable</a:t>
            </a:r>
            <a:r>
              <a:rPr lang="en-US" dirty="0" smtClean="0"/>
              <a:t> –Server responses are Cacheable where appropriate to counter network latency/performance issues. Could be implicit/explicit/pre-negotiated</a:t>
            </a:r>
          </a:p>
          <a:p>
            <a:pPr lvl="1"/>
            <a:r>
              <a:rPr lang="en-US" b="1" dirty="0" smtClean="0"/>
              <a:t>Layered system </a:t>
            </a:r>
            <a:r>
              <a:rPr lang="en-US" dirty="0" smtClean="0"/>
              <a:t>– Components are layered. </a:t>
            </a:r>
          </a:p>
          <a:p>
            <a:pPr lvl="1"/>
            <a:r>
              <a:rPr lang="en-US" b="1" dirty="0" smtClean="0"/>
              <a:t>Code on demand (</a:t>
            </a:r>
            <a:r>
              <a:rPr lang="en-US" dirty="0" smtClean="0"/>
              <a:t>Optional</a:t>
            </a:r>
            <a:r>
              <a:rPr lang="en-US" b="1" dirty="0" smtClean="0"/>
              <a:t>)– </a:t>
            </a:r>
            <a:r>
              <a:rPr lang="en-US" dirty="0" smtClean="0"/>
              <a:t>Service can temporarily extend client like Java applets, Executable </a:t>
            </a:r>
            <a:r>
              <a:rPr lang="en-US" dirty="0" err="1" smtClean="0"/>
              <a:t>javascript</a:t>
            </a:r>
            <a:r>
              <a:rPr lang="en-US" dirty="0" smtClean="0"/>
              <a:t> snippets etc.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6284889"/>
            <a:ext cx="8667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Ref</a:t>
            </a:r>
            <a:r>
              <a:rPr lang="en-US" sz="1200" i="1" dirty="0" smtClean="0">
                <a:hlinkClick r:id="rId3"/>
              </a:rPr>
              <a:t>: </a:t>
            </a:r>
            <a:r>
              <a:rPr lang="en-US" sz="1200" i="1" dirty="0" smtClean="0">
                <a:hlinkClick r:id="rId4"/>
              </a:rPr>
              <a:t>What is REST anyway? – Todd </a:t>
            </a:r>
            <a:r>
              <a:rPr lang="en-US" sz="1200" i="1" dirty="0" err="1" smtClean="0">
                <a:hlinkClick r:id="rId4"/>
              </a:rPr>
              <a:t>Fredrich</a:t>
            </a:r>
            <a:r>
              <a:rPr lang="en-US" sz="1200" i="1" dirty="0" smtClean="0"/>
              <a:t>, </a:t>
            </a:r>
          </a:p>
          <a:p>
            <a:r>
              <a:rPr lang="en-US" sz="1200" i="1" dirty="0" smtClean="0">
                <a:hlinkClick r:id="rId5"/>
              </a:rPr>
              <a:t>REST – </a:t>
            </a:r>
            <a:r>
              <a:rPr lang="en-US" sz="1200" i="1" dirty="0" smtClean="0">
                <a:hlinkClick r:id="rId5"/>
              </a:rPr>
              <a:t>What is meant by uniform interface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07254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</a:t>
            </a:r>
            <a:r>
              <a:rPr lang="en-US" dirty="0" smtClean="0"/>
              <a:t>– Richardson’s Maturity Model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477" y="1867436"/>
            <a:ext cx="6825715" cy="4036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877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51" y="1287887"/>
            <a:ext cx="11384923" cy="4889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Hypermedia </a:t>
            </a:r>
            <a:r>
              <a:rPr lang="en-US" b="1" dirty="0"/>
              <a:t>as the </a:t>
            </a:r>
            <a:r>
              <a:rPr lang="en-US" b="1" dirty="0" smtClean="0"/>
              <a:t>engine </a:t>
            </a:r>
            <a:r>
              <a:rPr lang="en-US" b="1" dirty="0"/>
              <a:t>of application state </a:t>
            </a:r>
            <a:r>
              <a:rPr lang="en-US" dirty="0" smtClean="0"/>
              <a:t>(</a:t>
            </a:r>
            <a:r>
              <a:rPr lang="en-US" b="1" dirty="0" smtClean="0"/>
              <a:t>HATEOAS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</a:t>
            </a:r>
            <a:r>
              <a:rPr lang="en-US" dirty="0"/>
              <a:t>hypermedia-driven site provides information to navigate the site's </a:t>
            </a:r>
            <a:r>
              <a:rPr lang="en-US" dirty="0">
                <a:hlinkClick r:id="rId3"/>
              </a:rPr>
              <a:t>REST</a:t>
            </a:r>
            <a:r>
              <a:rPr lang="en-US" dirty="0"/>
              <a:t> interfaces dynamically by including hypermedia links with the responses.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031" y="6581001"/>
            <a:ext cx="8667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Ref</a:t>
            </a:r>
            <a:r>
              <a:rPr lang="en-US" sz="1200" i="1" dirty="0" smtClean="0">
                <a:hlinkClick r:id="rId4"/>
              </a:rPr>
              <a:t>: </a:t>
            </a:r>
            <a:r>
              <a:rPr lang="en-US" sz="1200" i="1" dirty="0" smtClean="0"/>
              <a:t> </a:t>
            </a:r>
            <a:r>
              <a:rPr lang="en-US" sz="1200" i="1" dirty="0" smtClean="0">
                <a:hlinkClick r:id="rId5"/>
              </a:rPr>
              <a:t>Understanding </a:t>
            </a:r>
            <a:r>
              <a:rPr lang="en-US" sz="1200" i="1" dirty="0" smtClean="0">
                <a:hlinkClick r:id="rId5"/>
              </a:rPr>
              <a:t>HATEOAS</a:t>
            </a:r>
            <a:endParaRPr lang="en-US" sz="1200" i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25" y="3896262"/>
            <a:ext cx="36957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87" y="3488061"/>
            <a:ext cx="498157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4514" y="3090929"/>
            <a:ext cx="172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 Hypermedia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85645" y="2869874"/>
            <a:ext cx="4362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Helping client to navigate the API with Hypermedia links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2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architectural style -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Heterogeneous </a:t>
            </a:r>
            <a:r>
              <a:rPr lang="en-US" dirty="0" smtClean="0"/>
              <a:t>Interoperability &amp; Rise of Mobile</a:t>
            </a:r>
          </a:p>
          <a:p>
            <a:pPr lvl="1"/>
            <a:r>
              <a:rPr lang="en-US" dirty="0" smtClean="0"/>
              <a:t>Service (API) providers cannot make any assumptions about the client platforms. </a:t>
            </a:r>
          </a:p>
          <a:p>
            <a:pPr lvl="1"/>
            <a:r>
              <a:rPr lang="en-US" dirty="0"/>
              <a:t>The client could be a browser, a mobile device running any OS, </a:t>
            </a:r>
            <a:r>
              <a:rPr lang="en-US" dirty="0" smtClean="0"/>
              <a:t>a GPS navigator, automotive system or anything else</a:t>
            </a:r>
          </a:p>
          <a:p>
            <a:pPr lvl="1"/>
            <a:r>
              <a:rPr lang="en-US" dirty="0" smtClean="0"/>
              <a:t>Clients and Services need to evolve independently. </a:t>
            </a:r>
          </a:p>
          <a:p>
            <a:pPr lvl="1"/>
            <a:r>
              <a:rPr lang="en-US" dirty="0" smtClean="0"/>
              <a:t>Each Client could be running a unique native OS and could be deployed at varied times independent of the Service</a:t>
            </a:r>
          </a:p>
          <a:p>
            <a:pPr lvl="1"/>
            <a:r>
              <a:rPr lang="en-US" dirty="0" smtClean="0"/>
              <a:t>Latency issues, performance, reliability are major issues for Mobile </a:t>
            </a:r>
            <a:r>
              <a:rPr lang="en-US" dirty="0" smtClean="0"/>
              <a:t>platforms</a:t>
            </a:r>
          </a:p>
          <a:p>
            <a:pPr lvl="1"/>
            <a:r>
              <a:rPr lang="en-US" dirty="0" smtClean="0"/>
              <a:t>Horizontal Scalability – It is critical to build a scalable architecture in order to take advantage of a scalable infrastructure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81116" y="6423389"/>
            <a:ext cx="3515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Ref</a:t>
            </a:r>
            <a:r>
              <a:rPr lang="en-US" sz="1200" i="1" dirty="0" smtClean="0">
                <a:hlinkClick r:id="rId3"/>
              </a:rPr>
              <a:t>: REST fundamentals – Howard </a:t>
            </a:r>
            <a:r>
              <a:rPr lang="en-US" sz="1200" i="1" dirty="0" err="1" smtClean="0">
                <a:hlinkClick r:id="rId3"/>
              </a:rPr>
              <a:t>Dierking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907703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Micro-services architectural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 smtClean="0"/>
              <a:t>Developing a single application as a suite of small services, each running in its own process and communicating with lightweight mechanisms, often an HTTP resource API. 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Reference: http://martinfowler.com/articles/microservices.html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75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Micro-services architectural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Characteristics:</a:t>
            </a:r>
          </a:p>
          <a:p>
            <a:r>
              <a:rPr lang="en-US" b="1" dirty="0" smtClean="0"/>
              <a:t>Componentization via Services</a:t>
            </a:r>
          </a:p>
          <a:p>
            <a:r>
              <a:rPr lang="en-US" b="1" dirty="0" smtClean="0"/>
              <a:t>Organized around Business Capabilities</a:t>
            </a:r>
          </a:p>
          <a:p>
            <a:r>
              <a:rPr lang="en-US" b="1" dirty="0" smtClean="0"/>
              <a:t>Products not Projects</a:t>
            </a:r>
          </a:p>
          <a:p>
            <a:r>
              <a:rPr lang="en-US" b="1" dirty="0" smtClean="0"/>
              <a:t>Smart endpoints and dumb pipes</a:t>
            </a:r>
          </a:p>
          <a:p>
            <a:r>
              <a:rPr lang="en-US" b="1" dirty="0" smtClean="0"/>
              <a:t>Decentralized Governance</a:t>
            </a:r>
          </a:p>
          <a:p>
            <a:r>
              <a:rPr lang="en-US" b="1" dirty="0" smtClean="0"/>
              <a:t>Decentralized Data Management</a:t>
            </a:r>
          </a:p>
          <a:p>
            <a:r>
              <a:rPr lang="en-US" b="1" dirty="0" smtClean="0"/>
              <a:t>Infrastructure Automation</a:t>
            </a:r>
          </a:p>
          <a:p>
            <a:r>
              <a:rPr lang="en-US" b="1" dirty="0" smtClean="0"/>
              <a:t>Design for failure</a:t>
            </a:r>
          </a:p>
          <a:p>
            <a:r>
              <a:rPr lang="en-US" b="1" dirty="0" smtClean="0"/>
              <a:t>Evolutionary Design</a:t>
            </a:r>
          </a:p>
          <a:p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Reference: http://martinfowler.com/articles/microservices.html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099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11235</TotalTime>
  <Words>640</Words>
  <Application>Microsoft Office PowerPoint</Application>
  <PresentationFormat>Custom</PresentationFormat>
  <Paragraphs>97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Spring Boot</vt:lpstr>
      <vt:lpstr>Agenda</vt:lpstr>
      <vt:lpstr>REST – Representational State Transfer</vt:lpstr>
      <vt:lpstr>REST – Constraints</vt:lpstr>
      <vt:lpstr>REST – Richardson’s Maturity Model</vt:lpstr>
      <vt:lpstr>REST</vt:lpstr>
      <vt:lpstr>REST architectural style - Drivers</vt:lpstr>
      <vt:lpstr>Micro-services architectural style</vt:lpstr>
      <vt:lpstr>Micro-services architectural style</vt:lpstr>
      <vt:lpstr>Spring Framework</vt:lpstr>
      <vt:lpstr>PowerPoint Presentation</vt:lpstr>
      <vt:lpstr>Convention over Configuration</vt:lpstr>
      <vt:lpstr>Hello world with Spring Boot</vt:lpstr>
    </vt:vector>
  </TitlesOfParts>
  <Company>Intermountain Healthcare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Prashanth Batchu</dc:creator>
  <cp:lastModifiedBy>Uhsarp what</cp:lastModifiedBy>
  <cp:revision>82</cp:revision>
  <dcterms:created xsi:type="dcterms:W3CDTF">2015-03-06T17:55:48Z</dcterms:created>
  <dcterms:modified xsi:type="dcterms:W3CDTF">2015-03-15T19:55:01Z</dcterms:modified>
</cp:coreProperties>
</file>