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81" r:id="rId3"/>
    <p:sldId id="257" r:id="rId4"/>
    <p:sldId id="261" r:id="rId5"/>
    <p:sldId id="263" r:id="rId6"/>
    <p:sldId id="275" r:id="rId7"/>
    <p:sldId id="276" r:id="rId8"/>
    <p:sldId id="264" r:id="rId9"/>
    <p:sldId id="279" r:id="rId10"/>
    <p:sldId id="277" r:id="rId11"/>
    <p:sldId id="278" r:id="rId12"/>
    <p:sldId id="258" r:id="rId13"/>
    <p:sldId id="266" r:id="rId14"/>
    <p:sldId id="269" r:id="rId15"/>
    <p:sldId id="267" r:id="rId16"/>
    <p:sldId id="265" r:id="rId17"/>
    <p:sldId id="268" r:id="rId18"/>
    <p:sldId id="270" r:id="rId19"/>
    <p:sldId id="271" r:id="rId20"/>
    <p:sldId id="272" r:id="rId21"/>
    <p:sldId id="262" r:id="rId22"/>
    <p:sldId id="259" r:id="rId23"/>
    <p:sldId id="283" r:id="rId24"/>
    <p:sldId id="284" r:id="rId25"/>
    <p:sldId id="285" r:id="rId26"/>
    <p:sldId id="282" r:id="rId27"/>
    <p:sldId id="274" r:id="rId28"/>
    <p:sldId id="286"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69361" autoAdjust="0"/>
  </p:normalViewPr>
  <p:slideViewPr>
    <p:cSldViewPr snapToGrid="0">
      <p:cViewPr varScale="1">
        <p:scale>
          <a:sx n="65" d="100"/>
          <a:sy n="65" d="100"/>
        </p:scale>
        <p:origin x="1358" y="53"/>
      </p:cViewPr>
      <p:guideLst>
        <p:guide orient="horz" pos="2160"/>
        <p:guide pos="3840"/>
      </p:guideLst>
    </p:cSldViewPr>
  </p:slideViewPr>
  <p:notesTextViewPr>
    <p:cViewPr>
      <p:scale>
        <a:sx n="1" d="1"/>
        <a:sy n="1" d="1"/>
      </p:scale>
      <p:origin x="0" y="0"/>
    </p:cViewPr>
  </p:notesTextViewPr>
  <p:notesViewPr>
    <p:cSldViewPr snapToGrid="0">
      <p:cViewPr varScale="1">
        <p:scale>
          <a:sx n="71" d="100"/>
          <a:sy n="71" d="100"/>
        </p:scale>
        <p:origin x="3029"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2C7FEA-B7FB-4AAC-85C3-2BC7C9E6B196}" type="datetimeFigureOut">
              <a:rPr lang="en-US" smtClean="0"/>
              <a:t>3/18/2015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09EB7E-9E9D-4517-A599-45ABC0C5B75A}" type="slidenum">
              <a:rPr lang="en-US" smtClean="0"/>
              <a:t>‹#›</a:t>
            </a:fld>
            <a:endParaRPr lang="en-US" dirty="0"/>
          </a:p>
        </p:txBody>
      </p:sp>
    </p:spTree>
    <p:extLst>
      <p:ext uri="{BB962C8B-B14F-4D97-AF65-F5344CB8AC3E}">
        <p14:creationId xmlns:p14="http://schemas.microsoft.com/office/powerpoint/2010/main" val="3404638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E4EFE-6887-4330-98E2-9EA0AF676C64}" type="datetimeFigureOut">
              <a:rPr lang="en-US" smtClean="0"/>
              <a:t>3/18/2015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9FB9DD-7CF9-4A0C-8C7F-91FD9EF34B36}" type="slidenum">
              <a:rPr lang="en-US" smtClean="0"/>
              <a:t>‹#›</a:t>
            </a:fld>
            <a:endParaRPr lang="en-US" dirty="0"/>
          </a:p>
        </p:txBody>
      </p:sp>
    </p:spTree>
    <p:extLst>
      <p:ext uri="{BB962C8B-B14F-4D97-AF65-F5344CB8AC3E}">
        <p14:creationId xmlns:p14="http://schemas.microsoft.com/office/powerpoint/2010/main" val="228322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w3.org/TR/soapjm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t>
            </a:r>
            <a:r>
              <a:rPr lang="en-US" dirty="0" err="1" smtClean="0"/>
              <a:t>jdk</a:t>
            </a:r>
            <a:r>
              <a:rPr lang="en-US" dirty="0" smtClean="0"/>
              <a:t>/bin</a:t>
            </a:r>
            <a:r>
              <a:rPr lang="en-US" baseline="0" dirty="0" smtClean="0"/>
              <a:t> folder open</a:t>
            </a:r>
          </a:p>
          <a:p>
            <a:r>
              <a:rPr lang="en-US" baseline="0" dirty="0" smtClean="0"/>
              <a:t>Have putty ready</a:t>
            </a:r>
          </a:p>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a:t>
            </a:fld>
            <a:endParaRPr lang="en-US" dirty="0"/>
          </a:p>
        </p:txBody>
      </p:sp>
    </p:spTree>
    <p:extLst>
      <p:ext uri="{BB962C8B-B14F-4D97-AF65-F5344CB8AC3E}">
        <p14:creationId xmlns:p14="http://schemas.microsoft.com/office/powerpoint/2010/main" val="1681202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15</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Times New Roman" pitchFamily="18" charset="0"/>
              </a:rPr>
              <a:t>You could call SOAP a </a:t>
            </a:r>
            <a:r>
              <a:rPr lang="en-US" altLang="en-US" b="1" dirty="0" smtClean="0">
                <a:ea typeface="Times New Roman" pitchFamily="18" charset="0"/>
              </a:rPr>
              <a:t>Level 0</a:t>
            </a:r>
            <a:r>
              <a:rPr lang="en-US" altLang="en-US" dirty="0" smtClean="0">
                <a:ea typeface="Times New Roman" pitchFamily="18" charset="0"/>
              </a:rPr>
              <a:t> technology. It uses HTTP, but as a transport. It’s worth mentioning that you could also use SOAP </a:t>
            </a:r>
            <a:r>
              <a:rPr lang="en-US" altLang="en-US" dirty="0" smtClean="0">
                <a:ea typeface="Times New Roman" pitchFamily="18" charset="0"/>
                <a:hlinkClick r:id="rId3"/>
              </a:rPr>
              <a:t>on top of something like JMS</a:t>
            </a:r>
            <a:r>
              <a:rPr lang="en-US" altLang="en-US" dirty="0" smtClean="0">
                <a:ea typeface="Times New Roman" pitchFamily="18" charset="0"/>
              </a:rPr>
              <a:t> with no HTTP at all. SOAP, thus, is </a:t>
            </a:r>
            <a:r>
              <a:rPr lang="en-US" altLang="en-US" i="1" dirty="0" smtClean="0">
                <a:ea typeface="Times New Roman" pitchFamily="18" charset="0"/>
              </a:rPr>
              <a:t>not</a:t>
            </a:r>
            <a:r>
              <a:rPr lang="en-US" altLang="en-US" dirty="0" smtClean="0">
                <a:ea typeface="Times New Roman" pitchFamily="18" charset="0"/>
              </a:rPr>
              <a:t> RESTful. It’s only just HTTP-aware.</a:t>
            </a:r>
            <a:endParaRPr kumimoji="0" lang="en-US" alt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16</a:t>
            </a:fld>
            <a:endParaRPr lang="en-US" dirty="0"/>
          </a:p>
        </p:txBody>
      </p:sp>
    </p:spTree>
    <p:extLst>
      <p:ext uri="{BB962C8B-B14F-4D97-AF65-F5344CB8AC3E}">
        <p14:creationId xmlns:p14="http://schemas.microsoft.com/office/powerpoint/2010/main" val="1321528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17</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18</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19</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component</a:t>
            </a:r>
            <a:r>
              <a:rPr lang="en-US" dirty="0" smtClean="0"/>
              <a:t> is a unit of software that is independently replaceable and upgradeable.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21</a:t>
            </a:fld>
            <a:endParaRPr lang="en-US" dirty="0"/>
          </a:p>
        </p:txBody>
      </p:sp>
    </p:spTree>
    <p:extLst>
      <p:ext uri="{BB962C8B-B14F-4D97-AF65-F5344CB8AC3E}">
        <p14:creationId xmlns:p14="http://schemas.microsoft.com/office/powerpoint/2010/main" val="2056578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22</a:t>
            </a:fld>
            <a:endParaRPr lang="en-US" dirty="0"/>
          </a:p>
        </p:txBody>
      </p:sp>
    </p:spTree>
    <p:extLst>
      <p:ext uri="{BB962C8B-B14F-4D97-AF65-F5344CB8AC3E}">
        <p14:creationId xmlns:p14="http://schemas.microsoft.com/office/powerpoint/2010/main" val="4276762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23</a:t>
            </a:fld>
            <a:endParaRPr lang="en-US" dirty="0"/>
          </a:p>
        </p:txBody>
      </p:sp>
    </p:spTree>
    <p:extLst>
      <p:ext uri="{BB962C8B-B14F-4D97-AF65-F5344CB8AC3E}">
        <p14:creationId xmlns:p14="http://schemas.microsoft.com/office/powerpoint/2010/main" val="2864945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24</a:t>
            </a:fld>
            <a:endParaRPr lang="en-US" dirty="0"/>
          </a:p>
        </p:txBody>
      </p:sp>
    </p:spTree>
    <p:extLst>
      <p:ext uri="{BB962C8B-B14F-4D97-AF65-F5344CB8AC3E}">
        <p14:creationId xmlns:p14="http://schemas.microsoft.com/office/powerpoint/2010/main" val="257171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25</a:t>
            </a:fld>
            <a:endParaRPr lang="en-US" dirty="0"/>
          </a:p>
        </p:txBody>
      </p:sp>
    </p:spTree>
    <p:extLst>
      <p:ext uri="{BB962C8B-B14F-4D97-AF65-F5344CB8AC3E}">
        <p14:creationId xmlns:p14="http://schemas.microsoft.com/office/powerpoint/2010/main" val="1028165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t>
            </a:r>
            <a:r>
              <a:rPr lang="en-US" dirty="0" err="1" smtClean="0"/>
              <a:t>jdk</a:t>
            </a:r>
            <a:r>
              <a:rPr lang="en-US" dirty="0" smtClean="0"/>
              <a:t>/bin</a:t>
            </a:r>
            <a:r>
              <a:rPr lang="en-US" baseline="0" dirty="0" smtClean="0"/>
              <a:t> folder open</a:t>
            </a:r>
          </a:p>
          <a:p>
            <a:r>
              <a:rPr lang="en-US" baseline="0" smtClean="0"/>
              <a:t>Have putty ready</a:t>
            </a:r>
          </a:p>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a:t>
            </a:fld>
            <a:endParaRPr lang="en-US" dirty="0"/>
          </a:p>
        </p:txBody>
      </p:sp>
    </p:spTree>
    <p:extLst>
      <p:ext uri="{BB962C8B-B14F-4D97-AF65-F5344CB8AC3E}">
        <p14:creationId xmlns:p14="http://schemas.microsoft.com/office/powerpoint/2010/main" val="1011997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26</a:t>
            </a:fld>
            <a:endParaRPr lang="en-US" dirty="0"/>
          </a:p>
        </p:txBody>
      </p:sp>
    </p:spTree>
    <p:extLst>
      <p:ext uri="{BB962C8B-B14F-4D97-AF65-F5344CB8AC3E}">
        <p14:creationId xmlns:p14="http://schemas.microsoft.com/office/powerpoint/2010/main" val="2202958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27</a:t>
            </a:fld>
            <a:endParaRPr lang="en-US" dirty="0"/>
          </a:p>
        </p:txBody>
      </p:sp>
    </p:spTree>
    <p:extLst>
      <p:ext uri="{BB962C8B-B14F-4D97-AF65-F5344CB8AC3E}">
        <p14:creationId xmlns:p14="http://schemas.microsoft.com/office/powerpoint/2010/main" val="1357648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28</a:t>
            </a:fld>
            <a:endParaRPr lang="en-US" dirty="0"/>
          </a:p>
        </p:txBody>
      </p:sp>
    </p:spTree>
    <p:extLst>
      <p:ext uri="{BB962C8B-B14F-4D97-AF65-F5344CB8AC3E}">
        <p14:creationId xmlns:p14="http://schemas.microsoft.com/office/powerpoint/2010/main" val="1105293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Boot makes it easy to create stand-alone, production-grade Spring based Applications that you can “just run”.  </a:t>
            </a:r>
          </a:p>
          <a:p>
            <a:endParaRPr lang="en-US" dirty="0" smtClean="0"/>
          </a:p>
          <a:p>
            <a:r>
              <a:rPr lang="en-US" dirty="0" smtClean="0"/>
              <a:t>take an opinionated view</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4</a:t>
            </a:fld>
            <a:endParaRPr lang="en-US" dirty="0"/>
          </a:p>
        </p:txBody>
      </p:sp>
    </p:spTree>
    <p:extLst>
      <p:ext uri="{BB962C8B-B14F-4D97-AF65-F5344CB8AC3E}">
        <p14:creationId xmlns:p14="http://schemas.microsoft.com/office/powerpoint/2010/main" val="639032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5</a:t>
            </a:fld>
            <a:endParaRPr lang="en-US" dirty="0"/>
          </a:p>
        </p:txBody>
      </p:sp>
    </p:spTree>
    <p:extLst>
      <p:ext uri="{BB962C8B-B14F-4D97-AF65-F5344CB8AC3E}">
        <p14:creationId xmlns:p14="http://schemas.microsoft.com/office/powerpoint/2010/main" val="3644509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6</a:t>
            </a:fld>
            <a:endParaRPr lang="en-US" dirty="0"/>
          </a:p>
        </p:txBody>
      </p:sp>
    </p:spTree>
    <p:extLst>
      <p:ext uri="{BB962C8B-B14F-4D97-AF65-F5344CB8AC3E}">
        <p14:creationId xmlns:p14="http://schemas.microsoft.com/office/powerpoint/2010/main" val="2695060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Gradle</a:t>
            </a:r>
            <a:r>
              <a:rPr lang="en-US" dirty="0" smtClean="0"/>
              <a:t> and Ant are also supported</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7</a:t>
            </a:fld>
            <a:endParaRPr lang="en-US" dirty="0"/>
          </a:p>
        </p:txBody>
      </p:sp>
    </p:spTree>
    <p:extLst>
      <p:ext uri="{BB962C8B-B14F-4D97-AF65-F5344CB8AC3E}">
        <p14:creationId xmlns:p14="http://schemas.microsoft.com/office/powerpoint/2010/main" val="3359930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12</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13</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14</a:t>
            </a:fld>
            <a:endParaRPr lang="en-US" dirty="0"/>
          </a:p>
        </p:txBody>
      </p:sp>
    </p:spTree>
    <p:extLst>
      <p:ext uri="{BB962C8B-B14F-4D97-AF65-F5344CB8AC3E}">
        <p14:creationId xmlns:p14="http://schemas.microsoft.com/office/powerpoint/2010/main" val="2110186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324016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3046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41602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534487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76458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02036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327810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98402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331309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62144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86258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87F99-6566-47F3-94EA-E945E3B61FD1}" type="datetimeFigureOut">
              <a:rPr lang="en-US" smtClean="0"/>
              <a:t>3/18/2015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F625B-35D5-4C0B-B99D-868A7E4C189E}" type="slidenum">
              <a:rPr lang="en-US" smtClean="0"/>
              <a:t>‹#›</a:t>
            </a:fld>
            <a:endParaRPr lang="en-US" dirty="0"/>
          </a:p>
        </p:txBody>
      </p:sp>
    </p:spTree>
    <p:extLst>
      <p:ext uri="{BB962C8B-B14F-4D97-AF65-F5344CB8AC3E}">
        <p14:creationId xmlns:p14="http://schemas.microsoft.com/office/powerpoint/2010/main" val="293886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docs.spring.io/spring-boot/docs/current/reference/htmlsingle/#boot-features-nosql" TargetMode="External"/><Relationship Id="rId3" Type="http://schemas.openxmlformats.org/officeDocument/2006/relationships/hyperlink" Target="http://docs.spring.io/spring-boot/docs/current/reference/htmlsingle/#boot-features-custom-log-configuration" TargetMode="External"/><Relationship Id="rId7" Type="http://schemas.openxmlformats.org/officeDocument/2006/relationships/hyperlink" Target="http://docs.spring.io/spring-boot/docs/current/reference/htmlsingle/#boot-features-sql" TargetMode="External"/><Relationship Id="rId2" Type="http://schemas.openxmlformats.org/officeDocument/2006/relationships/hyperlink" Target="http://docs.spring.io/spring-boot/docs/current/reference/htmlsingle/#boot-features-profiles" TargetMode="External"/><Relationship Id="rId1" Type="http://schemas.openxmlformats.org/officeDocument/2006/relationships/slideLayout" Target="../slideLayouts/slideLayout2.xml"/><Relationship Id="rId6" Type="http://schemas.openxmlformats.org/officeDocument/2006/relationships/hyperlink" Target="http://docs.spring.io/spring-boot/docs/current/reference/htmlsingle/#boot-features-security" TargetMode="External"/><Relationship Id="rId5" Type="http://schemas.openxmlformats.org/officeDocument/2006/relationships/hyperlink" Target="http://docs.spring.io/spring-boot/docs/current/reference/htmlsingle/#boot-features-customizing-embedded-containers" TargetMode="External"/><Relationship Id="rId4" Type="http://schemas.openxmlformats.org/officeDocument/2006/relationships/hyperlink" Target="http://docs.spring.io/spring-boot/docs/current/reference/htmlsingle/#boot-features-spring-mvc-static-content" TargetMode="External"/><Relationship Id="rId9" Type="http://schemas.openxmlformats.org/officeDocument/2006/relationships/hyperlink" Target="http://docs.spring.io/spring-boot/docs/current/reference/htmlsingle/#boot-features-messaging"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docs.spring.io/spring-boot/docs/current/reference/htmlsingle/#production-ready-recording-metrics" TargetMode="External"/><Relationship Id="rId3" Type="http://schemas.openxmlformats.org/officeDocument/2006/relationships/hyperlink" Target="https://spring.io/guides/gs/rest-hateoas/" TargetMode="External"/><Relationship Id="rId7" Type="http://schemas.openxmlformats.org/officeDocument/2006/relationships/hyperlink" Target="http://docs.spring.io/spring-boot/docs/current/reference/htmlsingle/#production-ready-remote-shell" TargetMode="External"/><Relationship Id="rId2" Type="http://schemas.openxmlformats.org/officeDocument/2006/relationships/hyperlink" Target="http://docs.spring.io/spring-boot/docs/current/reference/htmlsingle/#production-ready" TargetMode="External"/><Relationship Id="rId1" Type="http://schemas.openxmlformats.org/officeDocument/2006/relationships/slideLayout" Target="../slideLayouts/slideLayout2.xml"/><Relationship Id="rId6" Type="http://schemas.openxmlformats.org/officeDocument/2006/relationships/hyperlink" Target="http://docs.spring.io/spring-boot/docs/current/reference/htmlsingle/#boot-features-jta" TargetMode="External"/><Relationship Id="rId5" Type="http://schemas.openxmlformats.org/officeDocument/2006/relationships/hyperlink" Target="http://docs.spring.io/spring-boot/docs/current/reference/htmlsingle/#boot-features-elasticsearch" TargetMode="External"/><Relationship Id="rId10" Type="http://schemas.openxmlformats.org/officeDocument/2006/relationships/hyperlink" Target="http://docs.spring.io/spring-boot/docs/current/reference/htmlsingle/#cli" TargetMode="External"/><Relationship Id="rId4" Type="http://schemas.openxmlformats.org/officeDocument/2006/relationships/hyperlink" Target="http://docs.spring.io/spring-boot/docs/current/reference/htmlsingle/#boot-features-solr" TargetMode="External"/><Relationship Id="rId9" Type="http://schemas.openxmlformats.org/officeDocument/2006/relationships/hyperlink" Target="http://docs.spring.io/spring-boot/docs/current/reference/htmlsingle/#cloud-deployment"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restapitutorial.com/lessons/whatisrest.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ics.uci.edu/~fielding/pubs/dissertation/rest_arch_style.ht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ww.slideshare.net/SpringCentral/creating-restful-hypermediabased-microservices-with-spring-boot" TargetMode="External"/><Relationship Id="rId5" Type="http://schemas.openxmlformats.org/officeDocument/2006/relationships/hyperlink" Target="https://stackoverflow.com/a/26049761/1324816" TargetMode="External"/><Relationship Id="rId4" Type="http://schemas.openxmlformats.org/officeDocument/2006/relationships/hyperlink" Target="http://www.restapitutorial.com/lessons/whatisrest.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martinfowler.com/articles/richardsonMaturityModel.html" TargetMode="External"/><Relationship Id="rId5" Type="http://schemas.openxmlformats.org/officeDocument/2006/relationships/hyperlink" Target="http://www.pluralsight.com/courses/rest-fundamentals" TargetMode="External"/><Relationship Id="rId4" Type="http://schemas.openxmlformats.org/officeDocument/2006/relationships/hyperlink" Target="http://en.wikipedia.org/wiki/HATEOA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spring.io/understanding/HATEOA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tools.ietf.org/html/rfc5789" TargetMode="External"/><Relationship Id="rId4" Type="http://schemas.openxmlformats.org/officeDocument/2006/relationships/hyperlink" Target="http://www.w3.org/Protocols/rfc2616/rfc2616-sec9.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www.w3.org/Protocols/rfc2616/rfc2616-sec10.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martinfowler.com/articles/microservices.html" TargetMode="External"/><Relationship Id="rId2" Type="http://schemas.openxmlformats.org/officeDocument/2006/relationships/hyperlink" Target="http://www.pluralsight.com/courses/rest-fundamental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eugenedvorkin.com/seven-micro-services-architecture-advantage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ocs.spring.io/spring-boot/docs/current/reference/htmlsingle/#using-boot-replacing-auto-configur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ring.io/guides/tutorials/bookmarks/" TargetMode="External"/><Relationship Id="rId2" Type="http://schemas.openxmlformats.org/officeDocument/2006/relationships/hyperlink" Target="http://www.pluralsight.com/courses/rest-fundamental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ackoverflow.com/tags/spring-boot" TargetMode="External"/><Relationship Id="rId2" Type="http://schemas.openxmlformats.org/officeDocument/2006/relationships/hyperlink" Target="http://start.spring.i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2096718"/>
            <a:ext cx="9144000" cy="2387600"/>
          </a:xfrm>
        </p:spPr>
        <p:txBody>
          <a:bodyPr/>
          <a:lstStyle/>
          <a:p>
            <a:r>
              <a:rPr lang="en-US" dirty="0" smtClean="0"/>
              <a:t>Micro Services, REST and Spring Boot</a:t>
            </a:r>
            <a:endParaRPr lang="en-US" dirty="0"/>
          </a:p>
        </p:txBody>
      </p:sp>
      <p:sp>
        <p:nvSpPr>
          <p:cNvPr id="4" name="TextBox 3"/>
          <p:cNvSpPr txBox="1"/>
          <p:nvPr/>
        </p:nvSpPr>
        <p:spPr>
          <a:xfrm>
            <a:off x="4668032" y="4484318"/>
            <a:ext cx="2855935" cy="461665"/>
          </a:xfrm>
          <a:prstGeom prst="rect">
            <a:avLst/>
          </a:prstGeom>
          <a:noFill/>
        </p:spPr>
        <p:txBody>
          <a:bodyPr wrap="square" rtlCol="0">
            <a:spAutoFit/>
          </a:bodyPr>
          <a:lstStyle/>
          <a:p>
            <a:r>
              <a:rPr lang="en-US" sz="2400" b="1" dirty="0" smtClean="0"/>
              <a:t>Prashanth Batchu</a:t>
            </a:r>
            <a:endParaRPr lang="en-US" sz="2400" b="1" dirty="0"/>
          </a:p>
        </p:txBody>
      </p:sp>
      <p:pic>
        <p:nvPicPr>
          <p:cNvPr id="6" name="Picture 5"/>
          <p:cNvPicPr>
            <a:picLocks noChangeAspect="1"/>
          </p:cNvPicPr>
          <p:nvPr/>
        </p:nvPicPr>
        <p:blipFill>
          <a:blip r:embed="rId3"/>
          <a:stretch>
            <a:fillRect/>
          </a:stretch>
        </p:blipFill>
        <p:spPr>
          <a:xfrm>
            <a:off x="5710236" y="2109940"/>
            <a:ext cx="771525" cy="762000"/>
          </a:xfrm>
          <a:prstGeom prst="rect">
            <a:avLst/>
          </a:prstGeom>
        </p:spPr>
      </p:pic>
    </p:spTree>
    <p:extLst>
      <p:ext uri="{BB962C8B-B14F-4D97-AF65-F5344CB8AC3E}">
        <p14:creationId xmlns:p14="http://schemas.microsoft.com/office/powerpoint/2010/main" val="916825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Features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Externalized </a:t>
            </a:r>
            <a:r>
              <a:rPr lang="en-US" dirty="0" err="1" smtClean="0">
                <a:hlinkClick r:id="rId2"/>
              </a:rPr>
              <a:t>Config</a:t>
            </a:r>
            <a:endParaRPr lang="en-US" dirty="0" smtClean="0"/>
          </a:p>
          <a:p>
            <a:r>
              <a:rPr lang="en-US" dirty="0" smtClean="0">
                <a:hlinkClick r:id="rId2"/>
              </a:rPr>
              <a:t>Profiles</a:t>
            </a:r>
            <a:endParaRPr lang="en-US" dirty="0" smtClean="0"/>
          </a:p>
          <a:p>
            <a:r>
              <a:rPr lang="en-US" dirty="0" smtClean="0">
                <a:hlinkClick r:id="rId3"/>
              </a:rPr>
              <a:t>Logging</a:t>
            </a:r>
            <a:endParaRPr lang="en-US" dirty="0" smtClean="0"/>
          </a:p>
          <a:p>
            <a:r>
              <a:rPr lang="en-US" dirty="0" smtClean="0">
                <a:hlinkClick r:id="rId4"/>
              </a:rPr>
              <a:t>Static Content </a:t>
            </a:r>
            <a:r>
              <a:rPr lang="en-US" dirty="0" smtClean="0"/>
              <a:t>/w Live Reload &amp; Hot Swapping for Java</a:t>
            </a:r>
          </a:p>
          <a:p>
            <a:r>
              <a:rPr lang="en-US" dirty="0" smtClean="0">
                <a:hlinkClick r:id="rId5"/>
              </a:rPr>
              <a:t>Embedded Server customization</a:t>
            </a:r>
            <a:endParaRPr lang="en-US" dirty="0" smtClean="0"/>
          </a:p>
          <a:p>
            <a:r>
              <a:rPr lang="en-US" dirty="0" smtClean="0">
                <a:hlinkClick r:id="rId6"/>
              </a:rPr>
              <a:t>Security</a:t>
            </a:r>
            <a:endParaRPr lang="en-US" dirty="0" smtClean="0"/>
          </a:p>
          <a:p>
            <a:r>
              <a:rPr lang="en-US" dirty="0" smtClean="0">
                <a:hlinkClick r:id="rId7"/>
              </a:rPr>
              <a:t>SQL </a:t>
            </a:r>
            <a:r>
              <a:rPr lang="en-US" dirty="0" smtClean="0"/>
              <a:t>&amp; </a:t>
            </a:r>
            <a:r>
              <a:rPr lang="en-US" dirty="0" smtClean="0">
                <a:hlinkClick r:id="rId8"/>
              </a:rPr>
              <a:t>NoSQL </a:t>
            </a:r>
            <a:r>
              <a:rPr lang="en-US" dirty="0" smtClean="0"/>
              <a:t>Database configuration</a:t>
            </a:r>
          </a:p>
          <a:p>
            <a:r>
              <a:rPr lang="en-US" dirty="0" smtClean="0"/>
              <a:t>Testing</a:t>
            </a:r>
          </a:p>
          <a:p>
            <a:r>
              <a:rPr lang="en-US" dirty="0" smtClean="0">
                <a:hlinkClick r:id="rId9"/>
              </a:rPr>
              <a:t>Messaging</a:t>
            </a:r>
            <a:endParaRPr lang="en-US" dirty="0"/>
          </a:p>
        </p:txBody>
      </p:sp>
    </p:spTree>
    <p:extLst>
      <p:ext uri="{BB962C8B-B14F-4D97-AF65-F5344CB8AC3E}">
        <p14:creationId xmlns:p14="http://schemas.microsoft.com/office/powerpoint/2010/main" val="1225777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Features (Contd..)</a:t>
            </a:r>
            <a:endParaRPr lang="en-US" dirty="0"/>
          </a:p>
        </p:txBody>
      </p:sp>
      <p:sp>
        <p:nvSpPr>
          <p:cNvPr id="3" name="Content Placeholder 2"/>
          <p:cNvSpPr>
            <a:spLocks noGrp="1"/>
          </p:cNvSpPr>
          <p:nvPr>
            <p:ph idx="1"/>
          </p:nvPr>
        </p:nvSpPr>
        <p:spPr/>
        <p:txBody>
          <a:bodyPr/>
          <a:lstStyle/>
          <a:p>
            <a:r>
              <a:rPr lang="en-US" dirty="0" smtClean="0">
                <a:hlinkClick r:id="rId2"/>
              </a:rPr>
              <a:t>Actuator</a:t>
            </a:r>
            <a:r>
              <a:rPr lang="en-US" dirty="0" smtClean="0"/>
              <a:t> (demo-</a:t>
            </a:r>
            <a:r>
              <a:rPr lang="en-US" dirty="0" err="1" smtClean="0"/>
              <a:t>jmx,http</a:t>
            </a:r>
            <a:r>
              <a:rPr lang="en-US" dirty="0" smtClean="0"/>
              <a:t>)</a:t>
            </a:r>
          </a:p>
          <a:p>
            <a:r>
              <a:rPr lang="en-US" dirty="0" smtClean="0">
                <a:hlinkClick r:id="rId3"/>
              </a:rPr>
              <a:t>HATEOAS</a:t>
            </a:r>
            <a:endParaRPr lang="en-US" dirty="0" smtClean="0"/>
          </a:p>
          <a:p>
            <a:r>
              <a:rPr lang="en-US" dirty="0" smtClean="0">
                <a:hlinkClick r:id="rId4"/>
              </a:rPr>
              <a:t>Solr </a:t>
            </a:r>
            <a:r>
              <a:rPr lang="en-US" dirty="0" smtClean="0"/>
              <a:t>&amp;  </a:t>
            </a:r>
            <a:r>
              <a:rPr lang="en-US" dirty="0" err="1" smtClean="0">
                <a:hlinkClick r:id="rId5"/>
              </a:rPr>
              <a:t>Elasticsearch</a:t>
            </a:r>
            <a:endParaRPr lang="en-US" dirty="0" smtClean="0"/>
          </a:p>
          <a:p>
            <a:r>
              <a:rPr lang="en-US" dirty="0" smtClean="0">
                <a:hlinkClick r:id="rId6"/>
              </a:rPr>
              <a:t>Distributed Transactions </a:t>
            </a:r>
            <a:r>
              <a:rPr lang="en-US" dirty="0" smtClean="0"/>
              <a:t>– </a:t>
            </a:r>
            <a:r>
              <a:rPr lang="en-US" dirty="0" err="1" smtClean="0"/>
              <a:t>Atomikos</a:t>
            </a:r>
            <a:r>
              <a:rPr lang="en-US" dirty="0" smtClean="0"/>
              <a:t>/</a:t>
            </a:r>
            <a:r>
              <a:rPr lang="en-US" dirty="0" err="1" smtClean="0"/>
              <a:t>Bitronix</a:t>
            </a:r>
            <a:endParaRPr lang="en-US" dirty="0" smtClean="0"/>
          </a:p>
          <a:p>
            <a:r>
              <a:rPr lang="en-US" dirty="0" smtClean="0"/>
              <a:t>Monitoring &amp; Management using </a:t>
            </a:r>
            <a:r>
              <a:rPr lang="en-US" dirty="0" smtClean="0">
                <a:hlinkClick r:id="rId7"/>
              </a:rPr>
              <a:t>Remote shell</a:t>
            </a:r>
            <a:r>
              <a:rPr lang="en-US" dirty="0" smtClean="0"/>
              <a:t> (demo -shell)</a:t>
            </a:r>
          </a:p>
          <a:p>
            <a:r>
              <a:rPr lang="en-US" dirty="0" smtClean="0">
                <a:hlinkClick r:id="rId8"/>
              </a:rPr>
              <a:t>Custom Metrics</a:t>
            </a:r>
            <a:endParaRPr lang="en-US" dirty="0" smtClean="0"/>
          </a:p>
          <a:p>
            <a:r>
              <a:rPr lang="en-US" dirty="0" smtClean="0">
                <a:hlinkClick r:id="rId9"/>
              </a:rPr>
              <a:t>Cloud Deployment</a:t>
            </a:r>
            <a:r>
              <a:rPr lang="en-US" dirty="0" smtClean="0"/>
              <a:t> (Cloud Foundry, </a:t>
            </a:r>
            <a:r>
              <a:rPr lang="en-US" dirty="0" err="1" smtClean="0"/>
              <a:t>Heroku</a:t>
            </a:r>
            <a:r>
              <a:rPr lang="en-US" dirty="0" smtClean="0"/>
              <a:t>, </a:t>
            </a:r>
            <a:r>
              <a:rPr lang="en-US" dirty="0" err="1" smtClean="0"/>
              <a:t>Openshift</a:t>
            </a:r>
            <a:r>
              <a:rPr lang="en-US" dirty="0" smtClean="0"/>
              <a:t>, </a:t>
            </a:r>
            <a:r>
              <a:rPr lang="en-US" dirty="0" err="1" smtClean="0"/>
              <a:t>Goog</a:t>
            </a:r>
            <a:r>
              <a:rPr lang="en-US" dirty="0" smtClean="0"/>
              <a:t> App </a:t>
            </a:r>
            <a:r>
              <a:rPr lang="en-US" dirty="0" err="1" smtClean="0"/>
              <a:t>Eng</a:t>
            </a:r>
            <a:r>
              <a:rPr lang="en-US" dirty="0" smtClean="0"/>
              <a:t>)</a:t>
            </a:r>
          </a:p>
          <a:p>
            <a:r>
              <a:rPr lang="en-US" dirty="0" smtClean="0"/>
              <a:t>Prototyping with </a:t>
            </a:r>
            <a:r>
              <a:rPr lang="en-US" dirty="0" smtClean="0">
                <a:hlinkClick r:id="rId10"/>
              </a:rPr>
              <a:t>Spring Boot CLI</a:t>
            </a:r>
            <a:endParaRPr lang="en-US" dirty="0"/>
          </a:p>
        </p:txBody>
      </p:sp>
    </p:spTree>
    <p:extLst>
      <p:ext uri="{BB962C8B-B14F-4D97-AF65-F5344CB8AC3E}">
        <p14:creationId xmlns:p14="http://schemas.microsoft.com/office/powerpoint/2010/main" val="2413789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a:t>
            </a:r>
            <a:r>
              <a:rPr lang="en-US" b="1" dirty="0"/>
              <a:t>Re</a:t>
            </a:r>
            <a:r>
              <a:rPr lang="en-US" dirty="0"/>
              <a:t>presentational </a:t>
            </a:r>
            <a:r>
              <a:rPr lang="en-US" b="1" dirty="0"/>
              <a:t>S</a:t>
            </a:r>
            <a:r>
              <a:rPr lang="en-US" dirty="0"/>
              <a:t>tate </a:t>
            </a:r>
            <a:r>
              <a:rPr lang="en-US" b="1" dirty="0"/>
              <a:t>T</a:t>
            </a:r>
            <a:r>
              <a:rPr lang="en-US" dirty="0"/>
              <a:t>ransfer</a:t>
            </a:r>
          </a:p>
        </p:txBody>
      </p:sp>
      <p:sp>
        <p:nvSpPr>
          <p:cNvPr id="3" name="Content Placeholder 2"/>
          <p:cNvSpPr>
            <a:spLocks noGrp="1"/>
          </p:cNvSpPr>
          <p:nvPr>
            <p:ph idx="1"/>
          </p:nvPr>
        </p:nvSpPr>
        <p:spPr>
          <a:xfrm>
            <a:off x="838200" y="1287887"/>
            <a:ext cx="11023242" cy="4889076"/>
          </a:xfrm>
        </p:spPr>
        <p:txBody>
          <a:bodyPr>
            <a:normAutofit/>
          </a:bodyPr>
          <a:lstStyle/>
          <a:p>
            <a:pPr marL="0" indent="0">
              <a:buNone/>
            </a:pPr>
            <a:endParaRPr lang="en-US" b="1" dirty="0" smtClean="0"/>
          </a:p>
          <a:p>
            <a:r>
              <a:rPr lang="en-US" dirty="0" smtClean="0"/>
              <a:t>Introduced by Roy </a:t>
            </a:r>
            <a:r>
              <a:rPr lang="en-US" dirty="0" smtClean="0"/>
              <a:t>Fielding.</a:t>
            </a:r>
            <a:endParaRPr lang="en-US" dirty="0"/>
          </a:p>
          <a:p>
            <a:r>
              <a:rPr lang="en-US" dirty="0" smtClean="0"/>
              <a:t>It’s </a:t>
            </a:r>
            <a:r>
              <a:rPr lang="en-US" dirty="0" smtClean="0"/>
              <a:t>an </a:t>
            </a:r>
            <a:r>
              <a:rPr lang="en-US" dirty="0"/>
              <a:t>architecture </a:t>
            </a:r>
            <a:r>
              <a:rPr lang="en-US" dirty="0" smtClean="0"/>
              <a:t>style. It’s </a:t>
            </a:r>
            <a:r>
              <a:rPr lang="en-US" dirty="0" smtClean="0"/>
              <a:t>not a protocol, standard or a framework</a:t>
            </a:r>
          </a:p>
          <a:p>
            <a:r>
              <a:rPr lang="en-US" dirty="0" smtClean="0"/>
              <a:t>Resource-based – REST API is all about “things” or “resources” as opposed to “actions” </a:t>
            </a:r>
            <a:endParaRPr lang="en-US" dirty="0" smtClean="0"/>
          </a:p>
          <a:p>
            <a:r>
              <a:rPr lang="en-US" dirty="0" smtClean="0"/>
              <a:t>Representations </a:t>
            </a:r>
            <a:r>
              <a:rPr lang="en-US" dirty="0" smtClean="0"/>
              <a:t>– Typically JSON/XML </a:t>
            </a:r>
            <a:endParaRPr lang="en-US" dirty="0" smtClean="0"/>
          </a:p>
          <a:p>
            <a:r>
              <a:rPr lang="en-US" dirty="0" smtClean="0"/>
              <a:t>Not </a:t>
            </a:r>
            <a:r>
              <a:rPr lang="en-US" dirty="0" smtClean="0"/>
              <a:t>tied to </a:t>
            </a:r>
            <a:r>
              <a:rPr lang="en-US" dirty="0" smtClean="0"/>
              <a:t>HTTP</a:t>
            </a:r>
            <a:endParaRPr lang="en-US" dirty="0" smtClean="0"/>
          </a:p>
        </p:txBody>
      </p:sp>
      <p:sp>
        <p:nvSpPr>
          <p:cNvPr id="4" name="TextBox 3"/>
          <p:cNvSpPr txBox="1"/>
          <p:nvPr/>
        </p:nvSpPr>
        <p:spPr>
          <a:xfrm>
            <a:off x="914400" y="6284889"/>
            <a:ext cx="351593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What is REST anyway? – Todd </a:t>
            </a:r>
            <a:r>
              <a:rPr lang="en-US" sz="1200" i="1" dirty="0" err="1" smtClean="0">
                <a:hlinkClick r:id="rId4"/>
              </a:rPr>
              <a:t>Fredrich</a:t>
            </a:r>
            <a:endParaRPr lang="en-US" sz="1200" i="1" dirty="0"/>
          </a:p>
        </p:txBody>
      </p:sp>
    </p:spTree>
    <p:extLst>
      <p:ext uri="{BB962C8B-B14F-4D97-AF65-F5344CB8AC3E}">
        <p14:creationId xmlns:p14="http://schemas.microsoft.com/office/powerpoint/2010/main" val="1678379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architectural style - Drivers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Heterogeneous Interoperability &amp; Rise of Mobile</a:t>
            </a:r>
          </a:p>
          <a:p>
            <a:pPr lvl="1"/>
            <a:r>
              <a:rPr lang="en-US" dirty="0" smtClean="0"/>
              <a:t>Services (API) have to be client agnostic</a:t>
            </a:r>
          </a:p>
          <a:p>
            <a:pPr lvl="1"/>
            <a:r>
              <a:rPr lang="en-US" dirty="0" smtClean="0"/>
              <a:t>Mobile explosion: Client could be a GPS device, automotive, mobile etc.</a:t>
            </a:r>
          </a:p>
          <a:p>
            <a:pPr lvl="1"/>
            <a:r>
              <a:rPr lang="en-US" dirty="0" smtClean="0"/>
              <a:t>Clients </a:t>
            </a:r>
            <a:r>
              <a:rPr lang="en-US" dirty="0" smtClean="0"/>
              <a:t>and Services need to evolve independently. </a:t>
            </a:r>
          </a:p>
          <a:p>
            <a:pPr lvl="1"/>
            <a:r>
              <a:rPr lang="en-US" dirty="0" smtClean="0"/>
              <a:t>Latency </a:t>
            </a:r>
            <a:r>
              <a:rPr lang="en-US" dirty="0" smtClean="0"/>
              <a:t>issues, </a:t>
            </a:r>
            <a:r>
              <a:rPr lang="en-US" dirty="0" smtClean="0"/>
              <a:t>performance and reliability</a:t>
            </a:r>
            <a:endParaRPr lang="en-US" dirty="0" smtClean="0"/>
          </a:p>
          <a:p>
            <a:pPr lvl="1"/>
            <a:r>
              <a:rPr lang="en-US" dirty="0" smtClean="0"/>
              <a:t>Horizontal </a:t>
            </a:r>
            <a:r>
              <a:rPr lang="en-US" dirty="0" smtClean="0"/>
              <a:t>Scalability</a:t>
            </a:r>
            <a:endParaRPr lang="en-US" dirty="0"/>
          </a:p>
        </p:txBody>
      </p:sp>
      <p:sp>
        <p:nvSpPr>
          <p:cNvPr id="4" name="TextBox 3"/>
          <p:cNvSpPr txBox="1"/>
          <p:nvPr/>
        </p:nvSpPr>
        <p:spPr>
          <a:xfrm>
            <a:off x="8281116" y="6423389"/>
            <a:ext cx="3515932" cy="276999"/>
          </a:xfrm>
          <a:prstGeom prst="rect">
            <a:avLst/>
          </a:prstGeom>
          <a:noFill/>
        </p:spPr>
        <p:txBody>
          <a:bodyPr wrap="square" rtlCol="0">
            <a:spAutoFit/>
          </a:bodyPr>
          <a:lstStyle/>
          <a:p>
            <a:r>
              <a:rPr lang="en-US" sz="1200" i="1" dirty="0" smtClean="0"/>
              <a:t>Ref</a:t>
            </a:r>
            <a:r>
              <a:rPr lang="en-US" sz="1200" i="1" dirty="0" smtClean="0">
                <a:hlinkClick r:id="rId3"/>
              </a:rPr>
              <a:t>: REST fundamentals – Howard </a:t>
            </a:r>
            <a:r>
              <a:rPr lang="en-US" sz="1200" i="1" dirty="0" err="1" smtClean="0">
                <a:hlinkClick r:id="rId3"/>
              </a:rPr>
              <a:t>Dierking</a:t>
            </a:r>
            <a:endParaRPr lang="en-US" sz="1200" i="1" dirty="0"/>
          </a:p>
        </p:txBody>
      </p:sp>
    </p:spTree>
    <p:extLst>
      <p:ext uri="{BB962C8B-B14F-4D97-AF65-F5344CB8AC3E}">
        <p14:creationId xmlns:p14="http://schemas.microsoft.com/office/powerpoint/2010/main" val="19077032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derive REST style?</a:t>
            </a:r>
            <a:endParaRPr lang="en-US" dirty="0"/>
          </a:p>
        </p:txBody>
      </p:sp>
      <p:sp>
        <p:nvSpPr>
          <p:cNvPr id="3" name="Content Placeholder 2"/>
          <p:cNvSpPr>
            <a:spLocks noGrp="1"/>
          </p:cNvSpPr>
          <p:nvPr>
            <p:ph idx="1"/>
          </p:nvPr>
        </p:nvSpPr>
        <p:spPr>
          <a:xfrm>
            <a:off x="838200" y="1287887"/>
            <a:ext cx="11353800" cy="4889076"/>
          </a:xfrm>
        </p:spPr>
        <p:txBody>
          <a:bodyPr>
            <a:normAutofit/>
          </a:bodyPr>
          <a:lstStyle/>
          <a:p>
            <a:pPr marL="0" indent="0">
              <a:buNone/>
            </a:pPr>
            <a:endParaRPr lang="en-US" b="1" dirty="0" smtClean="0"/>
          </a:p>
          <a:p>
            <a:r>
              <a:rPr lang="en-US" dirty="0" smtClean="0"/>
              <a:t>Roy Fielding talks about two approaches to design</a:t>
            </a:r>
          </a:p>
          <a:p>
            <a:pPr lvl="1"/>
            <a:r>
              <a:rPr lang="en-US" dirty="0" smtClean="0"/>
              <a:t>Start with a clean slate to reach the desired design goals </a:t>
            </a:r>
            <a:r>
              <a:rPr lang="en-US" i="1" dirty="0" smtClean="0"/>
              <a:t>(Emphasizes creativity and unbounded vision)</a:t>
            </a:r>
          </a:p>
          <a:p>
            <a:pPr lvl="1"/>
            <a:r>
              <a:rPr lang="en-US" dirty="0" smtClean="0"/>
              <a:t>Start with the system needs as a whole, without constraints and then incrementally identify and apply constraints to elements of the system in order to differentiate the design space and allow forces that influence system behavior to flow naturally. </a:t>
            </a:r>
            <a:r>
              <a:rPr lang="en-US" i="1" dirty="0" smtClean="0"/>
              <a:t>(Emphasizes restraint and understanding of the system context)</a:t>
            </a:r>
          </a:p>
          <a:p>
            <a:pPr lvl="1"/>
            <a:endParaRPr lang="en-US" i="1" dirty="0" smtClean="0"/>
          </a:p>
          <a:p>
            <a:pPr lvl="1"/>
            <a:endParaRPr lang="en-US" i="1" dirty="0"/>
          </a:p>
          <a:p>
            <a:pPr marL="457200" lvl="1" indent="0" algn="ctr">
              <a:buNone/>
            </a:pPr>
            <a:r>
              <a:rPr lang="en-US" b="1" i="1" dirty="0" smtClean="0"/>
              <a:t>REST is derived through the second approach by adding “Constraints” to the design</a:t>
            </a:r>
            <a:endParaRPr lang="en-US" b="1" i="1" dirty="0"/>
          </a:p>
        </p:txBody>
      </p:sp>
      <p:sp>
        <p:nvSpPr>
          <p:cNvPr id="4" name="TextBox 3"/>
          <p:cNvSpPr txBox="1"/>
          <p:nvPr/>
        </p:nvSpPr>
        <p:spPr>
          <a:xfrm>
            <a:off x="785611" y="6284889"/>
            <a:ext cx="8281115"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Architectural Styles and the design of Network based Software Architectures – Roy Fielding</a:t>
            </a:r>
            <a:endParaRPr lang="en-US" sz="1200" i="1" dirty="0"/>
          </a:p>
        </p:txBody>
      </p:sp>
    </p:spTree>
    <p:extLst>
      <p:ext uri="{BB962C8B-B14F-4D97-AF65-F5344CB8AC3E}">
        <p14:creationId xmlns:p14="http://schemas.microsoft.com/office/powerpoint/2010/main" val="2131087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a:t>
            </a:r>
            <a:r>
              <a:rPr lang="en-US" b="1" dirty="0" smtClean="0"/>
              <a:t>Constraints</a:t>
            </a:r>
            <a:endParaRPr lang="en-US" dirty="0"/>
          </a:p>
        </p:txBody>
      </p:sp>
      <p:sp>
        <p:nvSpPr>
          <p:cNvPr id="3" name="Content Placeholder 2"/>
          <p:cNvSpPr>
            <a:spLocks noGrp="1"/>
          </p:cNvSpPr>
          <p:nvPr>
            <p:ph idx="1"/>
          </p:nvPr>
        </p:nvSpPr>
        <p:spPr>
          <a:xfrm>
            <a:off x="838199" y="1250991"/>
            <a:ext cx="11353801" cy="5033898"/>
          </a:xfrm>
        </p:spPr>
        <p:txBody>
          <a:bodyPr>
            <a:normAutofit fontScale="92500" lnSpcReduction="20000"/>
          </a:bodyPr>
          <a:lstStyle/>
          <a:p>
            <a:pPr marL="0" indent="0">
              <a:buNone/>
            </a:pPr>
            <a:endParaRPr lang="en-US" b="1" dirty="0" smtClean="0"/>
          </a:p>
          <a:p>
            <a:r>
              <a:rPr lang="en-US" dirty="0" smtClean="0"/>
              <a:t>Constraints:</a:t>
            </a:r>
          </a:p>
          <a:p>
            <a:pPr lvl="1"/>
            <a:r>
              <a:rPr lang="en-US" b="1" dirty="0" smtClean="0"/>
              <a:t>Uniform interface </a:t>
            </a:r>
            <a:r>
              <a:rPr lang="en-US" dirty="0" smtClean="0"/>
              <a:t>– Decouple client/server implementations using Standards . Interface is standardized across all components through principle of “generality”</a:t>
            </a:r>
          </a:p>
          <a:p>
            <a:pPr lvl="2"/>
            <a:r>
              <a:rPr lang="en-US" sz="2400" dirty="0" smtClean="0"/>
              <a:t> Example: </a:t>
            </a:r>
          </a:p>
          <a:p>
            <a:pPr lvl="3"/>
            <a:r>
              <a:rPr lang="en-US" sz="2200" dirty="0" smtClean="0"/>
              <a:t>Use URIs to identify resources ( /user/6)</a:t>
            </a:r>
          </a:p>
          <a:p>
            <a:pPr lvl="3"/>
            <a:r>
              <a:rPr lang="en-US" sz="2200" dirty="0" smtClean="0"/>
              <a:t>HTTP methods for manipulation, self descriptive messages to client (GET, DELETE, POST..)</a:t>
            </a:r>
          </a:p>
          <a:p>
            <a:pPr lvl="3"/>
            <a:r>
              <a:rPr lang="en-US" sz="2200" dirty="0" smtClean="0"/>
              <a:t>HTTP headers to describe messages (Content-Type: application/</a:t>
            </a:r>
            <a:r>
              <a:rPr lang="en-US" sz="2200" dirty="0" err="1" smtClean="0"/>
              <a:t>json</a:t>
            </a:r>
            <a:r>
              <a:rPr lang="en-US" sz="2200" dirty="0" smtClean="0"/>
              <a:t>)</a:t>
            </a:r>
          </a:p>
          <a:p>
            <a:pPr lvl="3"/>
            <a:r>
              <a:rPr lang="en-US" sz="2200" dirty="0" smtClean="0"/>
              <a:t>Hypermedia </a:t>
            </a:r>
            <a:r>
              <a:rPr lang="en-US" sz="2200" dirty="0"/>
              <a:t>as the engine of application </a:t>
            </a:r>
            <a:r>
              <a:rPr lang="en-US" sz="2200" dirty="0" smtClean="0"/>
              <a:t>state </a:t>
            </a:r>
            <a:r>
              <a:rPr lang="en-US" sz="2200" dirty="0" err="1" smtClean="0"/>
              <a:t>i.e</a:t>
            </a:r>
            <a:r>
              <a:rPr lang="en-US" sz="2200" dirty="0" smtClean="0"/>
              <a:t> HATEOAS</a:t>
            </a:r>
          </a:p>
          <a:p>
            <a:pPr lvl="1"/>
            <a:r>
              <a:rPr lang="en-US" b="1" dirty="0" smtClean="0"/>
              <a:t>Stateless</a:t>
            </a:r>
            <a:r>
              <a:rPr lang="en-US" dirty="0" smtClean="0"/>
              <a:t> – Server maintains no client state (Each message has enough info/context for the server to process a message)</a:t>
            </a:r>
          </a:p>
          <a:p>
            <a:pPr lvl="1"/>
            <a:r>
              <a:rPr lang="en-US" b="1" dirty="0" smtClean="0"/>
              <a:t>Client-server </a:t>
            </a:r>
            <a:r>
              <a:rPr lang="en-US" dirty="0" smtClean="0"/>
              <a:t>– Separation of concerns and a Uniform interface is the link</a:t>
            </a:r>
          </a:p>
          <a:p>
            <a:pPr lvl="1"/>
            <a:r>
              <a:rPr lang="en-US" b="1" dirty="0" smtClean="0"/>
              <a:t>Cacheable</a:t>
            </a:r>
            <a:r>
              <a:rPr lang="en-US" dirty="0" smtClean="0"/>
              <a:t> –Server responses are Cacheable where appropriate to counter network latency/performance issues. Could be implicit/explicit/pre-negotiated</a:t>
            </a:r>
          </a:p>
          <a:p>
            <a:pPr lvl="1"/>
            <a:r>
              <a:rPr lang="en-US" b="1" dirty="0" smtClean="0"/>
              <a:t>Layered system </a:t>
            </a:r>
            <a:r>
              <a:rPr lang="en-US" dirty="0" smtClean="0"/>
              <a:t>– Components are layered. </a:t>
            </a:r>
          </a:p>
          <a:p>
            <a:pPr lvl="1"/>
            <a:r>
              <a:rPr lang="en-US" b="1" dirty="0" smtClean="0"/>
              <a:t>Code on demand (</a:t>
            </a:r>
            <a:r>
              <a:rPr lang="en-US" dirty="0" smtClean="0"/>
              <a:t>Optional</a:t>
            </a:r>
            <a:r>
              <a:rPr lang="en-US" b="1" dirty="0" smtClean="0"/>
              <a:t>)– </a:t>
            </a:r>
            <a:r>
              <a:rPr lang="en-US" dirty="0" smtClean="0"/>
              <a:t>Service can temporarily extend client</a:t>
            </a:r>
            <a:endParaRPr lang="en-US" b="1" dirty="0"/>
          </a:p>
        </p:txBody>
      </p:sp>
      <p:sp>
        <p:nvSpPr>
          <p:cNvPr id="4" name="TextBox 3"/>
          <p:cNvSpPr txBox="1"/>
          <p:nvPr/>
        </p:nvSpPr>
        <p:spPr>
          <a:xfrm>
            <a:off x="914400" y="6284889"/>
            <a:ext cx="8667482" cy="646331"/>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What is REST anyway? – Todd </a:t>
            </a:r>
            <a:r>
              <a:rPr lang="en-US" sz="1200" i="1" dirty="0" err="1" smtClean="0">
                <a:hlinkClick r:id="rId4"/>
              </a:rPr>
              <a:t>Fredrich</a:t>
            </a:r>
            <a:r>
              <a:rPr lang="en-US" sz="1200" i="1" dirty="0" smtClean="0"/>
              <a:t>, </a:t>
            </a:r>
          </a:p>
          <a:p>
            <a:r>
              <a:rPr lang="en-US" sz="1200" i="1" dirty="0" smtClean="0">
                <a:hlinkClick r:id="rId5"/>
              </a:rPr>
              <a:t>REST – What is meant by uniform interface</a:t>
            </a:r>
            <a:endParaRPr lang="en-US" sz="1200" i="1" dirty="0" smtClean="0"/>
          </a:p>
          <a:p>
            <a:r>
              <a:rPr lang="en-US" sz="1200" i="1" dirty="0" smtClean="0">
                <a:hlinkClick r:id="rId6"/>
              </a:rPr>
              <a:t>Creating REST-</a:t>
            </a:r>
            <a:r>
              <a:rPr lang="en-US" sz="1200" i="1" dirty="0" err="1" smtClean="0">
                <a:hlinkClick r:id="rId6"/>
              </a:rPr>
              <a:t>ful</a:t>
            </a:r>
            <a:r>
              <a:rPr lang="en-US" sz="1200" i="1" dirty="0" smtClean="0">
                <a:hlinkClick r:id="rId6"/>
              </a:rPr>
              <a:t>, Hypermedia based Microservices with Spring Boot</a:t>
            </a:r>
            <a:endParaRPr lang="en-US" sz="1200" i="1" dirty="0"/>
          </a:p>
        </p:txBody>
      </p:sp>
    </p:spTree>
    <p:extLst>
      <p:ext uri="{BB962C8B-B14F-4D97-AF65-F5344CB8AC3E}">
        <p14:creationId xmlns:p14="http://schemas.microsoft.com/office/powerpoint/2010/main" val="1072542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Richardson’s Maturity Model</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99290" y="2710829"/>
            <a:ext cx="4992710" cy="3586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5"/>
          <p:cNvSpPr>
            <a:spLocks noChangeArrowheads="1"/>
          </p:cNvSpPr>
          <p:nvPr/>
        </p:nvSpPr>
        <p:spPr bwMode="auto">
          <a:xfrm>
            <a:off x="257579" y="2004741"/>
            <a:ext cx="70952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57200" algn="l"/>
              </a:tabLst>
              <a:defRPr>
                <a:solidFill>
                  <a:schemeClr val="tx1"/>
                </a:solidFill>
                <a:latin typeface="Arial" pitchFamily="34" charset="0"/>
                <a:cs typeface="Arial" pitchFamily="34" charset="0"/>
              </a:defRPr>
            </a:lvl1pPr>
            <a:lvl2pPr fontAlgn="base">
              <a:spcBef>
                <a:spcPct val="0"/>
              </a:spcBef>
              <a:spcAft>
                <a:spcPct val="0"/>
              </a:spcAft>
              <a:tabLst>
                <a:tab pos="457200" algn="l"/>
              </a:tabLst>
              <a:defRPr>
                <a:solidFill>
                  <a:schemeClr val="tx1"/>
                </a:solidFill>
                <a:latin typeface="Arial" pitchFamily="34" charset="0"/>
                <a:cs typeface="Arial" pitchFamily="34" charset="0"/>
              </a:defRPr>
            </a:lvl2pPr>
            <a:lvl3pPr fontAlgn="base">
              <a:spcBef>
                <a:spcPct val="0"/>
              </a:spcBef>
              <a:spcAft>
                <a:spcPct val="0"/>
              </a:spcAft>
              <a:tabLst>
                <a:tab pos="457200" algn="l"/>
              </a:tabLst>
              <a:defRPr>
                <a:solidFill>
                  <a:schemeClr val="tx1"/>
                </a:solidFill>
                <a:latin typeface="Arial" pitchFamily="34" charset="0"/>
                <a:cs typeface="Arial" pitchFamily="34" charset="0"/>
              </a:defRPr>
            </a:lvl3pPr>
            <a:lvl4pPr fontAlgn="base">
              <a:spcBef>
                <a:spcPct val="0"/>
              </a:spcBef>
              <a:spcAft>
                <a:spcPct val="0"/>
              </a:spcAft>
              <a:tabLst>
                <a:tab pos="457200" algn="l"/>
              </a:tabLst>
              <a:defRPr>
                <a:solidFill>
                  <a:schemeClr val="tx1"/>
                </a:solidFill>
                <a:latin typeface="Arial" pitchFamily="34" charset="0"/>
                <a:cs typeface="Arial" pitchFamily="34" charset="0"/>
              </a:defRPr>
            </a:lvl4pPr>
            <a:lvl5pPr fontAlgn="base">
              <a:spcBef>
                <a:spcPct val="0"/>
              </a:spcBef>
              <a:spcAft>
                <a:spcPct val="0"/>
              </a:spcAft>
              <a:tabLst>
                <a:tab pos="457200" algn="l"/>
              </a:tabLst>
              <a:defRPr>
                <a:solidFill>
                  <a:schemeClr val="tx1"/>
                </a:solidFill>
                <a:latin typeface="Arial" pitchFamily="34" charset="0"/>
                <a:cs typeface="Arial" pitchFamily="34" charset="0"/>
              </a:defRPr>
            </a:lvl5pPr>
            <a:lvl6pPr fontAlgn="base">
              <a:spcBef>
                <a:spcPct val="0"/>
              </a:spcBef>
              <a:spcAft>
                <a:spcPct val="0"/>
              </a:spcAft>
              <a:tabLst>
                <a:tab pos="457200" algn="l"/>
              </a:tabLst>
              <a:defRPr>
                <a:solidFill>
                  <a:schemeClr val="tx1"/>
                </a:solidFill>
                <a:latin typeface="Arial" pitchFamily="34" charset="0"/>
                <a:cs typeface="Arial" pitchFamily="34" charset="0"/>
              </a:defRPr>
            </a:lvl6pPr>
            <a:lvl7pPr fontAlgn="base">
              <a:spcBef>
                <a:spcPct val="0"/>
              </a:spcBef>
              <a:spcAft>
                <a:spcPct val="0"/>
              </a:spcAft>
              <a:tabLst>
                <a:tab pos="457200" algn="l"/>
              </a:tabLst>
              <a:defRPr>
                <a:solidFill>
                  <a:schemeClr val="tx1"/>
                </a:solidFill>
                <a:latin typeface="Arial" pitchFamily="34" charset="0"/>
                <a:cs typeface="Arial" pitchFamily="34" charset="0"/>
              </a:defRPr>
            </a:lvl7pPr>
            <a:lvl8pPr fontAlgn="base">
              <a:spcBef>
                <a:spcPct val="0"/>
              </a:spcBef>
              <a:spcAft>
                <a:spcPct val="0"/>
              </a:spcAft>
              <a:tabLst>
                <a:tab pos="457200" algn="l"/>
              </a:tabLst>
              <a:defRPr>
                <a:solidFill>
                  <a:schemeClr val="tx1"/>
                </a:solidFill>
                <a:latin typeface="Arial" pitchFamily="34" charset="0"/>
                <a:cs typeface="Arial" pitchFamily="34" charset="0"/>
              </a:defRPr>
            </a:lvl8pPr>
            <a:lvl9pPr fontAlgn="base">
              <a:spcBef>
                <a:spcPct val="0"/>
              </a:spcBef>
              <a:spcAft>
                <a:spcPct val="0"/>
              </a:spcAft>
              <a:tabLst>
                <a:tab pos="457200" algn="l"/>
              </a:tabLst>
              <a:defRPr>
                <a:solidFill>
                  <a:schemeClr val="tx1"/>
                </a:solidFill>
                <a:latin typeface="Arial" pitchFamily="34" charset="0"/>
                <a:cs typeface="Arial" pitchFamily="34" charset="0"/>
              </a:defRPr>
            </a:lvl9pPr>
          </a:lstStyle>
          <a:p>
            <a:pPr lvl="0" fontAlgn="auto">
              <a:spcBef>
                <a:spcPts val="0"/>
              </a:spcBef>
              <a:spcAft>
                <a:spcPts val="0"/>
              </a:spcAft>
              <a:tabLst/>
              <a:defRPr/>
            </a:pPr>
            <a:r>
              <a:rPr kumimoji="0" lang="en-US" altLang="en-US" b="1" i="0" u="none" strike="noStrike" cap="none" normalizeH="0" baseline="0" dirty="0" smtClean="0">
                <a:ln>
                  <a:noFill/>
                </a:ln>
                <a:solidFill>
                  <a:schemeClr val="tx1"/>
                </a:solidFill>
                <a:effectLst/>
                <a:ea typeface="Times New Roman" pitchFamily="18" charset="0"/>
              </a:rPr>
              <a:t>Level 0</a:t>
            </a:r>
            <a:r>
              <a:rPr kumimoji="0" lang="en-US" altLang="en-US" b="0" i="0" u="none" strike="noStrike" cap="none" normalizeH="0" baseline="0" dirty="0" smtClean="0">
                <a:ln>
                  <a:noFill/>
                </a:ln>
                <a:solidFill>
                  <a:schemeClr val="tx1"/>
                </a:solidFill>
                <a:effectLst/>
                <a:ea typeface="Times New Roman" pitchFamily="18" charset="0"/>
              </a:rPr>
              <a:t>: the Swamp of POX - at this level, we just use HTTP as a transport. </a:t>
            </a:r>
          </a:p>
          <a:p>
            <a:pPr fontAlgn="auto">
              <a:spcBef>
                <a:spcPts val="0"/>
              </a:spcBef>
              <a:spcAft>
                <a:spcPts val="0"/>
              </a:spcAft>
              <a:tabLst/>
              <a:defRPr/>
            </a:pPr>
            <a:r>
              <a:rPr lang="en-US" b="1" dirty="0"/>
              <a:t>Level 1</a:t>
            </a:r>
            <a:r>
              <a:rPr lang="en-US" dirty="0"/>
              <a:t>: Resources - at this level, a service might use HTTP URIs to distinguish between nouns, or entities, in the system. For example, you might route requests to /customers, /users, etc. XML-RPC is an </a:t>
            </a:r>
            <a:r>
              <a:rPr lang="en-US" dirty="0" smtClean="0"/>
              <a:t>example: </a:t>
            </a:r>
            <a:r>
              <a:rPr lang="en-US" dirty="0"/>
              <a:t>it uses HTTP, and it can use URIs to distinguish endpoints. Ultimately, though, XML-RPC is not RESTful: it’s using HTTP as a transport for something else (remote procedure calls</a:t>
            </a:r>
            <a:r>
              <a:rPr lang="en-US" dirty="0" smtClean="0"/>
              <a:t>).</a:t>
            </a:r>
            <a:endParaRPr kumimoji="0" lang="en-US" altLang="en-US" b="0" i="0" u="none" strike="noStrike" cap="none" normalizeH="0" baseline="0" dirty="0" smtClean="0">
              <a:ln>
                <a:noFill/>
              </a:ln>
              <a:solidFill>
                <a:schemeClr val="tx1"/>
              </a:solidFill>
              <a:effectLst/>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b="1" i="0" u="none" strike="noStrike" cap="none" normalizeH="0" baseline="0" dirty="0" smtClean="0">
                <a:ln>
                  <a:noFill/>
                </a:ln>
                <a:solidFill>
                  <a:schemeClr val="tx1"/>
                </a:solidFill>
                <a:effectLst/>
                <a:ea typeface="Times New Roman" pitchFamily="18" charset="0"/>
              </a:rPr>
              <a:t>Level 2</a:t>
            </a:r>
            <a:r>
              <a:rPr kumimoji="0" lang="en-US" altLang="en-US" b="0" i="0" u="none" strike="noStrike" cap="none" normalizeH="0" baseline="0" dirty="0" smtClean="0">
                <a:ln>
                  <a:noFill/>
                </a:ln>
                <a:solidFill>
                  <a:schemeClr val="tx1"/>
                </a:solidFill>
                <a:effectLst/>
                <a:ea typeface="Times New Roman" pitchFamily="18" charset="0"/>
              </a:rPr>
              <a:t>: HTTP methods- this is the level you want to be at. If you do </a:t>
            </a:r>
            <a:r>
              <a:rPr kumimoji="0" lang="en-US" altLang="en-US" b="1" i="0" u="none" strike="noStrike" cap="none" normalizeH="0" baseline="0" dirty="0" smtClean="0">
                <a:ln>
                  <a:noFill/>
                </a:ln>
                <a:solidFill>
                  <a:schemeClr val="tx1"/>
                </a:solidFill>
                <a:effectLst/>
                <a:ea typeface="Times New Roman" pitchFamily="18" charset="0"/>
              </a:rPr>
              <a:t>everything</a:t>
            </a:r>
            <a:r>
              <a:rPr kumimoji="0" lang="en-US" altLang="en-US" b="0" i="0" u="none" strike="noStrike" cap="none" normalizeH="0" baseline="0" dirty="0" smtClean="0">
                <a:ln>
                  <a:noFill/>
                </a:ln>
                <a:solidFill>
                  <a:schemeClr val="tx1"/>
                </a:solidFill>
                <a:effectLst/>
                <a:ea typeface="Times New Roman" pitchFamily="18" charset="0"/>
              </a:rPr>
              <a:t> wrong with Spring MVC, you’ll probably still end up here. At this level, services take advantage of native HTTP qualities like headers, status codes, distinct URIs, and more. This is where we’ll start our journey.</a:t>
            </a: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b="1" i="0" u="none" strike="noStrike" cap="none" normalizeH="0" baseline="0" dirty="0" smtClean="0">
                <a:ln>
                  <a:noFill/>
                </a:ln>
                <a:solidFill>
                  <a:schemeClr val="tx1"/>
                </a:solidFill>
                <a:effectLst/>
                <a:ea typeface="Times New Roman" pitchFamily="18" charset="0"/>
              </a:rPr>
              <a:t>Level 3</a:t>
            </a:r>
            <a:r>
              <a:rPr kumimoji="0" lang="en-US" altLang="en-US" b="0" i="0" u="none" strike="noStrike" cap="none" normalizeH="0" baseline="0" dirty="0" smtClean="0">
                <a:ln>
                  <a:noFill/>
                </a:ln>
                <a:solidFill>
                  <a:schemeClr val="tx1"/>
                </a:solidFill>
                <a:effectLst/>
                <a:ea typeface="Times New Roman" pitchFamily="18" charset="0"/>
              </a:rPr>
              <a:t>: Hypermedia Controls - This final level is where we</a:t>
            </a:r>
            <a:r>
              <a:rPr kumimoji="0" lang="en-US" altLang="en-US" b="0" i="0" u="none" strike="noStrike" cap="none" normalizeH="0" dirty="0" smtClean="0">
                <a:ln>
                  <a:noFill/>
                </a:ln>
                <a:solidFill>
                  <a:schemeClr val="tx1"/>
                </a:solidFill>
                <a:effectLst/>
                <a:ea typeface="Times New Roman" pitchFamily="18" charset="0"/>
              </a:rPr>
              <a:t> should	</a:t>
            </a:r>
            <a:r>
              <a:rPr kumimoji="0" lang="en-US" altLang="en-US" b="0" i="0" u="none" strike="noStrike" cap="none" normalizeH="0" baseline="0" dirty="0" smtClean="0">
                <a:ln>
                  <a:noFill/>
                </a:ln>
                <a:solidFill>
                  <a:schemeClr val="tx1"/>
                </a:solidFill>
                <a:effectLst/>
                <a:ea typeface="Times New Roman" pitchFamily="18" charset="0"/>
              </a:rPr>
              <a:t> strive to be. Hypermedia, as practiced using the </a:t>
            </a:r>
            <a:r>
              <a:rPr kumimoji="0" lang="en-US" altLang="en-US" b="0" i="0" u="none" strike="noStrike" cap="none" normalizeH="0" baseline="0" dirty="0" smtClean="0">
                <a:ln>
                  <a:noFill/>
                </a:ln>
                <a:solidFill>
                  <a:schemeClr val="tx1"/>
                </a:solidFill>
                <a:effectLst/>
                <a:ea typeface="Times New Roman" pitchFamily="18" charset="0"/>
                <a:hlinkClick r:id="rId4"/>
              </a:rPr>
              <a:t>HATEOAS</a:t>
            </a:r>
            <a:r>
              <a:rPr kumimoji="0" lang="en-US" altLang="en-US" b="0" i="0" u="none" strike="noStrike" cap="none" normalizeH="0" baseline="0" dirty="0" smtClean="0">
                <a:ln>
                  <a:noFill/>
                </a:ln>
                <a:solidFill>
                  <a:schemeClr val="tx1"/>
                </a:solidFill>
                <a:effectLst/>
                <a:ea typeface="Times New Roman" pitchFamily="18" charset="0"/>
              </a:rPr>
              <a:t> </a:t>
            </a:r>
            <a:endParaRPr kumimoji="0" lang="en-US" alt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Box 4"/>
          <p:cNvSpPr txBox="1"/>
          <p:nvPr/>
        </p:nvSpPr>
        <p:spPr>
          <a:xfrm>
            <a:off x="365481" y="6566111"/>
            <a:ext cx="8281115" cy="276999"/>
          </a:xfrm>
          <a:prstGeom prst="rect">
            <a:avLst/>
          </a:prstGeom>
          <a:noFill/>
        </p:spPr>
        <p:txBody>
          <a:bodyPr wrap="square" rtlCol="0">
            <a:spAutoFit/>
          </a:bodyPr>
          <a:lstStyle/>
          <a:p>
            <a:r>
              <a:rPr lang="en-US" sz="1200" i="1" dirty="0" smtClean="0"/>
              <a:t>Ref</a:t>
            </a:r>
            <a:r>
              <a:rPr lang="en-US" sz="1200" i="1" dirty="0" smtClean="0">
                <a:hlinkClick r:id="rId5"/>
              </a:rPr>
              <a:t>: </a:t>
            </a:r>
            <a:r>
              <a:rPr lang="en-US" sz="1200" b="1" dirty="0">
                <a:hlinkClick r:id="rId6"/>
              </a:rPr>
              <a:t>Richardson Maturity </a:t>
            </a:r>
            <a:r>
              <a:rPr lang="en-US" sz="1200" b="1" dirty="0" smtClean="0">
                <a:hlinkClick r:id="rId6"/>
              </a:rPr>
              <a:t>Model </a:t>
            </a:r>
            <a:r>
              <a:rPr lang="en-US" sz="1200" i="1" dirty="0" smtClean="0">
                <a:hlinkClick r:id="rId6"/>
              </a:rPr>
              <a:t>– Roy Fielding</a:t>
            </a:r>
            <a:endParaRPr lang="en-US" sz="1200" i="1" dirty="0"/>
          </a:p>
        </p:txBody>
      </p:sp>
    </p:spTree>
    <p:extLst>
      <p:ext uri="{BB962C8B-B14F-4D97-AF65-F5344CB8AC3E}">
        <p14:creationId xmlns:p14="http://schemas.microsoft.com/office/powerpoint/2010/main" val="1298778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 y="365125"/>
            <a:ext cx="12909584" cy="1325563"/>
          </a:xfrm>
        </p:spPr>
        <p:txBody>
          <a:bodyPr>
            <a:normAutofit/>
          </a:bodyPr>
          <a:lstStyle/>
          <a:p>
            <a:r>
              <a:rPr lang="en-US" sz="4000" b="1" dirty="0"/>
              <a:t>Hypermedia as the engine of application state </a:t>
            </a:r>
            <a:r>
              <a:rPr lang="en-US" sz="4000" dirty="0"/>
              <a:t>(</a:t>
            </a:r>
            <a:r>
              <a:rPr lang="en-US" sz="4000" b="1" dirty="0"/>
              <a:t>HATEOAS</a:t>
            </a:r>
            <a:r>
              <a:rPr lang="en-US" sz="4000" dirty="0"/>
              <a:t>)</a:t>
            </a:r>
          </a:p>
        </p:txBody>
      </p:sp>
      <p:sp>
        <p:nvSpPr>
          <p:cNvPr id="3" name="Content Placeholder 2"/>
          <p:cNvSpPr>
            <a:spLocks noGrp="1"/>
          </p:cNvSpPr>
          <p:nvPr>
            <p:ph idx="1"/>
          </p:nvPr>
        </p:nvSpPr>
        <p:spPr>
          <a:xfrm>
            <a:off x="334851" y="1287887"/>
            <a:ext cx="11384923" cy="4889076"/>
          </a:xfrm>
        </p:spPr>
        <p:txBody>
          <a:bodyPr>
            <a:normAutofit/>
          </a:bodyPr>
          <a:lstStyle/>
          <a:p>
            <a:r>
              <a:rPr lang="en-US" dirty="0" smtClean="0"/>
              <a:t>Help </a:t>
            </a:r>
            <a:r>
              <a:rPr lang="en-US" dirty="0" smtClean="0"/>
              <a:t>client navigate the Service API by providing necessary information dynamically in the response using media types and link relations</a:t>
            </a:r>
            <a:endParaRPr lang="en-US" dirty="0"/>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t> </a:t>
            </a:r>
            <a:r>
              <a:rPr lang="en-US" sz="1200" i="1" dirty="0" smtClean="0">
                <a:hlinkClick r:id="rId4"/>
              </a:rPr>
              <a:t>Understanding HATEOAS</a:t>
            </a:r>
            <a:endParaRPr lang="en-US" sz="1200" i="1"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125" y="3896262"/>
            <a:ext cx="36957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6587" y="3488061"/>
            <a:ext cx="498157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4514" y="3090929"/>
            <a:ext cx="1720201" cy="369332"/>
          </a:xfrm>
          <a:prstGeom prst="rect">
            <a:avLst/>
          </a:prstGeom>
          <a:noFill/>
        </p:spPr>
        <p:txBody>
          <a:bodyPr wrap="square" rtlCol="0">
            <a:spAutoFit/>
          </a:bodyPr>
          <a:lstStyle/>
          <a:p>
            <a:r>
              <a:rPr lang="en-US" b="1" dirty="0" smtClean="0">
                <a:solidFill>
                  <a:srgbClr val="FF0000"/>
                </a:solidFill>
              </a:rPr>
              <a:t>No Hypermedia</a:t>
            </a:r>
            <a:endParaRPr lang="en-US" b="1" dirty="0">
              <a:solidFill>
                <a:srgbClr val="FF0000"/>
              </a:solidFill>
            </a:endParaRPr>
          </a:p>
        </p:txBody>
      </p:sp>
      <p:sp>
        <p:nvSpPr>
          <p:cNvPr id="11" name="TextBox 10"/>
          <p:cNvSpPr txBox="1"/>
          <p:nvPr/>
        </p:nvSpPr>
        <p:spPr>
          <a:xfrm>
            <a:off x="5885645" y="2869874"/>
            <a:ext cx="4362517" cy="646331"/>
          </a:xfrm>
          <a:prstGeom prst="rect">
            <a:avLst/>
          </a:prstGeom>
          <a:noFill/>
        </p:spPr>
        <p:txBody>
          <a:bodyPr wrap="square" rtlCol="0">
            <a:spAutoFit/>
          </a:bodyPr>
          <a:lstStyle/>
          <a:p>
            <a:pPr algn="ctr"/>
            <a:r>
              <a:rPr lang="en-US" b="1" dirty="0" smtClean="0">
                <a:solidFill>
                  <a:schemeClr val="accent6">
                    <a:lumMod val="75000"/>
                  </a:schemeClr>
                </a:solidFill>
              </a:rPr>
              <a:t>Helping client to navigate the API with Hypermedia links</a:t>
            </a:r>
            <a:endParaRPr lang="en-US" b="1" dirty="0">
              <a:solidFill>
                <a:schemeClr val="accent6">
                  <a:lumMod val="75000"/>
                </a:schemeClr>
              </a:solidFill>
            </a:endParaRPr>
          </a:p>
        </p:txBody>
      </p:sp>
    </p:spTree>
    <p:extLst>
      <p:ext uri="{BB962C8B-B14F-4D97-AF65-F5344CB8AC3E}">
        <p14:creationId xmlns:p14="http://schemas.microsoft.com/office/powerpoint/2010/main" val="697125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981075"/>
          </a:xfrm>
        </p:spPr>
        <p:txBody>
          <a:bodyPr/>
          <a:lstStyle/>
          <a:p>
            <a:r>
              <a:rPr lang="en-US" dirty="0" smtClean="0"/>
              <a:t>CRUD using HTTP methods (*as per the RFCs)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03411255"/>
              </p:ext>
            </p:extLst>
          </p:nvPr>
        </p:nvGraphicFramePr>
        <p:xfrm>
          <a:off x="103030" y="1266064"/>
          <a:ext cx="12000070" cy="4996068"/>
        </p:xfrm>
        <a:graphic>
          <a:graphicData uri="http://schemas.openxmlformats.org/drawingml/2006/table">
            <a:tbl>
              <a:tblPr firstRow="1" bandRow="1">
                <a:tableStyleId>{2D5ABB26-0587-4C30-8999-92F81FD0307C}</a:tableStyleId>
              </a:tblPr>
              <a:tblGrid>
                <a:gridCol w="2400014"/>
                <a:gridCol w="2400014"/>
                <a:gridCol w="2400014"/>
                <a:gridCol w="2132399"/>
                <a:gridCol w="2667629"/>
              </a:tblGrid>
              <a:tr h="764811">
                <a:tc>
                  <a:txBody>
                    <a:bodyPr/>
                    <a:lstStyle/>
                    <a:p>
                      <a:pPr algn="ctr"/>
                      <a:r>
                        <a:rPr lang="en-US" sz="2800" b="1" dirty="0" smtClean="0"/>
                        <a:t>GET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PUT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POST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DELETE</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PATCH</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3666">
                <a:tc>
                  <a:txBody>
                    <a:bodyPr/>
                    <a:lstStyle/>
                    <a:p>
                      <a:pPr algn="ctr"/>
                      <a:r>
                        <a:rPr lang="en-US" sz="2000" dirty="0" smtClean="0"/>
                        <a:t>Retrieve a resource.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Create</a:t>
                      </a:r>
                      <a:r>
                        <a:rPr lang="en-US" sz="2000" baseline="0" dirty="0" smtClean="0"/>
                        <a:t> or replace a resource in its entirety at the Client defined URL.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Add a child resource</a:t>
                      </a:r>
                      <a:r>
                        <a:rPr lang="en-US" sz="2000" baseline="0" dirty="0" smtClean="0"/>
                        <a:t> at a Service defined URL.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Delete</a:t>
                      </a:r>
                      <a:r>
                        <a:rPr lang="en-US" sz="2000" baseline="0" dirty="0" smtClean="0"/>
                        <a:t> a resource.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Send instructions</a:t>
                      </a:r>
                      <a:r>
                        <a:rPr lang="en-US" sz="2000" baseline="0" dirty="0" smtClean="0"/>
                        <a:t> on how the Service should modify a resource. RFC 5789.</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60396">
                <a:tc>
                  <a:txBody>
                    <a:bodyPr/>
                    <a:lstStyle/>
                    <a:p>
                      <a:pPr algn="ctr"/>
                      <a:r>
                        <a:rPr lang="en-US" sz="2000" dirty="0" smtClean="0"/>
                        <a:t>Safe/Idempotent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Safe/Idempotent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Not 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Not 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Can be made</a:t>
                      </a:r>
                      <a:r>
                        <a:rPr lang="en-US" sz="2000" baseline="0" dirty="0" smtClean="0"/>
                        <a:t> Idempotent but isn’t required to be.</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07195">
                <a:tc>
                  <a:txBody>
                    <a:bodyPr/>
                    <a:lstStyle/>
                    <a:p>
                      <a:r>
                        <a:rPr lang="en-US" dirty="0" smtClean="0"/>
                        <a:t>GET /user/6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PUT /user/6/friend/7</a:t>
                      </a:r>
                    </a:p>
                    <a:p>
                      <a:r>
                        <a:rPr lang="en-US" dirty="0" smtClean="0"/>
                        <a:t>{“Name”:</a:t>
                      </a:r>
                      <a:r>
                        <a:rPr lang="en-US" baseline="0" dirty="0" smtClean="0"/>
                        <a:t> “Jane Doe”}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POST /users</a:t>
                      </a:r>
                    </a:p>
                    <a:p>
                      <a:r>
                        <a:rPr lang="en-US" dirty="0" smtClean="0"/>
                        <a:t>{“Name”: ”Jane Doe”}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DELETE</a:t>
                      </a:r>
                      <a:r>
                        <a:rPr lang="en-US" baseline="0" dirty="0" smtClean="0"/>
                        <a:t> /user/6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   {“increment": "/count/5", “by": 7}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t> </a:t>
            </a:r>
            <a:r>
              <a:rPr lang="en-US" sz="1200" i="1" dirty="0" smtClean="0">
                <a:hlinkClick r:id="rId4"/>
              </a:rPr>
              <a:t>RFC 2616</a:t>
            </a:r>
            <a:r>
              <a:rPr lang="en-US" sz="1200" i="1" dirty="0" smtClean="0"/>
              <a:t>, </a:t>
            </a:r>
            <a:r>
              <a:rPr lang="en-US" sz="1200" i="1" dirty="0" smtClean="0">
                <a:hlinkClick r:id="rId5"/>
              </a:rPr>
              <a:t>RFC 5789</a:t>
            </a:r>
            <a:endParaRPr lang="en-US" sz="1200" i="1" dirty="0"/>
          </a:p>
        </p:txBody>
      </p:sp>
      <p:sp>
        <p:nvSpPr>
          <p:cNvPr id="6" name="TextBox 5"/>
          <p:cNvSpPr txBox="1"/>
          <p:nvPr/>
        </p:nvSpPr>
        <p:spPr>
          <a:xfrm>
            <a:off x="444500" y="6262132"/>
            <a:ext cx="9906000" cy="369332"/>
          </a:xfrm>
          <a:prstGeom prst="rect">
            <a:avLst/>
          </a:prstGeom>
          <a:noFill/>
        </p:spPr>
        <p:txBody>
          <a:bodyPr wrap="square" rtlCol="0">
            <a:spAutoFit/>
          </a:bodyPr>
          <a:lstStyle/>
          <a:p>
            <a:r>
              <a:rPr lang="en-US" b="1" i="1" dirty="0" err="1" smtClean="0"/>
              <a:t>Idempotence</a:t>
            </a:r>
            <a:r>
              <a:rPr lang="en-US" b="1" i="1" dirty="0" smtClean="0"/>
              <a:t>: The </a:t>
            </a:r>
            <a:r>
              <a:rPr lang="en-US" b="1" i="1" dirty="0"/>
              <a:t>side-effects of N &gt; 0 identical requests is the same as for a single request</a:t>
            </a:r>
            <a:r>
              <a:rPr lang="en-US" b="1" i="1" dirty="0" smtClean="0"/>
              <a:t> </a:t>
            </a:r>
            <a:endParaRPr lang="en-US" b="1" i="1" dirty="0"/>
          </a:p>
        </p:txBody>
      </p:sp>
    </p:spTree>
    <p:extLst>
      <p:ext uri="{BB962C8B-B14F-4D97-AF65-F5344CB8AC3E}">
        <p14:creationId xmlns:p14="http://schemas.microsoft.com/office/powerpoint/2010/main" val="1195776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981075"/>
          </a:xfrm>
        </p:spPr>
        <p:txBody>
          <a:bodyPr/>
          <a:lstStyle/>
          <a:p>
            <a:r>
              <a:rPr lang="en-US" dirty="0" smtClean="0"/>
              <a:t>HTTP status codes</a:t>
            </a:r>
            <a:endParaRPr lang="en-US" dirty="0"/>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 </a:t>
            </a:r>
            <a:r>
              <a:rPr lang="en-US" sz="1200" i="1" dirty="0" smtClean="0">
                <a:hlinkClick r:id="rId3"/>
              </a:rPr>
              <a:t>HTTP 1.1</a:t>
            </a:r>
            <a:endParaRPr lang="en-US" sz="1200" i="1" dirty="0"/>
          </a:p>
        </p:txBody>
      </p:sp>
      <p:graphicFrame>
        <p:nvGraphicFramePr>
          <p:cNvPr id="7" name="Table 6"/>
          <p:cNvGraphicFramePr>
            <a:graphicFrameLocks noGrp="1"/>
          </p:cNvGraphicFramePr>
          <p:nvPr>
            <p:extLst>
              <p:ext uri="{D42A27DB-BD31-4B8C-83A1-F6EECF244321}">
                <p14:modId xmlns:p14="http://schemas.microsoft.com/office/powerpoint/2010/main" val="3886781647"/>
              </p:ext>
            </p:extLst>
          </p:nvPr>
        </p:nvGraphicFramePr>
        <p:xfrm>
          <a:off x="103030" y="1608666"/>
          <a:ext cx="11720670" cy="2926080"/>
        </p:xfrm>
        <a:graphic>
          <a:graphicData uri="http://schemas.openxmlformats.org/drawingml/2006/table">
            <a:tbl>
              <a:tblPr firstRow="1" bandRow="1">
                <a:tableStyleId>{2D5ABB26-0587-4C30-8999-92F81FD0307C}</a:tableStyleId>
              </a:tblPr>
              <a:tblGrid>
                <a:gridCol w="2119470"/>
                <a:gridCol w="2761838"/>
                <a:gridCol w="2440654"/>
                <a:gridCol w="2440654"/>
                <a:gridCol w="195805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1XX – Informational</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2XX – Success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3XX – Redirection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4XX – Client Error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5XX – Server Error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100 Continue</a:t>
                      </a:r>
                    </a:p>
                    <a:p>
                      <a:r>
                        <a:rPr lang="en-US" dirty="0" smtClean="0"/>
                        <a:t>102</a:t>
                      </a:r>
                      <a:r>
                        <a:rPr lang="en-US" baseline="0" dirty="0" smtClean="0"/>
                        <a:t> Processing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200 OK</a:t>
                      </a:r>
                    </a:p>
                    <a:p>
                      <a:r>
                        <a:rPr lang="en-US" dirty="0" smtClean="0"/>
                        <a:t>201 Created</a:t>
                      </a:r>
                    </a:p>
                    <a:p>
                      <a:r>
                        <a:rPr lang="en-US" dirty="0" smtClean="0"/>
                        <a:t>202 Accepted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301 Moved Permanently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302 Found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304 Not Modified</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400 Bad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401 Unauthorized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403 Forbidden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404 Not Found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405 – Method Not Allowed</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500 Internal Server Error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501 Not Implemented 502 Bad Gateway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503 Service Unavailable</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7063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4000" y="1122363"/>
            <a:ext cx="3574093" cy="305604"/>
          </a:xfrm>
        </p:spPr>
        <p:txBody>
          <a:bodyPr>
            <a:normAutofit fontScale="90000"/>
          </a:bodyPr>
          <a:lstStyle/>
          <a:p>
            <a:r>
              <a:rPr lang="en-US" dirty="0" smtClean="0"/>
              <a:t>About me</a:t>
            </a:r>
            <a:endParaRPr lang="en-US" dirty="0"/>
          </a:p>
        </p:txBody>
      </p:sp>
      <p:sp>
        <p:nvSpPr>
          <p:cNvPr id="7" name="TextBox 6"/>
          <p:cNvSpPr txBox="1"/>
          <p:nvPr/>
        </p:nvSpPr>
        <p:spPr>
          <a:xfrm>
            <a:off x="726510" y="1578280"/>
            <a:ext cx="10647123"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Part of the </a:t>
            </a:r>
            <a:r>
              <a:rPr lang="en-US" sz="2400" b="1" dirty="0" err="1" smtClean="0"/>
              <a:t>MyHealth</a:t>
            </a:r>
            <a:r>
              <a:rPr lang="en-US" sz="2400" dirty="0" smtClean="0"/>
              <a:t> team at Intermountain healthcare</a:t>
            </a:r>
          </a:p>
          <a:p>
            <a:pPr marL="285750" indent="-285750">
              <a:buFont typeface="Arial" panose="020B0604020202020204" pitchFamily="34" charset="0"/>
              <a:buChar char="•"/>
            </a:pPr>
            <a:r>
              <a:rPr lang="en-US" sz="2400" dirty="0" smtClean="0"/>
              <a:t>Big fan of Open source software and it’s </a:t>
            </a:r>
            <a:r>
              <a:rPr lang="en-US" sz="2400" dirty="0" smtClean="0"/>
              <a:t>philosophy</a:t>
            </a:r>
          </a:p>
          <a:p>
            <a:pPr marL="285750" indent="-285750">
              <a:buFont typeface="Arial" panose="020B0604020202020204" pitchFamily="34" charset="0"/>
              <a:buChar char="•"/>
            </a:pPr>
            <a:r>
              <a:rPr lang="en-US" sz="2400" dirty="0" smtClean="0"/>
              <a:t>Slides/Sources of this presentation </a:t>
            </a:r>
            <a:r>
              <a:rPr lang="en-US" sz="2400" dirty="0"/>
              <a:t>are available at https://github.com/batchu/spring-boot-ujug</a:t>
            </a:r>
            <a:endParaRPr lang="en-US" sz="2400" dirty="0" smtClean="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77240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services</a:t>
            </a:r>
            <a:endParaRPr lang="en-US" dirty="0"/>
          </a:p>
        </p:txBody>
      </p:sp>
      <p:sp>
        <p:nvSpPr>
          <p:cNvPr id="3" name="Content Placeholder 2"/>
          <p:cNvSpPr>
            <a:spLocks noGrp="1"/>
          </p:cNvSpPr>
          <p:nvPr>
            <p:ph idx="1"/>
          </p:nvPr>
        </p:nvSpPr>
        <p:spPr/>
        <p:txBody>
          <a:bodyPr>
            <a:normAutofit/>
          </a:bodyPr>
          <a:lstStyle/>
          <a:p>
            <a:pPr marL="0" indent="0" algn="ctr">
              <a:buNone/>
            </a:pPr>
            <a:r>
              <a:rPr lang="en-US" i="1" dirty="0" smtClean="0"/>
              <a:t>Developing a single application as a suite of small services, each running in its own process and communicating with lightweight mechanisms, often an HTTP resource API. </a:t>
            </a:r>
          </a:p>
          <a:p>
            <a:endParaRPr lang="en-US" dirty="0" smtClean="0"/>
          </a:p>
          <a:p>
            <a:endParaRPr lang="en-US" dirty="0"/>
          </a:p>
        </p:txBody>
      </p:sp>
      <p:sp>
        <p:nvSpPr>
          <p:cNvPr id="4" name="TextBox 3"/>
          <p:cNvSpPr txBox="1"/>
          <p:nvPr/>
        </p:nvSpPr>
        <p:spPr>
          <a:xfrm>
            <a:off x="103031" y="6428601"/>
            <a:ext cx="8667482" cy="461665"/>
          </a:xfrm>
          <a:prstGeom prst="rect">
            <a:avLst/>
          </a:prstGeom>
          <a:noFill/>
        </p:spPr>
        <p:txBody>
          <a:bodyPr wrap="square" rtlCol="0">
            <a:spAutoFit/>
          </a:bodyPr>
          <a:lstStyle/>
          <a:p>
            <a:r>
              <a:rPr lang="en-US" sz="1200" i="1" dirty="0" smtClean="0"/>
              <a:t>Ref</a:t>
            </a:r>
            <a:r>
              <a:rPr lang="en-US" sz="1200" i="1" dirty="0" smtClean="0">
                <a:hlinkClick r:id="rId2"/>
              </a:rPr>
              <a:t>: </a:t>
            </a:r>
            <a:r>
              <a:rPr lang="en-US" sz="1200" i="1" dirty="0" smtClean="0"/>
              <a:t> </a:t>
            </a:r>
            <a:r>
              <a:rPr lang="en-US" sz="1200" i="1" dirty="0" smtClean="0">
                <a:hlinkClick r:id="rId3"/>
              </a:rPr>
              <a:t>Microservices – Martin </a:t>
            </a:r>
            <a:r>
              <a:rPr lang="en-US" sz="1200" i="1" dirty="0" err="1" smtClean="0">
                <a:hlinkClick r:id="rId3"/>
              </a:rPr>
              <a:t>Folwer</a:t>
            </a:r>
            <a:endParaRPr lang="en-US" sz="1200" i="1" dirty="0" smtClean="0"/>
          </a:p>
          <a:p>
            <a:r>
              <a:rPr lang="en-US" sz="1200" i="1" dirty="0" smtClean="0"/>
              <a:t>Image: </a:t>
            </a:r>
            <a:r>
              <a:rPr lang="en-US" sz="1200" i="1" dirty="0" smtClean="0">
                <a:hlinkClick r:id="rId4"/>
              </a:rPr>
              <a:t>Courtesy of Eugene </a:t>
            </a:r>
            <a:r>
              <a:rPr lang="en-US" sz="1200" i="1" dirty="0" err="1" smtClean="0">
                <a:hlinkClick r:id="rId4"/>
              </a:rPr>
              <a:t>Dvorkin</a:t>
            </a:r>
            <a:endParaRPr lang="en-US" sz="1200" i="1" dirty="0"/>
          </a:p>
        </p:txBody>
      </p:sp>
      <p:pic>
        <p:nvPicPr>
          <p:cNvPr id="1026" name="Picture 2" descr="http://eugenedvorkin.com/wp-content/uploads/2014/06/micro-service-architectu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775" y="3195637"/>
            <a:ext cx="57150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81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architectural style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Characteristics:</a:t>
            </a:r>
          </a:p>
          <a:p>
            <a:r>
              <a:rPr lang="en-US" b="1" dirty="0" smtClean="0"/>
              <a:t>Componentization via Services</a:t>
            </a:r>
          </a:p>
          <a:p>
            <a:r>
              <a:rPr lang="en-US" b="1" dirty="0" smtClean="0"/>
              <a:t>Organized around Business Capabilities</a:t>
            </a:r>
          </a:p>
          <a:p>
            <a:r>
              <a:rPr lang="en-US" b="1" dirty="0" smtClean="0"/>
              <a:t>Products not Projects</a:t>
            </a:r>
          </a:p>
          <a:p>
            <a:r>
              <a:rPr lang="en-US" b="1" dirty="0" smtClean="0"/>
              <a:t>Smart endpoints and dumb pipes</a:t>
            </a:r>
          </a:p>
          <a:p>
            <a:r>
              <a:rPr lang="en-US" b="1" dirty="0" smtClean="0"/>
              <a:t>Decentralized Governance</a:t>
            </a:r>
          </a:p>
          <a:p>
            <a:r>
              <a:rPr lang="en-US" b="1" dirty="0" smtClean="0"/>
              <a:t>Decentralized Data Management</a:t>
            </a:r>
          </a:p>
          <a:p>
            <a:r>
              <a:rPr lang="en-US" b="1" dirty="0" smtClean="0"/>
              <a:t>Infrastructure Automation</a:t>
            </a:r>
          </a:p>
          <a:p>
            <a:r>
              <a:rPr lang="en-US" b="1" dirty="0" smtClean="0"/>
              <a:t>Design for failure</a:t>
            </a:r>
          </a:p>
          <a:p>
            <a:r>
              <a:rPr lang="en-US" b="1" dirty="0" smtClean="0"/>
              <a:t>Evolutionary Design</a:t>
            </a:r>
          </a:p>
          <a:p>
            <a:endParaRPr lang="en-US" b="1" dirty="0" smtClean="0"/>
          </a:p>
          <a:p>
            <a:pPr marL="0" indent="0">
              <a:buNone/>
            </a:pPr>
            <a:endParaRPr lang="en-US" dirty="0" smtClean="0"/>
          </a:p>
          <a:p>
            <a:endParaRPr lang="en-US" dirty="0" smtClean="0"/>
          </a:p>
          <a:p>
            <a:endParaRPr lang="en-US" dirty="0"/>
          </a:p>
          <a:p>
            <a:pPr marL="0" indent="0">
              <a:buNone/>
            </a:pPr>
            <a:r>
              <a:rPr lang="en-US" dirty="0" smtClean="0"/>
              <a:t>Reference: http://martinfowler.com/articles/microservices.html</a:t>
            </a:r>
            <a:endParaRPr lang="en-US" dirty="0"/>
          </a:p>
        </p:txBody>
      </p:sp>
    </p:spTree>
    <p:extLst>
      <p:ext uri="{BB962C8B-B14F-4D97-AF65-F5344CB8AC3E}">
        <p14:creationId xmlns:p14="http://schemas.microsoft.com/office/powerpoint/2010/main" val="37120996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3" y="64221"/>
            <a:ext cx="10515600" cy="1325563"/>
          </a:xfrm>
        </p:spPr>
        <p:txBody>
          <a:bodyPr/>
          <a:lstStyle/>
          <a:p>
            <a:r>
              <a:rPr lang="en-US" dirty="0" smtClean="0"/>
              <a:t>Monolithic challenges</a:t>
            </a:r>
            <a:endParaRPr lang="en-US" dirty="0"/>
          </a:p>
        </p:txBody>
      </p:sp>
      <p:pic>
        <p:nvPicPr>
          <p:cNvPr id="1033" name="Picture 9" descr="https://openclipart.org/image/800px/svg_to_png/20369/thilakarathna-Compu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877" y="4209267"/>
            <a:ext cx="2586163" cy="2560104"/>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www.innovationfiles.org/wp-content/uploads/2013/06/firefox_logo-only_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910" y="4531093"/>
            <a:ext cx="903742" cy="86688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assets.hunterunited.com.au/images/Chrome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5652" y="4631902"/>
            <a:ext cx="712102" cy="712102"/>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freepngimages.com/wp-content/uploads/2014/04/Internet_Explorer_7_Logo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7754" y="4581893"/>
            <a:ext cx="812387" cy="8160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800600" y="950253"/>
            <a:ext cx="7092409" cy="5691847"/>
          </a:xfrm>
          <a:prstGeom prst="rect">
            <a:avLst/>
          </a:prstGeom>
          <a:solidFill>
            <a:srgbClr val="00B05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858694" y="2215271"/>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17711" y="1504084"/>
            <a:ext cx="4480557" cy="400110"/>
          </a:xfrm>
          <a:prstGeom prst="rect">
            <a:avLst/>
          </a:prstGeom>
          <a:noFill/>
        </p:spPr>
        <p:txBody>
          <a:bodyPr wrap="square" rtlCol="0">
            <a:spAutoFit/>
          </a:bodyPr>
          <a:lstStyle/>
          <a:p>
            <a:r>
              <a:rPr lang="en-US" sz="2000" b="1" dirty="0" smtClean="0"/>
              <a:t>A typical Java App with Spring MVC</a:t>
            </a:r>
            <a:endParaRPr lang="en-US" sz="2000" b="1" dirty="0"/>
          </a:p>
        </p:txBody>
      </p:sp>
      <p:sp>
        <p:nvSpPr>
          <p:cNvPr id="12" name="TextBox 11"/>
          <p:cNvSpPr txBox="1"/>
          <p:nvPr/>
        </p:nvSpPr>
        <p:spPr>
          <a:xfrm>
            <a:off x="5983963" y="2975881"/>
            <a:ext cx="1436914" cy="646331"/>
          </a:xfrm>
          <a:prstGeom prst="rect">
            <a:avLst/>
          </a:prstGeom>
          <a:noFill/>
        </p:spPr>
        <p:txBody>
          <a:bodyPr wrap="square" rtlCol="0">
            <a:spAutoFit/>
          </a:bodyPr>
          <a:lstStyle/>
          <a:p>
            <a:r>
              <a:rPr lang="en-US" b="1" dirty="0" smtClean="0"/>
              <a:t>Controllers</a:t>
            </a:r>
          </a:p>
          <a:p>
            <a:r>
              <a:rPr lang="en-US" b="1" dirty="0" smtClean="0"/>
              <a:t>(Endpints)</a:t>
            </a:r>
            <a:endParaRPr lang="en-US" b="1" dirty="0"/>
          </a:p>
        </p:txBody>
      </p:sp>
      <p:sp>
        <p:nvSpPr>
          <p:cNvPr id="21" name="Rectangle 20"/>
          <p:cNvSpPr/>
          <p:nvPr/>
        </p:nvSpPr>
        <p:spPr>
          <a:xfrm>
            <a:off x="7667898" y="2230790"/>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433563" y="2230790"/>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603276" y="4640012"/>
            <a:ext cx="3921038" cy="504908"/>
          </a:xfrm>
          <a:prstGeom prst="rect">
            <a:avLst/>
          </a:prstGeom>
          <a:solidFill>
            <a:srgbClr val="FFFF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053251" y="4716336"/>
            <a:ext cx="1293223" cy="369332"/>
          </a:xfrm>
          <a:prstGeom prst="rect">
            <a:avLst/>
          </a:prstGeom>
          <a:noFill/>
        </p:spPr>
        <p:txBody>
          <a:bodyPr wrap="square" rtlCol="0">
            <a:spAutoFit/>
          </a:bodyPr>
          <a:lstStyle/>
          <a:p>
            <a:r>
              <a:rPr lang="en-US" b="1" dirty="0" smtClean="0"/>
              <a:t>Model</a:t>
            </a:r>
            <a:endParaRPr lang="en-US" b="1" dirty="0"/>
          </a:p>
        </p:txBody>
      </p:sp>
      <p:sp>
        <p:nvSpPr>
          <p:cNvPr id="28" name="TextBox 27"/>
          <p:cNvSpPr txBox="1"/>
          <p:nvPr/>
        </p:nvSpPr>
        <p:spPr>
          <a:xfrm>
            <a:off x="7746275" y="2969790"/>
            <a:ext cx="1436914" cy="923330"/>
          </a:xfrm>
          <a:prstGeom prst="rect">
            <a:avLst/>
          </a:prstGeom>
          <a:noFill/>
        </p:spPr>
        <p:txBody>
          <a:bodyPr wrap="square" rtlCol="0">
            <a:spAutoFit/>
          </a:bodyPr>
          <a:lstStyle/>
          <a:p>
            <a:pPr algn="ctr"/>
            <a:r>
              <a:rPr lang="en-US" b="1" dirty="0" smtClean="0"/>
              <a:t>Services</a:t>
            </a:r>
          </a:p>
          <a:p>
            <a:pPr algn="ctr"/>
            <a:r>
              <a:rPr lang="en-US" b="1" dirty="0" smtClean="0"/>
              <a:t>(Interfaces)</a:t>
            </a:r>
          </a:p>
          <a:p>
            <a:pPr algn="ctr"/>
            <a:endParaRPr lang="en-US" b="1" dirty="0"/>
          </a:p>
        </p:txBody>
      </p:sp>
      <p:sp>
        <p:nvSpPr>
          <p:cNvPr id="29" name="TextBox 28"/>
          <p:cNvSpPr txBox="1"/>
          <p:nvPr/>
        </p:nvSpPr>
        <p:spPr>
          <a:xfrm>
            <a:off x="9511940" y="2985309"/>
            <a:ext cx="1436914" cy="646331"/>
          </a:xfrm>
          <a:prstGeom prst="rect">
            <a:avLst/>
          </a:prstGeom>
          <a:noFill/>
        </p:spPr>
        <p:txBody>
          <a:bodyPr wrap="square" rtlCol="0">
            <a:spAutoFit/>
          </a:bodyPr>
          <a:lstStyle/>
          <a:p>
            <a:pPr algn="ctr"/>
            <a:r>
              <a:rPr lang="en-US" b="1" dirty="0" smtClean="0"/>
              <a:t>DAO</a:t>
            </a:r>
          </a:p>
          <a:p>
            <a:pPr algn="ctr"/>
            <a:r>
              <a:rPr lang="en-US" b="1" dirty="0" smtClean="0"/>
              <a:t>(Persistence)</a:t>
            </a:r>
            <a:endParaRPr lang="en-US" b="1" dirty="0"/>
          </a:p>
        </p:txBody>
      </p:sp>
      <p:sp>
        <p:nvSpPr>
          <p:cNvPr id="3" name="Oval 2"/>
          <p:cNvSpPr/>
          <p:nvPr/>
        </p:nvSpPr>
        <p:spPr>
          <a:xfrm>
            <a:off x="4867007" y="5410673"/>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930507" y="5740400"/>
            <a:ext cx="1129576" cy="369332"/>
          </a:xfrm>
          <a:prstGeom prst="rect">
            <a:avLst/>
          </a:prstGeom>
          <a:noFill/>
        </p:spPr>
        <p:txBody>
          <a:bodyPr wrap="square" rtlCol="0">
            <a:spAutoFit/>
          </a:bodyPr>
          <a:lstStyle/>
          <a:p>
            <a:r>
              <a:rPr lang="en-US" b="1" dirty="0" smtClean="0"/>
              <a:t>Security</a:t>
            </a:r>
            <a:endParaRPr lang="en-US" b="1" dirty="0"/>
          </a:p>
        </p:txBody>
      </p:sp>
      <p:sp>
        <p:nvSpPr>
          <p:cNvPr id="19" name="Oval 18"/>
          <p:cNvSpPr/>
          <p:nvPr/>
        </p:nvSpPr>
        <p:spPr>
          <a:xfrm>
            <a:off x="6009283" y="5423373"/>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174383" y="5740400"/>
            <a:ext cx="1129576" cy="369332"/>
          </a:xfrm>
          <a:prstGeom prst="rect">
            <a:avLst/>
          </a:prstGeom>
          <a:noFill/>
        </p:spPr>
        <p:txBody>
          <a:bodyPr wrap="square" rtlCol="0">
            <a:spAutoFit/>
          </a:bodyPr>
          <a:lstStyle/>
          <a:p>
            <a:r>
              <a:rPr lang="en-US" b="1" dirty="0" smtClean="0"/>
              <a:t>Orders</a:t>
            </a:r>
            <a:endParaRPr lang="en-US" b="1" dirty="0"/>
          </a:p>
        </p:txBody>
      </p:sp>
      <p:sp>
        <p:nvSpPr>
          <p:cNvPr id="24" name="Oval 23"/>
          <p:cNvSpPr/>
          <p:nvPr/>
        </p:nvSpPr>
        <p:spPr>
          <a:xfrm>
            <a:off x="7164259" y="5425819"/>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184406" y="5634593"/>
            <a:ext cx="1129576" cy="646331"/>
          </a:xfrm>
          <a:prstGeom prst="rect">
            <a:avLst/>
          </a:prstGeom>
          <a:noFill/>
        </p:spPr>
        <p:txBody>
          <a:bodyPr wrap="square" rtlCol="0">
            <a:spAutoFit/>
          </a:bodyPr>
          <a:lstStyle/>
          <a:p>
            <a:pPr algn="ctr"/>
            <a:r>
              <a:rPr lang="en-US" b="1" dirty="0" smtClean="0"/>
              <a:t>User</a:t>
            </a:r>
          </a:p>
          <a:p>
            <a:pPr algn="ctr"/>
            <a:r>
              <a:rPr lang="en-US" b="1" dirty="0" smtClean="0"/>
              <a:t>Mgmt.</a:t>
            </a:r>
            <a:endParaRPr lang="en-US" b="1" dirty="0"/>
          </a:p>
        </p:txBody>
      </p:sp>
      <p:sp>
        <p:nvSpPr>
          <p:cNvPr id="26" name="Oval 25"/>
          <p:cNvSpPr/>
          <p:nvPr/>
        </p:nvSpPr>
        <p:spPr>
          <a:xfrm>
            <a:off x="8314706" y="5451217"/>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360954" y="5665400"/>
            <a:ext cx="1129576" cy="646331"/>
          </a:xfrm>
          <a:prstGeom prst="rect">
            <a:avLst/>
          </a:prstGeom>
          <a:noFill/>
        </p:spPr>
        <p:txBody>
          <a:bodyPr wrap="square" rtlCol="0">
            <a:spAutoFit/>
          </a:bodyPr>
          <a:lstStyle/>
          <a:p>
            <a:pPr algn="ctr"/>
            <a:r>
              <a:rPr lang="en-US" b="1" dirty="0" smtClean="0"/>
              <a:t>Core Business</a:t>
            </a:r>
            <a:endParaRPr lang="en-US" b="1" dirty="0"/>
          </a:p>
        </p:txBody>
      </p:sp>
      <p:sp>
        <p:nvSpPr>
          <p:cNvPr id="30" name="Oval 29"/>
          <p:cNvSpPr/>
          <p:nvPr/>
        </p:nvSpPr>
        <p:spPr>
          <a:xfrm>
            <a:off x="9503230" y="5438517"/>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490530" y="5590444"/>
            <a:ext cx="1294676" cy="646331"/>
          </a:xfrm>
          <a:prstGeom prst="rect">
            <a:avLst/>
          </a:prstGeom>
          <a:noFill/>
        </p:spPr>
        <p:txBody>
          <a:bodyPr wrap="square" rtlCol="0">
            <a:spAutoFit/>
          </a:bodyPr>
          <a:lstStyle/>
          <a:p>
            <a:r>
              <a:rPr lang="en-US" b="1" dirty="0" smtClean="0"/>
              <a:t>3</a:t>
            </a:r>
            <a:r>
              <a:rPr lang="en-US" b="1" baseline="30000" dirty="0" smtClean="0"/>
              <a:t>rd</a:t>
            </a:r>
            <a:r>
              <a:rPr lang="en-US" b="1" dirty="0" smtClean="0"/>
              <a:t> Party Integration</a:t>
            </a:r>
            <a:endParaRPr lang="en-US" b="1" dirty="0"/>
          </a:p>
        </p:txBody>
      </p:sp>
      <p:cxnSp>
        <p:nvCxnSpPr>
          <p:cNvPr id="1025" name="Curved Connector 1024"/>
          <p:cNvCxnSpPr>
            <a:stCxn id="1033" idx="0"/>
          </p:cNvCxnSpPr>
          <p:nvPr/>
        </p:nvCxnSpPr>
        <p:spPr>
          <a:xfrm rot="5400000" flipH="1" flipV="1">
            <a:off x="2696827" y="2039087"/>
            <a:ext cx="1032313" cy="3308048"/>
          </a:xfrm>
          <a:prstGeom prst="curvedConnector2">
            <a:avLst/>
          </a:prstGeom>
          <a:ln w="19050" cap="sq" cmpd="sng">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041" name="Curved Connector 1040"/>
          <p:cNvCxnSpPr/>
          <p:nvPr/>
        </p:nvCxnSpPr>
        <p:spPr>
          <a:xfrm rot="10800000" flipV="1">
            <a:off x="2852041" y="3939285"/>
            <a:ext cx="2266063" cy="1205633"/>
          </a:xfrm>
          <a:prstGeom prst="curvedConnector3">
            <a:avLst>
              <a:gd name="adj1" fmla="val 50000"/>
            </a:avLst>
          </a:prstGeom>
          <a:ln w="25400" cmpd="sng">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858193" y="3643468"/>
            <a:ext cx="1436914" cy="646331"/>
          </a:xfrm>
          <a:prstGeom prst="rect">
            <a:avLst/>
          </a:prstGeom>
          <a:noFill/>
        </p:spPr>
        <p:txBody>
          <a:bodyPr wrap="square" rtlCol="0">
            <a:spAutoFit/>
          </a:bodyPr>
          <a:lstStyle/>
          <a:p>
            <a:pPr algn="ctr"/>
            <a:r>
              <a:rPr lang="en-US" b="1" i="1" dirty="0" smtClean="0"/>
              <a:t>Return </a:t>
            </a:r>
            <a:r>
              <a:rPr lang="en-US" b="1" i="1" dirty="0" err="1" smtClean="0"/>
              <a:t>jsp</a:t>
            </a:r>
            <a:r>
              <a:rPr lang="en-US" b="1" i="1" dirty="0" smtClean="0"/>
              <a:t>/html</a:t>
            </a:r>
            <a:endParaRPr lang="en-US" b="1" i="1" dirty="0"/>
          </a:p>
        </p:txBody>
      </p:sp>
      <p:sp>
        <p:nvSpPr>
          <p:cNvPr id="64" name="Oval 63"/>
          <p:cNvSpPr/>
          <p:nvPr/>
        </p:nvSpPr>
        <p:spPr>
          <a:xfrm>
            <a:off x="10722794" y="5437272"/>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11049724" y="5678100"/>
            <a:ext cx="1294676" cy="369332"/>
          </a:xfrm>
          <a:prstGeom prst="rect">
            <a:avLst/>
          </a:prstGeom>
          <a:noFill/>
        </p:spPr>
        <p:txBody>
          <a:bodyPr wrap="square" rtlCol="0">
            <a:spAutoFit/>
          </a:bodyPr>
          <a:lstStyle/>
          <a:p>
            <a:r>
              <a:rPr lang="en-US" b="1" dirty="0" smtClean="0"/>
              <a:t>…</a:t>
            </a:r>
            <a:endParaRPr lang="en-US" b="1" dirty="0"/>
          </a:p>
        </p:txBody>
      </p:sp>
      <p:sp>
        <p:nvSpPr>
          <p:cNvPr id="33" name="TextBox 32"/>
          <p:cNvSpPr txBox="1"/>
          <p:nvPr/>
        </p:nvSpPr>
        <p:spPr>
          <a:xfrm rot="20633550">
            <a:off x="1681537" y="2945166"/>
            <a:ext cx="2775165" cy="369332"/>
          </a:xfrm>
          <a:prstGeom prst="rect">
            <a:avLst/>
          </a:prstGeom>
          <a:noFill/>
        </p:spPr>
        <p:txBody>
          <a:bodyPr wrap="square" rtlCol="0">
            <a:spAutoFit/>
          </a:bodyPr>
          <a:lstStyle/>
          <a:p>
            <a:r>
              <a:rPr lang="en-US" dirty="0" err="1"/>
              <a:t>j</a:t>
            </a:r>
            <a:r>
              <a:rPr lang="en-US" dirty="0" err="1" smtClean="0"/>
              <a:t>son</a:t>
            </a:r>
            <a:r>
              <a:rPr lang="en-US" dirty="0" smtClean="0"/>
              <a:t>/*-form-</a:t>
            </a:r>
            <a:r>
              <a:rPr lang="en-US" dirty="0" err="1" smtClean="0"/>
              <a:t>urlencoded</a:t>
            </a:r>
            <a:endParaRPr lang="en-US" dirty="0"/>
          </a:p>
        </p:txBody>
      </p:sp>
      <p:sp>
        <p:nvSpPr>
          <p:cNvPr id="34" name="TextBox 33"/>
          <p:cNvSpPr txBox="1"/>
          <p:nvPr/>
        </p:nvSpPr>
        <p:spPr>
          <a:xfrm rot="18901490">
            <a:off x="3389450" y="4432089"/>
            <a:ext cx="770113" cy="369332"/>
          </a:xfrm>
          <a:prstGeom prst="rect">
            <a:avLst/>
          </a:prstGeom>
          <a:noFill/>
        </p:spPr>
        <p:txBody>
          <a:bodyPr wrap="square" rtlCol="0">
            <a:spAutoFit/>
          </a:bodyPr>
          <a:lstStyle/>
          <a:p>
            <a:r>
              <a:rPr lang="en-US" dirty="0" smtClean="0"/>
              <a:t>html</a:t>
            </a:r>
            <a:endParaRPr lang="en-US" dirty="0"/>
          </a:p>
        </p:txBody>
      </p:sp>
    </p:spTree>
    <p:extLst>
      <p:ext uri="{BB962C8B-B14F-4D97-AF65-F5344CB8AC3E}">
        <p14:creationId xmlns:p14="http://schemas.microsoft.com/office/powerpoint/2010/main" val="1433475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3" y="64221"/>
            <a:ext cx="10515600" cy="1325563"/>
          </a:xfrm>
        </p:spPr>
        <p:txBody>
          <a:bodyPr/>
          <a:lstStyle/>
          <a:p>
            <a:r>
              <a:rPr lang="en-US" dirty="0" smtClean="0"/>
              <a:t>Monolithic challenges</a:t>
            </a:r>
            <a:endParaRPr lang="en-US" dirty="0"/>
          </a:p>
        </p:txBody>
      </p:sp>
      <p:sp>
        <p:nvSpPr>
          <p:cNvPr id="6" name="TextBox 5"/>
          <p:cNvSpPr txBox="1"/>
          <p:nvPr/>
        </p:nvSpPr>
        <p:spPr>
          <a:xfrm>
            <a:off x="438149" y="1416934"/>
            <a:ext cx="7753429" cy="523220"/>
          </a:xfrm>
          <a:prstGeom prst="rect">
            <a:avLst/>
          </a:prstGeom>
          <a:noFill/>
        </p:spPr>
        <p:txBody>
          <a:bodyPr wrap="square" rtlCol="0">
            <a:spAutoFit/>
          </a:bodyPr>
          <a:lstStyle/>
          <a:p>
            <a:r>
              <a:rPr lang="en-US" sz="2800" b="1" dirty="0" smtClean="0"/>
              <a:t>How Scalable is this architecture? (Horizontal)</a:t>
            </a:r>
            <a:endParaRPr lang="en-US" sz="2800" b="1" dirty="0"/>
          </a:p>
        </p:txBody>
      </p:sp>
      <p:grpSp>
        <p:nvGrpSpPr>
          <p:cNvPr id="3" name="Group 2"/>
          <p:cNvGrpSpPr/>
          <p:nvPr/>
        </p:nvGrpSpPr>
        <p:grpSpPr>
          <a:xfrm>
            <a:off x="2425780" y="2197915"/>
            <a:ext cx="7477393" cy="1147250"/>
            <a:chOff x="2445082" y="2482121"/>
            <a:chExt cx="7477393" cy="1147250"/>
          </a:xfrm>
        </p:grpSpPr>
        <p:sp>
          <p:nvSpPr>
            <p:cNvPr id="8" name="Oval 7"/>
            <p:cNvSpPr/>
            <p:nvPr/>
          </p:nvSpPr>
          <p:spPr>
            <a:xfrm>
              <a:off x="2445082" y="2482121"/>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08582" y="2811848"/>
              <a:ext cx="1129576" cy="646331"/>
            </a:xfrm>
            <a:prstGeom prst="rect">
              <a:avLst/>
            </a:prstGeom>
            <a:noFill/>
          </p:spPr>
          <p:txBody>
            <a:bodyPr wrap="square" rtlCol="0">
              <a:spAutoFit/>
            </a:bodyPr>
            <a:lstStyle/>
            <a:p>
              <a:r>
                <a:rPr lang="en-US" b="1" dirty="0" smtClean="0"/>
                <a:t>Security</a:t>
              </a:r>
            </a:p>
            <a:p>
              <a:r>
                <a:rPr lang="en-US" b="1" dirty="0" smtClean="0"/>
                <a:t>      20</a:t>
              </a:r>
              <a:endParaRPr lang="en-US" b="1" dirty="0"/>
            </a:p>
          </p:txBody>
        </p:sp>
        <p:sp>
          <p:nvSpPr>
            <p:cNvPr id="10" name="Oval 9"/>
            <p:cNvSpPr/>
            <p:nvPr/>
          </p:nvSpPr>
          <p:spPr>
            <a:xfrm>
              <a:off x="3587358" y="2494821"/>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752458" y="2811848"/>
              <a:ext cx="1129576" cy="646331"/>
            </a:xfrm>
            <a:prstGeom prst="rect">
              <a:avLst/>
            </a:prstGeom>
            <a:noFill/>
          </p:spPr>
          <p:txBody>
            <a:bodyPr wrap="square" rtlCol="0">
              <a:spAutoFit/>
            </a:bodyPr>
            <a:lstStyle/>
            <a:p>
              <a:r>
                <a:rPr lang="en-US" b="1" dirty="0" smtClean="0"/>
                <a:t>Orders</a:t>
              </a:r>
            </a:p>
            <a:p>
              <a:r>
                <a:rPr lang="en-US" b="1" dirty="0"/>
                <a:t> </a:t>
              </a:r>
              <a:r>
                <a:rPr lang="en-US" b="1" dirty="0" smtClean="0"/>
                <a:t>  100</a:t>
              </a:r>
              <a:endParaRPr lang="en-US" b="1" dirty="0"/>
            </a:p>
          </p:txBody>
        </p:sp>
        <p:sp>
          <p:nvSpPr>
            <p:cNvPr id="12" name="Oval 11"/>
            <p:cNvSpPr/>
            <p:nvPr/>
          </p:nvSpPr>
          <p:spPr>
            <a:xfrm>
              <a:off x="4742334" y="2497267"/>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762481" y="2706041"/>
              <a:ext cx="1129576" cy="923330"/>
            </a:xfrm>
            <a:prstGeom prst="rect">
              <a:avLst/>
            </a:prstGeom>
            <a:noFill/>
          </p:spPr>
          <p:txBody>
            <a:bodyPr wrap="square" rtlCol="0">
              <a:spAutoFit/>
            </a:bodyPr>
            <a:lstStyle/>
            <a:p>
              <a:pPr algn="ctr"/>
              <a:r>
                <a:rPr lang="en-US" b="1" dirty="0" smtClean="0"/>
                <a:t>User</a:t>
              </a:r>
            </a:p>
            <a:p>
              <a:pPr algn="ctr"/>
              <a:r>
                <a:rPr lang="en-US" b="1" dirty="0" smtClean="0"/>
                <a:t>Mgmt.</a:t>
              </a:r>
              <a:endParaRPr lang="en-US" b="1" dirty="0"/>
            </a:p>
            <a:p>
              <a:pPr algn="ctr"/>
              <a:r>
                <a:rPr lang="en-US" b="1" dirty="0" smtClean="0"/>
                <a:t>10</a:t>
              </a:r>
            </a:p>
          </p:txBody>
        </p:sp>
        <p:sp>
          <p:nvSpPr>
            <p:cNvPr id="14" name="Oval 13"/>
            <p:cNvSpPr/>
            <p:nvPr/>
          </p:nvSpPr>
          <p:spPr>
            <a:xfrm>
              <a:off x="5892781" y="2522665"/>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081305" y="2509965"/>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068605" y="2661892"/>
              <a:ext cx="1294676" cy="923330"/>
            </a:xfrm>
            <a:prstGeom prst="rect">
              <a:avLst/>
            </a:prstGeom>
            <a:noFill/>
          </p:spPr>
          <p:txBody>
            <a:bodyPr wrap="square" rtlCol="0">
              <a:spAutoFit/>
            </a:bodyPr>
            <a:lstStyle/>
            <a:p>
              <a:r>
                <a:rPr lang="en-US" b="1" dirty="0" smtClean="0"/>
                <a:t>3</a:t>
              </a:r>
              <a:r>
                <a:rPr lang="en-US" b="1" baseline="30000" dirty="0" smtClean="0"/>
                <a:t>rd</a:t>
              </a:r>
              <a:r>
                <a:rPr lang="en-US" b="1" dirty="0" smtClean="0"/>
                <a:t> Party Integration</a:t>
              </a:r>
            </a:p>
            <a:p>
              <a:r>
                <a:rPr lang="en-US" b="1" dirty="0"/>
                <a:t> </a:t>
              </a:r>
              <a:r>
                <a:rPr lang="en-US" b="1" dirty="0" smtClean="0"/>
                <a:t>      100</a:t>
              </a:r>
              <a:endParaRPr lang="en-US" b="1" dirty="0"/>
            </a:p>
          </p:txBody>
        </p:sp>
        <p:sp>
          <p:nvSpPr>
            <p:cNvPr id="17" name="Oval 16"/>
            <p:cNvSpPr/>
            <p:nvPr/>
          </p:nvSpPr>
          <p:spPr>
            <a:xfrm>
              <a:off x="8300869" y="2508720"/>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627799" y="2749548"/>
              <a:ext cx="1294676" cy="369332"/>
            </a:xfrm>
            <a:prstGeom prst="rect">
              <a:avLst/>
            </a:prstGeom>
            <a:noFill/>
          </p:spPr>
          <p:txBody>
            <a:bodyPr wrap="square" rtlCol="0">
              <a:spAutoFit/>
            </a:bodyPr>
            <a:lstStyle/>
            <a:p>
              <a:r>
                <a:rPr lang="en-US" b="1" dirty="0" smtClean="0"/>
                <a:t>…</a:t>
              </a:r>
              <a:endParaRPr lang="en-US" b="1" dirty="0"/>
            </a:p>
          </p:txBody>
        </p:sp>
      </p:grpSp>
      <p:sp>
        <p:nvSpPr>
          <p:cNvPr id="4" name="TextBox 3"/>
          <p:cNvSpPr txBox="1"/>
          <p:nvPr/>
        </p:nvSpPr>
        <p:spPr>
          <a:xfrm>
            <a:off x="438150" y="3830595"/>
            <a:ext cx="11313126"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Assume that the above is deployed to n nodes to facilitate horizontal scaling</a:t>
            </a:r>
          </a:p>
          <a:p>
            <a:pPr marL="285750" indent="-285750">
              <a:buFont typeface="Arial" panose="020B0604020202020204" pitchFamily="34" charset="0"/>
              <a:buChar char="•"/>
            </a:pPr>
            <a:r>
              <a:rPr lang="en-US" sz="2000" dirty="0" smtClean="0"/>
              <a:t>Add weights to each piece of functionality/component/module</a:t>
            </a:r>
          </a:p>
          <a:p>
            <a:pPr marL="742950" lvl="1" indent="-285750">
              <a:buFont typeface="Arial" panose="020B0604020202020204" pitchFamily="34" charset="0"/>
              <a:buChar char="•"/>
            </a:pPr>
            <a:r>
              <a:rPr lang="en-US" sz="2000" dirty="0" smtClean="0"/>
              <a:t>Weights are based on usage statistics, resource requirements, priority, business need etc.</a:t>
            </a:r>
          </a:p>
          <a:p>
            <a:pPr marL="742950" lvl="1" indent="-285750">
              <a:buFont typeface="Arial" panose="020B0604020202020204" pitchFamily="34" charset="0"/>
              <a:buChar char="•"/>
            </a:pPr>
            <a:r>
              <a:rPr lang="en-US" sz="2000" dirty="0" smtClean="0"/>
              <a:t>Upon horizontal scaling, components with lower weights provide the least value</a:t>
            </a:r>
          </a:p>
          <a:p>
            <a:pPr lvl="1"/>
            <a:endParaRPr lang="en-US" sz="2000" dirty="0"/>
          </a:p>
          <a:p>
            <a:pPr marL="285750" indent="-285750">
              <a:buFont typeface="Arial" panose="020B0604020202020204" pitchFamily="34" charset="0"/>
              <a:buChar char="•"/>
            </a:pPr>
            <a:r>
              <a:rPr lang="en-US" sz="2000" dirty="0" smtClean="0"/>
              <a:t>When deploying to other nodes, you will still need to compile the whole application (including the components with lower weights). Lower weighted components still take up JVM space</a:t>
            </a:r>
          </a:p>
          <a:p>
            <a:pPr marL="285750" indent="-285750">
              <a:buFont typeface="Arial" panose="020B0604020202020204" pitchFamily="34" charset="0"/>
              <a:buChar char="•"/>
            </a:pPr>
            <a:r>
              <a:rPr lang="en-US" sz="2000" dirty="0" smtClean="0"/>
              <a:t>Harder to maintain over time. </a:t>
            </a:r>
          </a:p>
          <a:p>
            <a:pPr marL="285750" indent="-285750">
              <a:buFont typeface="Arial" panose="020B0604020202020204" pitchFamily="34" charset="0"/>
              <a:buChar char="•"/>
            </a:pPr>
            <a:r>
              <a:rPr lang="en-US" sz="2000" dirty="0" smtClean="0"/>
              <a:t>Hard to re-write/refactor</a:t>
            </a:r>
          </a:p>
          <a:p>
            <a:pPr marL="742950" lvl="1"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p:txBody>
      </p:sp>
      <p:sp>
        <p:nvSpPr>
          <p:cNvPr id="32" name="TextBox 31"/>
          <p:cNvSpPr txBox="1"/>
          <p:nvPr/>
        </p:nvSpPr>
        <p:spPr>
          <a:xfrm>
            <a:off x="5872755" y="2409305"/>
            <a:ext cx="1129576" cy="923330"/>
          </a:xfrm>
          <a:prstGeom prst="rect">
            <a:avLst/>
          </a:prstGeom>
          <a:noFill/>
        </p:spPr>
        <p:txBody>
          <a:bodyPr wrap="square" rtlCol="0">
            <a:spAutoFit/>
          </a:bodyPr>
          <a:lstStyle/>
          <a:p>
            <a:pPr algn="ctr"/>
            <a:r>
              <a:rPr lang="en-US" b="1" dirty="0" smtClean="0"/>
              <a:t>Core Business.</a:t>
            </a:r>
            <a:endParaRPr lang="en-US" b="1" dirty="0"/>
          </a:p>
          <a:p>
            <a:pPr algn="ctr"/>
            <a:r>
              <a:rPr lang="en-US" b="1" dirty="0" smtClean="0"/>
              <a:t>100</a:t>
            </a:r>
          </a:p>
        </p:txBody>
      </p:sp>
    </p:spTree>
    <p:extLst>
      <p:ext uri="{BB962C8B-B14F-4D97-AF65-F5344CB8AC3E}">
        <p14:creationId xmlns:p14="http://schemas.microsoft.com/office/powerpoint/2010/main" val="2433828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3" y="64221"/>
            <a:ext cx="10515600" cy="1325563"/>
          </a:xfrm>
        </p:spPr>
        <p:txBody>
          <a:bodyPr/>
          <a:lstStyle/>
          <a:p>
            <a:r>
              <a:rPr lang="en-US" dirty="0" smtClean="0"/>
              <a:t>Monolithic Challenges</a:t>
            </a:r>
            <a:endParaRPr lang="en-US" dirty="0"/>
          </a:p>
        </p:txBody>
      </p:sp>
      <p:sp>
        <p:nvSpPr>
          <p:cNvPr id="34" name="TextBox 33"/>
          <p:cNvSpPr txBox="1"/>
          <p:nvPr/>
        </p:nvSpPr>
        <p:spPr>
          <a:xfrm>
            <a:off x="501650" y="1128174"/>
            <a:ext cx="7359650" cy="523220"/>
          </a:xfrm>
          <a:prstGeom prst="rect">
            <a:avLst/>
          </a:prstGeom>
          <a:noFill/>
        </p:spPr>
        <p:txBody>
          <a:bodyPr wrap="square" rtlCol="0">
            <a:spAutoFit/>
          </a:bodyPr>
          <a:lstStyle/>
          <a:p>
            <a:r>
              <a:rPr lang="en-US" sz="2800" b="1" dirty="0" smtClean="0"/>
              <a:t>What if I want to support mobile clients?</a:t>
            </a:r>
            <a:endParaRPr lang="en-US" sz="2800" b="1" dirty="0"/>
          </a:p>
        </p:txBody>
      </p:sp>
      <p:sp>
        <p:nvSpPr>
          <p:cNvPr id="35" name="TextBox 34"/>
          <p:cNvSpPr txBox="1"/>
          <p:nvPr/>
        </p:nvSpPr>
        <p:spPr>
          <a:xfrm>
            <a:off x="501650" y="1651394"/>
            <a:ext cx="8096250" cy="523220"/>
          </a:xfrm>
          <a:prstGeom prst="rect">
            <a:avLst/>
          </a:prstGeom>
          <a:noFill/>
        </p:spPr>
        <p:txBody>
          <a:bodyPr wrap="square" rtlCol="0">
            <a:spAutoFit/>
          </a:bodyPr>
          <a:lstStyle/>
          <a:p>
            <a:r>
              <a:rPr lang="en-US" sz="2800" b="1" dirty="0" smtClean="0"/>
              <a:t>How can third party apps/services talk to my app?</a:t>
            </a:r>
            <a:endParaRPr lang="en-US" sz="2800" b="1" dirty="0"/>
          </a:p>
        </p:txBody>
      </p:sp>
      <p:sp>
        <p:nvSpPr>
          <p:cNvPr id="3" name="TextBox 2"/>
          <p:cNvSpPr txBox="1"/>
          <p:nvPr/>
        </p:nvSpPr>
        <p:spPr>
          <a:xfrm>
            <a:off x="864973" y="2693773"/>
            <a:ext cx="1042910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One approach to support mobile/other clients is to add a layer of extra Spring controllers that serve JSON</a:t>
            </a:r>
          </a:p>
          <a:p>
            <a:pPr marL="285750" indent="-285750">
              <a:buFont typeface="Arial" panose="020B0604020202020204" pitchFamily="34" charset="0"/>
              <a:buChar char="•"/>
            </a:pPr>
            <a:r>
              <a:rPr lang="en-US" sz="2400" dirty="0" smtClean="0"/>
              <a:t>This means that you will now have to support</a:t>
            </a:r>
          </a:p>
          <a:p>
            <a:pPr marL="742950" lvl="1" indent="-285750">
              <a:buFont typeface="Arial" panose="020B0604020202020204" pitchFamily="34" charset="0"/>
              <a:buChar char="•"/>
            </a:pPr>
            <a:r>
              <a:rPr lang="en-US" sz="2400" dirty="0" smtClean="0"/>
              <a:t>Client dependent controllers that serve </a:t>
            </a:r>
            <a:r>
              <a:rPr lang="en-US" sz="2400" dirty="0" err="1" smtClean="0"/>
              <a:t>jsp</a:t>
            </a:r>
            <a:r>
              <a:rPr lang="en-US" sz="2400" dirty="0" smtClean="0"/>
              <a:t>/html to Browser clients</a:t>
            </a:r>
          </a:p>
          <a:p>
            <a:pPr marL="742950" lvl="1" indent="-285750">
              <a:buFont typeface="Arial" panose="020B0604020202020204" pitchFamily="34" charset="0"/>
              <a:buChar char="•"/>
            </a:pPr>
            <a:r>
              <a:rPr lang="en-US" sz="2400" dirty="0" smtClean="0"/>
              <a:t>Client agnostic controllers that serve </a:t>
            </a:r>
            <a:r>
              <a:rPr lang="en-US" sz="2400" dirty="0" err="1" smtClean="0"/>
              <a:t>json</a:t>
            </a:r>
            <a:r>
              <a:rPr lang="en-US" sz="2400" dirty="0" smtClean="0"/>
              <a:t> to mobile/other clients</a:t>
            </a:r>
          </a:p>
          <a:p>
            <a:pPr marL="285750" indent="-285750">
              <a:buFont typeface="Arial" panose="020B0604020202020204" pitchFamily="34" charset="0"/>
              <a:buChar char="•"/>
            </a:pPr>
            <a:r>
              <a:rPr lang="en-US" sz="2400" dirty="0" smtClean="0"/>
              <a:t>Modeling needs for the data to be returned vary significantly between the Client dependent Browsers and Client agnostic Mobile clients (other API consumers)</a:t>
            </a:r>
          </a:p>
          <a:p>
            <a:pPr marL="285750" indent="-285750">
              <a:buFont typeface="Arial" panose="020B0604020202020204" pitchFamily="34" charset="0"/>
              <a:buChar char="•"/>
            </a:pPr>
            <a:r>
              <a:rPr lang="en-US" sz="2400" dirty="0" smtClean="0"/>
              <a:t>This is inefficient because now we will need to maintain duplicate codebases that serve the same data differently.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3834" y="426017"/>
            <a:ext cx="702157" cy="1404313"/>
          </a:xfrm>
          <a:prstGeom prst="rect">
            <a:avLst/>
          </a:prstGeom>
        </p:spPr>
      </p:pic>
    </p:spTree>
    <p:extLst>
      <p:ext uri="{BB962C8B-B14F-4D97-AF65-F5344CB8AC3E}">
        <p14:creationId xmlns:p14="http://schemas.microsoft.com/office/powerpoint/2010/main" val="24858472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3" y="64221"/>
            <a:ext cx="10515600" cy="1325563"/>
          </a:xfrm>
        </p:spPr>
        <p:txBody>
          <a:bodyPr/>
          <a:lstStyle/>
          <a:p>
            <a:r>
              <a:rPr lang="en-US" dirty="0" smtClean="0"/>
              <a:t>Monolithic Challenges</a:t>
            </a:r>
            <a:endParaRPr lang="en-US" dirty="0"/>
          </a:p>
        </p:txBody>
      </p:sp>
      <p:sp>
        <p:nvSpPr>
          <p:cNvPr id="34" name="TextBox 33"/>
          <p:cNvSpPr txBox="1"/>
          <p:nvPr/>
        </p:nvSpPr>
        <p:spPr>
          <a:xfrm>
            <a:off x="501650" y="1128174"/>
            <a:ext cx="7359650" cy="523220"/>
          </a:xfrm>
          <a:prstGeom prst="rect">
            <a:avLst/>
          </a:prstGeom>
          <a:noFill/>
        </p:spPr>
        <p:txBody>
          <a:bodyPr wrap="square" rtlCol="0">
            <a:spAutoFit/>
          </a:bodyPr>
          <a:lstStyle/>
          <a:p>
            <a:r>
              <a:rPr lang="en-US" sz="2800" b="1" dirty="0" smtClean="0"/>
              <a:t>What about Performance?</a:t>
            </a:r>
            <a:endParaRPr lang="en-US" sz="2800" b="1" dirty="0"/>
          </a:p>
        </p:txBody>
      </p:sp>
      <p:sp>
        <p:nvSpPr>
          <p:cNvPr id="3" name="TextBox 2"/>
          <p:cNvSpPr txBox="1"/>
          <p:nvPr/>
        </p:nvSpPr>
        <p:spPr>
          <a:xfrm>
            <a:off x="889686" y="2310714"/>
            <a:ext cx="1042910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Serving JSPs to clients is very inefficient</a:t>
            </a:r>
          </a:p>
          <a:p>
            <a:pPr marL="742950" lvl="1" indent="-285750">
              <a:buFont typeface="Arial" panose="020B0604020202020204" pitchFamily="34" charset="0"/>
              <a:buChar char="•"/>
            </a:pPr>
            <a:r>
              <a:rPr lang="en-US" sz="2400" dirty="0" smtClean="0"/>
              <a:t>Generation takes up valuable Java EE server resources. Resources that are ought to be prioritized for number crunching, data processing etc.</a:t>
            </a:r>
          </a:p>
          <a:p>
            <a:pPr marL="742950" lvl="1" indent="-285750">
              <a:buFont typeface="Arial" panose="020B0604020202020204" pitchFamily="34" charset="0"/>
              <a:buChar char="•"/>
            </a:pPr>
            <a:r>
              <a:rPr lang="en-US" sz="2400" dirty="0" smtClean="0"/>
              <a:t>Limiting a Service’s responsibility of client view management leads to better design and facilitates development of neutral client agnostic </a:t>
            </a:r>
            <a:r>
              <a:rPr lang="en-US" sz="2400" dirty="0" err="1" smtClean="0"/>
              <a:t>apis</a:t>
            </a:r>
            <a:r>
              <a:rPr lang="en-US" sz="2400" dirty="0" smtClean="0"/>
              <a:t>.</a:t>
            </a:r>
          </a:p>
          <a:p>
            <a:pPr marL="742950" lvl="1" indent="-285750">
              <a:buFont typeface="Arial" panose="020B0604020202020204" pitchFamily="34" charset="0"/>
              <a:buChar char="•"/>
            </a:pPr>
            <a:r>
              <a:rPr lang="en-US" sz="2400" dirty="0" smtClean="0"/>
              <a:t>Data transfer between Service to client is huge – when transferring a </a:t>
            </a:r>
            <a:r>
              <a:rPr lang="en-US" sz="2400" dirty="0" err="1" smtClean="0"/>
              <a:t>jsp</a:t>
            </a:r>
            <a:r>
              <a:rPr lang="en-US" sz="2400" dirty="0" smtClean="0"/>
              <a:t> to client as opposed to something lightweight (</a:t>
            </a:r>
            <a:r>
              <a:rPr lang="en-US" sz="2400" dirty="0" err="1" smtClean="0"/>
              <a:t>json</a:t>
            </a:r>
            <a:r>
              <a:rPr lang="en-US" sz="2400" dirty="0" smtClean="0"/>
              <a:t>)</a:t>
            </a:r>
          </a:p>
          <a:p>
            <a:pPr marL="1200150" lvl="2" indent="-285750">
              <a:buFont typeface="Arial" panose="020B0604020202020204" pitchFamily="34" charset="0"/>
              <a:buChar char="•"/>
            </a:pPr>
            <a:r>
              <a:rPr lang="en-US" sz="2400" dirty="0" smtClean="0"/>
              <a:t>And this happens again and again as the user navigates from one page to another till the end of the session</a:t>
            </a:r>
          </a:p>
        </p:txBody>
      </p:sp>
    </p:spTree>
    <p:extLst>
      <p:ext uri="{BB962C8B-B14F-4D97-AF65-F5344CB8AC3E}">
        <p14:creationId xmlns:p14="http://schemas.microsoft.com/office/powerpoint/2010/main" val="35465893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73100" y="1143000"/>
            <a:ext cx="11252200" cy="5321300"/>
          </a:xfrm>
          <a:prstGeom prst="rect">
            <a:avLst/>
          </a:prstGeom>
          <a:blipFill dpi="0" rotWithShape="1">
            <a:blip r:embed="rId3">
              <a:alphaModFix amt="13000"/>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313" y="64221"/>
            <a:ext cx="10515600" cy="1325563"/>
          </a:xfrm>
        </p:spPr>
        <p:txBody>
          <a:bodyPr/>
          <a:lstStyle/>
          <a:p>
            <a:r>
              <a:rPr lang="en-US" dirty="0" smtClean="0"/>
              <a:t>Can we improve on this?</a:t>
            </a:r>
            <a:endParaRPr lang="en-US" dirty="0"/>
          </a:p>
        </p:txBody>
      </p:sp>
      <p:sp>
        <p:nvSpPr>
          <p:cNvPr id="35" name="TextBox 34"/>
          <p:cNvSpPr txBox="1"/>
          <p:nvPr/>
        </p:nvSpPr>
        <p:spPr>
          <a:xfrm>
            <a:off x="1278987" y="2137746"/>
            <a:ext cx="10200439" cy="2677656"/>
          </a:xfrm>
          <a:prstGeom prst="rect">
            <a:avLst/>
          </a:prstGeom>
          <a:noFill/>
        </p:spPr>
        <p:txBody>
          <a:bodyPr wrap="square" rtlCol="0">
            <a:spAutoFit/>
          </a:bodyPr>
          <a:lstStyle/>
          <a:p>
            <a:r>
              <a:rPr lang="en-US" sz="2800" b="1" dirty="0" smtClean="0"/>
              <a:t>Yes!</a:t>
            </a:r>
          </a:p>
          <a:p>
            <a:endParaRPr lang="en-US" sz="2800" b="1" dirty="0"/>
          </a:p>
          <a:p>
            <a:r>
              <a:rPr lang="en-US" sz="2800" b="1" i="1" dirty="0" smtClean="0"/>
              <a:t>Usual legal stuff: There’s no silver bullet when choosing an architecture for a distributed network application. Design choices vary significantly based on underlying design goals and long term vision of the intended application.</a:t>
            </a:r>
          </a:p>
        </p:txBody>
      </p:sp>
    </p:spTree>
    <p:extLst>
      <p:ext uri="{BB962C8B-B14F-4D97-AF65-F5344CB8AC3E}">
        <p14:creationId xmlns:p14="http://schemas.microsoft.com/office/powerpoint/2010/main" val="29594784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02" y="1952477"/>
            <a:ext cx="3013071" cy="720385"/>
          </a:xfrm>
        </p:spPr>
        <p:txBody>
          <a:bodyPr>
            <a:noAutofit/>
          </a:bodyPr>
          <a:lstStyle/>
          <a:p>
            <a:pPr algn="ctr"/>
            <a:r>
              <a:rPr lang="en-US" sz="2400" b="1" dirty="0" smtClean="0"/>
              <a:t>Scalable Micro Service Architecture</a:t>
            </a:r>
            <a:endParaRPr lang="en-US" sz="2400" b="1" dirty="0"/>
          </a:p>
        </p:txBody>
      </p:sp>
      <p:pic>
        <p:nvPicPr>
          <p:cNvPr id="1033" name="Picture 9" descr="https://openclipart.org/image/800px/svg_to_png/20369/thilakarathna-Compu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4248" y="3755139"/>
            <a:ext cx="1065456" cy="105472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www.innovationfiles.org/wp-content/uploads/2013/06/firefox_logo-only_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069122" y="3911471"/>
            <a:ext cx="345853" cy="331746"/>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assets.hunterunited.com.au/images/Chrome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60631" y="3950806"/>
            <a:ext cx="272514" cy="272514"/>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freepngimages.com/wp-content/uploads/2014/04/Internet_Explorer_7_Logo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782165" y="3921191"/>
            <a:ext cx="310892" cy="31230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379687" y="2383281"/>
            <a:ext cx="4800589" cy="4379546"/>
          </a:xfrm>
          <a:prstGeom prst="rect">
            <a:avLst/>
          </a:prstGeom>
          <a:solidFill>
            <a:schemeClr val="accent4">
              <a:lumMod val="60000"/>
              <a:lumOff val="40000"/>
            </a:schemeClr>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625870" y="2451070"/>
            <a:ext cx="2369903" cy="400110"/>
          </a:xfrm>
          <a:prstGeom prst="rect">
            <a:avLst/>
          </a:prstGeom>
          <a:noFill/>
        </p:spPr>
        <p:txBody>
          <a:bodyPr wrap="square" rtlCol="0">
            <a:spAutoFit/>
          </a:bodyPr>
          <a:lstStyle/>
          <a:p>
            <a:r>
              <a:rPr lang="en-US" sz="2000" b="1" dirty="0" smtClean="0"/>
              <a:t>Micro Service Pool</a:t>
            </a:r>
            <a:endParaRPr lang="en-US" sz="2000" b="1" dirty="0"/>
          </a:p>
        </p:txBody>
      </p:sp>
      <p:sp>
        <p:nvSpPr>
          <p:cNvPr id="3" name="Oval 2"/>
          <p:cNvSpPr/>
          <p:nvPr/>
        </p:nvSpPr>
        <p:spPr>
          <a:xfrm>
            <a:off x="7794824" y="5179313"/>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818304" y="3979439"/>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818304" y="2976716"/>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028857" y="52416"/>
            <a:ext cx="2595291" cy="477054"/>
          </a:xfrm>
          <a:prstGeom prst="rect">
            <a:avLst/>
          </a:prstGeom>
          <a:noFill/>
        </p:spPr>
        <p:txBody>
          <a:bodyPr wrap="square" rtlCol="0">
            <a:spAutoFit/>
          </a:bodyPr>
          <a:lstStyle/>
          <a:p>
            <a:pPr algn="ctr">
              <a:lnSpc>
                <a:spcPts val="1500"/>
              </a:lnSpc>
            </a:pPr>
            <a:r>
              <a:rPr lang="en-US" sz="2000" b="1" dirty="0" smtClean="0"/>
              <a:t>Static Repository </a:t>
            </a:r>
          </a:p>
          <a:p>
            <a:pPr algn="ctr">
              <a:lnSpc>
                <a:spcPts val="1500"/>
              </a:lnSpc>
            </a:pPr>
            <a:r>
              <a:rPr lang="en-US" sz="1400" b="1" dirty="0" smtClean="0"/>
              <a:t>(Node.js/</a:t>
            </a:r>
            <a:r>
              <a:rPr lang="en-US" sz="1400" b="1" dirty="0" err="1" smtClean="0"/>
              <a:t>nginx</a:t>
            </a:r>
            <a:r>
              <a:rPr lang="en-US" sz="2000" b="1" dirty="0" smtClean="0"/>
              <a:t>)</a:t>
            </a:r>
            <a:endParaRPr lang="en-US" sz="2000" b="1" dirty="0"/>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196" y="456763"/>
            <a:ext cx="1225008" cy="1458343"/>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8318" y="370921"/>
            <a:ext cx="925523" cy="1416617"/>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21079" y="839309"/>
            <a:ext cx="468193" cy="548663"/>
          </a:xfrm>
          <a:prstGeom prst="rect">
            <a:avLst/>
          </a:prstGeom>
        </p:spPr>
      </p:pic>
      <p:sp>
        <p:nvSpPr>
          <p:cNvPr id="40" name="TextBox 39"/>
          <p:cNvSpPr txBox="1"/>
          <p:nvPr/>
        </p:nvSpPr>
        <p:spPr>
          <a:xfrm>
            <a:off x="5520637" y="-61694"/>
            <a:ext cx="2168680" cy="400110"/>
          </a:xfrm>
          <a:prstGeom prst="rect">
            <a:avLst/>
          </a:prstGeom>
          <a:noFill/>
        </p:spPr>
        <p:txBody>
          <a:bodyPr wrap="square" rtlCol="0">
            <a:spAutoFit/>
          </a:bodyPr>
          <a:lstStyle/>
          <a:p>
            <a:r>
              <a:rPr lang="en-US" sz="2000" b="1" dirty="0" smtClean="0"/>
              <a:t>Oauth Auth Server</a:t>
            </a:r>
            <a:endParaRPr lang="en-US" sz="2000" b="1" dirty="0"/>
          </a:p>
        </p:txBody>
      </p:sp>
      <p:sp>
        <p:nvSpPr>
          <p:cNvPr id="41" name="Oval 40"/>
          <p:cNvSpPr/>
          <p:nvPr/>
        </p:nvSpPr>
        <p:spPr>
          <a:xfrm>
            <a:off x="9232557" y="4339517"/>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434502" y="3159808"/>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0619453" y="2488885"/>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0982780" y="4735046"/>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0109835" y="5685853"/>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818304" y="2942107"/>
            <a:ext cx="1129576" cy="2050413"/>
          </a:xfrm>
          <a:prstGeom prst="rect">
            <a:avLst/>
          </a:prstGeom>
          <a:noFill/>
          <a:ln>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8178764" y="3307826"/>
            <a:ext cx="285263" cy="369332"/>
          </a:xfrm>
          <a:prstGeom prst="rect">
            <a:avLst/>
          </a:prstGeom>
          <a:noFill/>
        </p:spPr>
        <p:txBody>
          <a:bodyPr wrap="square" rtlCol="0">
            <a:spAutoFit/>
          </a:bodyPr>
          <a:lstStyle/>
          <a:p>
            <a:r>
              <a:rPr lang="en-US" b="1" dirty="0" smtClean="0"/>
              <a:t>a</a:t>
            </a:r>
            <a:endParaRPr lang="en-US" b="1" dirty="0"/>
          </a:p>
        </p:txBody>
      </p:sp>
      <p:sp>
        <p:nvSpPr>
          <p:cNvPr id="50" name="TextBox 49"/>
          <p:cNvSpPr txBox="1"/>
          <p:nvPr/>
        </p:nvSpPr>
        <p:spPr>
          <a:xfrm>
            <a:off x="8178764" y="4303788"/>
            <a:ext cx="433146" cy="369332"/>
          </a:xfrm>
          <a:prstGeom prst="rect">
            <a:avLst/>
          </a:prstGeom>
          <a:noFill/>
        </p:spPr>
        <p:txBody>
          <a:bodyPr wrap="square" rtlCol="0">
            <a:spAutoFit/>
          </a:bodyPr>
          <a:lstStyle/>
          <a:p>
            <a:r>
              <a:rPr lang="en-US" b="1" dirty="0" smtClean="0"/>
              <a:t>a1</a:t>
            </a:r>
            <a:endParaRPr lang="en-US" b="1" dirty="0"/>
          </a:p>
        </p:txBody>
      </p:sp>
      <p:sp>
        <p:nvSpPr>
          <p:cNvPr id="51" name="TextBox 50"/>
          <p:cNvSpPr txBox="1"/>
          <p:nvPr/>
        </p:nvSpPr>
        <p:spPr>
          <a:xfrm>
            <a:off x="9856658" y="3517320"/>
            <a:ext cx="285263" cy="369332"/>
          </a:xfrm>
          <a:prstGeom prst="rect">
            <a:avLst/>
          </a:prstGeom>
          <a:noFill/>
        </p:spPr>
        <p:txBody>
          <a:bodyPr wrap="square" rtlCol="0">
            <a:spAutoFit/>
          </a:bodyPr>
          <a:lstStyle/>
          <a:p>
            <a:r>
              <a:rPr lang="en-US" b="1" dirty="0" smtClean="0"/>
              <a:t>c</a:t>
            </a:r>
            <a:endParaRPr lang="en-US" b="1" dirty="0"/>
          </a:p>
        </p:txBody>
      </p:sp>
      <p:sp>
        <p:nvSpPr>
          <p:cNvPr id="52" name="TextBox 51"/>
          <p:cNvSpPr txBox="1"/>
          <p:nvPr/>
        </p:nvSpPr>
        <p:spPr>
          <a:xfrm>
            <a:off x="11050700" y="2838515"/>
            <a:ext cx="285263" cy="369332"/>
          </a:xfrm>
          <a:prstGeom prst="rect">
            <a:avLst/>
          </a:prstGeom>
          <a:noFill/>
        </p:spPr>
        <p:txBody>
          <a:bodyPr wrap="square" rtlCol="0">
            <a:spAutoFit/>
          </a:bodyPr>
          <a:lstStyle/>
          <a:p>
            <a:r>
              <a:rPr lang="en-US" b="1" dirty="0"/>
              <a:t>e</a:t>
            </a:r>
          </a:p>
        </p:txBody>
      </p:sp>
      <p:sp>
        <p:nvSpPr>
          <p:cNvPr id="53" name="TextBox 52"/>
          <p:cNvSpPr txBox="1"/>
          <p:nvPr/>
        </p:nvSpPr>
        <p:spPr>
          <a:xfrm>
            <a:off x="9678193" y="4661391"/>
            <a:ext cx="285263" cy="369332"/>
          </a:xfrm>
          <a:prstGeom prst="rect">
            <a:avLst/>
          </a:prstGeom>
          <a:noFill/>
        </p:spPr>
        <p:txBody>
          <a:bodyPr wrap="square" rtlCol="0">
            <a:spAutoFit/>
          </a:bodyPr>
          <a:lstStyle/>
          <a:p>
            <a:r>
              <a:rPr lang="en-US" b="1" dirty="0" smtClean="0"/>
              <a:t>d</a:t>
            </a:r>
            <a:endParaRPr lang="en-US" b="1" dirty="0"/>
          </a:p>
        </p:txBody>
      </p:sp>
      <p:sp>
        <p:nvSpPr>
          <p:cNvPr id="54" name="TextBox 53"/>
          <p:cNvSpPr txBox="1"/>
          <p:nvPr/>
        </p:nvSpPr>
        <p:spPr>
          <a:xfrm>
            <a:off x="11404936" y="5056920"/>
            <a:ext cx="285263" cy="369332"/>
          </a:xfrm>
          <a:prstGeom prst="rect">
            <a:avLst/>
          </a:prstGeom>
          <a:noFill/>
        </p:spPr>
        <p:txBody>
          <a:bodyPr wrap="square" rtlCol="0">
            <a:spAutoFit/>
          </a:bodyPr>
          <a:lstStyle/>
          <a:p>
            <a:r>
              <a:rPr lang="en-US" b="1" dirty="0" smtClean="0"/>
              <a:t>f</a:t>
            </a:r>
            <a:endParaRPr lang="en-US" b="1" dirty="0"/>
          </a:p>
        </p:txBody>
      </p:sp>
      <p:sp>
        <p:nvSpPr>
          <p:cNvPr id="55" name="TextBox 54"/>
          <p:cNvSpPr txBox="1"/>
          <p:nvPr/>
        </p:nvSpPr>
        <p:spPr>
          <a:xfrm>
            <a:off x="8216980" y="5563461"/>
            <a:ext cx="285263" cy="369332"/>
          </a:xfrm>
          <a:prstGeom prst="rect">
            <a:avLst/>
          </a:prstGeom>
          <a:noFill/>
        </p:spPr>
        <p:txBody>
          <a:bodyPr wrap="square" rtlCol="0">
            <a:spAutoFit/>
          </a:bodyPr>
          <a:lstStyle/>
          <a:p>
            <a:r>
              <a:rPr lang="en-US" b="1" dirty="0" smtClean="0"/>
              <a:t>b</a:t>
            </a:r>
            <a:endParaRPr lang="en-US" b="1" dirty="0"/>
          </a:p>
        </p:txBody>
      </p:sp>
      <p:sp>
        <p:nvSpPr>
          <p:cNvPr id="56" name="TextBox 55"/>
          <p:cNvSpPr txBox="1"/>
          <p:nvPr/>
        </p:nvSpPr>
        <p:spPr>
          <a:xfrm>
            <a:off x="10531991" y="6007727"/>
            <a:ext cx="285263" cy="369332"/>
          </a:xfrm>
          <a:prstGeom prst="rect">
            <a:avLst/>
          </a:prstGeom>
          <a:noFill/>
        </p:spPr>
        <p:txBody>
          <a:bodyPr wrap="square" rtlCol="0">
            <a:spAutoFit/>
          </a:bodyPr>
          <a:lstStyle/>
          <a:p>
            <a:r>
              <a:rPr lang="en-US" b="1" dirty="0" smtClean="0"/>
              <a:t>g</a:t>
            </a:r>
            <a:endParaRPr lang="en-US" b="1" dirty="0"/>
          </a:p>
        </p:txBody>
      </p:sp>
      <p:sp>
        <p:nvSpPr>
          <p:cNvPr id="20" name="TextBox 19"/>
          <p:cNvSpPr txBox="1"/>
          <p:nvPr/>
        </p:nvSpPr>
        <p:spPr>
          <a:xfrm rot="16828570">
            <a:off x="2857035" y="2528612"/>
            <a:ext cx="1492646" cy="307777"/>
          </a:xfrm>
          <a:prstGeom prst="rect">
            <a:avLst/>
          </a:prstGeom>
          <a:noFill/>
        </p:spPr>
        <p:txBody>
          <a:bodyPr wrap="square" rtlCol="0">
            <a:spAutoFit/>
          </a:bodyPr>
          <a:lstStyle/>
          <a:p>
            <a:r>
              <a:rPr lang="en-US" sz="1400" dirty="0" smtClean="0"/>
              <a:t>1. Initial Request</a:t>
            </a:r>
            <a:endParaRPr lang="en-US" sz="1400" dirty="0"/>
          </a:p>
        </p:txBody>
      </p:sp>
      <p:sp>
        <p:nvSpPr>
          <p:cNvPr id="45" name="TextBox 44"/>
          <p:cNvSpPr txBox="1"/>
          <p:nvPr/>
        </p:nvSpPr>
        <p:spPr>
          <a:xfrm rot="16828315">
            <a:off x="3228197" y="2613836"/>
            <a:ext cx="1492646" cy="307777"/>
          </a:xfrm>
          <a:prstGeom prst="rect">
            <a:avLst/>
          </a:prstGeom>
          <a:noFill/>
        </p:spPr>
        <p:txBody>
          <a:bodyPr wrap="square" rtlCol="0">
            <a:spAutoFit/>
          </a:bodyPr>
          <a:lstStyle/>
          <a:p>
            <a:r>
              <a:rPr lang="en-US" sz="1400" dirty="0" smtClean="0"/>
              <a:t>2. Html, JS, CSS</a:t>
            </a:r>
            <a:endParaRPr lang="en-US" sz="1400" dirty="0"/>
          </a:p>
        </p:txBody>
      </p:sp>
      <p:cxnSp>
        <p:nvCxnSpPr>
          <p:cNvPr id="60" name="Straight Arrow Connector 59"/>
          <p:cNvCxnSpPr/>
          <p:nvPr/>
        </p:nvCxnSpPr>
        <p:spPr>
          <a:xfrm flipV="1">
            <a:off x="3518404" y="1846964"/>
            <a:ext cx="351826" cy="1908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3905366" y="1922156"/>
            <a:ext cx="315023" cy="183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6" name="Straight Arrow Connector 1025"/>
          <p:cNvCxnSpPr>
            <a:endCxn id="14" idx="1"/>
          </p:cNvCxnSpPr>
          <p:nvPr/>
        </p:nvCxnSpPr>
        <p:spPr>
          <a:xfrm flipV="1">
            <a:off x="4069451" y="1079230"/>
            <a:ext cx="1788867" cy="2675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rot="18138454">
            <a:off x="4092373" y="2264190"/>
            <a:ext cx="1492646" cy="307777"/>
          </a:xfrm>
          <a:prstGeom prst="rect">
            <a:avLst/>
          </a:prstGeom>
          <a:noFill/>
        </p:spPr>
        <p:txBody>
          <a:bodyPr wrap="square" rtlCol="0">
            <a:spAutoFit/>
          </a:bodyPr>
          <a:lstStyle/>
          <a:p>
            <a:r>
              <a:rPr lang="en-US" sz="1400" dirty="0" smtClean="0"/>
              <a:t>3. Auth Request</a:t>
            </a:r>
            <a:endParaRPr lang="en-US" sz="1400" dirty="0"/>
          </a:p>
        </p:txBody>
      </p:sp>
      <p:cxnSp>
        <p:nvCxnSpPr>
          <p:cNvPr id="1029" name="Straight Arrow Connector 1028"/>
          <p:cNvCxnSpPr/>
          <p:nvPr/>
        </p:nvCxnSpPr>
        <p:spPr>
          <a:xfrm flipH="1">
            <a:off x="4081370" y="1759707"/>
            <a:ext cx="2113814" cy="2126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rot="18929460">
            <a:off x="5002129" y="2225103"/>
            <a:ext cx="931463" cy="307777"/>
          </a:xfrm>
          <a:prstGeom prst="rect">
            <a:avLst/>
          </a:prstGeom>
          <a:noFill/>
        </p:spPr>
        <p:txBody>
          <a:bodyPr wrap="square" rtlCol="0">
            <a:spAutoFit/>
          </a:bodyPr>
          <a:lstStyle/>
          <a:p>
            <a:r>
              <a:rPr lang="en-US" sz="1400" dirty="0" smtClean="0"/>
              <a:t>4. Token</a:t>
            </a:r>
            <a:endParaRPr lang="en-US" sz="1400" dirty="0"/>
          </a:p>
        </p:txBody>
      </p:sp>
      <p:cxnSp>
        <p:nvCxnSpPr>
          <p:cNvPr id="1047" name="Straight Arrow Connector 1046"/>
          <p:cNvCxnSpPr/>
          <p:nvPr/>
        </p:nvCxnSpPr>
        <p:spPr>
          <a:xfrm flipV="1">
            <a:off x="4108040" y="3832403"/>
            <a:ext cx="3735162" cy="127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rot="21448092">
            <a:off x="4245954" y="3615413"/>
            <a:ext cx="3299849" cy="307777"/>
          </a:xfrm>
          <a:prstGeom prst="rect">
            <a:avLst/>
          </a:prstGeom>
          <a:noFill/>
        </p:spPr>
        <p:txBody>
          <a:bodyPr wrap="square" rtlCol="0">
            <a:spAutoFit/>
          </a:bodyPr>
          <a:lstStyle/>
          <a:p>
            <a:r>
              <a:rPr lang="en-US" sz="1400" dirty="0" smtClean="0"/>
              <a:t>5. Resource request + Token + json payload</a:t>
            </a:r>
            <a:endParaRPr lang="en-US" sz="1400" dirty="0"/>
          </a:p>
        </p:txBody>
      </p:sp>
      <p:cxnSp>
        <p:nvCxnSpPr>
          <p:cNvPr id="1052" name="Straight Arrow Connector 1051"/>
          <p:cNvCxnSpPr>
            <a:stCxn id="32" idx="0"/>
            <a:endCxn id="14" idx="3"/>
          </p:cNvCxnSpPr>
          <p:nvPr/>
        </p:nvCxnSpPr>
        <p:spPr>
          <a:xfrm flipH="1" flipV="1">
            <a:off x="6783841" y="1079230"/>
            <a:ext cx="1599251" cy="1862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2923262">
            <a:off x="6625477" y="1837409"/>
            <a:ext cx="2243925" cy="307777"/>
          </a:xfrm>
          <a:prstGeom prst="rect">
            <a:avLst/>
          </a:prstGeom>
          <a:noFill/>
        </p:spPr>
        <p:txBody>
          <a:bodyPr wrap="square" rtlCol="0">
            <a:spAutoFit/>
          </a:bodyPr>
          <a:lstStyle/>
          <a:p>
            <a:r>
              <a:rPr lang="en-US" sz="1400" dirty="0" smtClean="0"/>
              <a:t>6. Token validation request</a:t>
            </a:r>
            <a:endParaRPr lang="en-US" sz="1400" dirty="0"/>
          </a:p>
        </p:txBody>
      </p:sp>
      <p:cxnSp>
        <p:nvCxnSpPr>
          <p:cNvPr id="1055" name="Straight Arrow Connector 1054"/>
          <p:cNvCxnSpPr>
            <a:endCxn id="1033" idx="3"/>
          </p:cNvCxnSpPr>
          <p:nvPr/>
        </p:nvCxnSpPr>
        <p:spPr>
          <a:xfrm flipH="1">
            <a:off x="4109704" y="4240035"/>
            <a:ext cx="3685120" cy="42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673174" y="4023096"/>
            <a:ext cx="1650146" cy="307777"/>
          </a:xfrm>
          <a:prstGeom prst="rect">
            <a:avLst/>
          </a:prstGeom>
          <a:noFill/>
        </p:spPr>
        <p:txBody>
          <a:bodyPr wrap="square" rtlCol="0">
            <a:spAutoFit/>
          </a:bodyPr>
          <a:lstStyle/>
          <a:p>
            <a:r>
              <a:rPr lang="en-US" sz="1400" dirty="0" smtClean="0"/>
              <a:t>8. Response (json)</a:t>
            </a:r>
            <a:endParaRPr lang="en-US" sz="1400" dirty="0"/>
          </a:p>
        </p:txBody>
      </p:sp>
      <p:cxnSp>
        <p:nvCxnSpPr>
          <p:cNvPr id="10" name="Straight Arrow Connector 9"/>
          <p:cNvCxnSpPr/>
          <p:nvPr/>
        </p:nvCxnSpPr>
        <p:spPr>
          <a:xfrm>
            <a:off x="6446975" y="1690253"/>
            <a:ext cx="1477074" cy="1251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2374092">
            <a:off x="6526900" y="1907571"/>
            <a:ext cx="1062779" cy="307777"/>
          </a:xfrm>
          <a:prstGeom prst="rect">
            <a:avLst/>
          </a:prstGeom>
          <a:noFill/>
        </p:spPr>
        <p:txBody>
          <a:bodyPr wrap="square" rtlCol="0">
            <a:spAutoFit/>
          </a:bodyPr>
          <a:lstStyle/>
          <a:p>
            <a:r>
              <a:rPr lang="en-US" sz="1400" dirty="0" smtClean="0"/>
              <a:t>7. Success</a:t>
            </a:r>
            <a:endParaRPr lang="en-US" sz="1400" dirty="0"/>
          </a:p>
        </p:txBody>
      </p:sp>
      <p:cxnSp>
        <p:nvCxnSpPr>
          <p:cNvPr id="5" name="Straight Arrow Connector 4"/>
          <p:cNvCxnSpPr/>
          <p:nvPr/>
        </p:nvCxnSpPr>
        <p:spPr>
          <a:xfrm>
            <a:off x="4108040" y="4407490"/>
            <a:ext cx="3284199" cy="867948"/>
          </a:xfrm>
          <a:prstGeom prst="straightConnector1">
            <a:avLst/>
          </a:prstGeom>
          <a:ln>
            <a:solidFill>
              <a:schemeClr val="accent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rot="767492">
            <a:off x="5367303" y="4523580"/>
            <a:ext cx="1854940" cy="307777"/>
          </a:xfrm>
          <a:prstGeom prst="rect">
            <a:avLst/>
          </a:prstGeom>
          <a:noFill/>
        </p:spPr>
        <p:txBody>
          <a:bodyPr wrap="square" rtlCol="0">
            <a:spAutoFit/>
          </a:bodyPr>
          <a:lstStyle/>
          <a:p>
            <a:r>
              <a:rPr lang="en-US" sz="1400" dirty="0" smtClean="0"/>
              <a:t>(subsequent requests)</a:t>
            </a:r>
            <a:endParaRPr lang="en-US" sz="1400" dirty="0"/>
          </a:p>
        </p:txBody>
      </p:sp>
    </p:spTree>
    <p:extLst>
      <p:ext uri="{BB962C8B-B14F-4D97-AF65-F5344CB8AC3E}">
        <p14:creationId xmlns:p14="http://schemas.microsoft.com/office/powerpoint/2010/main" val="14428452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50" y="173104"/>
            <a:ext cx="7465031" cy="720385"/>
          </a:xfrm>
        </p:spPr>
        <p:txBody>
          <a:bodyPr>
            <a:noAutofit/>
          </a:bodyPr>
          <a:lstStyle/>
          <a:p>
            <a:pPr algn="ctr"/>
            <a:r>
              <a:rPr lang="en-US" sz="2400" b="1" dirty="0" smtClean="0"/>
              <a:t>Tying Micro Services, REST style and Spring Boot together</a:t>
            </a:r>
            <a:endParaRPr lang="en-US" sz="2400" b="1" dirty="0"/>
          </a:p>
        </p:txBody>
      </p:sp>
      <p:sp>
        <p:nvSpPr>
          <p:cNvPr id="4" name="TextBox 3"/>
          <p:cNvSpPr txBox="1"/>
          <p:nvPr/>
        </p:nvSpPr>
        <p:spPr>
          <a:xfrm>
            <a:off x="455650" y="1113692"/>
            <a:ext cx="11537058" cy="1200329"/>
          </a:xfrm>
          <a:prstGeom prst="rect">
            <a:avLst/>
          </a:prstGeom>
          <a:noFill/>
        </p:spPr>
        <p:txBody>
          <a:bodyPr wrap="square" rtlCol="0">
            <a:spAutoFit/>
          </a:bodyPr>
          <a:lstStyle/>
          <a:p>
            <a:r>
              <a:rPr lang="en-US" dirty="0" smtClean="0"/>
              <a:t>Spring Boot:</a:t>
            </a:r>
          </a:p>
          <a:p>
            <a:pPr marL="285750" indent="-285750">
              <a:buFont typeface="Arial" panose="020B0604020202020204" pitchFamily="34" charset="0"/>
              <a:buChar char="•"/>
            </a:pPr>
            <a:r>
              <a:rPr lang="en-US" dirty="0" smtClean="0"/>
              <a:t>Rapid development of Micro Services and REST endpoints</a:t>
            </a:r>
          </a:p>
          <a:p>
            <a:pPr marL="285750" indent="-285750">
              <a:buFont typeface="Arial" panose="020B0604020202020204" pitchFamily="34" charset="0"/>
              <a:buChar char="•"/>
            </a:pPr>
            <a:r>
              <a:rPr lang="en-US" dirty="0" smtClean="0"/>
              <a:t>Feature rich functionality with support for </a:t>
            </a:r>
            <a:r>
              <a:rPr lang="en-US" smtClean="0"/>
              <a:t>most Enterprise </a:t>
            </a:r>
            <a:r>
              <a:rPr lang="en-US" dirty="0" smtClean="0"/>
              <a:t>standard technologies</a:t>
            </a:r>
          </a:p>
          <a:p>
            <a:endParaRPr lang="en-US" dirty="0"/>
          </a:p>
        </p:txBody>
      </p:sp>
    </p:spTree>
    <p:extLst>
      <p:ext uri="{BB962C8B-B14F-4D97-AF65-F5344CB8AC3E}">
        <p14:creationId xmlns:p14="http://schemas.microsoft.com/office/powerpoint/2010/main" val="37501629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1026" name="Picture 2" descr="thinkingboy outline by ryanlerch - an image from the US government EPA &quot;Sunwise&quot; program. I converted it from PDF format. the source link is here - http://www.epa.gov/sunwise/doc/poster.pd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73086" y="1825625"/>
            <a:ext cx="324582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971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Introduction </a:t>
            </a:r>
            <a:r>
              <a:rPr lang="en-US" dirty="0" smtClean="0"/>
              <a:t>to Spring Boot</a:t>
            </a:r>
          </a:p>
          <a:p>
            <a:pPr lvl="1"/>
            <a:r>
              <a:rPr lang="en-US" dirty="0" smtClean="0"/>
              <a:t>Philosophy, goals, features, benefits and limitations</a:t>
            </a:r>
          </a:p>
          <a:p>
            <a:pPr lvl="1"/>
            <a:r>
              <a:rPr lang="en-US" dirty="0" smtClean="0"/>
              <a:t>How to?</a:t>
            </a:r>
          </a:p>
          <a:p>
            <a:pPr lvl="1"/>
            <a:r>
              <a:rPr lang="en-US" dirty="0" smtClean="0"/>
              <a:t>Live Demo</a:t>
            </a:r>
            <a:endParaRPr lang="en-US" dirty="0"/>
          </a:p>
          <a:p>
            <a:r>
              <a:rPr lang="en-US" dirty="0"/>
              <a:t>REST principles</a:t>
            </a:r>
          </a:p>
          <a:p>
            <a:r>
              <a:rPr lang="en-US" dirty="0" smtClean="0"/>
              <a:t>Micro-services</a:t>
            </a:r>
          </a:p>
          <a:p>
            <a:r>
              <a:rPr lang="en-US" dirty="0" smtClean="0"/>
              <a:t>Q&amp;A</a:t>
            </a:r>
          </a:p>
          <a:p>
            <a:endParaRPr lang="en-US" dirty="0" smtClean="0"/>
          </a:p>
          <a:p>
            <a:endParaRPr lang="en-US" dirty="0"/>
          </a:p>
        </p:txBody>
      </p:sp>
    </p:spTree>
    <p:extLst>
      <p:ext uri="{BB962C8B-B14F-4D97-AF65-F5344CB8AC3E}">
        <p14:creationId xmlns:p14="http://schemas.microsoft.com/office/powerpoint/2010/main" val="3363239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Primary goals:</a:t>
            </a:r>
          </a:p>
          <a:p>
            <a:r>
              <a:rPr lang="en-US" dirty="0" smtClean="0">
                <a:effectLst/>
              </a:rPr>
              <a:t>Rapid development</a:t>
            </a:r>
          </a:p>
          <a:p>
            <a:r>
              <a:rPr lang="en-US" dirty="0" smtClean="0">
                <a:effectLst/>
              </a:rPr>
              <a:t>Opinionated out of the box</a:t>
            </a:r>
          </a:p>
          <a:p>
            <a:r>
              <a:rPr lang="en-US" dirty="0" smtClean="0">
                <a:effectLst/>
              </a:rPr>
              <a:t>Provide a range of non-functional features</a:t>
            </a:r>
          </a:p>
          <a:p>
            <a:r>
              <a:rPr lang="en-US" dirty="0" smtClean="0">
                <a:effectLst/>
              </a:rPr>
              <a:t>No requirement for XML configuration.</a:t>
            </a:r>
          </a:p>
          <a:p>
            <a:endParaRPr lang="en-US" dirty="0"/>
          </a:p>
        </p:txBody>
      </p:sp>
      <p:pic>
        <p:nvPicPr>
          <p:cNvPr id="4" name="Picture 3"/>
          <p:cNvPicPr>
            <a:picLocks noChangeAspect="1"/>
          </p:cNvPicPr>
          <p:nvPr/>
        </p:nvPicPr>
        <p:blipFill>
          <a:blip r:embed="rId3"/>
          <a:stretch>
            <a:fillRect/>
          </a:stretch>
        </p:blipFill>
        <p:spPr>
          <a:xfrm>
            <a:off x="733425" y="365125"/>
            <a:ext cx="10620375" cy="2324100"/>
          </a:xfrm>
          <a:prstGeom prst="rect">
            <a:avLst/>
          </a:prstGeom>
        </p:spPr>
      </p:pic>
    </p:spTree>
    <p:extLst>
      <p:ext uri="{BB962C8B-B14F-4D97-AF65-F5344CB8AC3E}">
        <p14:creationId xmlns:p14="http://schemas.microsoft.com/office/powerpoint/2010/main" val="1278708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 over Configuration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DRY Principle – Do not repeat yourself!</a:t>
            </a:r>
          </a:p>
          <a:p>
            <a:r>
              <a:rPr lang="en-US" smtClean="0"/>
              <a:t>Start with </a:t>
            </a:r>
            <a:r>
              <a:rPr lang="en-US" dirty="0" smtClean="0"/>
              <a:t>sensible defaults</a:t>
            </a:r>
          </a:p>
          <a:p>
            <a:r>
              <a:rPr lang="en-US" dirty="0" smtClean="0"/>
              <a:t>You should only have to configure something to use it for customization (non default setting).</a:t>
            </a:r>
          </a:p>
          <a:p>
            <a:pPr marL="0" indent="0">
              <a:buNone/>
            </a:pPr>
            <a:endParaRPr lang="en-US" dirty="0" smtClean="0"/>
          </a:p>
          <a:p>
            <a:pPr marL="0" indent="0">
              <a:buNone/>
            </a:pPr>
            <a:r>
              <a:rPr lang="en-US" dirty="0" smtClean="0"/>
              <a:t>Example: Did you include </a:t>
            </a:r>
            <a:r>
              <a:rPr lang="en-US" dirty="0" err="1"/>
              <a:t>L</a:t>
            </a:r>
            <a:r>
              <a:rPr lang="en-US" dirty="0" err="1" smtClean="0"/>
              <a:t>ogback</a:t>
            </a:r>
            <a:r>
              <a:rPr lang="en-US" dirty="0" smtClean="0"/>
              <a:t> in the </a:t>
            </a:r>
            <a:r>
              <a:rPr lang="en-US" dirty="0" err="1" smtClean="0"/>
              <a:t>classpath</a:t>
            </a:r>
            <a:r>
              <a:rPr lang="en-US" dirty="0" smtClean="0"/>
              <a:t>? Spring Boot will assume that you want to use it and will attempt to configure it. </a:t>
            </a:r>
          </a:p>
          <a:p>
            <a:pPr marL="0" indent="0">
              <a:buNone/>
            </a:pPr>
            <a:endParaRPr lang="en-US" dirty="0"/>
          </a:p>
        </p:txBody>
      </p:sp>
    </p:spTree>
    <p:extLst>
      <p:ext uri="{BB962C8B-B14F-4D97-AF65-F5344CB8AC3E}">
        <p14:creationId xmlns:p14="http://schemas.microsoft.com/office/powerpoint/2010/main" val="3682208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Getting to know</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App packaged as an executable jar* and runs on an embedded Tomcat. </a:t>
            </a:r>
          </a:p>
          <a:p>
            <a:r>
              <a:rPr lang="en-US" dirty="0" smtClean="0"/>
              <a:t>Fully supports all of traditional Spring features (In a way Spring Boot is a layer on top of Spring infrastructure)</a:t>
            </a:r>
          </a:p>
          <a:p>
            <a:r>
              <a:rPr lang="en-US" dirty="0" smtClean="0"/>
              <a:t>Out of the box Production ready management/monitoring features including Auditing, Tracing, Metrics and Process monitoring. </a:t>
            </a:r>
          </a:p>
          <a:p>
            <a:r>
              <a:rPr lang="en-US" dirty="0" smtClean="0"/>
              <a:t>Cloud deployment support - </a:t>
            </a:r>
            <a:r>
              <a:rPr lang="en-US" dirty="0" err="1" smtClean="0"/>
              <a:t>Heroku</a:t>
            </a:r>
            <a:r>
              <a:rPr lang="en-US" dirty="0" smtClean="0"/>
              <a:t>, </a:t>
            </a:r>
            <a:r>
              <a:rPr lang="en-US" dirty="0" err="1" smtClean="0"/>
              <a:t>Openshift</a:t>
            </a:r>
            <a:r>
              <a:rPr lang="en-US" dirty="0" smtClean="0"/>
              <a:t>, Cloud Foundry, Google app engine etc.</a:t>
            </a:r>
            <a:endParaRPr lang="en-US" dirty="0"/>
          </a:p>
        </p:txBody>
      </p:sp>
    </p:spTree>
    <p:extLst>
      <p:ext uri="{BB962C8B-B14F-4D97-AF65-F5344CB8AC3E}">
        <p14:creationId xmlns:p14="http://schemas.microsoft.com/office/powerpoint/2010/main" val="1861585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Getting started</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Initializer class with a </a:t>
            </a:r>
            <a:r>
              <a:rPr lang="en-US" b="1" dirty="0" smtClean="0"/>
              <a:t>Main method </a:t>
            </a:r>
            <a:r>
              <a:rPr lang="en-US" dirty="0" smtClean="0"/>
              <a:t>– Entry point of the app</a:t>
            </a:r>
          </a:p>
          <a:p>
            <a:r>
              <a:rPr lang="en-US" dirty="0" smtClean="0"/>
              <a:t>Maven – Parent (</a:t>
            </a:r>
            <a:r>
              <a:rPr lang="en-US" b="1" dirty="0" smtClean="0"/>
              <a:t>spring-boot-starter-parent</a:t>
            </a:r>
            <a:r>
              <a:rPr lang="en-US" dirty="0" smtClean="0"/>
              <a:t>)*</a:t>
            </a:r>
          </a:p>
          <a:p>
            <a:r>
              <a:rPr lang="en-US" dirty="0" smtClean="0"/>
              <a:t>Optional </a:t>
            </a:r>
            <a:r>
              <a:rPr lang="en-US" b="1" dirty="0" err="1" smtClean="0"/>
              <a:t>application.properties</a:t>
            </a:r>
            <a:r>
              <a:rPr lang="en-US" dirty="0" smtClean="0"/>
              <a:t> for custom/overriding default </a:t>
            </a:r>
            <a:r>
              <a:rPr lang="en-US" dirty="0" err="1" smtClean="0"/>
              <a:t>config</a:t>
            </a:r>
            <a:endParaRPr lang="en-US" dirty="0" smtClean="0"/>
          </a:p>
          <a:p>
            <a:r>
              <a:rPr lang="en-US" dirty="0" smtClean="0">
                <a:hlinkClick r:id="rId3"/>
              </a:rPr>
              <a:t>Auto-configuration</a:t>
            </a:r>
            <a:endParaRPr lang="en-US" dirty="0" smtClean="0"/>
          </a:p>
          <a:p>
            <a:endParaRPr lang="en-US" dirty="0"/>
          </a:p>
        </p:txBody>
      </p:sp>
    </p:spTree>
    <p:extLst>
      <p:ext uri="{BB962C8B-B14F-4D97-AF65-F5344CB8AC3E}">
        <p14:creationId xmlns:p14="http://schemas.microsoft.com/office/powerpoint/2010/main" val="4087314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Live Demo</a:t>
            </a:r>
            <a:endParaRPr lang="en-US" dirty="0"/>
          </a:p>
        </p:txBody>
      </p:sp>
      <p:sp>
        <p:nvSpPr>
          <p:cNvPr id="3" name="Content Placeholder 2"/>
          <p:cNvSpPr>
            <a:spLocks noGrp="1"/>
          </p:cNvSpPr>
          <p:nvPr>
            <p:ph idx="1"/>
          </p:nvPr>
        </p:nvSpPr>
        <p:spPr/>
        <p:txBody>
          <a:bodyPr/>
          <a:lstStyle/>
          <a:p>
            <a:r>
              <a:rPr lang="en-US" dirty="0" smtClean="0"/>
              <a:t>What are we going to build now?</a:t>
            </a:r>
          </a:p>
          <a:p>
            <a:pPr lvl="1"/>
            <a:r>
              <a:rPr lang="en-US" dirty="0"/>
              <a:t>A simple Bookmark app with JPA  and an Embedded </a:t>
            </a:r>
            <a:r>
              <a:rPr lang="en-US" dirty="0" smtClean="0"/>
              <a:t>database</a:t>
            </a:r>
          </a:p>
          <a:p>
            <a:r>
              <a:rPr lang="en-US" dirty="0" smtClean="0"/>
              <a:t>Environment: Eclipse IDE /w Spring Suite installed (or STS</a:t>
            </a:r>
            <a:r>
              <a:rPr lang="en-US" dirty="0" smtClean="0"/>
              <a:t>).</a:t>
            </a:r>
          </a:p>
          <a:p>
            <a:r>
              <a:rPr lang="en-US" dirty="0" smtClean="0"/>
              <a:t>Steps:</a:t>
            </a:r>
          </a:p>
          <a:p>
            <a:pPr lvl="1"/>
            <a:r>
              <a:rPr lang="en-US" dirty="0" smtClean="0"/>
              <a:t>Download a Spring starter project</a:t>
            </a:r>
          </a:p>
          <a:p>
            <a:pPr lvl="1"/>
            <a:r>
              <a:rPr lang="en-US" dirty="0" smtClean="0"/>
              <a:t>Create a simple Endpoint for Hello</a:t>
            </a:r>
          </a:p>
          <a:p>
            <a:pPr lvl="1"/>
            <a:r>
              <a:rPr lang="en-US" dirty="0" smtClean="0"/>
              <a:t>Create a Booking entity</a:t>
            </a:r>
          </a:p>
          <a:p>
            <a:pPr lvl="1"/>
            <a:r>
              <a:rPr lang="en-US" dirty="0" smtClean="0"/>
              <a:t>Create a </a:t>
            </a:r>
            <a:r>
              <a:rPr lang="en-US" dirty="0" err="1" smtClean="0"/>
              <a:t>JpaRepository</a:t>
            </a:r>
            <a:r>
              <a:rPr lang="en-US" dirty="0" smtClean="0"/>
              <a:t> for Booking</a:t>
            </a:r>
          </a:p>
          <a:p>
            <a:pPr lvl="1"/>
            <a:r>
              <a:rPr lang="en-US" dirty="0" smtClean="0"/>
              <a:t>Create a </a:t>
            </a:r>
            <a:r>
              <a:rPr lang="en-US" dirty="0" err="1" smtClean="0"/>
              <a:t>db</a:t>
            </a:r>
            <a:r>
              <a:rPr lang="en-US" dirty="0" smtClean="0"/>
              <a:t> </a:t>
            </a:r>
            <a:r>
              <a:rPr lang="en-US" dirty="0" err="1" smtClean="0"/>
              <a:t>init</a:t>
            </a:r>
            <a:r>
              <a:rPr lang="en-US" dirty="0" smtClean="0"/>
              <a:t> script</a:t>
            </a:r>
          </a:p>
          <a:p>
            <a:pPr lvl="1"/>
            <a:r>
              <a:rPr lang="en-US" dirty="0" smtClean="0"/>
              <a:t>Expose an endpoint that serves the data</a:t>
            </a:r>
          </a:p>
          <a:p>
            <a:pPr lvl="1"/>
            <a:endParaRPr lang="en-US" dirty="0"/>
          </a:p>
        </p:txBody>
      </p:sp>
      <p:sp>
        <p:nvSpPr>
          <p:cNvPr id="4" name="TextBox 3"/>
          <p:cNvSpPr txBox="1"/>
          <p:nvPr/>
        </p:nvSpPr>
        <p:spPr>
          <a:xfrm>
            <a:off x="914400" y="6284889"/>
            <a:ext cx="3515932" cy="276999"/>
          </a:xfrm>
          <a:prstGeom prst="rect">
            <a:avLst/>
          </a:prstGeom>
          <a:noFill/>
        </p:spPr>
        <p:txBody>
          <a:bodyPr wrap="square" rtlCol="0">
            <a:spAutoFit/>
          </a:bodyPr>
          <a:lstStyle/>
          <a:p>
            <a:r>
              <a:rPr lang="en-US" sz="1200" i="1" dirty="0" smtClean="0"/>
              <a:t>Ref</a:t>
            </a:r>
            <a:r>
              <a:rPr lang="en-US" sz="1200" i="1" dirty="0" smtClean="0">
                <a:hlinkClick r:id="rId2"/>
              </a:rPr>
              <a:t>: </a:t>
            </a:r>
            <a:r>
              <a:rPr lang="en-US" sz="1200" b="1" dirty="0">
                <a:hlinkClick r:id="rId3"/>
              </a:rPr>
              <a:t>Building REST services with </a:t>
            </a:r>
            <a:r>
              <a:rPr lang="en-US" sz="1200" b="1" dirty="0" smtClean="0">
                <a:hlinkClick r:id="rId3"/>
              </a:rPr>
              <a:t>Spring</a:t>
            </a:r>
            <a:endParaRPr lang="en-US" sz="1200" b="1" dirty="0"/>
          </a:p>
        </p:txBody>
      </p:sp>
    </p:spTree>
    <p:extLst>
      <p:ext uri="{BB962C8B-B14F-4D97-AF65-F5344CB8AC3E}">
        <p14:creationId xmlns:p14="http://schemas.microsoft.com/office/powerpoint/2010/main" val="2043375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Getting Help</a:t>
            </a:r>
            <a:endParaRPr lang="en-US" dirty="0"/>
          </a:p>
        </p:txBody>
      </p:sp>
      <p:sp>
        <p:nvSpPr>
          <p:cNvPr id="3" name="Content Placeholder 2"/>
          <p:cNvSpPr>
            <a:spLocks noGrp="1"/>
          </p:cNvSpPr>
          <p:nvPr>
            <p:ph idx="1"/>
          </p:nvPr>
        </p:nvSpPr>
        <p:spPr/>
        <p:txBody>
          <a:bodyPr/>
          <a:lstStyle/>
          <a:p>
            <a:r>
              <a:rPr lang="en-US" dirty="0" smtClean="0"/>
              <a:t>Spring IO guides</a:t>
            </a:r>
          </a:p>
          <a:p>
            <a:pPr lvl="1"/>
            <a:r>
              <a:rPr lang="en-US" dirty="0">
                <a:hlinkClick r:id="rId2"/>
              </a:rPr>
              <a:t>http://start.spring.io</a:t>
            </a:r>
            <a:r>
              <a:rPr lang="en-US" dirty="0" smtClean="0">
                <a:hlinkClick r:id="rId2"/>
              </a:rPr>
              <a:t>/</a:t>
            </a:r>
            <a:r>
              <a:rPr lang="en-US" dirty="0" smtClean="0"/>
              <a:t> or through Eclipse with Spring plugin/STS</a:t>
            </a:r>
          </a:p>
          <a:p>
            <a:pPr lvl="1"/>
            <a:r>
              <a:rPr lang="en-US" dirty="0" smtClean="0"/>
              <a:t>Getting </a:t>
            </a:r>
            <a:r>
              <a:rPr lang="en-US" dirty="0"/>
              <a:t>started guides: https://spring.io/guides</a:t>
            </a:r>
            <a:endParaRPr lang="en-US" dirty="0" smtClean="0"/>
          </a:p>
          <a:p>
            <a:r>
              <a:rPr lang="en-US" dirty="0" smtClean="0"/>
              <a:t>Spring Boot Reference</a:t>
            </a:r>
          </a:p>
          <a:p>
            <a:r>
              <a:rPr lang="en-US" dirty="0" smtClean="0"/>
              <a:t>On </a:t>
            </a:r>
            <a:r>
              <a:rPr lang="en-US" dirty="0" smtClean="0">
                <a:hlinkClick r:id="rId3"/>
              </a:rPr>
              <a:t>Stackoverflow</a:t>
            </a:r>
            <a:endParaRPr lang="en-US" dirty="0"/>
          </a:p>
        </p:txBody>
      </p:sp>
    </p:spTree>
    <p:extLst>
      <p:ext uri="{BB962C8B-B14F-4D97-AF65-F5344CB8AC3E}">
        <p14:creationId xmlns:p14="http://schemas.microsoft.com/office/powerpoint/2010/main" val="330031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12697</TotalTime>
  <Words>2015</Words>
  <Application>Microsoft Office PowerPoint</Application>
  <PresentationFormat>Widescreen</PresentationFormat>
  <Paragraphs>321</Paragraphs>
  <Slides>29</Slides>
  <Notes>22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Micro Services, REST and Spring Boot</vt:lpstr>
      <vt:lpstr>About me</vt:lpstr>
      <vt:lpstr>Agenda</vt:lpstr>
      <vt:lpstr>PowerPoint Presentation</vt:lpstr>
      <vt:lpstr>Convention over Configuration</vt:lpstr>
      <vt:lpstr>Spring Boot – Getting to know</vt:lpstr>
      <vt:lpstr>Spring Boot – Getting started</vt:lpstr>
      <vt:lpstr>Spring Boot – Live Demo</vt:lpstr>
      <vt:lpstr>Spring Boot – Getting Help</vt:lpstr>
      <vt:lpstr>Spring Boot - Features</vt:lpstr>
      <vt:lpstr>Spring Boot – Features (Contd..)</vt:lpstr>
      <vt:lpstr>REST – Representational State Transfer</vt:lpstr>
      <vt:lpstr>REST architectural style - Drivers</vt:lpstr>
      <vt:lpstr>How to derive REST style?</vt:lpstr>
      <vt:lpstr>REST – Constraints</vt:lpstr>
      <vt:lpstr>REST – Richardson’s Maturity Model</vt:lpstr>
      <vt:lpstr>Hypermedia as the engine of application state (HATEOAS)</vt:lpstr>
      <vt:lpstr>CRUD using HTTP methods (*as per the RFCs)</vt:lpstr>
      <vt:lpstr>HTTP status codes</vt:lpstr>
      <vt:lpstr>Micro services</vt:lpstr>
      <vt:lpstr>Micro-services architectural style</vt:lpstr>
      <vt:lpstr>Monolithic challenges</vt:lpstr>
      <vt:lpstr>Monolithic challenges</vt:lpstr>
      <vt:lpstr>Monolithic Challenges</vt:lpstr>
      <vt:lpstr>Monolithic Challenges</vt:lpstr>
      <vt:lpstr>Can we improve on this?</vt:lpstr>
      <vt:lpstr>Scalable Micro Service Architecture</vt:lpstr>
      <vt:lpstr>Tying Micro Services, REST style and Spring Boot together</vt:lpstr>
      <vt:lpstr>Questions?</vt:lpstr>
    </vt:vector>
  </TitlesOfParts>
  <Company>Intermountain Healthcare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Prashanth Batchu</dc:creator>
  <cp:lastModifiedBy>Prashanth Batchu</cp:lastModifiedBy>
  <cp:revision>296</cp:revision>
  <dcterms:created xsi:type="dcterms:W3CDTF">2015-03-06T17:55:48Z</dcterms:created>
  <dcterms:modified xsi:type="dcterms:W3CDTF">2015-03-18T20:24:56Z</dcterms:modified>
</cp:coreProperties>
</file>