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81" r:id="rId3"/>
    <p:sldId id="257" r:id="rId4"/>
    <p:sldId id="261" r:id="rId5"/>
    <p:sldId id="263" r:id="rId6"/>
    <p:sldId id="275" r:id="rId7"/>
    <p:sldId id="276" r:id="rId8"/>
    <p:sldId id="264" r:id="rId9"/>
    <p:sldId id="279" r:id="rId10"/>
    <p:sldId id="277" r:id="rId11"/>
    <p:sldId id="278" r:id="rId12"/>
    <p:sldId id="258" r:id="rId13"/>
    <p:sldId id="266" r:id="rId14"/>
    <p:sldId id="269" r:id="rId15"/>
    <p:sldId id="267" r:id="rId16"/>
    <p:sldId id="265" r:id="rId17"/>
    <p:sldId id="268" r:id="rId18"/>
    <p:sldId id="270" r:id="rId19"/>
    <p:sldId id="271" r:id="rId20"/>
    <p:sldId id="272" r:id="rId21"/>
    <p:sldId id="262" r:id="rId22"/>
    <p:sldId id="259" r:id="rId23"/>
    <p:sldId id="283" r:id="rId24"/>
    <p:sldId id="284" r:id="rId25"/>
    <p:sldId id="285" r:id="rId26"/>
    <p:sldId id="282" r:id="rId27"/>
    <p:sldId id="274" r:id="rId28"/>
    <p:sldId id="286"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2" d="100"/>
          <a:sy n="62" d="100"/>
        </p:scale>
        <p:origin x="1483" y="48"/>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dirty="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a:t>
            </a:fld>
            <a:endParaRPr lang="en-US" dirty="0"/>
          </a:p>
        </p:txBody>
      </p:sp>
    </p:spTree>
    <p:extLst>
      <p:ext uri="{BB962C8B-B14F-4D97-AF65-F5344CB8AC3E}">
        <p14:creationId xmlns:p14="http://schemas.microsoft.com/office/powerpoint/2010/main" val="16812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21</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22</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23</a:t>
            </a:fld>
            <a:endParaRPr lang="en-US" dirty="0"/>
          </a:p>
        </p:txBody>
      </p:sp>
    </p:spTree>
    <p:extLst>
      <p:ext uri="{BB962C8B-B14F-4D97-AF65-F5344CB8AC3E}">
        <p14:creationId xmlns:p14="http://schemas.microsoft.com/office/powerpoint/2010/main" val="286494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24</a:t>
            </a:fld>
            <a:endParaRPr lang="en-US" dirty="0"/>
          </a:p>
        </p:txBody>
      </p:sp>
    </p:spTree>
    <p:extLst>
      <p:ext uri="{BB962C8B-B14F-4D97-AF65-F5344CB8AC3E}">
        <p14:creationId xmlns:p14="http://schemas.microsoft.com/office/powerpoint/2010/main" val="257171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25</a:t>
            </a:fld>
            <a:endParaRPr lang="en-US" dirty="0"/>
          </a:p>
        </p:txBody>
      </p:sp>
    </p:spTree>
    <p:extLst>
      <p:ext uri="{BB962C8B-B14F-4D97-AF65-F5344CB8AC3E}">
        <p14:creationId xmlns:p14="http://schemas.microsoft.com/office/powerpoint/2010/main" val="102816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a:t>
            </a:fld>
            <a:endParaRPr lang="en-US" dirty="0"/>
          </a:p>
        </p:txBody>
      </p:sp>
    </p:spTree>
    <p:extLst>
      <p:ext uri="{BB962C8B-B14F-4D97-AF65-F5344CB8AC3E}">
        <p14:creationId xmlns:p14="http://schemas.microsoft.com/office/powerpoint/2010/main" val="101199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26</a:t>
            </a:fld>
            <a:endParaRPr lang="en-US" dirty="0"/>
          </a:p>
        </p:txBody>
      </p:sp>
    </p:spTree>
    <p:extLst>
      <p:ext uri="{BB962C8B-B14F-4D97-AF65-F5344CB8AC3E}">
        <p14:creationId xmlns:p14="http://schemas.microsoft.com/office/powerpoint/2010/main" val="2202958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27</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28</a:t>
            </a:fld>
            <a:endParaRPr lang="en-US" dirty="0"/>
          </a:p>
        </p:txBody>
      </p:sp>
    </p:spTree>
    <p:extLst>
      <p:ext uri="{BB962C8B-B14F-4D97-AF65-F5344CB8AC3E}">
        <p14:creationId xmlns:p14="http://schemas.microsoft.com/office/powerpoint/2010/main" val="110529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69506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dirty="0" smtClean="0"/>
              <a:t> and Ant are also supported</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335993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21101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docs.spring.io/spring-boot/docs/current/reference/htmlsingle/#boot-features-nosql" TargetMode="External"/><Relationship Id="rId3" Type="http://schemas.openxmlformats.org/officeDocument/2006/relationships/hyperlink" Target="http://docs.spring.io/spring-boot/docs/current/reference/htmlsingle/#boot-features-custom-log-configuration" TargetMode="External"/><Relationship Id="rId7" Type="http://schemas.openxmlformats.org/officeDocument/2006/relationships/hyperlink" Target="http://docs.spring.io/spring-boot/docs/current/reference/htmlsingle/#boot-features-sql" TargetMode="External"/><Relationship Id="rId2" Type="http://schemas.openxmlformats.org/officeDocument/2006/relationships/hyperlink" Target="http://docs.spring.io/spring-boot/docs/current/reference/htmlsingle/#boot-features-profiles"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security" TargetMode="External"/><Relationship Id="rId5" Type="http://schemas.openxmlformats.org/officeDocument/2006/relationships/hyperlink" Target="http://docs.spring.io/spring-boot/docs/current/reference/htmlsingle/#boot-features-customizing-embedded-containers" TargetMode="External"/><Relationship Id="rId4" Type="http://schemas.openxmlformats.org/officeDocument/2006/relationships/hyperlink" Target="http://docs.spring.io/spring-boot/docs/current/reference/htmlsingle/#boot-features-spring-mvc-static-content" TargetMode="External"/><Relationship Id="rId9" Type="http://schemas.openxmlformats.org/officeDocument/2006/relationships/hyperlink" Target="http://docs.spring.io/spring-boot/docs/current/reference/htmlsingle/#boot-features-messagin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docs.spring.io/spring-boot/docs/current/reference/htmlsingle/#production-ready-recording-metrics" TargetMode="External"/><Relationship Id="rId3" Type="http://schemas.openxmlformats.org/officeDocument/2006/relationships/hyperlink" Target="https://spring.io/guides/gs/rest-hateoas/" TargetMode="External"/><Relationship Id="rId7" Type="http://schemas.openxmlformats.org/officeDocument/2006/relationships/hyperlink" Target="http://docs.spring.io/spring-boot/docs/current/reference/htmlsingle/#production-ready-remote-shell" TargetMode="External"/><Relationship Id="rId2" Type="http://schemas.openxmlformats.org/officeDocument/2006/relationships/hyperlink" Target="http://docs.spring.io/spring-boot/docs/current/reference/htmlsingle/#production-ready"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jta" TargetMode="External"/><Relationship Id="rId5" Type="http://schemas.openxmlformats.org/officeDocument/2006/relationships/hyperlink" Target="http://docs.spring.io/spring-boot/docs/current/reference/htmlsingle/#boot-features-elasticsearch" TargetMode="External"/><Relationship Id="rId10" Type="http://schemas.openxmlformats.org/officeDocument/2006/relationships/hyperlink" Target="http://docs.spring.io/spring-boot/docs/current/reference/htmlsingle/#cli" TargetMode="External"/><Relationship Id="rId4" Type="http://schemas.openxmlformats.org/officeDocument/2006/relationships/hyperlink" Target="http://docs.spring.io/spring-boot/docs/current/reference/htmlsingle/#boot-features-solr" TargetMode="External"/><Relationship Id="rId9" Type="http://schemas.openxmlformats.org/officeDocument/2006/relationships/hyperlink" Target="http://docs.spring.io/spring-boot/docs/current/reference/htmlsingle/#cloud-deploym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martinfowler.com/articles/richardsonMaturityModel.html" TargetMode="External"/><Relationship Id="rId5" Type="http://schemas.openxmlformats.org/officeDocument/2006/relationships/hyperlink" Target="http://www.pluralsight.com/courses/rest-fundamentals" TargetMode="External"/><Relationship Id="rId4" Type="http://schemas.openxmlformats.org/officeDocument/2006/relationships/hyperlink" Target="http://en.wikipedia.org/wiki/HATEOA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pring.io/understanding/HATEOA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eugenedvorkin.com/seven-micro-services-architecture-advantag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spring.io/spring-boot/docs/current/reference/htmlsingle/#using-boot-replacing-auto-configu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ing.io/guides/tutorials/bookmarks/"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tags/spring-boot" TargetMode="External"/><Relationship Id="rId2" Type="http://schemas.openxmlformats.org/officeDocument/2006/relationships/hyperlink" Target="http://start.spring.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96718"/>
            <a:ext cx="9144000" cy="2387600"/>
          </a:xfrm>
        </p:spPr>
        <p:txBody>
          <a:bodyPr/>
          <a:lstStyle/>
          <a:p>
            <a:r>
              <a:rPr lang="en-US" dirty="0" smtClean="0"/>
              <a:t>Micro Services, REST and Spring Boot</a:t>
            </a:r>
            <a:endParaRPr lang="en-US" dirty="0"/>
          </a:p>
        </p:txBody>
      </p:sp>
      <p:sp>
        <p:nvSpPr>
          <p:cNvPr id="4" name="TextBox 3"/>
          <p:cNvSpPr txBox="1"/>
          <p:nvPr/>
        </p:nvSpPr>
        <p:spPr>
          <a:xfrm>
            <a:off x="4668032" y="4484318"/>
            <a:ext cx="2855935" cy="461665"/>
          </a:xfrm>
          <a:prstGeom prst="rect">
            <a:avLst/>
          </a:prstGeom>
          <a:noFill/>
        </p:spPr>
        <p:txBody>
          <a:bodyPr wrap="square" rtlCol="0">
            <a:spAutoFit/>
          </a:bodyPr>
          <a:lstStyle/>
          <a:p>
            <a:r>
              <a:rPr lang="en-US" sz="2400" b="1" dirty="0" smtClean="0"/>
              <a:t>Prashanth Batchu</a:t>
            </a:r>
            <a:endParaRPr lang="en-US" sz="2400" b="1" dirty="0"/>
          </a:p>
        </p:txBody>
      </p:sp>
      <p:pic>
        <p:nvPicPr>
          <p:cNvPr id="6" name="Picture 5"/>
          <p:cNvPicPr>
            <a:picLocks noChangeAspect="1"/>
          </p:cNvPicPr>
          <p:nvPr/>
        </p:nvPicPr>
        <p:blipFill>
          <a:blip r:embed="rId3"/>
          <a:stretch>
            <a:fillRect/>
          </a:stretch>
        </p:blipFill>
        <p:spPr>
          <a:xfrm>
            <a:off x="5710236" y="2109940"/>
            <a:ext cx="771525" cy="762000"/>
          </a:xfrm>
          <a:prstGeom prst="rect">
            <a:avLst/>
          </a:prstGeom>
        </p:spPr>
      </p:pic>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Externalized </a:t>
            </a:r>
            <a:r>
              <a:rPr lang="en-US" dirty="0" err="1" smtClean="0">
                <a:hlinkClick r:id="rId2"/>
              </a:rPr>
              <a:t>Config</a:t>
            </a:r>
            <a:endParaRPr lang="en-US" dirty="0" smtClean="0"/>
          </a:p>
          <a:p>
            <a:r>
              <a:rPr lang="en-US" dirty="0" smtClean="0">
                <a:hlinkClick r:id="rId2"/>
              </a:rPr>
              <a:t>Profiles</a:t>
            </a:r>
            <a:endParaRPr lang="en-US" dirty="0" smtClean="0"/>
          </a:p>
          <a:p>
            <a:r>
              <a:rPr lang="en-US" dirty="0" smtClean="0">
                <a:hlinkClick r:id="rId3"/>
              </a:rPr>
              <a:t>Logging</a:t>
            </a:r>
            <a:endParaRPr lang="en-US" dirty="0" smtClean="0"/>
          </a:p>
          <a:p>
            <a:r>
              <a:rPr lang="en-US" dirty="0" smtClean="0">
                <a:hlinkClick r:id="rId4"/>
              </a:rPr>
              <a:t>Static Content </a:t>
            </a:r>
            <a:r>
              <a:rPr lang="en-US" dirty="0" smtClean="0"/>
              <a:t>/w Live Reload &amp; Hot Swapping for Java</a:t>
            </a:r>
          </a:p>
          <a:p>
            <a:r>
              <a:rPr lang="en-US" dirty="0" smtClean="0">
                <a:hlinkClick r:id="rId5"/>
              </a:rPr>
              <a:t>Embedded Server customization</a:t>
            </a:r>
            <a:endParaRPr lang="en-US" dirty="0" smtClean="0"/>
          </a:p>
          <a:p>
            <a:r>
              <a:rPr lang="en-US" dirty="0" smtClean="0">
                <a:hlinkClick r:id="rId6"/>
              </a:rPr>
              <a:t>Security</a:t>
            </a:r>
            <a:endParaRPr lang="en-US" dirty="0" smtClean="0"/>
          </a:p>
          <a:p>
            <a:r>
              <a:rPr lang="en-US" dirty="0" smtClean="0">
                <a:hlinkClick r:id="rId7"/>
              </a:rPr>
              <a:t>SQL </a:t>
            </a:r>
            <a:r>
              <a:rPr lang="en-US" dirty="0" smtClean="0"/>
              <a:t>&amp; </a:t>
            </a:r>
            <a:r>
              <a:rPr lang="en-US" dirty="0" smtClean="0">
                <a:hlinkClick r:id="rId8"/>
              </a:rPr>
              <a:t>NoSQL </a:t>
            </a:r>
            <a:r>
              <a:rPr lang="en-US" dirty="0" smtClean="0"/>
              <a:t>Database configuration</a:t>
            </a:r>
          </a:p>
          <a:p>
            <a:r>
              <a:rPr lang="en-US" dirty="0" smtClean="0"/>
              <a:t>Testing</a:t>
            </a:r>
          </a:p>
          <a:p>
            <a:r>
              <a:rPr lang="en-US" dirty="0" smtClean="0">
                <a:hlinkClick r:id="rId9"/>
              </a:rPr>
              <a:t>Messaging</a:t>
            </a:r>
            <a:endParaRPr lang="en-US" dirty="0"/>
          </a:p>
        </p:txBody>
      </p:sp>
    </p:spTree>
    <p:extLst>
      <p:ext uri="{BB962C8B-B14F-4D97-AF65-F5344CB8AC3E}">
        <p14:creationId xmlns:p14="http://schemas.microsoft.com/office/powerpoint/2010/main" val="122577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 (Contd..)</a:t>
            </a:r>
            <a:endParaRPr lang="en-US" dirty="0"/>
          </a:p>
        </p:txBody>
      </p:sp>
      <p:sp>
        <p:nvSpPr>
          <p:cNvPr id="3" name="Content Placeholder 2"/>
          <p:cNvSpPr>
            <a:spLocks noGrp="1"/>
          </p:cNvSpPr>
          <p:nvPr>
            <p:ph idx="1"/>
          </p:nvPr>
        </p:nvSpPr>
        <p:spPr/>
        <p:txBody>
          <a:bodyPr/>
          <a:lstStyle/>
          <a:p>
            <a:r>
              <a:rPr lang="en-US" dirty="0" smtClean="0">
                <a:hlinkClick r:id="rId2"/>
              </a:rPr>
              <a:t>Actuator</a:t>
            </a:r>
            <a:r>
              <a:rPr lang="en-US" dirty="0" smtClean="0"/>
              <a:t> (demo-</a:t>
            </a:r>
            <a:r>
              <a:rPr lang="en-US" dirty="0" err="1" smtClean="0"/>
              <a:t>jmx,http</a:t>
            </a:r>
            <a:r>
              <a:rPr lang="en-US" dirty="0" smtClean="0"/>
              <a:t>)</a:t>
            </a:r>
          </a:p>
          <a:p>
            <a:r>
              <a:rPr lang="en-US" dirty="0" smtClean="0">
                <a:hlinkClick r:id="rId3"/>
              </a:rPr>
              <a:t>HATEOAS</a:t>
            </a:r>
            <a:endParaRPr lang="en-US" dirty="0" smtClean="0"/>
          </a:p>
          <a:p>
            <a:r>
              <a:rPr lang="en-US" dirty="0" smtClean="0">
                <a:hlinkClick r:id="rId4"/>
              </a:rPr>
              <a:t>Solr </a:t>
            </a:r>
            <a:r>
              <a:rPr lang="en-US" dirty="0" smtClean="0"/>
              <a:t>&amp;  </a:t>
            </a:r>
            <a:r>
              <a:rPr lang="en-US" dirty="0" err="1" smtClean="0">
                <a:hlinkClick r:id="rId5"/>
              </a:rPr>
              <a:t>Elasticsearch</a:t>
            </a:r>
            <a:endParaRPr lang="en-US" dirty="0" smtClean="0"/>
          </a:p>
          <a:p>
            <a:r>
              <a:rPr lang="en-US" dirty="0" smtClean="0">
                <a:hlinkClick r:id="rId6"/>
              </a:rPr>
              <a:t>Distributed Transactions </a:t>
            </a:r>
            <a:r>
              <a:rPr lang="en-US" dirty="0" smtClean="0"/>
              <a:t>– </a:t>
            </a:r>
            <a:r>
              <a:rPr lang="en-US" dirty="0" err="1" smtClean="0"/>
              <a:t>Atomikos</a:t>
            </a:r>
            <a:r>
              <a:rPr lang="en-US" dirty="0" smtClean="0"/>
              <a:t>/</a:t>
            </a:r>
            <a:r>
              <a:rPr lang="en-US" dirty="0" err="1" smtClean="0"/>
              <a:t>Bitronix</a:t>
            </a:r>
            <a:endParaRPr lang="en-US" dirty="0" smtClean="0"/>
          </a:p>
          <a:p>
            <a:r>
              <a:rPr lang="en-US" dirty="0" smtClean="0"/>
              <a:t>Monitoring &amp; Management using </a:t>
            </a:r>
            <a:r>
              <a:rPr lang="en-US" dirty="0" smtClean="0">
                <a:hlinkClick r:id="rId7"/>
              </a:rPr>
              <a:t>Remote shell</a:t>
            </a:r>
            <a:r>
              <a:rPr lang="en-US" dirty="0" smtClean="0"/>
              <a:t> (demo -shell)</a:t>
            </a:r>
          </a:p>
          <a:p>
            <a:r>
              <a:rPr lang="en-US" dirty="0" smtClean="0">
                <a:hlinkClick r:id="rId8"/>
              </a:rPr>
              <a:t>Custom Metrics</a:t>
            </a:r>
            <a:endParaRPr lang="en-US" dirty="0" smtClean="0"/>
          </a:p>
          <a:p>
            <a:r>
              <a:rPr lang="en-US" dirty="0" smtClean="0">
                <a:hlinkClick r:id="rId9"/>
              </a:rPr>
              <a:t>Cloud Deployment</a:t>
            </a:r>
            <a:r>
              <a:rPr lang="en-US" dirty="0" smtClean="0"/>
              <a:t> (Cloud Foundry, </a:t>
            </a:r>
            <a:r>
              <a:rPr lang="en-US" dirty="0" err="1" smtClean="0"/>
              <a:t>Heroku</a:t>
            </a:r>
            <a:r>
              <a:rPr lang="en-US" dirty="0" smtClean="0"/>
              <a:t>, </a:t>
            </a:r>
            <a:r>
              <a:rPr lang="en-US" dirty="0" err="1" smtClean="0"/>
              <a:t>Openshift</a:t>
            </a:r>
            <a:r>
              <a:rPr lang="en-US" dirty="0" smtClean="0"/>
              <a:t>, </a:t>
            </a:r>
            <a:r>
              <a:rPr lang="en-US" dirty="0" err="1" smtClean="0"/>
              <a:t>Goog</a:t>
            </a:r>
            <a:r>
              <a:rPr lang="en-US" dirty="0" smtClean="0"/>
              <a:t> App </a:t>
            </a:r>
            <a:r>
              <a:rPr lang="en-US" dirty="0" err="1" smtClean="0"/>
              <a:t>Eng</a:t>
            </a:r>
            <a:r>
              <a:rPr lang="en-US" dirty="0" smtClean="0"/>
              <a:t>)</a:t>
            </a:r>
          </a:p>
          <a:p>
            <a:r>
              <a:rPr lang="en-US" dirty="0" smtClean="0"/>
              <a:t>Prototyping with </a:t>
            </a:r>
            <a:r>
              <a:rPr lang="en-US" dirty="0" smtClean="0">
                <a:hlinkClick r:id="rId10"/>
              </a:rPr>
              <a:t>Spring Boot CLI</a:t>
            </a:r>
            <a:endParaRPr lang="en-US" dirty="0"/>
          </a:p>
        </p:txBody>
      </p:sp>
    </p:spTree>
    <p:extLst>
      <p:ext uri="{BB962C8B-B14F-4D97-AF65-F5344CB8AC3E}">
        <p14:creationId xmlns:p14="http://schemas.microsoft.com/office/powerpoint/2010/main" val="241378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by Roy Fielding.</a:t>
            </a:r>
            <a:endParaRPr lang="en-US" dirty="0"/>
          </a:p>
          <a:p>
            <a:r>
              <a:rPr lang="en-US" dirty="0" smtClean="0"/>
              <a:t>It’s an </a:t>
            </a:r>
            <a:r>
              <a:rPr lang="en-US" dirty="0"/>
              <a:t>architecture </a:t>
            </a:r>
            <a:r>
              <a:rPr lang="en-US" dirty="0" smtClean="0"/>
              <a:t>style. It’s not a protocol, standard or a framework</a:t>
            </a:r>
          </a:p>
          <a:p>
            <a:r>
              <a:rPr lang="en-US" dirty="0" smtClean="0"/>
              <a:t>Resource-based – REST API is all about “things” or “resources” as opposed to “actions” </a:t>
            </a:r>
          </a:p>
          <a:p>
            <a:r>
              <a:rPr lang="en-US" dirty="0" smtClean="0"/>
              <a:t>Representations – Typically JSON/XML </a:t>
            </a:r>
          </a:p>
          <a:p>
            <a:r>
              <a:rPr lang="en-US" dirty="0" smtClean="0"/>
              <a:t>Not tied to HTTP</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Services (API) have to be client agnostic</a:t>
            </a:r>
          </a:p>
          <a:p>
            <a:pPr lvl="1"/>
            <a:r>
              <a:rPr lang="en-US" dirty="0" smtClean="0"/>
              <a:t>Mobile explosion: Client could be a GPS device, automotive, mobile etc.</a:t>
            </a:r>
          </a:p>
          <a:p>
            <a:pPr lvl="1"/>
            <a:r>
              <a:rPr lang="en-US" dirty="0" smtClean="0"/>
              <a:t>Clients and Services need to evolve independently. </a:t>
            </a:r>
          </a:p>
          <a:p>
            <a:pPr lvl="1"/>
            <a:r>
              <a:rPr lang="en-US" dirty="0" smtClean="0"/>
              <a:t>Latency issues, performance and reliability</a:t>
            </a:r>
          </a:p>
          <a:p>
            <a:pPr lvl="1"/>
            <a:r>
              <a:rPr lang="en-US" dirty="0" smtClean="0"/>
              <a:t>Horizontal Scalability</a:t>
            </a:r>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50991"/>
            <a:ext cx="11353801" cy="5033898"/>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9" y="2004741"/>
            <a:ext cx="7095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b="1" i="0" u="none" strike="noStrike" cap="none" normalizeH="0" baseline="0" dirty="0" smtClean="0">
                <a:ln>
                  <a:noFill/>
                </a:ln>
                <a:solidFill>
                  <a:schemeClr val="tx1"/>
                </a:solidFill>
                <a:effectLst/>
                <a:ea typeface="Times New Roman" pitchFamily="18" charset="0"/>
              </a:rPr>
              <a:t>Level 0</a:t>
            </a:r>
            <a:r>
              <a:rPr kumimoji="0" lang="en-US" altLang="en-US" b="0" i="0" u="none" strike="noStrike" cap="none" normalizeH="0" baseline="0" dirty="0" smtClean="0">
                <a:ln>
                  <a:noFill/>
                </a:ln>
                <a:solidFill>
                  <a:schemeClr val="tx1"/>
                </a:solidFill>
                <a:effectLst/>
                <a:ea typeface="Times New Roman" pitchFamily="18" charset="0"/>
              </a:rPr>
              <a:t>: the Swamp of POX - at this level, we just use HTTP as a transport. </a:t>
            </a:r>
          </a:p>
          <a:p>
            <a:pPr fontAlgn="auto">
              <a:spcBef>
                <a:spcPts val="0"/>
              </a:spcBef>
              <a:spcAft>
                <a:spcPts val="0"/>
              </a:spcAft>
              <a:tabLst/>
              <a:defRPr/>
            </a:pPr>
            <a:r>
              <a:rPr lang="en-US" b="1" dirty="0"/>
              <a:t>Level 1</a:t>
            </a:r>
            <a:r>
              <a:rPr lang="en-US" dirty="0"/>
              <a:t>: Resources - at this level, a service might use HTTP URIs to distinguish between nouns, or entities, in the system. For example, you might route requests to /customers, /users, etc. XML-RPC is an </a:t>
            </a:r>
            <a:r>
              <a:rPr lang="en-US" dirty="0" smtClean="0"/>
              <a:t>example: </a:t>
            </a:r>
            <a:r>
              <a:rPr lang="en-US" dirty="0"/>
              <a:t>it uses HTTP, and it can use URIs to distinguish endpoints. Ultimately, though, XML-RPC is not RESTful: it’s using HTTP as a transport for something else (remote procedure calls</a:t>
            </a:r>
            <a:r>
              <a:rPr lang="en-US" dirty="0" smtClean="0"/>
              <a:t>).</a:t>
            </a:r>
            <a:endParaRPr kumimoji="0" lang="en-US" altLang="en-US" b="0" i="0" u="none" strike="noStrike" cap="none" normalizeH="0" baseline="0" dirty="0" smtClean="0">
              <a:ln>
                <a:noFill/>
              </a:ln>
              <a:solidFill>
                <a:schemeClr val="tx1"/>
              </a:solidFill>
              <a:effectLst/>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2</a:t>
            </a:r>
            <a:r>
              <a:rPr kumimoji="0" lang="en-US" altLang="en-US" b="0" i="0" u="none" strike="noStrike" cap="none" normalizeH="0" baseline="0" dirty="0" smtClean="0">
                <a:ln>
                  <a:noFill/>
                </a:ln>
                <a:solidFill>
                  <a:schemeClr val="tx1"/>
                </a:solidFill>
                <a:effectLst/>
                <a:ea typeface="Times New Roman" pitchFamily="18" charset="0"/>
              </a:rPr>
              <a:t>: HTTP methods- this is the level you want to be at. If you do </a:t>
            </a:r>
            <a:r>
              <a:rPr kumimoji="0" lang="en-US" altLang="en-US" b="1" i="0" u="none" strike="noStrike" cap="none" normalizeH="0" baseline="0" dirty="0" smtClean="0">
                <a:ln>
                  <a:noFill/>
                </a:ln>
                <a:solidFill>
                  <a:schemeClr val="tx1"/>
                </a:solidFill>
                <a:effectLst/>
                <a:ea typeface="Times New Roman" pitchFamily="18" charset="0"/>
              </a:rPr>
              <a:t>everything</a:t>
            </a:r>
            <a:r>
              <a:rPr kumimoji="0" lang="en-US" altLang="en-US" b="0" i="0" u="none" strike="noStrike" cap="none" normalizeH="0" baseline="0" dirty="0" smtClean="0">
                <a:ln>
                  <a:noFill/>
                </a:ln>
                <a:solidFill>
                  <a:schemeClr val="tx1"/>
                </a:solidFill>
                <a:effectLst/>
                <a:ea typeface="Times New Roman" pitchFamily="18"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3</a:t>
            </a:r>
            <a:r>
              <a:rPr kumimoji="0" lang="en-US" altLang="en-US" b="0" i="0" u="none" strike="noStrike" cap="none" normalizeH="0" baseline="0" dirty="0" smtClean="0">
                <a:ln>
                  <a:noFill/>
                </a:ln>
                <a:solidFill>
                  <a:schemeClr val="tx1"/>
                </a:solidFill>
                <a:effectLst/>
                <a:ea typeface="Times New Roman" pitchFamily="18" charset="0"/>
              </a:rPr>
              <a:t>: Hypermedia Controls - This final level is where we</a:t>
            </a:r>
            <a:r>
              <a:rPr kumimoji="0" lang="en-US" altLang="en-US" b="0" i="0" u="none" strike="noStrike" cap="none" normalizeH="0" dirty="0" smtClean="0">
                <a:ln>
                  <a:noFill/>
                </a:ln>
                <a:solidFill>
                  <a:schemeClr val="tx1"/>
                </a:solidFill>
                <a:effectLst/>
                <a:ea typeface="Times New Roman" pitchFamily="18" charset="0"/>
              </a:rPr>
              <a:t> should	</a:t>
            </a:r>
            <a:r>
              <a:rPr kumimoji="0" lang="en-US" altLang="en-US" b="0" i="0" u="none" strike="noStrike" cap="none" normalizeH="0" baseline="0" dirty="0" smtClean="0">
                <a:ln>
                  <a:noFill/>
                </a:ln>
                <a:solidFill>
                  <a:schemeClr val="tx1"/>
                </a:solidFill>
                <a:effectLst/>
                <a:ea typeface="Times New Roman" pitchFamily="18" charset="0"/>
              </a:rPr>
              <a:t> strive to be. Hypermedia, as practiced using the </a:t>
            </a:r>
            <a:r>
              <a:rPr kumimoji="0" lang="en-US" altLang="en-US" b="0" i="0" u="none" strike="noStrike" cap="none" normalizeH="0" baseline="0" dirty="0" smtClean="0">
                <a:ln>
                  <a:noFill/>
                </a:ln>
                <a:solidFill>
                  <a:schemeClr val="tx1"/>
                </a:solidFill>
                <a:effectLst/>
                <a:ea typeface="Times New Roman" pitchFamily="18" charset="0"/>
                <a:hlinkClick r:id="rId4"/>
              </a:rPr>
              <a:t>HATEOAS</a:t>
            </a:r>
            <a:r>
              <a:rPr kumimoji="0" lang="en-US" altLang="en-US" b="0" i="0" u="none" strike="noStrike" cap="none" normalizeH="0" baseline="0" dirty="0" smtClean="0">
                <a:ln>
                  <a:noFill/>
                </a:ln>
                <a:solidFill>
                  <a:schemeClr val="tx1"/>
                </a:solidFill>
                <a:effectLst/>
                <a:ea typeface="Times New Roman" pitchFamily="18" charset="0"/>
              </a:rPr>
              <a:t> </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365481" y="6566111"/>
            <a:ext cx="8281115" cy="276999"/>
          </a:xfrm>
          <a:prstGeom prst="rect">
            <a:avLst/>
          </a:prstGeom>
          <a:noFill/>
        </p:spPr>
        <p:txBody>
          <a:bodyPr wrap="square" rtlCol="0">
            <a:spAutoFit/>
          </a:bodyPr>
          <a:lstStyle/>
          <a:p>
            <a:r>
              <a:rPr lang="en-US" sz="1200" i="1" dirty="0" smtClean="0"/>
              <a:t>Ref</a:t>
            </a:r>
            <a:r>
              <a:rPr lang="en-US" sz="1200" i="1" dirty="0" smtClean="0">
                <a:hlinkClick r:id="rId5"/>
              </a:rPr>
              <a:t>: </a:t>
            </a:r>
            <a:r>
              <a:rPr lang="en-US" sz="1200" b="1" dirty="0">
                <a:hlinkClick r:id="rId6"/>
              </a:rPr>
              <a:t>Richardson Maturity </a:t>
            </a:r>
            <a:r>
              <a:rPr lang="en-US" sz="1200" b="1" dirty="0" smtClean="0">
                <a:hlinkClick r:id="rId6"/>
              </a:rPr>
              <a:t>Model </a:t>
            </a:r>
            <a:r>
              <a:rPr lang="en-US" sz="1200" i="1" dirty="0" smtClean="0">
                <a:hlinkClick r:id="rId6"/>
              </a:rPr>
              <a:t>– Roy Fielding</a:t>
            </a:r>
            <a:endParaRPr lang="en-US" sz="1200" i="1" dirty="0"/>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365125"/>
            <a:ext cx="12909584" cy="1325563"/>
          </a:xfrm>
        </p:spPr>
        <p:txBody>
          <a:bodyPr>
            <a:normAutofit/>
          </a:bodyPr>
          <a:lstStyle/>
          <a:p>
            <a:r>
              <a:rPr lang="en-US" sz="4000" b="1" dirty="0"/>
              <a:t>Hypermedia as the engine of application state </a:t>
            </a:r>
            <a:r>
              <a:rPr lang="en-US" sz="4000" dirty="0"/>
              <a:t>(</a:t>
            </a:r>
            <a:r>
              <a:rPr lang="en-US" sz="4000" b="1" dirty="0"/>
              <a:t>HATEOAS</a:t>
            </a:r>
            <a:r>
              <a:rPr lang="en-US" sz="4000" dirty="0"/>
              <a:t>)</a:t>
            </a:r>
          </a:p>
        </p:txBody>
      </p:sp>
      <p:sp>
        <p:nvSpPr>
          <p:cNvPr id="3" name="Content Placeholder 2"/>
          <p:cNvSpPr>
            <a:spLocks noGrp="1"/>
          </p:cNvSpPr>
          <p:nvPr>
            <p:ph idx="1"/>
          </p:nvPr>
        </p:nvSpPr>
        <p:spPr>
          <a:xfrm>
            <a:off x="334851" y="1287887"/>
            <a:ext cx="11384923" cy="4889076"/>
          </a:xfrm>
        </p:spPr>
        <p:txBody>
          <a:bodyPr>
            <a:normAutofit/>
          </a:bodyPr>
          <a:lstStyle/>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3"/>
            <a:ext cx="3574093" cy="305604"/>
          </a:xfrm>
        </p:spPr>
        <p:txBody>
          <a:bodyPr>
            <a:normAutofit fontScale="90000"/>
          </a:bodyPr>
          <a:lstStyle/>
          <a:p>
            <a:r>
              <a:rPr lang="en-US" dirty="0" smtClean="0"/>
              <a:t>About me</a:t>
            </a:r>
            <a:endParaRPr lang="en-US" dirty="0"/>
          </a:p>
        </p:txBody>
      </p:sp>
      <p:sp>
        <p:nvSpPr>
          <p:cNvPr id="7" name="TextBox 6"/>
          <p:cNvSpPr txBox="1"/>
          <p:nvPr/>
        </p:nvSpPr>
        <p:spPr>
          <a:xfrm>
            <a:off x="726510" y="1578280"/>
            <a:ext cx="1064712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Part of the </a:t>
            </a:r>
            <a:r>
              <a:rPr lang="en-US" sz="2400" b="1" dirty="0" err="1" smtClean="0"/>
              <a:t>MyHealth</a:t>
            </a:r>
            <a:r>
              <a:rPr lang="en-US" sz="2400" dirty="0" smtClean="0"/>
              <a:t> team at Intermountain </a:t>
            </a:r>
            <a:r>
              <a:rPr lang="en-US" sz="2400" dirty="0" smtClean="0"/>
              <a:t>healthcare</a:t>
            </a:r>
          </a:p>
          <a:p>
            <a:pPr marL="285750" indent="-285750">
              <a:buFont typeface="Arial" panose="020B0604020202020204" pitchFamily="34" charset="0"/>
              <a:buChar char="•"/>
            </a:pPr>
            <a:r>
              <a:rPr lang="en-US" sz="2400" dirty="0" smtClean="0"/>
              <a:t>Grew up  in Hyderabad, Southern India. </a:t>
            </a:r>
          </a:p>
          <a:p>
            <a:pPr marL="285750" indent="-285750">
              <a:buFont typeface="Arial" panose="020B0604020202020204" pitchFamily="34" charset="0"/>
              <a:buChar char="•"/>
            </a:pPr>
            <a:r>
              <a:rPr lang="en-US" sz="2400" smtClean="0"/>
              <a:t>Introduced </a:t>
            </a:r>
            <a:r>
              <a:rPr lang="en-US" sz="2400" dirty="0" smtClean="0"/>
              <a:t>to C by an amazing teacher in high school. Knew what I was going to make a career out of very soon. Did a bit of </a:t>
            </a:r>
            <a:r>
              <a:rPr lang="en-US" sz="2400" dirty="0" err="1" smtClean="0"/>
              <a:t>php</a:t>
            </a:r>
            <a:r>
              <a:rPr lang="en-US" sz="2400" dirty="0" smtClean="0"/>
              <a:t> before settling into Java.</a:t>
            </a:r>
          </a:p>
          <a:p>
            <a:pPr marL="285750" indent="-285750">
              <a:buFont typeface="Arial" panose="020B0604020202020204" pitchFamily="34" charset="0"/>
              <a:buChar char="•"/>
            </a:pPr>
            <a:r>
              <a:rPr lang="en-US" sz="2400" dirty="0" smtClean="0"/>
              <a:t>Big </a:t>
            </a:r>
            <a:r>
              <a:rPr lang="en-US" sz="2400" dirty="0" smtClean="0"/>
              <a:t>fan of Open source software and it’s </a:t>
            </a:r>
            <a:r>
              <a:rPr lang="en-US" sz="2400" dirty="0" smtClean="0"/>
              <a:t>philosophy.</a:t>
            </a:r>
          </a:p>
          <a:p>
            <a:pPr marL="285750" indent="-285750">
              <a:buFont typeface="Arial" panose="020B0604020202020204" pitchFamily="34" charset="0"/>
              <a:buChar char="•"/>
            </a:pPr>
            <a:r>
              <a:rPr lang="en-US" sz="2400" dirty="0" smtClean="0"/>
              <a:t>Always humbled and excited to be part of this very dynamic Software Industry that is always on the edge.</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724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696827" y="2039087"/>
            <a:ext cx="1032313" cy="3308048"/>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a:t>j</a:t>
            </a:r>
            <a:r>
              <a:rPr lang="en-US" dirty="0" err="1" smtClean="0"/>
              <a:t>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6" name="TextBox 5"/>
          <p:cNvSpPr txBox="1"/>
          <p:nvPr/>
        </p:nvSpPr>
        <p:spPr>
          <a:xfrm>
            <a:off x="438149" y="1416934"/>
            <a:ext cx="7753429" cy="523220"/>
          </a:xfrm>
          <a:prstGeom prst="rect">
            <a:avLst/>
          </a:prstGeom>
          <a:noFill/>
        </p:spPr>
        <p:txBody>
          <a:bodyPr wrap="square" rtlCol="0">
            <a:spAutoFit/>
          </a:bodyPr>
          <a:lstStyle/>
          <a:p>
            <a:r>
              <a:rPr lang="en-US" sz="2800" b="1" dirty="0" smtClean="0"/>
              <a:t>How Scalable is this architecture? (Horizontal)</a:t>
            </a:r>
            <a:endParaRPr lang="en-US" sz="2800" b="1" dirty="0"/>
          </a:p>
        </p:txBody>
      </p:sp>
      <p:grpSp>
        <p:nvGrpSpPr>
          <p:cNvPr id="3" name="Group 2"/>
          <p:cNvGrpSpPr/>
          <p:nvPr/>
        </p:nvGrpSpPr>
        <p:grpSpPr>
          <a:xfrm>
            <a:off x="2425780" y="2197915"/>
            <a:ext cx="7477393" cy="1147250"/>
            <a:chOff x="2445082" y="2482121"/>
            <a:chExt cx="7477393" cy="1147250"/>
          </a:xfrm>
        </p:grpSpPr>
        <p:sp>
          <p:nvSpPr>
            <p:cNvPr id="8" name="Oval 7"/>
            <p:cNvSpPr/>
            <p:nvPr/>
          </p:nvSpPr>
          <p:spPr>
            <a:xfrm>
              <a:off x="2445082" y="24821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08582" y="2811848"/>
              <a:ext cx="1129576" cy="646331"/>
            </a:xfrm>
            <a:prstGeom prst="rect">
              <a:avLst/>
            </a:prstGeom>
            <a:noFill/>
          </p:spPr>
          <p:txBody>
            <a:bodyPr wrap="square" rtlCol="0">
              <a:spAutoFit/>
            </a:bodyPr>
            <a:lstStyle/>
            <a:p>
              <a:r>
                <a:rPr lang="en-US" b="1" dirty="0" smtClean="0"/>
                <a:t>Security</a:t>
              </a:r>
            </a:p>
            <a:p>
              <a:r>
                <a:rPr lang="en-US" b="1" dirty="0" smtClean="0"/>
                <a:t>      20</a:t>
              </a:r>
              <a:endParaRPr lang="en-US" b="1" dirty="0"/>
            </a:p>
          </p:txBody>
        </p:sp>
        <p:sp>
          <p:nvSpPr>
            <p:cNvPr id="10" name="Oval 9"/>
            <p:cNvSpPr/>
            <p:nvPr/>
          </p:nvSpPr>
          <p:spPr>
            <a:xfrm>
              <a:off x="3587358" y="24948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52458" y="2811848"/>
              <a:ext cx="1129576" cy="646331"/>
            </a:xfrm>
            <a:prstGeom prst="rect">
              <a:avLst/>
            </a:prstGeom>
            <a:noFill/>
          </p:spPr>
          <p:txBody>
            <a:bodyPr wrap="square" rtlCol="0">
              <a:spAutoFit/>
            </a:bodyPr>
            <a:lstStyle/>
            <a:p>
              <a:r>
                <a:rPr lang="en-US" b="1" dirty="0" smtClean="0"/>
                <a:t>Orders</a:t>
              </a:r>
            </a:p>
            <a:p>
              <a:r>
                <a:rPr lang="en-US" b="1" dirty="0"/>
                <a:t> </a:t>
              </a:r>
              <a:r>
                <a:rPr lang="en-US" b="1" dirty="0" smtClean="0"/>
                <a:t>  100</a:t>
              </a:r>
              <a:endParaRPr lang="en-US" b="1" dirty="0"/>
            </a:p>
          </p:txBody>
        </p:sp>
        <p:sp>
          <p:nvSpPr>
            <p:cNvPr id="12" name="Oval 11"/>
            <p:cNvSpPr/>
            <p:nvPr/>
          </p:nvSpPr>
          <p:spPr>
            <a:xfrm>
              <a:off x="4742334" y="249726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62481" y="2706041"/>
              <a:ext cx="1129576" cy="923330"/>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a:p>
              <a:pPr algn="ctr"/>
              <a:r>
                <a:rPr lang="en-US" b="1" dirty="0" smtClean="0"/>
                <a:t>10</a:t>
              </a:r>
            </a:p>
          </p:txBody>
        </p:sp>
        <p:sp>
          <p:nvSpPr>
            <p:cNvPr id="14" name="Oval 13"/>
            <p:cNvSpPr/>
            <p:nvPr/>
          </p:nvSpPr>
          <p:spPr>
            <a:xfrm>
              <a:off x="5892781" y="25226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81305" y="25099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68605" y="2661892"/>
              <a:ext cx="1294676" cy="923330"/>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p>
            <a:p>
              <a:r>
                <a:rPr lang="en-US" b="1" dirty="0"/>
                <a:t> </a:t>
              </a:r>
              <a:r>
                <a:rPr lang="en-US" b="1" dirty="0" smtClean="0"/>
                <a:t>      100</a:t>
              </a:r>
              <a:endParaRPr lang="en-US" b="1" dirty="0"/>
            </a:p>
          </p:txBody>
        </p:sp>
        <p:sp>
          <p:nvSpPr>
            <p:cNvPr id="17" name="Oval 16"/>
            <p:cNvSpPr/>
            <p:nvPr/>
          </p:nvSpPr>
          <p:spPr>
            <a:xfrm>
              <a:off x="8300869" y="2508720"/>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27799" y="2749548"/>
              <a:ext cx="1294676" cy="369332"/>
            </a:xfrm>
            <a:prstGeom prst="rect">
              <a:avLst/>
            </a:prstGeom>
            <a:noFill/>
          </p:spPr>
          <p:txBody>
            <a:bodyPr wrap="square" rtlCol="0">
              <a:spAutoFit/>
            </a:bodyPr>
            <a:lstStyle/>
            <a:p>
              <a:r>
                <a:rPr lang="en-US" b="1" dirty="0" smtClean="0"/>
                <a:t>…</a:t>
              </a:r>
              <a:endParaRPr lang="en-US" b="1" dirty="0"/>
            </a:p>
          </p:txBody>
        </p:sp>
      </p:grpSp>
      <p:sp>
        <p:nvSpPr>
          <p:cNvPr id="4" name="TextBox 3"/>
          <p:cNvSpPr txBox="1"/>
          <p:nvPr/>
        </p:nvSpPr>
        <p:spPr>
          <a:xfrm>
            <a:off x="438150" y="3830595"/>
            <a:ext cx="1131312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Assume that the above is deployed to n nodes to facilitate horizontal scaling</a:t>
            </a:r>
          </a:p>
          <a:p>
            <a:pPr marL="285750" indent="-285750">
              <a:buFont typeface="Arial" panose="020B0604020202020204" pitchFamily="34" charset="0"/>
              <a:buChar char="•"/>
            </a:pPr>
            <a:r>
              <a:rPr lang="en-US" sz="2000" dirty="0" smtClean="0"/>
              <a:t>Add weights to each piece of functionality/component/module</a:t>
            </a:r>
          </a:p>
          <a:p>
            <a:pPr marL="742950" lvl="1" indent="-285750">
              <a:buFont typeface="Arial" panose="020B0604020202020204" pitchFamily="34" charset="0"/>
              <a:buChar char="•"/>
            </a:pPr>
            <a:r>
              <a:rPr lang="en-US" sz="2000" dirty="0" smtClean="0"/>
              <a:t>Weights are based on usage statistics, resource requirements, priority, business need etc.</a:t>
            </a:r>
          </a:p>
          <a:p>
            <a:pPr marL="742950" lvl="1" indent="-285750">
              <a:buFont typeface="Arial" panose="020B0604020202020204" pitchFamily="34" charset="0"/>
              <a:buChar char="•"/>
            </a:pPr>
            <a:r>
              <a:rPr lang="en-US" sz="2000" dirty="0" smtClean="0"/>
              <a:t>Upon horizontal scaling, components with lower weights provide the least value</a:t>
            </a:r>
          </a:p>
          <a:p>
            <a:pPr lvl="1"/>
            <a:endParaRPr lang="en-US" sz="2000" dirty="0"/>
          </a:p>
          <a:p>
            <a:pPr marL="285750" indent="-285750">
              <a:buFont typeface="Arial" panose="020B0604020202020204" pitchFamily="34" charset="0"/>
              <a:buChar char="•"/>
            </a:pPr>
            <a:r>
              <a:rPr lang="en-US" sz="2000" dirty="0" smtClean="0"/>
              <a:t>When deploying to other nodes, you will still need to compile the whole application (including the components with lower weights). Lower weighted components still take up JVM space</a:t>
            </a:r>
          </a:p>
          <a:p>
            <a:pPr marL="285750" indent="-285750">
              <a:buFont typeface="Arial" panose="020B0604020202020204" pitchFamily="34" charset="0"/>
              <a:buChar char="•"/>
            </a:pPr>
            <a:r>
              <a:rPr lang="en-US" sz="2000" dirty="0" smtClean="0"/>
              <a:t>Harder to maintain over time. </a:t>
            </a:r>
          </a:p>
          <a:p>
            <a:pPr marL="285750" indent="-285750">
              <a:buFont typeface="Arial" panose="020B0604020202020204" pitchFamily="34" charset="0"/>
              <a:buChar char="•"/>
            </a:pPr>
            <a:r>
              <a:rPr lang="en-US" sz="2000" dirty="0" smtClean="0"/>
              <a:t>Hard to re-write/refactor</a:t>
            </a:r>
          </a:p>
          <a:p>
            <a:pPr marL="742950" lvl="1"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p:txBody>
      </p:sp>
      <p:sp>
        <p:nvSpPr>
          <p:cNvPr id="32" name="TextBox 31"/>
          <p:cNvSpPr txBox="1"/>
          <p:nvPr/>
        </p:nvSpPr>
        <p:spPr>
          <a:xfrm>
            <a:off x="5872755" y="2409305"/>
            <a:ext cx="1129576" cy="923330"/>
          </a:xfrm>
          <a:prstGeom prst="rect">
            <a:avLst/>
          </a:prstGeom>
          <a:noFill/>
        </p:spPr>
        <p:txBody>
          <a:bodyPr wrap="square" rtlCol="0">
            <a:spAutoFit/>
          </a:bodyPr>
          <a:lstStyle/>
          <a:p>
            <a:pPr algn="ctr"/>
            <a:r>
              <a:rPr lang="en-US" b="1" dirty="0" smtClean="0"/>
              <a:t>Core Business.</a:t>
            </a:r>
            <a:endParaRPr lang="en-US" b="1" dirty="0"/>
          </a:p>
          <a:p>
            <a:pPr algn="ctr"/>
            <a:r>
              <a:rPr lang="en-US" b="1" dirty="0" smtClean="0"/>
              <a:t>100</a:t>
            </a:r>
          </a:p>
        </p:txBody>
      </p:sp>
    </p:spTree>
    <p:extLst>
      <p:ext uri="{BB962C8B-B14F-4D97-AF65-F5344CB8AC3E}">
        <p14:creationId xmlns:p14="http://schemas.microsoft.com/office/powerpoint/2010/main" val="243382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1651394"/>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 name="TextBox 2"/>
          <p:cNvSpPr txBox="1"/>
          <p:nvPr/>
        </p:nvSpPr>
        <p:spPr>
          <a:xfrm>
            <a:off x="864973" y="2693773"/>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One approach to support mobile/other clients is to add a layer of extra Spring controllers that serve JSON</a:t>
            </a:r>
          </a:p>
          <a:p>
            <a:pPr marL="285750" indent="-285750">
              <a:buFont typeface="Arial" panose="020B0604020202020204" pitchFamily="34" charset="0"/>
              <a:buChar char="•"/>
            </a:pPr>
            <a:r>
              <a:rPr lang="en-US" sz="2400" dirty="0" smtClean="0"/>
              <a:t>This means that you will now have to support</a:t>
            </a:r>
          </a:p>
          <a:p>
            <a:pPr marL="742950" lvl="1" indent="-285750">
              <a:buFont typeface="Arial" panose="020B0604020202020204" pitchFamily="34" charset="0"/>
              <a:buChar char="•"/>
            </a:pPr>
            <a:r>
              <a:rPr lang="en-US" sz="2400" dirty="0" smtClean="0"/>
              <a:t>Client dependent controllers that serve </a:t>
            </a:r>
            <a:r>
              <a:rPr lang="en-US" sz="2400" dirty="0" err="1" smtClean="0"/>
              <a:t>jsp</a:t>
            </a:r>
            <a:r>
              <a:rPr lang="en-US" sz="2400" dirty="0" smtClean="0"/>
              <a:t>/html to Browser clients</a:t>
            </a:r>
          </a:p>
          <a:p>
            <a:pPr marL="742950" lvl="1" indent="-285750">
              <a:buFont typeface="Arial" panose="020B0604020202020204" pitchFamily="34" charset="0"/>
              <a:buChar char="•"/>
            </a:pPr>
            <a:r>
              <a:rPr lang="en-US" sz="2400" dirty="0" smtClean="0"/>
              <a:t>Client agnostic controllers that serve </a:t>
            </a:r>
            <a:r>
              <a:rPr lang="en-US" sz="2400" dirty="0" err="1" smtClean="0"/>
              <a:t>json</a:t>
            </a:r>
            <a:r>
              <a:rPr lang="en-US" sz="2400" dirty="0" smtClean="0"/>
              <a:t> to mobile/other clients</a:t>
            </a:r>
          </a:p>
          <a:p>
            <a:pPr marL="285750" indent="-285750">
              <a:buFont typeface="Arial" panose="020B0604020202020204" pitchFamily="34" charset="0"/>
              <a:buChar char="•"/>
            </a:pPr>
            <a:r>
              <a:rPr lang="en-US" sz="2400" dirty="0" smtClean="0"/>
              <a:t>Modeling needs for the data to be returned vary significantly between the Client dependent Browsers and Client agnostic Mobile clients (other API consumers)</a:t>
            </a:r>
          </a:p>
          <a:p>
            <a:pPr marL="285750" indent="-285750">
              <a:buFont typeface="Arial" panose="020B0604020202020204" pitchFamily="34" charset="0"/>
              <a:buChar char="•"/>
            </a:pPr>
            <a:r>
              <a:rPr lang="en-US" sz="2400" dirty="0" smtClean="0"/>
              <a:t>This is inefficient because now we will need to maintain duplicate codebases that serve the same data differently.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834" y="426017"/>
            <a:ext cx="702157" cy="1404313"/>
          </a:xfrm>
          <a:prstGeom prst="rect">
            <a:avLst/>
          </a:prstGeom>
        </p:spPr>
      </p:pic>
    </p:spTree>
    <p:extLst>
      <p:ext uri="{BB962C8B-B14F-4D97-AF65-F5344CB8AC3E}">
        <p14:creationId xmlns:p14="http://schemas.microsoft.com/office/powerpoint/2010/main" val="2485847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about Performance?</a:t>
            </a:r>
            <a:endParaRPr lang="en-US" sz="2800" b="1" dirty="0"/>
          </a:p>
        </p:txBody>
      </p:sp>
      <p:sp>
        <p:nvSpPr>
          <p:cNvPr id="3" name="TextBox 2"/>
          <p:cNvSpPr txBox="1"/>
          <p:nvPr/>
        </p:nvSpPr>
        <p:spPr>
          <a:xfrm>
            <a:off x="889686" y="2310714"/>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Serving JSPs to clients is very inefficient</a:t>
            </a:r>
          </a:p>
          <a:p>
            <a:pPr marL="742950" lvl="1" indent="-285750">
              <a:buFont typeface="Arial" panose="020B0604020202020204" pitchFamily="34" charset="0"/>
              <a:buChar char="•"/>
            </a:pPr>
            <a:r>
              <a:rPr lang="en-US" sz="2400" dirty="0" smtClean="0"/>
              <a:t>Generation takes up valuable Java EE server resources. Resources that are ought to be prioritized for number crunching, data processing etc.</a:t>
            </a:r>
          </a:p>
          <a:p>
            <a:pPr marL="742950" lvl="1" indent="-285750">
              <a:buFont typeface="Arial" panose="020B0604020202020204" pitchFamily="34" charset="0"/>
              <a:buChar char="•"/>
            </a:pPr>
            <a:r>
              <a:rPr lang="en-US" sz="2400" dirty="0" smtClean="0"/>
              <a:t>Limiting a Service’s responsibility of client view management leads to better design and facilitates development of neutral client agnostic </a:t>
            </a:r>
            <a:r>
              <a:rPr lang="en-US" sz="2400" dirty="0" err="1" smtClean="0"/>
              <a:t>apis</a:t>
            </a:r>
            <a:r>
              <a:rPr lang="en-US" sz="2400" dirty="0" smtClean="0"/>
              <a:t>.</a:t>
            </a:r>
          </a:p>
          <a:p>
            <a:pPr marL="742950" lvl="1" indent="-285750">
              <a:buFont typeface="Arial" panose="020B0604020202020204" pitchFamily="34" charset="0"/>
              <a:buChar char="•"/>
            </a:pPr>
            <a:r>
              <a:rPr lang="en-US" sz="2400" dirty="0" smtClean="0"/>
              <a:t>Data transfer between Service to client is huge – when transferring a </a:t>
            </a:r>
            <a:r>
              <a:rPr lang="en-US" sz="2400" dirty="0" err="1" smtClean="0"/>
              <a:t>jsp</a:t>
            </a:r>
            <a:r>
              <a:rPr lang="en-US" sz="2400" dirty="0" smtClean="0"/>
              <a:t> to client as opposed to something lightweight (</a:t>
            </a:r>
            <a:r>
              <a:rPr lang="en-US" sz="2400" dirty="0" err="1" smtClean="0"/>
              <a:t>json</a:t>
            </a:r>
            <a:r>
              <a:rPr lang="en-US" sz="2400" dirty="0" smtClean="0"/>
              <a:t>)</a:t>
            </a:r>
          </a:p>
          <a:p>
            <a:pPr marL="1200150" lvl="2" indent="-285750">
              <a:buFont typeface="Arial" panose="020B0604020202020204" pitchFamily="34" charset="0"/>
              <a:buChar char="•"/>
            </a:pPr>
            <a:r>
              <a:rPr lang="en-US" sz="2400" dirty="0" smtClean="0"/>
              <a:t>And this happens again and again as the user navigates from one page to another till the end of the session</a:t>
            </a:r>
          </a:p>
        </p:txBody>
      </p:sp>
    </p:spTree>
    <p:extLst>
      <p:ext uri="{BB962C8B-B14F-4D97-AF65-F5344CB8AC3E}">
        <p14:creationId xmlns:p14="http://schemas.microsoft.com/office/powerpoint/2010/main" val="3546589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Can we improve on this?</a:t>
            </a:r>
            <a:endParaRPr lang="en-US" dirty="0"/>
          </a:p>
        </p:txBody>
      </p:sp>
      <p:sp>
        <p:nvSpPr>
          <p:cNvPr id="35" name="TextBox 34"/>
          <p:cNvSpPr txBox="1"/>
          <p:nvPr/>
        </p:nvSpPr>
        <p:spPr>
          <a:xfrm>
            <a:off x="1278987" y="2137746"/>
            <a:ext cx="10200439" cy="2677656"/>
          </a:xfrm>
          <a:prstGeom prst="rect">
            <a:avLst/>
          </a:prstGeom>
          <a:noFill/>
        </p:spPr>
        <p:txBody>
          <a:bodyPr wrap="square" rtlCol="0">
            <a:spAutoFit/>
          </a:bodyPr>
          <a:lstStyle/>
          <a:p>
            <a:r>
              <a:rPr lang="en-US" sz="2800" b="1" dirty="0" smtClean="0"/>
              <a:t>Yes!</a:t>
            </a:r>
          </a:p>
          <a:p>
            <a:endParaRPr lang="en-US" sz="2800" b="1" dirty="0"/>
          </a:p>
          <a:p>
            <a:r>
              <a:rPr lang="en-US" sz="2800" b="1" i="1" dirty="0" smtClean="0"/>
              <a:t>Usual legal stuff: There’s no silver bullet when choosing an architecture for a distributed network application. Design choices vary significantly based on underlying design goals and long term vision of the intended application.</a:t>
            </a:r>
          </a:p>
        </p:txBody>
      </p:sp>
    </p:spTree>
    <p:extLst>
      <p:ext uri="{BB962C8B-B14F-4D97-AF65-F5344CB8AC3E}">
        <p14:creationId xmlns:p14="http://schemas.microsoft.com/office/powerpoint/2010/main" val="2959478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3013071" cy="720385"/>
          </a:xfrm>
        </p:spPr>
        <p:txBody>
          <a:bodyPr>
            <a:noAutofit/>
          </a:bodyPr>
          <a:lstStyle/>
          <a:p>
            <a:pPr algn="ctr"/>
            <a:r>
              <a:rPr lang="en-US" sz="2400" b="1" dirty="0" smtClean="0"/>
              <a:t>Scalable Micro Service Architecture</a:t>
            </a:r>
            <a:endParaRPr lang="en-US" sz="2400" b="1"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(Node.js/</a:t>
            </a:r>
            <a:r>
              <a:rPr lang="en-US" sz="1400" b="1" dirty="0" err="1" smtClean="0"/>
              <a:t>nginx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smtClean="0"/>
              <a:t>Oauth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p:nvPr/>
        </p:nvCxnSpPr>
        <p:spPr>
          <a:xfrm flipH="1">
            <a:off x="4081370" y="1759707"/>
            <a:ext cx="2113814" cy="212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29460">
            <a:off x="5002129" y="2225103"/>
            <a:ext cx="931463"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8. Response (json)</a:t>
            </a:r>
            <a:endParaRPr lang="en-US" sz="1400" dirty="0"/>
          </a:p>
        </p:txBody>
      </p:sp>
      <p:cxnSp>
        <p:nvCxnSpPr>
          <p:cNvPr id="10" name="Straight Arrow Connector 9"/>
          <p:cNvCxnSpPr/>
          <p:nvPr/>
        </p:nvCxnSpPr>
        <p:spPr>
          <a:xfrm>
            <a:off x="6446975" y="1690253"/>
            <a:ext cx="1477074" cy="125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374092">
            <a:off x="6526900" y="1907571"/>
            <a:ext cx="1062779" cy="307777"/>
          </a:xfrm>
          <a:prstGeom prst="rect">
            <a:avLst/>
          </a:prstGeom>
          <a:noFill/>
        </p:spPr>
        <p:txBody>
          <a:bodyPr wrap="square" rtlCol="0">
            <a:spAutoFit/>
          </a:bodyPr>
          <a:lstStyle/>
          <a:p>
            <a:r>
              <a:rPr lang="en-US" sz="1400" dirty="0" smtClean="0"/>
              <a:t>7. Success</a:t>
            </a:r>
            <a:endParaRPr lang="en-US" sz="1400" dirty="0"/>
          </a:p>
        </p:txBody>
      </p:sp>
      <p:cxnSp>
        <p:nvCxnSpPr>
          <p:cNvPr id="5" name="Straight Arrow Connector 4"/>
          <p:cNvCxnSpPr/>
          <p:nvPr/>
        </p:nvCxnSpPr>
        <p:spPr>
          <a:xfrm>
            <a:off x="4108040" y="4407490"/>
            <a:ext cx="3284199" cy="867948"/>
          </a:xfrm>
          <a:prstGeom prst="straightConnector1">
            <a:avLst/>
          </a:prstGeom>
          <a:ln>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767492">
            <a:off x="5367303" y="4523580"/>
            <a:ext cx="1854940" cy="307777"/>
          </a:xfrm>
          <a:prstGeom prst="rect">
            <a:avLst/>
          </a:prstGeom>
          <a:noFill/>
        </p:spPr>
        <p:txBody>
          <a:bodyPr wrap="square" rtlCol="0">
            <a:spAutoFit/>
          </a:bodyPr>
          <a:lstStyle/>
          <a:p>
            <a:r>
              <a:rPr lang="en-US" sz="1400" dirty="0" smtClean="0"/>
              <a:t>(subsequent requests)</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50" y="173104"/>
            <a:ext cx="7465031" cy="720385"/>
          </a:xfrm>
        </p:spPr>
        <p:txBody>
          <a:bodyPr>
            <a:noAutofit/>
          </a:bodyPr>
          <a:lstStyle/>
          <a:p>
            <a:pPr algn="ctr"/>
            <a:r>
              <a:rPr lang="en-US" sz="2400" b="1" dirty="0" smtClean="0"/>
              <a:t>Tying Micro Services, REST style and Spring Boot together</a:t>
            </a:r>
            <a:endParaRPr lang="en-US" sz="2400" b="1" dirty="0"/>
          </a:p>
        </p:txBody>
      </p:sp>
      <p:sp>
        <p:nvSpPr>
          <p:cNvPr id="4" name="TextBox 3"/>
          <p:cNvSpPr txBox="1"/>
          <p:nvPr/>
        </p:nvSpPr>
        <p:spPr>
          <a:xfrm>
            <a:off x="455650" y="1113692"/>
            <a:ext cx="11537058" cy="1200329"/>
          </a:xfrm>
          <a:prstGeom prst="rect">
            <a:avLst/>
          </a:prstGeom>
          <a:noFill/>
        </p:spPr>
        <p:txBody>
          <a:bodyPr wrap="square" rtlCol="0">
            <a:spAutoFit/>
          </a:bodyPr>
          <a:lstStyle/>
          <a:p>
            <a:r>
              <a:rPr lang="en-US" dirty="0" smtClean="0"/>
              <a:t>Spring Boot:</a:t>
            </a:r>
          </a:p>
          <a:p>
            <a:pPr marL="285750" indent="-285750">
              <a:buFont typeface="Arial" panose="020B0604020202020204" pitchFamily="34" charset="0"/>
              <a:buChar char="•"/>
            </a:pPr>
            <a:r>
              <a:rPr lang="en-US" dirty="0" smtClean="0"/>
              <a:t>Rapid development of Micro Services and REST endpoints</a:t>
            </a:r>
          </a:p>
          <a:p>
            <a:pPr marL="285750" indent="-285750">
              <a:buFont typeface="Arial" panose="020B0604020202020204" pitchFamily="34" charset="0"/>
              <a:buChar char="•"/>
            </a:pPr>
            <a:r>
              <a:rPr lang="en-US" dirty="0" smtClean="0"/>
              <a:t>Feature rich functionality with support for </a:t>
            </a:r>
            <a:r>
              <a:rPr lang="en-US" smtClean="0"/>
              <a:t>most Enterprise </a:t>
            </a:r>
            <a:r>
              <a:rPr lang="en-US" dirty="0" smtClean="0"/>
              <a:t>standard technologies</a:t>
            </a:r>
          </a:p>
          <a:p>
            <a:endParaRPr lang="en-US" dirty="0"/>
          </a:p>
        </p:txBody>
      </p:sp>
    </p:spTree>
    <p:extLst>
      <p:ext uri="{BB962C8B-B14F-4D97-AF65-F5344CB8AC3E}">
        <p14:creationId xmlns:p14="http://schemas.microsoft.com/office/powerpoint/2010/main" val="3750162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thinkingboy outline by ryanlerch - an image from the US government EPA &quot;Sunwise&quot; program. I converted it from PDF format. the source link is here - http://www.epa.gov/sunwise/doc/poster.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3086" y="1825625"/>
            <a:ext cx="32458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71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to Spring Boot</a:t>
            </a:r>
          </a:p>
          <a:p>
            <a:pPr lvl="1"/>
            <a:r>
              <a:rPr lang="en-US" dirty="0" smtClean="0"/>
              <a:t>Philosophy, goals, features, benefits and limitations</a:t>
            </a:r>
          </a:p>
          <a:p>
            <a:pPr lvl="1"/>
            <a:r>
              <a:rPr lang="en-US" dirty="0" smtClean="0"/>
              <a:t>How to?</a:t>
            </a:r>
          </a:p>
          <a:p>
            <a:pPr lvl="1"/>
            <a:r>
              <a:rPr lang="en-US" dirty="0" smtClean="0"/>
              <a:t>Live Demo</a:t>
            </a:r>
            <a:endParaRPr lang="en-US" dirty="0"/>
          </a:p>
          <a:p>
            <a:r>
              <a:rPr lang="en-US" dirty="0"/>
              <a:t>REST principles</a:t>
            </a:r>
          </a:p>
          <a:p>
            <a:r>
              <a:rPr lang="en-US" dirty="0" smtClean="0"/>
              <a:t>Micro-services</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to know</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App packaged as an executable jar* and runs on an embedded Tomcat. </a:t>
            </a:r>
          </a:p>
          <a:p>
            <a:r>
              <a:rPr lang="en-US" dirty="0" smtClean="0"/>
              <a:t>Fully supports all of traditional Spring features (In a way Spring Boot is a layer on top of Spring infrastructure)</a:t>
            </a:r>
          </a:p>
          <a:p>
            <a:r>
              <a:rPr lang="en-US" dirty="0" smtClean="0"/>
              <a:t>Out of the box Production ready management/monitoring features including Auditing, Tracing, Metrics and Process monitoring. </a:t>
            </a:r>
          </a:p>
          <a:p>
            <a:r>
              <a:rPr lang="en-US" dirty="0" smtClean="0"/>
              <a:t>Cloud deployment support - </a:t>
            </a:r>
            <a:r>
              <a:rPr lang="en-US" dirty="0" err="1" smtClean="0"/>
              <a:t>Heroku</a:t>
            </a:r>
            <a:r>
              <a:rPr lang="en-US" dirty="0" smtClean="0"/>
              <a:t>, </a:t>
            </a:r>
            <a:r>
              <a:rPr lang="en-US" dirty="0" err="1" smtClean="0"/>
              <a:t>Openshift</a:t>
            </a:r>
            <a:r>
              <a:rPr lang="en-US" dirty="0" smtClean="0"/>
              <a:t>, Cloud Foundry, Google app engine etc.</a:t>
            </a:r>
            <a:endParaRPr lang="en-US" dirty="0"/>
          </a:p>
        </p:txBody>
      </p:sp>
    </p:spTree>
    <p:extLst>
      <p:ext uri="{BB962C8B-B14F-4D97-AF65-F5344CB8AC3E}">
        <p14:creationId xmlns:p14="http://schemas.microsoft.com/office/powerpoint/2010/main" val="1861585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started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Initializer class with a </a:t>
            </a:r>
            <a:r>
              <a:rPr lang="en-US" b="1" dirty="0" smtClean="0"/>
              <a:t>Main method </a:t>
            </a:r>
            <a:r>
              <a:rPr lang="en-US" dirty="0" smtClean="0"/>
              <a:t>– Entry point of the app</a:t>
            </a:r>
          </a:p>
          <a:p>
            <a:r>
              <a:rPr lang="en-US" dirty="0" smtClean="0"/>
              <a:t>Maven – Parent (</a:t>
            </a:r>
            <a:r>
              <a:rPr lang="en-US" b="1" dirty="0" smtClean="0"/>
              <a:t>spring-boot-starter-parent</a:t>
            </a:r>
            <a:r>
              <a:rPr lang="en-US" dirty="0" smtClean="0"/>
              <a:t>)*</a:t>
            </a:r>
          </a:p>
          <a:p>
            <a:r>
              <a:rPr lang="en-US" dirty="0" smtClean="0"/>
              <a:t>Optional </a:t>
            </a:r>
            <a:r>
              <a:rPr lang="en-US" b="1" dirty="0" err="1" smtClean="0"/>
              <a:t>application.properties</a:t>
            </a:r>
            <a:r>
              <a:rPr lang="en-US" dirty="0" smtClean="0"/>
              <a:t> for custom/overriding default </a:t>
            </a:r>
            <a:r>
              <a:rPr lang="en-US" dirty="0" err="1" smtClean="0"/>
              <a:t>config</a:t>
            </a:r>
            <a:endParaRPr lang="en-US" dirty="0" smtClean="0"/>
          </a:p>
          <a:p>
            <a:r>
              <a:rPr lang="en-US" dirty="0" smtClean="0">
                <a:hlinkClick r:id="rId3"/>
              </a:rPr>
              <a:t>Auto-configuration</a:t>
            </a:r>
            <a:endParaRPr lang="en-US" dirty="0" smtClean="0"/>
          </a:p>
          <a:p>
            <a:endParaRPr lang="en-US" dirty="0"/>
          </a:p>
        </p:txBody>
      </p:sp>
    </p:spTree>
    <p:extLst>
      <p:ext uri="{BB962C8B-B14F-4D97-AF65-F5344CB8AC3E}">
        <p14:creationId xmlns:p14="http://schemas.microsoft.com/office/powerpoint/2010/main" val="408731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a:t>
            </a:r>
            <a:r>
              <a:rPr lang="en-US" dirty="0" smtClean="0"/>
              <a:t>Quick Demo</a:t>
            </a:r>
            <a:endParaRPr lang="en-US" dirty="0"/>
          </a:p>
        </p:txBody>
      </p:sp>
      <p:sp>
        <p:nvSpPr>
          <p:cNvPr id="3" name="Content Placeholder 2"/>
          <p:cNvSpPr>
            <a:spLocks noGrp="1"/>
          </p:cNvSpPr>
          <p:nvPr>
            <p:ph idx="1"/>
          </p:nvPr>
        </p:nvSpPr>
        <p:spPr/>
        <p:txBody>
          <a:bodyPr/>
          <a:lstStyle/>
          <a:p>
            <a:r>
              <a:rPr lang="en-US" dirty="0" smtClean="0"/>
              <a:t>What are we going to build now?</a:t>
            </a:r>
          </a:p>
          <a:p>
            <a:pPr lvl="1"/>
            <a:r>
              <a:rPr lang="en-US" dirty="0"/>
              <a:t>A simple Bookmark app with JPA  and an Embedded </a:t>
            </a:r>
            <a:r>
              <a:rPr lang="en-US" dirty="0" smtClean="0"/>
              <a:t>database</a:t>
            </a:r>
          </a:p>
          <a:p>
            <a:r>
              <a:rPr lang="en-US" dirty="0" smtClean="0"/>
              <a:t>Environment: Eclipse IDE /w Spring Suite installed (or STS).</a:t>
            </a:r>
          </a:p>
          <a:p>
            <a:r>
              <a:rPr lang="en-US" dirty="0" smtClean="0"/>
              <a:t>Steps:</a:t>
            </a:r>
          </a:p>
          <a:p>
            <a:pPr lvl="1"/>
            <a:r>
              <a:rPr lang="en-US" dirty="0" smtClean="0"/>
              <a:t>Download a Spring starter project</a:t>
            </a:r>
          </a:p>
          <a:p>
            <a:pPr lvl="1"/>
            <a:r>
              <a:rPr lang="en-US" dirty="0" smtClean="0"/>
              <a:t>Create a simple Endpoint for Hello</a:t>
            </a:r>
          </a:p>
          <a:p>
            <a:pPr lvl="1"/>
            <a:r>
              <a:rPr lang="en-US" dirty="0" smtClean="0"/>
              <a:t>Create a Booking entity</a:t>
            </a:r>
          </a:p>
          <a:p>
            <a:pPr lvl="1"/>
            <a:r>
              <a:rPr lang="en-US" dirty="0" smtClean="0"/>
              <a:t>Create a </a:t>
            </a:r>
            <a:r>
              <a:rPr lang="en-US" dirty="0" err="1" smtClean="0"/>
              <a:t>JpaRepository</a:t>
            </a:r>
            <a:r>
              <a:rPr lang="en-US" dirty="0" smtClean="0"/>
              <a:t> for Booking</a:t>
            </a:r>
          </a:p>
          <a:p>
            <a:pPr lvl="1"/>
            <a:r>
              <a:rPr lang="en-US" dirty="0" smtClean="0"/>
              <a:t>Create a </a:t>
            </a:r>
            <a:r>
              <a:rPr lang="en-US" dirty="0" err="1" smtClean="0"/>
              <a:t>db</a:t>
            </a:r>
            <a:r>
              <a:rPr lang="en-US" dirty="0" smtClean="0"/>
              <a:t> </a:t>
            </a:r>
            <a:r>
              <a:rPr lang="en-US" dirty="0" err="1" smtClean="0"/>
              <a:t>init</a:t>
            </a:r>
            <a:r>
              <a:rPr lang="en-US" dirty="0" smtClean="0"/>
              <a:t> script</a:t>
            </a:r>
          </a:p>
          <a:p>
            <a:pPr lvl="1"/>
            <a:r>
              <a:rPr lang="en-US" dirty="0" smtClean="0"/>
              <a:t>Expose an endpoint that serves the data</a:t>
            </a:r>
          </a:p>
          <a:p>
            <a:pPr lvl="1"/>
            <a:endParaRPr lang="en-US" dirty="0"/>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b="1" dirty="0">
                <a:hlinkClick r:id="rId3"/>
              </a:rPr>
              <a:t>Building REST services with </a:t>
            </a:r>
            <a:r>
              <a:rPr lang="en-US" sz="1200" b="1" dirty="0" smtClean="0">
                <a:hlinkClick r:id="rId3"/>
              </a:rPr>
              <a:t>Spring</a:t>
            </a:r>
            <a:endParaRPr lang="en-US" sz="1200" b="1" dirty="0"/>
          </a:p>
        </p:txBody>
      </p:sp>
    </p:spTree>
    <p:extLst>
      <p:ext uri="{BB962C8B-B14F-4D97-AF65-F5344CB8AC3E}">
        <p14:creationId xmlns:p14="http://schemas.microsoft.com/office/powerpoint/2010/main" val="2043375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Help</a:t>
            </a:r>
            <a:endParaRPr lang="en-US" dirty="0"/>
          </a:p>
        </p:txBody>
      </p:sp>
      <p:sp>
        <p:nvSpPr>
          <p:cNvPr id="3" name="Content Placeholder 2"/>
          <p:cNvSpPr>
            <a:spLocks noGrp="1"/>
          </p:cNvSpPr>
          <p:nvPr>
            <p:ph idx="1"/>
          </p:nvPr>
        </p:nvSpPr>
        <p:spPr/>
        <p:txBody>
          <a:bodyPr/>
          <a:lstStyle/>
          <a:p>
            <a:r>
              <a:rPr lang="en-US" dirty="0" smtClean="0"/>
              <a:t>Spring IO guides</a:t>
            </a:r>
          </a:p>
          <a:p>
            <a:pPr lvl="1"/>
            <a:r>
              <a:rPr lang="en-US" dirty="0">
                <a:hlinkClick r:id="rId2"/>
              </a:rPr>
              <a:t>http://start.spring.io</a:t>
            </a:r>
            <a:r>
              <a:rPr lang="en-US" dirty="0" smtClean="0">
                <a:hlinkClick r:id="rId2"/>
              </a:rPr>
              <a:t>/</a:t>
            </a:r>
            <a:r>
              <a:rPr lang="en-US" dirty="0" smtClean="0"/>
              <a:t> or through Eclipse with Spring plugin/STS</a:t>
            </a:r>
          </a:p>
          <a:p>
            <a:pPr lvl="1"/>
            <a:r>
              <a:rPr lang="en-US" dirty="0" smtClean="0"/>
              <a:t>Getting </a:t>
            </a:r>
            <a:r>
              <a:rPr lang="en-US" dirty="0"/>
              <a:t>started guides: https://spring.io/guides</a:t>
            </a:r>
            <a:endParaRPr lang="en-US" dirty="0" smtClean="0"/>
          </a:p>
          <a:p>
            <a:r>
              <a:rPr lang="en-US" dirty="0" smtClean="0"/>
              <a:t>Spring Boot Reference</a:t>
            </a:r>
          </a:p>
          <a:p>
            <a:r>
              <a:rPr lang="en-US" dirty="0" smtClean="0"/>
              <a:t>On </a:t>
            </a:r>
            <a:r>
              <a:rPr lang="en-US" dirty="0" smtClean="0">
                <a:hlinkClick r:id="rId3"/>
              </a:rPr>
              <a:t>Stackoverflow</a:t>
            </a:r>
            <a:endParaRPr lang="en-US" dirty="0"/>
          </a:p>
        </p:txBody>
      </p:sp>
    </p:spTree>
    <p:extLst>
      <p:ext uri="{BB962C8B-B14F-4D97-AF65-F5344CB8AC3E}">
        <p14:creationId xmlns:p14="http://schemas.microsoft.com/office/powerpoint/2010/main" val="330031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13047</TotalTime>
  <Words>2069</Words>
  <Application>Microsoft Office PowerPoint</Application>
  <PresentationFormat>Widescreen</PresentationFormat>
  <Paragraphs>323</Paragraphs>
  <Slides>29</Slides>
  <Notes>22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Micro Services, REST and Spring Boot</vt:lpstr>
      <vt:lpstr>About me</vt:lpstr>
      <vt:lpstr>Agenda</vt:lpstr>
      <vt:lpstr>PowerPoint Presentation</vt:lpstr>
      <vt:lpstr>Convention over Configuration</vt:lpstr>
      <vt:lpstr>Spring Boot – Getting to know</vt:lpstr>
      <vt:lpstr>Spring Boot – Getting started</vt:lpstr>
      <vt:lpstr>Spring Boot – Quick Demo</vt:lpstr>
      <vt:lpstr>Spring Boot – Getting Help</vt:lpstr>
      <vt:lpstr>Spring Boot - Features</vt:lpstr>
      <vt:lpstr>Spring Boot – Features (Contd..)</vt:lpstr>
      <vt:lpstr>REST – Representational State Transfer</vt:lpstr>
      <vt:lpstr>REST architectural style - Drivers</vt:lpstr>
      <vt:lpstr>How to derive REST style?</vt:lpstr>
      <vt:lpstr>REST – Constraints</vt:lpstr>
      <vt:lpstr>REST – Richardson’s Maturity Model</vt:lpstr>
      <vt:lpstr>Hypermedia as the engine of application state (HATEOAS)</vt:lpstr>
      <vt:lpstr>CRUD using HTTP methods (*as per the RFCs)</vt:lpstr>
      <vt:lpstr>HTTP status codes</vt:lpstr>
      <vt:lpstr>Micro services</vt:lpstr>
      <vt:lpstr>Micro-services architectural style</vt:lpstr>
      <vt:lpstr>Monolithic challenges</vt:lpstr>
      <vt:lpstr>Monolithic challenges</vt:lpstr>
      <vt:lpstr>Monolithic Challenges</vt:lpstr>
      <vt:lpstr>Monolithic Challenges</vt:lpstr>
      <vt:lpstr>Can we improve on this?</vt:lpstr>
      <vt:lpstr>Scalable Micro Service Architecture</vt:lpstr>
      <vt:lpstr>Tying Micro Services, REST style and Spring Boot together</vt:lpstr>
      <vt:lpstr>Questions?</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Uhsarp what</cp:lastModifiedBy>
  <cp:revision>306</cp:revision>
  <dcterms:created xsi:type="dcterms:W3CDTF">2015-03-06T17:55:48Z</dcterms:created>
  <dcterms:modified xsi:type="dcterms:W3CDTF">2015-03-19T05:54:15Z</dcterms:modified>
</cp:coreProperties>
</file>