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66" r:id="rId5"/>
    <p:sldId id="269" r:id="rId6"/>
    <p:sldId id="267" r:id="rId7"/>
    <p:sldId id="265" r:id="rId8"/>
    <p:sldId id="268" r:id="rId9"/>
    <p:sldId id="270" r:id="rId10"/>
    <p:sldId id="271" r:id="rId11"/>
    <p:sldId id="272" r:id="rId12"/>
    <p:sldId id="259" r:id="rId13"/>
    <p:sldId id="273" r:id="rId14"/>
    <p:sldId id="262" r:id="rId15"/>
    <p:sldId id="260" r:id="rId16"/>
    <p:sldId id="261"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60" d="100"/>
          <a:sy n="60" d="100"/>
        </p:scale>
        <p:origin x="-874" y="-82"/>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3/15/2015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3/15/2015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16</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17</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10</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12</a:t>
            </a:fld>
            <a:endParaRPr lang="en-US" dirty="0"/>
          </a:p>
        </p:txBody>
      </p:sp>
    </p:spTree>
    <p:extLst>
      <p:ext uri="{BB962C8B-B14F-4D97-AF65-F5344CB8AC3E}">
        <p14:creationId xmlns:p14="http://schemas.microsoft.com/office/powerpoint/2010/main" val="427676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eugenedvorkin.com/seven-micro-services-architecture-advantag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en.wikipedia.org/wiki/HATEOA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spring.io/understanding/HATEOA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Services, REST and Spring Boot</a:t>
            </a:r>
            <a:endParaRPr lang="en-US" dirty="0"/>
          </a:p>
        </p:txBody>
      </p:sp>
      <p:sp>
        <p:nvSpPr>
          <p:cNvPr id="3" name="Subtitle 2"/>
          <p:cNvSpPr>
            <a:spLocks noGrp="1"/>
          </p:cNvSpPr>
          <p:nvPr>
            <p:ph type="subTitle" idx="1"/>
          </p:nvPr>
        </p:nvSpPr>
        <p:spPr/>
        <p:txBody>
          <a:bodyPr/>
          <a:lstStyle/>
          <a:p>
            <a:r>
              <a:rPr lang="en-US" dirty="0" smtClean="0"/>
              <a:t>Building '</a:t>
            </a:r>
            <a:r>
              <a:rPr lang="en-US" dirty="0" err="1" smtClean="0"/>
              <a:t>Bootiful</a:t>
            </a:r>
            <a:r>
              <a:rPr lang="en-US" dirty="0" smtClean="0"/>
              <a:t>' Applications with Spring Boot</a:t>
            </a:r>
            <a:endParaRPr lang="en-US" dirty="0"/>
          </a:p>
        </p:txBody>
      </p:sp>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428601"/>
            <a:ext cx="8667482" cy="461665"/>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smtClean="0"/>
          </a:p>
          <a:p>
            <a:r>
              <a:rPr lang="en-US" sz="1200" i="1" dirty="0" smtClean="0"/>
              <a:t>Image: </a:t>
            </a:r>
            <a:r>
              <a:rPr lang="en-US" sz="1200" i="1" dirty="0" smtClean="0">
                <a:hlinkClick r:id="rId4"/>
              </a:rPr>
              <a:t>Courtesy of Eugene </a:t>
            </a:r>
            <a:r>
              <a:rPr lang="en-US" sz="1200" i="1" dirty="0" err="1" smtClean="0">
                <a:hlinkClick r:id="rId4"/>
              </a:rPr>
              <a:t>Dvorkin</a:t>
            </a:r>
            <a:endParaRPr lang="en-US" sz="1200" i="1" dirty="0"/>
          </a:p>
        </p:txBody>
      </p:sp>
      <p:pic>
        <p:nvPicPr>
          <p:cNvPr id="1026" name="Picture 2" descr="http://eugenedvorkin.com/wp-content/uploads/2014/06/micro-service-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195637"/>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nightmares </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00600" y="950253"/>
            <a:ext cx="7092409" cy="5691847"/>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586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7711" y="1504084"/>
            <a:ext cx="4480557" cy="400110"/>
          </a:xfrm>
          <a:prstGeom prst="rect">
            <a:avLst/>
          </a:prstGeom>
          <a:noFill/>
        </p:spPr>
        <p:txBody>
          <a:bodyPr wrap="square" rtlCol="0">
            <a:spAutoFit/>
          </a:bodyPr>
          <a:lstStyle/>
          <a:p>
            <a:r>
              <a:rPr lang="en-US" sz="2000" b="1" dirty="0" smtClean="0"/>
              <a:t>A </a:t>
            </a:r>
            <a:r>
              <a:rPr lang="en-US" sz="2000" b="1" dirty="0" smtClean="0"/>
              <a:t>typical Java App with Spring MVC</a:t>
            </a:r>
            <a:endParaRPr lang="en-US" sz="2000" b="1" dirty="0"/>
          </a:p>
        </p:txBody>
      </p:sp>
      <p:sp>
        <p:nvSpPr>
          <p:cNvPr id="12" name="TextBox 11"/>
          <p:cNvSpPr txBox="1"/>
          <p:nvPr/>
        </p:nvSpPr>
        <p:spPr>
          <a:xfrm>
            <a:off x="5937071" y="2975881"/>
            <a:ext cx="1436914" cy="646331"/>
          </a:xfrm>
          <a:prstGeom prst="rect">
            <a:avLst/>
          </a:prstGeom>
          <a:noFill/>
        </p:spPr>
        <p:txBody>
          <a:bodyPr wrap="square" rtlCol="0">
            <a:spAutoFit/>
          </a:bodyPr>
          <a:lstStyle/>
          <a:p>
            <a:r>
              <a:rPr lang="en-US" b="1" dirty="0" smtClean="0"/>
              <a:t>Controllers</a:t>
            </a:r>
          </a:p>
          <a:p>
            <a:r>
              <a:rPr lang="en-US" b="1" dirty="0" smtClean="0"/>
              <a:t>(Endpints)</a:t>
            </a:r>
            <a:endParaRPr lang="en-US" b="1" dirty="0"/>
          </a:p>
        </p:txBody>
      </p:sp>
      <p:sp>
        <p:nvSpPr>
          <p:cNvPr id="21" name="Rectangle 20"/>
          <p:cNvSpPr/>
          <p:nvPr/>
        </p:nvSpPr>
        <p:spPr>
          <a:xfrm>
            <a:off x="76678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335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032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32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7746275" y="2969790"/>
            <a:ext cx="1436914" cy="923330"/>
          </a:xfrm>
          <a:prstGeom prst="rect">
            <a:avLst/>
          </a:prstGeom>
          <a:noFill/>
        </p:spPr>
        <p:txBody>
          <a:bodyPr wrap="square" rtlCol="0">
            <a:spAutoFit/>
          </a:bodyPr>
          <a:lstStyle/>
          <a:p>
            <a:pPr algn="ctr"/>
            <a:r>
              <a:rPr lang="en-US" b="1" dirty="0" smtClean="0"/>
              <a:t>Services</a:t>
            </a:r>
          </a:p>
          <a:p>
            <a:pPr algn="ctr"/>
            <a:r>
              <a:rPr lang="en-US" b="1" dirty="0" smtClean="0"/>
              <a:t>(Interfaces)</a:t>
            </a:r>
            <a:endParaRPr lang="en-US" b="1" dirty="0" smtClean="0"/>
          </a:p>
          <a:p>
            <a:pPr algn="ctr"/>
            <a:endParaRPr lang="en-US" b="1" dirty="0"/>
          </a:p>
        </p:txBody>
      </p:sp>
      <p:sp>
        <p:nvSpPr>
          <p:cNvPr id="29" name="TextBox 28"/>
          <p:cNvSpPr txBox="1"/>
          <p:nvPr/>
        </p:nvSpPr>
        <p:spPr>
          <a:xfrm>
            <a:off x="9511940" y="2985309"/>
            <a:ext cx="1436914" cy="646331"/>
          </a:xfrm>
          <a:prstGeom prst="rect">
            <a:avLst/>
          </a:prstGeom>
          <a:noFill/>
        </p:spPr>
        <p:txBody>
          <a:bodyPr wrap="square" rtlCol="0">
            <a:spAutoFit/>
          </a:bodyPr>
          <a:lstStyle/>
          <a:p>
            <a:pPr algn="ctr"/>
            <a:r>
              <a:rPr lang="en-US" b="1" dirty="0" smtClean="0"/>
              <a:t>DAO</a:t>
            </a:r>
          </a:p>
          <a:p>
            <a:pPr algn="ctr"/>
            <a:r>
              <a:rPr lang="en-US" b="1" dirty="0" smtClean="0"/>
              <a:t>(Persistence)</a:t>
            </a:r>
            <a:endParaRPr lang="en-US" b="1" dirty="0"/>
          </a:p>
        </p:txBody>
      </p:sp>
      <p:sp>
        <p:nvSpPr>
          <p:cNvPr id="3" name="Oval 2"/>
          <p:cNvSpPr/>
          <p:nvPr/>
        </p:nvSpPr>
        <p:spPr>
          <a:xfrm>
            <a:off x="4867007" y="54106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30507" y="5740400"/>
            <a:ext cx="1129576" cy="369332"/>
          </a:xfrm>
          <a:prstGeom prst="rect">
            <a:avLst/>
          </a:prstGeom>
          <a:noFill/>
        </p:spPr>
        <p:txBody>
          <a:bodyPr wrap="square" rtlCol="0">
            <a:spAutoFit/>
          </a:bodyPr>
          <a:lstStyle/>
          <a:p>
            <a:r>
              <a:rPr lang="en-US" b="1" dirty="0" smtClean="0"/>
              <a:t>Security</a:t>
            </a:r>
            <a:endParaRPr lang="en-US" b="1" dirty="0"/>
          </a:p>
        </p:txBody>
      </p:sp>
      <p:sp>
        <p:nvSpPr>
          <p:cNvPr id="19" name="Oval 18"/>
          <p:cNvSpPr/>
          <p:nvPr/>
        </p:nvSpPr>
        <p:spPr>
          <a:xfrm>
            <a:off x="6009283" y="54233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74383" y="5740400"/>
            <a:ext cx="1129576" cy="369332"/>
          </a:xfrm>
          <a:prstGeom prst="rect">
            <a:avLst/>
          </a:prstGeom>
          <a:noFill/>
        </p:spPr>
        <p:txBody>
          <a:bodyPr wrap="square" rtlCol="0">
            <a:spAutoFit/>
          </a:bodyPr>
          <a:lstStyle/>
          <a:p>
            <a:r>
              <a:rPr lang="en-US" b="1" dirty="0" smtClean="0"/>
              <a:t>Orders</a:t>
            </a:r>
            <a:endParaRPr lang="en-US" b="1" dirty="0"/>
          </a:p>
        </p:txBody>
      </p:sp>
      <p:sp>
        <p:nvSpPr>
          <p:cNvPr id="24" name="Oval 23"/>
          <p:cNvSpPr/>
          <p:nvPr/>
        </p:nvSpPr>
        <p:spPr>
          <a:xfrm>
            <a:off x="7164259" y="5425819"/>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84406" y="5634593"/>
            <a:ext cx="1129576" cy="646331"/>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p:txBody>
      </p:sp>
      <p:sp>
        <p:nvSpPr>
          <p:cNvPr id="26" name="Oval 25"/>
          <p:cNvSpPr/>
          <p:nvPr/>
        </p:nvSpPr>
        <p:spPr>
          <a:xfrm>
            <a:off x="8314706" y="54512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60954" y="5665400"/>
            <a:ext cx="1129576" cy="646331"/>
          </a:xfrm>
          <a:prstGeom prst="rect">
            <a:avLst/>
          </a:prstGeom>
          <a:noFill/>
        </p:spPr>
        <p:txBody>
          <a:bodyPr wrap="square" rtlCol="0">
            <a:spAutoFit/>
          </a:bodyPr>
          <a:lstStyle/>
          <a:p>
            <a:pPr algn="ctr"/>
            <a:r>
              <a:rPr lang="en-US" b="1" dirty="0" smtClean="0"/>
              <a:t>Core Business</a:t>
            </a:r>
            <a:endParaRPr lang="en-US" b="1" dirty="0"/>
          </a:p>
        </p:txBody>
      </p:sp>
      <p:sp>
        <p:nvSpPr>
          <p:cNvPr id="30" name="Oval 29"/>
          <p:cNvSpPr/>
          <p:nvPr/>
        </p:nvSpPr>
        <p:spPr>
          <a:xfrm>
            <a:off x="9503230" y="54385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90530" y="5590444"/>
            <a:ext cx="1294676" cy="646331"/>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endParaRPr lang="en-US" b="1" dirty="0"/>
          </a:p>
        </p:txBody>
      </p:sp>
      <p:cxnSp>
        <p:nvCxnSpPr>
          <p:cNvPr id="1025" name="Curved Connector 1024"/>
          <p:cNvCxnSpPr>
            <a:stCxn id="1033" idx="0"/>
          </p:cNvCxnSpPr>
          <p:nvPr/>
        </p:nvCxnSpPr>
        <p:spPr>
          <a:xfrm rot="5400000" flipH="1" flipV="1">
            <a:off x="2818886" y="1910050"/>
            <a:ext cx="1039290" cy="3559144"/>
          </a:xfrm>
          <a:prstGeom prst="curvedConnector2">
            <a:avLst/>
          </a:prstGeom>
          <a:ln w="19050" cap="sq" cmpd="sng">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41" name="Curved Connector 1040"/>
          <p:cNvCxnSpPr/>
          <p:nvPr/>
        </p:nvCxnSpPr>
        <p:spPr>
          <a:xfrm rot="10800000" flipV="1">
            <a:off x="2852041" y="3939285"/>
            <a:ext cx="2266063" cy="1205633"/>
          </a:xfrm>
          <a:prstGeom prst="curvedConnector3">
            <a:avLst>
              <a:gd name="adj1" fmla="val 50000"/>
            </a:avLst>
          </a:prstGeom>
          <a:ln w="25400" cmpd="sng">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153157" y="3616121"/>
            <a:ext cx="1436914" cy="646331"/>
          </a:xfrm>
          <a:prstGeom prst="rect">
            <a:avLst/>
          </a:prstGeom>
          <a:noFill/>
        </p:spPr>
        <p:txBody>
          <a:bodyPr wrap="square" rtlCol="0">
            <a:spAutoFit/>
          </a:bodyPr>
          <a:lstStyle/>
          <a:p>
            <a:pPr algn="ctr"/>
            <a:r>
              <a:rPr lang="en-US" b="1" i="1" dirty="0" smtClean="0"/>
              <a:t>Return </a:t>
            </a:r>
            <a:r>
              <a:rPr lang="en-US" b="1" i="1" dirty="0" err="1" smtClean="0"/>
              <a:t>jsp</a:t>
            </a:r>
            <a:r>
              <a:rPr lang="en-US" b="1" i="1" dirty="0" smtClean="0"/>
              <a:t>/html</a:t>
            </a:r>
            <a:endParaRPr lang="en-US" b="1" i="1" dirty="0"/>
          </a:p>
        </p:txBody>
      </p:sp>
      <p:sp>
        <p:nvSpPr>
          <p:cNvPr id="64" name="Oval 63"/>
          <p:cNvSpPr/>
          <p:nvPr/>
        </p:nvSpPr>
        <p:spPr>
          <a:xfrm>
            <a:off x="10722794" y="5437272"/>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1049724" y="5678100"/>
            <a:ext cx="1294676" cy="369332"/>
          </a:xfrm>
          <a:prstGeom prst="rect">
            <a:avLst/>
          </a:prstGeom>
          <a:noFill/>
        </p:spPr>
        <p:txBody>
          <a:bodyPr wrap="square" rtlCol="0">
            <a:spAutoFit/>
          </a:bodyPr>
          <a:lstStyle/>
          <a:p>
            <a:r>
              <a:rPr lang="en-US" b="1" dirty="0" smtClean="0"/>
              <a:t>…</a:t>
            </a:r>
            <a:endParaRPr lang="en-US" b="1"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3100" y="1143000"/>
            <a:ext cx="11252200" cy="5321300"/>
          </a:xfrm>
          <a:prstGeom prst="rect">
            <a:avLst/>
          </a:prstGeom>
          <a:blipFill dpi="0" rotWithShape="1">
            <a:blip r:embed="rId3">
              <a:alphaModFix amt="13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313" y="64221"/>
            <a:ext cx="10515600" cy="1325563"/>
          </a:xfrm>
        </p:spPr>
        <p:txBody>
          <a:bodyPr/>
          <a:lstStyle/>
          <a:p>
            <a:r>
              <a:rPr lang="en-US" dirty="0" smtClean="0"/>
              <a:t>Monolithic nightmares </a:t>
            </a:r>
            <a:endParaRPr lang="en-US" dirty="0"/>
          </a:p>
        </p:txBody>
      </p:sp>
      <p:sp>
        <p:nvSpPr>
          <p:cNvPr id="6" name="TextBox 5"/>
          <p:cNvSpPr txBox="1"/>
          <p:nvPr/>
        </p:nvSpPr>
        <p:spPr>
          <a:xfrm>
            <a:off x="438150" y="1416934"/>
            <a:ext cx="5219700" cy="523220"/>
          </a:xfrm>
          <a:prstGeom prst="rect">
            <a:avLst/>
          </a:prstGeom>
          <a:noFill/>
        </p:spPr>
        <p:txBody>
          <a:bodyPr wrap="square" rtlCol="0">
            <a:spAutoFit/>
          </a:bodyPr>
          <a:lstStyle/>
          <a:p>
            <a:r>
              <a:rPr lang="en-US" sz="2800" b="1" dirty="0" smtClean="0"/>
              <a:t>How Scalable is this architecture?</a:t>
            </a:r>
            <a:endParaRPr lang="en-US" sz="2800" b="1" dirty="0"/>
          </a:p>
        </p:txBody>
      </p:sp>
      <p:sp>
        <p:nvSpPr>
          <p:cNvPr id="34" name="TextBox 33"/>
          <p:cNvSpPr txBox="1"/>
          <p:nvPr/>
        </p:nvSpPr>
        <p:spPr>
          <a:xfrm>
            <a:off x="463550" y="2299497"/>
            <a:ext cx="7359650" cy="523220"/>
          </a:xfrm>
          <a:prstGeom prst="rect">
            <a:avLst/>
          </a:prstGeom>
          <a:noFill/>
        </p:spPr>
        <p:txBody>
          <a:bodyPr wrap="square" rtlCol="0">
            <a:spAutoFit/>
          </a:bodyPr>
          <a:lstStyle/>
          <a:p>
            <a:r>
              <a:rPr lang="en-US" sz="2800" b="1" dirty="0" smtClean="0"/>
              <a:t>What if I want to support mobile clients?</a:t>
            </a:r>
            <a:endParaRPr lang="en-US" sz="2800" b="1" dirty="0"/>
          </a:p>
        </p:txBody>
      </p:sp>
      <p:sp>
        <p:nvSpPr>
          <p:cNvPr id="35" name="TextBox 34"/>
          <p:cNvSpPr txBox="1"/>
          <p:nvPr/>
        </p:nvSpPr>
        <p:spPr>
          <a:xfrm>
            <a:off x="501650" y="3311638"/>
            <a:ext cx="8096250" cy="523220"/>
          </a:xfrm>
          <a:prstGeom prst="rect">
            <a:avLst/>
          </a:prstGeom>
          <a:noFill/>
        </p:spPr>
        <p:txBody>
          <a:bodyPr wrap="square" rtlCol="0">
            <a:spAutoFit/>
          </a:bodyPr>
          <a:lstStyle/>
          <a:p>
            <a:r>
              <a:rPr lang="en-US" sz="2800" b="1" dirty="0" smtClean="0"/>
              <a:t>How can third party apps/services talk to my app?</a:t>
            </a:r>
            <a:endParaRPr lang="en-US" sz="2800" b="1" dirty="0"/>
          </a:p>
        </p:txBody>
      </p:sp>
      <p:sp>
        <p:nvSpPr>
          <p:cNvPr id="36" name="TextBox 35"/>
          <p:cNvSpPr txBox="1"/>
          <p:nvPr/>
        </p:nvSpPr>
        <p:spPr>
          <a:xfrm>
            <a:off x="501650" y="4336327"/>
            <a:ext cx="9480550" cy="523220"/>
          </a:xfrm>
          <a:prstGeom prst="rect">
            <a:avLst/>
          </a:prstGeom>
          <a:noFill/>
        </p:spPr>
        <p:txBody>
          <a:bodyPr wrap="square" rtlCol="0">
            <a:spAutoFit/>
          </a:bodyPr>
          <a:lstStyle/>
          <a:p>
            <a:r>
              <a:rPr lang="en-US" sz="2800" b="1" dirty="0" smtClean="0"/>
              <a:t>What about performance and efficiency?</a:t>
            </a:r>
            <a:endParaRPr lang="en-US" sz="2800" b="1" dirty="0"/>
          </a:p>
        </p:txBody>
      </p:sp>
    </p:spTree>
    <p:extLst>
      <p:ext uri="{BB962C8B-B14F-4D97-AF65-F5344CB8AC3E}">
        <p14:creationId xmlns:p14="http://schemas.microsoft.com/office/powerpoint/2010/main" val="2419001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a:t>
            </a:r>
          </a:p>
          <a:p>
            <a:r>
              <a:rPr lang="en-US" b="1" dirty="0" smtClean="0"/>
              <a:t>Smart endpoints and dumb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dirty="0" smtClean="0"/>
              <a:t>Reference: http://martinfowler.com/articles/microservices.html</a:t>
            </a:r>
            <a:endParaRPr lang="en-US" dirty="0"/>
          </a:p>
        </p:txBody>
      </p:sp>
    </p:spTree>
    <p:extLst>
      <p:ext uri="{BB962C8B-B14F-4D97-AF65-F5344CB8AC3E}">
        <p14:creationId xmlns:p14="http://schemas.microsoft.com/office/powerpoint/2010/main" val="3712099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endParaRPr lang="en-US" dirty="0" smtClean="0"/>
          </a:p>
          <a:p>
            <a:endParaRPr lang="en-US" dirty="0"/>
          </a:p>
        </p:txBody>
      </p:sp>
    </p:spTree>
    <p:extLst>
      <p:ext uri="{BB962C8B-B14F-4D97-AF65-F5344CB8AC3E}">
        <p14:creationId xmlns:p14="http://schemas.microsoft.com/office/powerpoint/2010/main" val="2201538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smtClean="0"/>
              <a:t>with Spring Boot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33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r>
              <a:rPr lang="en-US" smtClean="0"/>
              <a:t>Micro-services</a:t>
            </a:r>
            <a:endParaRPr lang="en-US" dirty="0" smtClean="0"/>
          </a:p>
          <a:p>
            <a:r>
              <a:rPr lang="en-US" dirty="0" smtClean="0"/>
              <a:t>Spring Framework</a:t>
            </a:r>
          </a:p>
          <a:p>
            <a:r>
              <a:rPr lang="en-US" dirty="0" smtClean="0"/>
              <a:t>Overview of Spring Boot</a:t>
            </a:r>
          </a:p>
          <a:p>
            <a:pPr lvl="1"/>
            <a:r>
              <a:rPr lang="en-US" dirty="0" smtClean="0"/>
              <a:t>Philosophy, goals, features, benefits and limitations</a:t>
            </a:r>
          </a:p>
          <a:p>
            <a:pPr lvl="1"/>
            <a:r>
              <a:rPr lang="en-US" dirty="0" smtClean="0"/>
              <a:t>How to?</a:t>
            </a:r>
          </a:p>
          <a:p>
            <a:pPr lvl="1"/>
            <a:r>
              <a:rPr lang="en-US" dirty="0" smtClean="0"/>
              <a:t>Live Demo</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in Roy Fielding’s dissertation submitted to UC, Irvine in 2000</a:t>
            </a:r>
          </a:p>
          <a:p>
            <a:r>
              <a:rPr lang="en-US" dirty="0" smtClean="0"/>
              <a:t>It’s an </a:t>
            </a:r>
            <a:r>
              <a:rPr lang="en-US" dirty="0"/>
              <a:t>architecture style for designing networked applications</a:t>
            </a:r>
            <a:r>
              <a:rPr lang="en-US" dirty="0" smtClean="0"/>
              <a:t>. It’s not a protocol, standard or a framework</a:t>
            </a:r>
          </a:p>
          <a:p>
            <a:r>
              <a:rPr lang="en-US" dirty="0" smtClean="0"/>
              <a:t>Resource-based – REST API is all about “things” or “resources” as opposed to “actions” (as verbs/methods/actions  in SOAP)</a:t>
            </a:r>
          </a:p>
          <a:p>
            <a:r>
              <a:rPr lang="en-US" dirty="0" smtClean="0"/>
              <a:t>Representations – Typically JSON/XML or could be anything that represents a part or the whole of the resource state</a:t>
            </a:r>
          </a:p>
          <a:p>
            <a:r>
              <a:rPr lang="en-US" dirty="0" smtClean="0"/>
              <a:t>Not tied to HTTP, but most commonly associated with it</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 (API) providers cannot make any assumptions about the client platforms. </a:t>
            </a:r>
          </a:p>
          <a:p>
            <a:pPr lvl="1"/>
            <a:r>
              <a:rPr lang="en-US" dirty="0"/>
              <a:t>The client could be a browser, a mobile device running any OS, </a:t>
            </a:r>
            <a:r>
              <a:rPr lang="en-US" dirty="0" smtClean="0"/>
              <a:t>a GPS navigator, automotive system or anything else</a:t>
            </a:r>
          </a:p>
          <a:p>
            <a:pPr lvl="1"/>
            <a:r>
              <a:rPr lang="en-US" dirty="0" smtClean="0"/>
              <a:t>Clients and Services need to evolve independently. </a:t>
            </a:r>
          </a:p>
          <a:p>
            <a:pPr lvl="1"/>
            <a:r>
              <a:rPr lang="en-US" dirty="0" smtClean="0"/>
              <a:t>Each Client could be running a unique native OS and could be deployed at varied times independent of the Service</a:t>
            </a:r>
          </a:p>
          <a:p>
            <a:pPr lvl="1"/>
            <a:r>
              <a:rPr lang="en-US" dirty="0" smtClean="0"/>
              <a:t>Latency issues, performance, reliability are major issues for Mobile platforms</a:t>
            </a:r>
          </a:p>
          <a:p>
            <a:pPr lvl="1"/>
            <a:r>
              <a:rPr lang="en-US" dirty="0" smtClean="0"/>
              <a:t>Horizontal Scalability – It is critical to build a scalable architecture in order to take advantage of a scalable infrastructure</a:t>
            </a:r>
          </a:p>
          <a:p>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87886"/>
            <a:ext cx="11353801" cy="5228823"/>
          </a:xfrm>
        </p:spPr>
        <p:txBody>
          <a:bodyPr>
            <a:normAutofit fontScale="92500" lnSpcReduction="2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 like Java applets, Executable </a:t>
            </a:r>
            <a:r>
              <a:rPr lang="en-US" dirty="0" err="1" smtClean="0"/>
              <a:t>javascript</a:t>
            </a:r>
            <a:r>
              <a:rPr lang="en-US" dirty="0" smtClean="0"/>
              <a:t> snippets etc.</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8" y="1567897"/>
            <a:ext cx="739247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0</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the Swamp of POX - at this level, we just use HTTP as a transport. </a:t>
            </a:r>
          </a:p>
          <a:p>
            <a:pPr fontAlgn="auto">
              <a:spcBef>
                <a:spcPts val="0"/>
              </a:spcBef>
              <a:spcAft>
                <a:spcPts val="0"/>
              </a:spcAft>
              <a:tabLst/>
              <a:defRPr/>
            </a:pPr>
            <a:r>
              <a:rPr lang="en-US" sz="2000" b="1" dirty="0"/>
              <a:t>Level 1</a:t>
            </a:r>
            <a:r>
              <a:rPr lang="en-US" sz="2000" dirty="0"/>
              <a:t>: Resources - at this level, a service might use HTTP URIs to distinguish between nouns, or entities, in the system. For example, you might route requests to /customers, /users, etc. XML-RPC is an </a:t>
            </a:r>
            <a:r>
              <a:rPr lang="en-US" sz="2000" dirty="0" smtClean="0"/>
              <a:t>example: </a:t>
            </a:r>
            <a:r>
              <a:rPr lang="en-US" sz="2000" dirty="0"/>
              <a:t>it uses HTTP, and it can use URIs to distinguish endpoints. Ultimately, though, XML-RPC is not RESTful: it’s using HTTP as a transport for something else (remote procedure calls</a:t>
            </a:r>
            <a:r>
              <a:rPr lang="en-US" sz="2000" dirty="0" smtClean="0"/>
              <a:t>).</a:t>
            </a:r>
            <a:endPar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2</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HTTP methods- this is the level you want to be at. If you do </a:t>
            </a: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everything</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3</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Hypermedia Controls - This final level is where we</a:t>
            </a:r>
            <a:r>
              <a:rPr kumimoji="0" lang="en-US" altLang="en-US"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should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strive to be. Hypermedia, as practiced using the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4"/>
              </a:rPr>
              <a:t>HATEOAS</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t>
            </a:r>
            <a:endParaRPr lang="en-US" dirty="0"/>
          </a:p>
        </p:txBody>
      </p:sp>
      <p:sp>
        <p:nvSpPr>
          <p:cNvPr id="3" name="Content Placeholder 2"/>
          <p:cNvSpPr>
            <a:spLocks noGrp="1"/>
          </p:cNvSpPr>
          <p:nvPr>
            <p:ph idx="1"/>
          </p:nvPr>
        </p:nvSpPr>
        <p:spPr>
          <a:xfrm>
            <a:off x="334851" y="1287887"/>
            <a:ext cx="11384923" cy="4889076"/>
          </a:xfrm>
        </p:spPr>
        <p:txBody>
          <a:bodyPr>
            <a:normAutofit/>
          </a:bodyPr>
          <a:lstStyle/>
          <a:p>
            <a:pPr marL="0" indent="0">
              <a:buNone/>
            </a:pPr>
            <a:r>
              <a:rPr lang="en-US" b="1" dirty="0" smtClean="0"/>
              <a:t>Hypermedia </a:t>
            </a:r>
            <a:r>
              <a:rPr lang="en-US" b="1" dirty="0"/>
              <a:t>as the </a:t>
            </a:r>
            <a:r>
              <a:rPr lang="en-US" b="1" dirty="0" smtClean="0"/>
              <a:t>engine </a:t>
            </a:r>
            <a:r>
              <a:rPr lang="en-US" b="1" dirty="0"/>
              <a:t>of application state </a:t>
            </a:r>
            <a:r>
              <a:rPr lang="en-US" dirty="0" smtClean="0"/>
              <a:t>(</a:t>
            </a:r>
            <a:r>
              <a:rPr lang="en-US" b="1" dirty="0" smtClean="0"/>
              <a:t>HATEOAS</a:t>
            </a:r>
            <a:r>
              <a:rPr lang="en-US" dirty="0" smtClean="0"/>
              <a:t>)</a:t>
            </a:r>
          </a:p>
          <a:p>
            <a:r>
              <a:rPr lang="en-US" dirty="0" smtClean="0"/>
              <a:t>Help 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11547</TotalTime>
  <Words>1328</Words>
  <Application>Microsoft Office PowerPoint</Application>
  <PresentationFormat>Custom</PresentationFormat>
  <Paragraphs>192</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Micro Services, REST and Spring Boot</vt:lpstr>
      <vt:lpstr>Agenda</vt:lpstr>
      <vt:lpstr>REST – Representational State Transfer</vt:lpstr>
      <vt:lpstr>REST architectural style - Drivers</vt:lpstr>
      <vt:lpstr>How to derive REST style?</vt:lpstr>
      <vt:lpstr>REST – Constraints</vt:lpstr>
      <vt:lpstr>REST – Richardson’s Maturity Model</vt:lpstr>
      <vt:lpstr>REST</vt:lpstr>
      <vt:lpstr>CRUD using HTTP methods (*as per the RFCs)</vt:lpstr>
      <vt:lpstr>HTTP status codes</vt:lpstr>
      <vt:lpstr>Micro services</vt:lpstr>
      <vt:lpstr>Monolithic nightmares </vt:lpstr>
      <vt:lpstr>Monolithic nightmares </vt:lpstr>
      <vt:lpstr>Micro-services architectural style</vt:lpstr>
      <vt:lpstr>Spring Framework</vt:lpstr>
      <vt:lpstr>PowerPoint Presentation</vt:lpstr>
      <vt:lpstr>Convention over Configuration</vt:lpstr>
      <vt:lpstr>Hello world with Spring Boot</vt:lpstr>
    </vt:vector>
  </TitlesOfParts>
  <Company>Intermountain Healthcare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Uhsarp what</cp:lastModifiedBy>
  <cp:revision>174</cp:revision>
  <dcterms:created xsi:type="dcterms:W3CDTF">2015-03-06T17:55:48Z</dcterms:created>
  <dcterms:modified xsi:type="dcterms:W3CDTF">2015-03-16T01:33:55Z</dcterms:modified>
</cp:coreProperties>
</file>