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7"/>
  </p:notesMasterIdLst>
  <p:sldIdLst>
    <p:sldId id="256" r:id="rId2"/>
    <p:sldId id="285"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87" r:id="rId20"/>
    <p:sldId id="288" r:id="rId21"/>
    <p:sldId id="289" r:id="rId22"/>
    <p:sldId id="290"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6" r:id="rId36"/>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99" autoAdjust="0"/>
    <p:restoredTop sz="94660"/>
  </p:normalViewPr>
  <p:slideViewPr>
    <p:cSldViewPr>
      <p:cViewPr varScale="1">
        <p:scale>
          <a:sx n="72" d="100"/>
          <a:sy n="72" d="100"/>
        </p:scale>
        <p:origin x="-110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23C1CA-C27E-4FD3-BDE9-388993C1FD4A}" type="datetimeFigureOut">
              <a:rPr lang="tr-TR" smtClean="0"/>
              <a:pPr/>
              <a:t>14.03.2012</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D0A1B8-20C7-402B-A1E8-19E3CD026F70}" type="slidenum">
              <a:rPr lang="tr-TR" smtClean="0"/>
              <a:pPr/>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1"/>
      </p:bgRef>
    </p:bg>
    <p:spTree>
      <p:nvGrpSpPr>
        <p:cNvPr id="1" name=""/>
        <p:cNvGrpSpPr/>
        <p:nvPr/>
      </p:nvGrpSpPr>
      <p:grpSpPr>
        <a:xfrm>
          <a:off x="0" y="0"/>
          <a:ext cx="0" cy="0"/>
          <a:chOff x="0" y="0"/>
          <a:chExt cx="0" cy="0"/>
        </a:xfrm>
      </p:grpSpPr>
      <p:sp>
        <p:nvSpPr>
          <p:cNvPr id="8" name="7 Başlık"/>
          <p:cNvSpPr>
            <a:spLocks noGrp="1"/>
          </p:cNvSpPr>
          <p:nvPr>
            <p:ph type="ctrTitle"/>
          </p:nvPr>
        </p:nvSpPr>
        <p:spPr>
          <a:xfrm>
            <a:off x="2286000" y="3124200"/>
            <a:ext cx="6172200" cy="1894362"/>
          </a:xfrm>
        </p:spPr>
        <p:txBody>
          <a:bodyPr/>
          <a:lstStyle>
            <a:lvl1pPr>
              <a:defRPr b="1"/>
            </a:lvl1pPr>
          </a:lstStyle>
          <a:p>
            <a:r>
              <a:rPr kumimoji="0" lang="tr-TR" smtClean="0"/>
              <a:t>Asıl başlık stili için tıklatın</a:t>
            </a:r>
            <a:endParaRPr kumimoji="0" lang="en-US"/>
          </a:p>
        </p:txBody>
      </p:sp>
      <p:sp>
        <p:nvSpPr>
          <p:cNvPr id="9" name="8 Alt Başlık"/>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27 Veri Yer Tutucusu"/>
          <p:cNvSpPr>
            <a:spLocks noGrp="1"/>
          </p:cNvSpPr>
          <p:nvPr>
            <p:ph type="dt" sz="half" idx="10"/>
          </p:nvPr>
        </p:nvSpPr>
        <p:spPr bwMode="auto">
          <a:xfrm rot="5400000">
            <a:off x="7764621" y="1174097"/>
            <a:ext cx="2286000" cy="381000"/>
          </a:xfrm>
        </p:spPr>
        <p:txBody>
          <a:bodyPr/>
          <a:lstStyle/>
          <a:p>
            <a:fld id="{B4476ECA-6E26-48AC-9C15-B2126D493B9A}" type="datetimeFigureOut">
              <a:rPr lang="tr-TR" smtClean="0"/>
              <a:pPr/>
              <a:t>14.03.2012</a:t>
            </a:fld>
            <a:endParaRPr lang="tr-TR"/>
          </a:p>
        </p:txBody>
      </p:sp>
      <p:sp>
        <p:nvSpPr>
          <p:cNvPr id="17" name="16 Altbilgi Yer Tutucusu"/>
          <p:cNvSpPr>
            <a:spLocks noGrp="1"/>
          </p:cNvSpPr>
          <p:nvPr>
            <p:ph type="ftr" sz="quarter" idx="11"/>
          </p:nvPr>
        </p:nvSpPr>
        <p:spPr bwMode="auto">
          <a:xfrm rot="5400000">
            <a:off x="7077269" y="4181669"/>
            <a:ext cx="3657600" cy="384048"/>
          </a:xfrm>
        </p:spPr>
        <p:txBody>
          <a:bodyPr/>
          <a:lstStyle/>
          <a:p>
            <a:endParaRPr lang="tr-TR"/>
          </a:p>
        </p:txBody>
      </p:sp>
      <p:sp>
        <p:nvSpPr>
          <p:cNvPr id="10" name="9 Dikdörtgen"/>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Dikdörtgen"/>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Dikdörtgen"/>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üz Bağlayıcı"/>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Düz Bağlayıcı"/>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Düz Bağlayıcı"/>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Düz Bağlayıcı"/>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Düz Bağlayıcı"/>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Düz Bağlayıcı"/>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Dikdörtgen"/>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Oval"/>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Oval"/>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Oval"/>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Oval"/>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Oval"/>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Slayt Numarası Yer Tutucusu"/>
          <p:cNvSpPr>
            <a:spLocks noGrp="1"/>
          </p:cNvSpPr>
          <p:nvPr>
            <p:ph type="sldNum" sz="quarter" idx="12"/>
          </p:nvPr>
        </p:nvSpPr>
        <p:spPr bwMode="auto">
          <a:xfrm>
            <a:off x="1325544" y="4928702"/>
            <a:ext cx="609600" cy="517524"/>
          </a:xfrm>
        </p:spPr>
        <p:txBody>
          <a:bodyPr/>
          <a:lstStyle/>
          <a:p>
            <a:fld id="{A755DA1C-DBCA-4E13-944F-0200D2540293}"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B4476ECA-6E26-48AC-9C15-B2126D493B9A}" type="datetimeFigureOut">
              <a:rPr lang="tr-TR" smtClean="0"/>
              <a:pPr/>
              <a:t>14.03.2012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A755DA1C-DBCA-4E13-944F-0200D2540293}"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9"/>
            <a:ext cx="1676400" cy="5851525"/>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B4476ECA-6E26-48AC-9C15-B2126D493B9A}" type="datetimeFigureOut">
              <a:rPr lang="tr-TR" smtClean="0"/>
              <a:pPr/>
              <a:t>14.03.2012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A755DA1C-DBCA-4E13-944F-0200D2540293}"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8" name="7 İçerik Yer Tutucusu"/>
          <p:cNvSpPr>
            <a:spLocks noGrp="1"/>
          </p:cNvSpPr>
          <p:nvPr>
            <p:ph sz="quarter" idx="1"/>
          </p:nvPr>
        </p:nvSpPr>
        <p:spPr>
          <a:xfrm>
            <a:off x="457200" y="1600200"/>
            <a:ext cx="7467600" cy="4873752"/>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4"/>
          </p:nvPr>
        </p:nvSpPr>
        <p:spPr/>
        <p:txBody>
          <a:bodyPr rtlCol="0"/>
          <a:lstStyle/>
          <a:p>
            <a:fld id="{B4476ECA-6E26-48AC-9C15-B2126D493B9A}" type="datetimeFigureOut">
              <a:rPr lang="tr-TR" smtClean="0"/>
              <a:pPr/>
              <a:t>14.03.2012</a:t>
            </a:fld>
            <a:endParaRPr lang="tr-TR"/>
          </a:p>
        </p:txBody>
      </p:sp>
      <p:sp>
        <p:nvSpPr>
          <p:cNvPr id="9" name="8 Slayt Numarası Yer Tutucusu"/>
          <p:cNvSpPr>
            <a:spLocks noGrp="1"/>
          </p:cNvSpPr>
          <p:nvPr>
            <p:ph type="sldNum" sz="quarter" idx="15"/>
          </p:nvPr>
        </p:nvSpPr>
        <p:spPr/>
        <p:txBody>
          <a:bodyPr rtlCol="0"/>
          <a:lstStyle/>
          <a:p>
            <a:fld id="{A755DA1C-DBCA-4E13-944F-0200D2540293}" type="slidenum">
              <a:rPr lang="tr-TR" smtClean="0"/>
              <a:pPr/>
              <a:t>‹#›</a:t>
            </a:fld>
            <a:endParaRPr lang="tr-TR"/>
          </a:p>
        </p:txBody>
      </p:sp>
      <p:sp>
        <p:nvSpPr>
          <p:cNvPr id="10" name="9 Altbilgi Yer Tutucusu"/>
          <p:cNvSpPr>
            <a:spLocks noGrp="1"/>
          </p:cNvSpPr>
          <p:nvPr>
            <p:ph type="ftr" sz="quarter" idx="16"/>
          </p:nvPr>
        </p:nvSpPr>
        <p:spPr/>
        <p:txBody>
          <a:bodyPr rtlCol="0"/>
          <a:lstStyle/>
          <a:p>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2286000" y="2895600"/>
            <a:ext cx="6172200" cy="2053590"/>
          </a:xfrm>
        </p:spPr>
        <p:txBody>
          <a:bodyPr/>
          <a:lstStyle>
            <a:lvl1pPr algn="l">
              <a:buNone/>
              <a:defRPr sz="3000" b="1" cap="small" baseline="0"/>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bwMode="auto">
          <a:xfrm rot="5400000">
            <a:off x="7763256" y="1170432"/>
            <a:ext cx="2286000" cy="381000"/>
          </a:xfrm>
        </p:spPr>
        <p:txBody>
          <a:bodyPr/>
          <a:lstStyle/>
          <a:p>
            <a:fld id="{B4476ECA-6E26-48AC-9C15-B2126D493B9A}" type="datetimeFigureOut">
              <a:rPr lang="tr-TR" smtClean="0"/>
              <a:pPr/>
              <a:t>14.03.2012</a:t>
            </a:fld>
            <a:endParaRPr lang="tr-TR"/>
          </a:p>
        </p:txBody>
      </p:sp>
      <p:sp>
        <p:nvSpPr>
          <p:cNvPr id="5" name="4 Altbilgi Yer Tutucusu"/>
          <p:cNvSpPr>
            <a:spLocks noGrp="1"/>
          </p:cNvSpPr>
          <p:nvPr>
            <p:ph type="ftr" sz="quarter" idx="11"/>
          </p:nvPr>
        </p:nvSpPr>
        <p:spPr bwMode="auto">
          <a:xfrm rot="5400000">
            <a:off x="7077456" y="4178808"/>
            <a:ext cx="3657600" cy="384048"/>
          </a:xfrm>
        </p:spPr>
        <p:txBody>
          <a:bodyPr/>
          <a:lstStyle/>
          <a:p>
            <a:endParaRPr lang="tr-TR"/>
          </a:p>
        </p:txBody>
      </p:sp>
      <p:sp>
        <p:nvSpPr>
          <p:cNvPr id="9" name="8 Dikdörtgen"/>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ikdörtgen"/>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üz Bağlayıcı"/>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Düz Bağlayıcı"/>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Düz Bağlayıcı"/>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Düz Bağlayıcı"/>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Düz Bağlayıcı"/>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Dikdörtgen"/>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Oval"/>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Oval"/>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Oval"/>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Oval"/>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Oval"/>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Düz Bağlayıcı"/>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Slayt Numarası Yer Tutucusu"/>
          <p:cNvSpPr>
            <a:spLocks noGrp="1"/>
          </p:cNvSpPr>
          <p:nvPr>
            <p:ph type="sldNum" sz="quarter" idx="12"/>
          </p:nvPr>
        </p:nvSpPr>
        <p:spPr bwMode="auto">
          <a:xfrm>
            <a:off x="1340616" y="4928702"/>
            <a:ext cx="609600" cy="517524"/>
          </a:xfrm>
        </p:spPr>
        <p:txBody>
          <a:bodyPr/>
          <a:lstStyle/>
          <a:p>
            <a:fld id="{A755DA1C-DBCA-4E13-944F-0200D2540293}"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5" name="4 Veri Yer Tutucusu"/>
          <p:cNvSpPr>
            <a:spLocks noGrp="1"/>
          </p:cNvSpPr>
          <p:nvPr>
            <p:ph type="dt" sz="half" idx="10"/>
          </p:nvPr>
        </p:nvSpPr>
        <p:spPr/>
        <p:txBody>
          <a:bodyPr/>
          <a:lstStyle/>
          <a:p>
            <a:fld id="{B4476ECA-6E26-48AC-9C15-B2126D493B9A}" type="datetimeFigureOut">
              <a:rPr lang="tr-TR" smtClean="0"/>
              <a:pPr/>
              <a:t>14.03.2012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A755DA1C-DBCA-4E13-944F-0200D2540293}" type="slidenum">
              <a:rPr lang="tr-TR" smtClean="0"/>
              <a:pPr/>
              <a:t>‹#›</a:t>
            </a:fld>
            <a:endParaRPr lang="tr-TR"/>
          </a:p>
        </p:txBody>
      </p:sp>
      <p:sp>
        <p:nvSpPr>
          <p:cNvPr id="9" name="8 İçerik Yer Tutucusu"/>
          <p:cNvSpPr>
            <a:spLocks noGrp="1"/>
          </p:cNvSpPr>
          <p:nvPr>
            <p:ph sz="quarter" idx="1"/>
          </p:nvPr>
        </p:nvSpPr>
        <p:spPr>
          <a:xfrm>
            <a:off x="457200" y="1600200"/>
            <a:ext cx="3657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10 İçerik Yer Tutucusu"/>
          <p:cNvSpPr>
            <a:spLocks noGrp="1"/>
          </p:cNvSpPr>
          <p:nvPr>
            <p:ph sz="quarter" idx="2"/>
          </p:nvPr>
        </p:nvSpPr>
        <p:spPr>
          <a:xfrm>
            <a:off x="4270248" y="1600200"/>
            <a:ext cx="3657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7543800" cy="1143000"/>
          </a:xfrm>
        </p:spPr>
        <p:txBody>
          <a:bodyPr anchor="b"/>
          <a:lstStyle>
            <a:lvl1pPr>
              <a:defRPr/>
            </a:lvl1pPr>
          </a:lstStyle>
          <a:p>
            <a:r>
              <a:rPr kumimoji="0" lang="tr-TR" smtClean="0"/>
              <a:t>Asıl başlık stili için tıklatın</a:t>
            </a:r>
            <a:endParaRPr kumimoji="0" lang="en-US"/>
          </a:p>
        </p:txBody>
      </p:sp>
      <p:sp>
        <p:nvSpPr>
          <p:cNvPr id="7" name="6 Veri Yer Tutucusu"/>
          <p:cNvSpPr>
            <a:spLocks noGrp="1"/>
          </p:cNvSpPr>
          <p:nvPr>
            <p:ph type="dt" sz="half" idx="10"/>
          </p:nvPr>
        </p:nvSpPr>
        <p:spPr/>
        <p:txBody>
          <a:bodyPr/>
          <a:lstStyle/>
          <a:p>
            <a:fld id="{B4476ECA-6E26-48AC-9C15-B2126D493B9A}" type="datetimeFigureOut">
              <a:rPr lang="tr-TR" smtClean="0"/>
              <a:pPr/>
              <a:t>14.03.2012</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A755DA1C-DBCA-4E13-944F-0200D2540293}" type="slidenum">
              <a:rPr lang="tr-TR" smtClean="0"/>
              <a:pPr/>
              <a:t>‹#›</a:t>
            </a:fld>
            <a:endParaRPr lang="tr-TR"/>
          </a:p>
        </p:txBody>
      </p:sp>
      <p:sp>
        <p:nvSpPr>
          <p:cNvPr id="11" name="10 İçerik Yer Tutucusu"/>
          <p:cNvSpPr>
            <a:spLocks noGrp="1"/>
          </p:cNvSpPr>
          <p:nvPr>
            <p:ph sz="quarter" idx="2"/>
          </p:nvPr>
        </p:nvSpPr>
        <p:spPr>
          <a:xfrm>
            <a:off x="457200" y="2362200"/>
            <a:ext cx="3657600" cy="3886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12 İçerik Yer Tutucusu"/>
          <p:cNvSpPr>
            <a:spLocks noGrp="1"/>
          </p:cNvSpPr>
          <p:nvPr>
            <p:ph sz="quarter" idx="4"/>
          </p:nvPr>
        </p:nvSpPr>
        <p:spPr>
          <a:xfrm>
            <a:off x="4371975" y="2362200"/>
            <a:ext cx="3657600" cy="3886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2" name="11 Metin Yer Tutucusu"/>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
        <p:nvSpPr>
          <p:cNvPr id="14" name="13 Metin Yer Tutucusu"/>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6" name="5 Veri Yer Tutucusu"/>
          <p:cNvSpPr>
            <a:spLocks noGrp="1"/>
          </p:cNvSpPr>
          <p:nvPr>
            <p:ph type="dt" sz="half" idx="10"/>
          </p:nvPr>
        </p:nvSpPr>
        <p:spPr/>
        <p:txBody>
          <a:bodyPr rtlCol="0"/>
          <a:lstStyle/>
          <a:p>
            <a:fld id="{B4476ECA-6E26-48AC-9C15-B2126D493B9A}" type="datetimeFigureOut">
              <a:rPr lang="tr-TR" smtClean="0"/>
              <a:pPr/>
              <a:t>14.03.2012</a:t>
            </a:fld>
            <a:endParaRPr lang="tr-TR"/>
          </a:p>
        </p:txBody>
      </p:sp>
      <p:sp>
        <p:nvSpPr>
          <p:cNvPr id="7" name="6 Slayt Numarası Yer Tutucusu"/>
          <p:cNvSpPr>
            <a:spLocks noGrp="1"/>
          </p:cNvSpPr>
          <p:nvPr>
            <p:ph type="sldNum" sz="quarter" idx="11"/>
          </p:nvPr>
        </p:nvSpPr>
        <p:spPr/>
        <p:txBody>
          <a:bodyPr rtlCol="0"/>
          <a:lstStyle/>
          <a:p>
            <a:fld id="{A755DA1C-DBCA-4E13-944F-0200D2540293}" type="slidenum">
              <a:rPr lang="tr-TR" smtClean="0"/>
              <a:pPr/>
              <a:t>‹#›</a:t>
            </a:fld>
            <a:endParaRPr lang="tr-TR"/>
          </a:p>
        </p:txBody>
      </p:sp>
      <p:sp>
        <p:nvSpPr>
          <p:cNvPr id="8" name="7 Altbilgi Yer Tutucusu"/>
          <p:cNvSpPr>
            <a:spLocks noGrp="1"/>
          </p:cNvSpPr>
          <p:nvPr>
            <p:ph type="ftr" sz="quarter" idx="12"/>
          </p:nvPr>
        </p:nvSpPr>
        <p:spPr/>
        <p:txBody>
          <a:bodyPr rtlCol="0"/>
          <a:lstStyle/>
          <a:p>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B4476ECA-6E26-48AC-9C15-B2126D493B9A}" type="datetimeFigureOut">
              <a:rPr lang="tr-TR" smtClean="0"/>
              <a:pPr/>
              <a:t>14.03.2012</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A755DA1C-DBCA-4E13-944F-0200D2540293}"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bg>
      <p:bgRef idx="1001">
        <a:schemeClr val="bg1"/>
      </p:bgRef>
    </p:bg>
    <p:spTree>
      <p:nvGrpSpPr>
        <p:cNvPr id="1" name=""/>
        <p:cNvGrpSpPr/>
        <p:nvPr/>
      </p:nvGrpSpPr>
      <p:grpSpPr>
        <a:xfrm>
          <a:off x="0" y="0"/>
          <a:ext cx="0" cy="0"/>
          <a:chOff x="0" y="0"/>
          <a:chExt cx="0" cy="0"/>
        </a:xfrm>
      </p:grpSpPr>
      <p:sp>
        <p:nvSpPr>
          <p:cNvPr id="10" name="9 Düz Bağlayıcı"/>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Başlık"/>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8" name="7 Düz Bağlayıcı"/>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Düz Bağlayıcı"/>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Düz Bağlayıcı"/>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Dikdörtgen"/>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İçerik Yer Tutucusu"/>
          <p:cNvSpPr>
            <a:spLocks noGrp="1"/>
          </p:cNvSpPr>
          <p:nvPr>
            <p:ph sz="quarter" idx="1"/>
          </p:nvPr>
        </p:nvSpPr>
        <p:spPr>
          <a:xfrm>
            <a:off x="304800" y="274320"/>
            <a:ext cx="5638800" cy="6327648"/>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1" name="20 Veri Yer Tutucusu"/>
          <p:cNvSpPr>
            <a:spLocks noGrp="1"/>
          </p:cNvSpPr>
          <p:nvPr>
            <p:ph type="dt" sz="half" idx="14"/>
          </p:nvPr>
        </p:nvSpPr>
        <p:spPr/>
        <p:txBody>
          <a:bodyPr rtlCol="0"/>
          <a:lstStyle/>
          <a:p>
            <a:fld id="{B4476ECA-6E26-48AC-9C15-B2126D493B9A}" type="datetimeFigureOut">
              <a:rPr lang="tr-TR" smtClean="0"/>
              <a:pPr/>
              <a:t>14.03.2012</a:t>
            </a:fld>
            <a:endParaRPr lang="tr-TR"/>
          </a:p>
        </p:txBody>
      </p:sp>
      <p:sp>
        <p:nvSpPr>
          <p:cNvPr id="22" name="21 Slayt Numarası Yer Tutucusu"/>
          <p:cNvSpPr>
            <a:spLocks noGrp="1"/>
          </p:cNvSpPr>
          <p:nvPr>
            <p:ph type="sldNum" sz="quarter" idx="15"/>
          </p:nvPr>
        </p:nvSpPr>
        <p:spPr/>
        <p:txBody>
          <a:bodyPr rtlCol="0"/>
          <a:lstStyle/>
          <a:p>
            <a:fld id="{A755DA1C-DBCA-4E13-944F-0200D2540293}" type="slidenum">
              <a:rPr lang="tr-TR" smtClean="0"/>
              <a:pPr/>
              <a:t>‹#›</a:t>
            </a:fld>
            <a:endParaRPr lang="tr-TR"/>
          </a:p>
        </p:txBody>
      </p:sp>
      <p:sp>
        <p:nvSpPr>
          <p:cNvPr id="23" name="22 Altbilgi Yer Tutucusu"/>
          <p:cNvSpPr>
            <a:spLocks noGrp="1"/>
          </p:cNvSpPr>
          <p:nvPr>
            <p:ph type="ftr" sz="quarter" idx="16"/>
          </p:nvPr>
        </p:nvSpPr>
        <p:spPr/>
        <p:txBody>
          <a:bodyPr rtlCol="0"/>
          <a:lstStyle/>
          <a:p>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Düz Bağlayıcı"/>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Başlık"/>
          <p:cNvSpPr>
            <a:spLocks noGrp="1"/>
          </p:cNvSpPr>
          <p:nvPr>
            <p:ph type="title"/>
          </p:nvPr>
        </p:nvSpPr>
        <p:spPr>
          <a:xfrm rot="5400000">
            <a:off x="3350133" y="3200400"/>
            <a:ext cx="6309360" cy="457200"/>
          </a:xfrm>
        </p:spPr>
        <p:txBody>
          <a:bodyPr anchor="b"/>
          <a:lstStyle>
            <a:lvl1pPr algn="l">
              <a:buNone/>
              <a:defRPr sz="2000" b="1"/>
            </a:lvl1pPr>
          </a:lstStyle>
          <a:p>
            <a:r>
              <a:rPr kumimoji="0" lang="tr-TR" smtClean="0"/>
              <a:t>Asıl başlık stili için tıklatın</a:t>
            </a:r>
            <a:endParaRPr kumimoji="0" lang="en-US"/>
          </a:p>
        </p:txBody>
      </p:sp>
      <p:sp>
        <p:nvSpPr>
          <p:cNvPr id="3" name="2 Resim Yer Tutucusu"/>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tr-TR" smtClean="0"/>
              <a:t>Resim eklemek için simgeyi tıklatın</a:t>
            </a:r>
            <a:endParaRPr kumimoji="0" lang="en-US" dirty="0"/>
          </a:p>
        </p:txBody>
      </p:sp>
      <p:sp>
        <p:nvSpPr>
          <p:cNvPr id="4" name="3 Metin Yer Tutucusu"/>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10" name="9 Düz Bağlayıcı"/>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Dikdörtgen"/>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Düz Bağlayıcı"/>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Düz Bağlayıcı"/>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Veri Yer Tutucusu"/>
          <p:cNvSpPr>
            <a:spLocks noGrp="1"/>
          </p:cNvSpPr>
          <p:nvPr>
            <p:ph type="dt" sz="half" idx="10"/>
          </p:nvPr>
        </p:nvSpPr>
        <p:spPr/>
        <p:txBody>
          <a:bodyPr rtlCol="0"/>
          <a:lstStyle/>
          <a:p>
            <a:fld id="{B4476ECA-6E26-48AC-9C15-B2126D493B9A}" type="datetimeFigureOut">
              <a:rPr lang="tr-TR" smtClean="0"/>
              <a:pPr/>
              <a:t>14.03.2012</a:t>
            </a:fld>
            <a:endParaRPr lang="tr-TR"/>
          </a:p>
        </p:txBody>
      </p:sp>
      <p:sp>
        <p:nvSpPr>
          <p:cNvPr id="18" name="17 Slayt Numarası Yer Tutucusu"/>
          <p:cNvSpPr>
            <a:spLocks noGrp="1"/>
          </p:cNvSpPr>
          <p:nvPr>
            <p:ph type="sldNum" sz="quarter" idx="11"/>
          </p:nvPr>
        </p:nvSpPr>
        <p:spPr/>
        <p:txBody>
          <a:bodyPr rtlCol="0"/>
          <a:lstStyle/>
          <a:p>
            <a:fld id="{A755DA1C-DBCA-4E13-944F-0200D2540293}" type="slidenum">
              <a:rPr lang="tr-TR" smtClean="0"/>
              <a:pPr/>
              <a:t>‹#›</a:t>
            </a:fld>
            <a:endParaRPr lang="tr-TR"/>
          </a:p>
        </p:txBody>
      </p:sp>
      <p:sp>
        <p:nvSpPr>
          <p:cNvPr id="21" name="20 Altbilgi Yer Tutucusu"/>
          <p:cNvSpPr>
            <a:spLocks noGrp="1"/>
          </p:cNvSpPr>
          <p:nvPr>
            <p:ph type="ftr" sz="quarter" idx="12"/>
          </p:nvPr>
        </p:nvSpPr>
        <p:spPr/>
        <p:txBody>
          <a:bodyPr rtlCol="0"/>
          <a:lstStyle/>
          <a:p>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Düz Bağlayıcı"/>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Başlık Yer Tutucusu"/>
          <p:cNvSpPr>
            <a:spLocks noGrp="1"/>
          </p:cNvSpPr>
          <p:nvPr>
            <p:ph type="title"/>
          </p:nvPr>
        </p:nvSpPr>
        <p:spPr>
          <a:xfrm>
            <a:off x="457200" y="274638"/>
            <a:ext cx="7467600" cy="1143000"/>
          </a:xfrm>
          <a:prstGeom prst="rect">
            <a:avLst/>
          </a:prstGeom>
        </p:spPr>
        <p:txBody>
          <a:bodyPr vert="horz" anchor="b">
            <a:normAutofit/>
          </a:bodyPr>
          <a:lstStyle/>
          <a:p>
            <a:r>
              <a:rPr kumimoji="0" lang="tr-TR" smtClean="0"/>
              <a:t>Asıl başlık stili için tıklatın</a:t>
            </a:r>
            <a:endParaRPr kumimoji="0" lang="en-US"/>
          </a:p>
        </p:txBody>
      </p:sp>
      <p:sp>
        <p:nvSpPr>
          <p:cNvPr id="13" name="12 Metin Yer Tutucusu"/>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13 Veri Yer Tutucusu"/>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4476ECA-6E26-48AC-9C15-B2126D493B9A}" type="datetimeFigureOut">
              <a:rPr lang="tr-TR" smtClean="0"/>
              <a:pPr/>
              <a:t>14.03.2012</a:t>
            </a:fld>
            <a:endParaRPr lang="tr-TR"/>
          </a:p>
        </p:txBody>
      </p:sp>
      <p:sp>
        <p:nvSpPr>
          <p:cNvPr id="3" name="2 Altbilgi Yer Tutucusu"/>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tr-TR"/>
          </a:p>
        </p:txBody>
      </p:sp>
      <p:sp>
        <p:nvSpPr>
          <p:cNvPr id="7" name="6 Düz Bağlayıcı"/>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Düz Bağlayıcı"/>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Dikdörtgen"/>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Slayt Numarası Yer Tutucusu"/>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755DA1C-DBCA-4E13-944F-0200D2540293}"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2286000" y="2357430"/>
            <a:ext cx="6172200" cy="2661132"/>
          </a:xfrm>
        </p:spPr>
        <p:txBody>
          <a:bodyPr>
            <a:normAutofit fontScale="90000"/>
          </a:bodyPr>
          <a:lstStyle/>
          <a:p>
            <a:r>
              <a:rPr lang="tr-TR" sz="3600" dirty="0" smtClean="0"/>
              <a:t>BENZETİM VE MODELLEME</a:t>
            </a:r>
            <a:br>
              <a:rPr lang="tr-TR" sz="3600" dirty="0" smtClean="0"/>
            </a:br>
            <a:r>
              <a:rPr lang="tr-TR" sz="3600" dirty="0" smtClean="0"/>
              <a:t/>
            </a:r>
            <a:br>
              <a:rPr lang="tr-TR" sz="3600" dirty="0" smtClean="0"/>
            </a:br>
            <a:r>
              <a:rPr lang="tr-TR" sz="3600" b="0" dirty="0" smtClean="0"/>
              <a:t>MONTE CARLO BENZETİMİ</a:t>
            </a:r>
            <a:r>
              <a:rPr lang="tr-TR" dirty="0" smtClean="0"/>
              <a:t/>
            </a:r>
            <a:br>
              <a:rPr lang="tr-TR" dirty="0" smtClean="0"/>
            </a:br>
            <a:r>
              <a:rPr lang="tr-TR" dirty="0" smtClean="0"/>
              <a:t/>
            </a:r>
            <a:br>
              <a:rPr lang="tr-TR" dirty="0" smtClean="0"/>
            </a:br>
            <a:endParaRPr lang="tr-TR" dirty="0"/>
          </a:p>
        </p:txBody>
      </p:sp>
      <p:sp>
        <p:nvSpPr>
          <p:cNvPr id="3" name="2 Alt Başlık"/>
          <p:cNvSpPr>
            <a:spLocks noGrp="1"/>
          </p:cNvSpPr>
          <p:nvPr>
            <p:ph type="subTitle" idx="1"/>
          </p:nvPr>
        </p:nvSpPr>
        <p:spPr/>
        <p:txBody>
          <a:bodyPr/>
          <a:lstStyle/>
          <a:p>
            <a:r>
              <a:rPr lang="tr-TR" dirty="0" smtClean="0"/>
              <a:t>MESUT AYDIN</a:t>
            </a:r>
          </a:p>
          <a:p>
            <a:r>
              <a:rPr lang="tr-TR" dirty="0" smtClean="0"/>
              <a:t>08260508</a:t>
            </a:r>
            <a:endParaRPr lang="tr-T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rgbClr val="FF0000"/>
                </a:solidFill>
              </a:rPr>
              <a:t>ÖRNEK 1</a:t>
            </a:r>
            <a:endParaRPr lang="tr-TR" dirty="0">
              <a:solidFill>
                <a:srgbClr val="FF0000"/>
              </a:solidFill>
            </a:endParaRPr>
          </a:p>
        </p:txBody>
      </p:sp>
      <p:pic>
        <p:nvPicPr>
          <p:cNvPr id="4098" name="Picture 2" descr="C:\Users\GOOGLE\Desktop\7.png"/>
          <p:cNvPicPr>
            <a:picLocks noChangeAspect="1" noChangeArrowheads="1"/>
          </p:cNvPicPr>
          <p:nvPr/>
        </p:nvPicPr>
        <p:blipFill>
          <a:blip r:embed="rId2"/>
          <a:srcRect/>
          <a:stretch>
            <a:fillRect/>
          </a:stretch>
        </p:blipFill>
        <p:spPr bwMode="auto">
          <a:xfrm>
            <a:off x="285720" y="1714488"/>
            <a:ext cx="6766199" cy="2428892"/>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rgbClr val="FF0000"/>
                </a:solidFill>
              </a:rPr>
              <a:t>ÖRNEK 2</a:t>
            </a:r>
            <a:endParaRPr lang="tr-TR" dirty="0">
              <a:solidFill>
                <a:srgbClr val="FF0000"/>
              </a:solidFill>
            </a:endParaRPr>
          </a:p>
        </p:txBody>
      </p:sp>
      <p:sp>
        <p:nvSpPr>
          <p:cNvPr id="3" name="2 İçerik Yer Tutucusu"/>
          <p:cNvSpPr>
            <a:spLocks noGrp="1"/>
          </p:cNvSpPr>
          <p:nvPr>
            <p:ph sz="quarter" idx="1"/>
          </p:nvPr>
        </p:nvSpPr>
        <p:spPr>
          <a:xfrm>
            <a:off x="457200" y="1600200"/>
            <a:ext cx="4400552" cy="3257560"/>
          </a:xfrm>
        </p:spPr>
        <p:txBody>
          <a:bodyPr>
            <a:normAutofit fontScale="55000" lnSpcReduction="20000"/>
          </a:bodyPr>
          <a:lstStyle/>
          <a:p>
            <a:r>
              <a:rPr lang="tr-TR" sz="3200" dirty="0" smtClean="0"/>
              <a:t>Yanda verilen şekildeki gibi bir karenin içine teğet olarak yerleştirilmiş bir çember düşünelim. Karenin bir kenarı 2 birim veya çemberin yarıçapı </a:t>
            </a:r>
            <a:r>
              <a:rPr lang="tr-TR" sz="3200" i="1" dirty="0" smtClean="0"/>
              <a:t>R</a:t>
            </a:r>
            <a:r>
              <a:rPr lang="tr-TR" sz="3200" dirty="0" smtClean="0"/>
              <a:t> = 1 birim olsun (birim çember). Karenin içinde, koordinatları (x, y) olan rastgele bir Q noktası seçilsin. Q noktasının koordinatları x</a:t>
            </a:r>
            <a:r>
              <a:rPr lang="tr-TR" sz="3200" baseline="30000" dirty="0" smtClean="0"/>
              <a:t>2</a:t>
            </a:r>
            <a:r>
              <a:rPr lang="tr-TR" sz="3200" dirty="0" smtClean="0"/>
              <a:t> + y</a:t>
            </a:r>
            <a:r>
              <a:rPr lang="tr-TR" sz="3200" baseline="30000" dirty="0" smtClean="0"/>
              <a:t>2 </a:t>
            </a:r>
            <a:r>
              <a:rPr lang="tr-TR" sz="3200" dirty="0" smtClean="0"/>
              <a:t>&lt;= 1 şeklinde seçilmişse, Q noktası çemberin içinde, aksi halde nokta çemberin dışında demektir. Bu durumda, Q noktasının çemberin içinde kalma ihtimali şöyle olur: </a:t>
            </a:r>
          </a:p>
          <a:p>
            <a:endParaRPr lang="tr-TR" dirty="0"/>
          </a:p>
        </p:txBody>
      </p:sp>
      <p:pic>
        <p:nvPicPr>
          <p:cNvPr id="11" name="Picture 4" descr="http://www1.gantep.edu.tr/%7Ebingul/c/images/pi.png"/>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4929190" y="1643050"/>
            <a:ext cx="2579370" cy="2579370"/>
          </a:xfrm>
          <a:prstGeom prst="rect">
            <a:avLst/>
          </a:prstGeom>
          <a:noFill/>
          <a:ln>
            <a:noFill/>
          </a:ln>
        </p:spPr>
      </p:pic>
      <p:pic>
        <p:nvPicPr>
          <p:cNvPr id="12" name="Picture 7" descr="http://www1.gantep.edu.tr/%7Ebingul/c/images/denklem-pi1.gif"/>
          <p:cNvPicPr/>
          <p:nvPr/>
        </p:nvPicPr>
        <p:blipFill>
          <a:blip r:embed="rId3">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857224" y="5500702"/>
            <a:ext cx="2857520" cy="642942"/>
          </a:xfrm>
          <a:prstGeom prst="rect">
            <a:avLst/>
          </a:prstGeom>
          <a:noFill/>
          <a:ln>
            <a:noFill/>
          </a:ln>
        </p:spPr>
      </p:pic>
      <p:sp>
        <p:nvSpPr>
          <p:cNvPr id="18" name="17 Metin kutusu"/>
          <p:cNvSpPr txBox="1"/>
          <p:nvPr/>
        </p:nvSpPr>
        <p:spPr>
          <a:xfrm>
            <a:off x="785786" y="4786322"/>
            <a:ext cx="3214710" cy="646331"/>
          </a:xfrm>
          <a:prstGeom prst="rect">
            <a:avLst/>
          </a:prstGeom>
          <a:noFill/>
        </p:spPr>
        <p:txBody>
          <a:bodyPr wrap="square" rtlCol="0">
            <a:spAutoFit/>
          </a:bodyPr>
          <a:lstStyle/>
          <a:p>
            <a:r>
              <a:rPr lang="tr-TR" dirty="0" smtClean="0"/>
              <a:t>Çember alanı =     </a:t>
            </a:r>
          </a:p>
          <a:p>
            <a:r>
              <a:rPr lang="tr-TR" dirty="0" smtClean="0"/>
              <a:t>Karenin alanı =  2r x 2r</a:t>
            </a:r>
            <a:endParaRPr lang="tr-TR" dirty="0"/>
          </a:p>
        </p:txBody>
      </p:sp>
      <p:pic>
        <p:nvPicPr>
          <p:cNvPr id="1033" name="Picture 9" descr="C:\Users\GOOGLE\Desktop\PiRkare.png"/>
          <p:cNvPicPr>
            <a:picLocks noChangeAspect="1" noChangeArrowheads="1"/>
          </p:cNvPicPr>
          <p:nvPr/>
        </p:nvPicPr>
        <p:blipFill>
          <a:blip r:embed="rId4"/>
          <a:srcRect/>
          <a:stretch>
            <a:fillRect/>
          </a:stretch>
        </p:blipFill>
        <p:spPr bwMode="auto">
          <a:xfrm>
            <a:off x="2428860" y="4643446"/>
            <a:ext cx="866778" cy="500064"/>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rgbClr val="FF0000"/>
                </a:solidFill>
              </a:rPr>
              <a:t>ÖRNEK 2</a:t>
            </a:r>
            <a:endParaRPr lang="tr-TR" dirty="0">
              <a:solidFill>
                <a:srgbClr val="FF0000"/>
              </a:solidFill>
            </a:endParaRPr>
          </a:p>
        </p:txBody>
      </p:sp>
      <p:sp>
        <p:nvSpPr>
          <p:cNvPr id="3" name="2 İçerik Yer Tutucusu"/>
          <p:cNvSpPr>
            <a:spLocks noGrp="1"/>
          </p:cNvSpPr>
          <p:nvPr>
            <p:ph sz="quarter" idx="1"/>
          </p:nvPr>
        </p:nvSpPr>
        <p:spPr/>
        <p:txBody>
          <a:bodyPr/>
          <a:lstStyle/>
          <a:p>
            <a:r>
              <a:rPr lang="tr-TR" sz="2000" dirty="0" smtClean="0"/>
              <a:t>Karenin içi n adet rastgele noktalarla doldurulsun. Eğer bu n noktanın, m tanesi çemberin içinde kalırsa, herhangi bir noktanın çemberin içinde kalma ihtimali yaklaşık olarak: </a:t>
            </a:r>
          </a:p>
        </p:txBody>
      </p:sp>
      <p:pic>
        <p:nvPicPr>
          <p:cNvPr id="5" name="Picture 6" descr="http://www1.gantep.edu.tr/%7Ebingul/c/images/denklem-pi2.gif"/>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85786" y="2928934"/>
            <a:ext cx="4929222" cy="785818"/>
          </a:xfrm>
          <a:prstGeom prst="rect">
            <a:avLst/>
          </a:prstGeom>
          <a:noFill/>
          <a:ln>
            <a:noFill/>
          </a:ln>
        </p:spPr>
      </p:pic>
      <p:sp>
        <p:nvSpPr>
          <p:cNvPr id="6" name="5 Metin kutusu"/>
          <p:cNvSpPr txBox="1"/>
          <p:nvPr/>
        </p:nvSpPr>
        <p:spPr>
          <a:xfrm>
            <a:off x="642910" y="4000504"/>
            <a:ext cx="5000660" cy="923330"/>
          </a:xfrm>
          <a:prstGeom prst="rect">
            <a:avLst/>
          </a:prstGeom>
          <a:noFill/>
        </p:spPr>
        <p:txBody>
          <a:bodyPr wrap="square" rtlCol="0">
            <a:spAutoFit/>
          </a:bodyPr>
          <a:lstStyle/>
          <a:p>
            <a:r>
              <a:rPr lang="tr-TR" dirty="0" smtClean="0"/>
              <a:t>şeklinde olur. Bir önceki denklemle bu denklem birleştirilirse, pi sayısı (yaklaşık olarak) </a:t>
            </a:r>
          </a:p>
          <a:p>
            <a:endParaRPr lang="tr-TR" dirty="0"/>
          </a:p>
        </p:txBody>
      </p:sp>
      <p:pic>
        <p:nvPicPr>
          <p:cNvPr id="7" name="Picture 5" descr="http://www1.gantep.edu.tr/%7Ebingul/c/images/denklem-pi3.gif"/>
          <p:cNvPicPr/>
          <p:nvPr/>
        </p:nvPicPr>
        <p:blipFill>
          <a:blip r:embed="rId3">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85786" y="4929198"/>
            <a:ext cx="1143008" cy="714380"/>
          </a:xfrm>
          <a:prstGeom prst="rect">
            <a:avLst/>
          </a:prstGeom>
          <a:noFill/>
          <a:ln>
            <a:noFill/>
          </a:ln>
        </p:spPr>
      </p:pic>
      <p:sp>
        <p:nvSpPr>
          <p:cNvPr id="8" name="7 Metin kutusu"/>
          <p:cNvSpPr txBox="1"/>
          <p:nvPr/>
        </p:nvSpPr>
        <p:spPr>
          <a:xfrm>
            <a:off x="2214546" y="5072074"/>
            <a:ext cx="2712875" cy="369332"/>
          </a:xfrm>
          <a:prstGeom prst="rect">
            <a:avLst/>
          </a:prstGeom>
          <a:noFill/>
        </p:spPr>
        <p:txBody>
          <a:bodyPr wrap="square" rtlCol="0">
            <a:spAutoFit/>
          </a:bodyPr>
          <a:lstStyle/>
          <a:p>
            <a:r>
              <a:rPr lang="tr-TR" dirty="0" smtClean="0"/>
              <a:t>şeklinde hesaplanabilir.</a:t>
            </a:r>
            <a:endParaRPr lang="tr-T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rgbClr val="FF0000"/>
                </a:solidFill>
              </a:rPr>
              <a:t>ÖRNEK 2</a:t>
            </a:r>
            <a:endParaRPr lang="tr-TR" dirty="0">
              <a:solidFill>
                <a:srgbClr val="FF0000"/>
              </a:solidFill>
            </a:endParaRPr>
          </a:p>
        </p:txBody>
      </p:sp>
      <p:sp>
        <p:nvSpPr>
          <p:cNvPr id="3" name="2 İçerik Yer Tutucusu"/>
          <p:cNvSpPr>
            <a:spLocks noGrp="1"/>
          </p:cNvSpPr>
          <p:nvPr>
            <p:ph sz="quarter" idx="1"/>
          </p:nvPr>
        </p:nvSpPr>
        <p:spPr/>
        <p:txBody>
          <a:bodyPr/>
          <a:lstStyle/>
          <a:p>
            <a:r>
              <a:rPr lang="tr-TR" sz="2000" dirty="0" smtClean="0"/>
              <a:t>Olayın canlandırılması adına, aşağıda nokta sayısının (</a:t>
            </a:r>
            <a:r>
              <a:rPr lang="tr-TR" sz="2000" i="1" dirty="0" smtClean="0"/>
              <a:t>n</a:t>
            </a:r>
            <a:r>
              <a:rPr lang="tr-TR" sz="2000" dirty="0" smtClean="0"/>
              <a:t>) farklı değerleri için oluşabilecek desenler gösterilmiştir. </a:t>
            </a:r>
          </a:p>
          <a:p>
            <a:endParaRPr lang="tr-TR" dirty="0"/>
          </a:p>
        </p:txBody>
      </p:sp>
      <p:pic>
        <p:nvPicPr>
          <p:cNvPr id="4" name="Picture 3" descr="http://www1.gantep.edu.tr/%7Ebingul/c/images/pi2.png"/>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642910" y="2857496"/>
            <a:ext cx="2374900" cy="2374900"/>
          </a:xfrm>
          <a:prstGeom prst="rect">
            <a:avLst/>
          </a:prstGeom>
          <a:noFill/>
          <a:ln>
            <a:noFill/>
          </a:ln>
        </p:spPr>
      </p:pic>
      <p:pic>
        <p:nvPicPr>
          <p:cNvPr id="5" name="Picture 2" descr="http://www1.gantep.edu.tr/%7Ebingul/c/images/pi3.png"/>
          <p:cNvPicPr/>
          <p:nvPr/>
        </p:nvPicPr>
        <p:blipFill>
          <a:blip r:embed="rId3">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3197232" y="2857496"/>
            <a:ext cx="2374900" cy="2374900"/>
          </a:xfrm>
          <a:prstGeom prst="rect">
            <a:avLst/>
          </a:prstGeom>
          <a:noFill/>
          <a:ln>
            <a:noFill/>
          </a:ln>
        </p:spPr>
      </p:pic>
      <p:pic>
        <p:nvPicPr>
          <p:cNvPr id="6" name="Picture 1" descr="http://www1.gantep.edu.tr/%7Ebingul/c/images/pi4.png"/>
          <p:cNvPicPr/>
          <p:nvPr/>
        </p:nvPicPr>
        <p:blipFill>
          <a:blip r:embed="rId4">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5786446" y="2857496"/>
            <a:ext cx="2374900" cy="2374900"/>
          </a:xfrm>
          <a:prstGeom prst="rect">
            <a:avLst/>
          </a:prstGeom>
          <a:noFill/>
          <a:ln>
            <a:noFill/>
          </a:ln>
        </p:spPr>
      </p:pic>
      <p:graphicFrame>
        <p:nvGraphicFramePr>
          <p:cNvPr id="8" name="7 Tablo"/>
          <p:cNvGraphicFramePr>
            <a:graphicFrameLocks noGrp="1"/>
          </p:cNvGraphicFramePr>
          <p:nvPr/>
        </p:nvGraphicFramePr>
        <p:xfrm>
          <a:off x="714348" y="5500702"/>
          <a:ext cx="7429551" cy="334518"/>
        </p:xfrm>
        <a:graphic>
          <a:graphicData uri="http://schemas.openxmlformats.org/drawingml/2006/table">
            <a:tbl>
              <a:tblPr/>
              <a:tblGrid>
                <a:gridCol w="2357454"/>
                <a:gridCol w="2595580"/>
                <a:gridCol w="2476517"/>
              </a:tblGrid>
              <a:tr h="0">
                <a:tc>
                  <a:txBody>
                    <a:bodyPr/>
                    <a:lstStyle/>
                    <a:p>
                      <a:pPr algn="ctr">
                        <a:lnSpc>
                          <a:spcPct val="115000"/>
                        </a:lnSpc>
                        <a:spcAft>
                          <a:spcPts val="0"/>
                        </a:spcAft>
                      </a:pPr>
                      <a:r>
                        <a:rPr lang="tr-TR" sz="1800" i="1" dirty="0">
                          <a:latin typeface="Times New Roman"/>
                          <a:ea typeface="Times New Roman"/>
                          <a:cs typeface="Times New Roman"/>
                        </a:rPr>
                        <a:t>n</a:t>
                      </a:r>
                      <a:r>
                        <a:rPr lang="tr-TR" sz="1800" dirty="0">
                          <a:latin typeface="Times New Roman"/>
                          <a:ea typeface="Times New Roman"/>
                          <a:cs typeface="Times New Roman"/>
                        </a:rPr>
                        <a:t> = 10 nokta</a:t>
                      </a:r>
                      <a:endParaRPr lang="tr-TR" sz="1800" dirty="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tr-TR" sz="1800" i="1" dirty="0">
                          <a:latin typeface="Times New Roman"/>
                          <a:ea typeface="Times New Roman"/>
                          <a:cs typeface="Times New Roman"/>
                        </a:rPr>
                        <a:t>n</a:t>
                      </a:r>
                      <a:r>
                        <a:rPr lang="tr-TR" sz="1800" dirty="0">
                          <a:latin typeface="Times New Roman"/>
                          <a:ea typeface="Times New Roman"/>
                          <a:cs typeface="Times New Roman"/>
                        </a:rPr>
                        <a:t> = 100 nokta</a:t>
                      </a:r>
                      <a:endParaRPr lang="tr-TR" sz="1800" dirty="0">
                        <a:latin typeface="Calibri"/>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tr-TR" sz="1800" i="1" dirty="0">
                          <a:latin typeface="Times New Roman"/>
                          <a:ea typeface="Times New Roman"/>
                          <a:cs typeface="Times New Roman"/>
                        </a:rPr>
                        <a:t>n</a:t>
                      </a:r>
                      <a:r>
                        <a:rPr lang="tr-TR" sz="1800" dirty="0">
                          <a:latin typeface="Times New Roman"/>
                          <a:ea typeface="Times New Roman"/>
                          <a:cs typeface="Times New Roman"/>
                        </a:rPr>
                        <a:t> = 200 nokta</a:t>
                      </a:r>
                      <a:endParaRPr lang="tr-TR" sz="1800" dirty="0">
                        <a:latin typeface="Calibri"/>
                        <a:ea typeface="Calibri"/>
                        <a:cs typeface="Times New Roman"/>
                      </a:endParaRPr>
                    </a:p>
                  </a:txBody>
                  <a:tcPr marL="9525" marR="9525" marT="9525" marB="9525" anchor="ctr">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57158" y="142852"/>
            <a:ext cx="7467600" cy="796908"/>
          </a:xfrm>
        </p:spPr>
        <p:txBody>
          <a:bodyPr/>
          <a:lstStyle/>
          <a:p>
            <a:r>
              <a:rPr lang="tr-TR" dirty="0" smtClean="0">
                <a:solidFill>
                  <a:srgbClr val="FF0000"/>
                </a:solidFill>
              </a:rPr>
              <a:t>ÖRNEK 2 - PROGRAM</a:t>
            </a:r>
            <a:endParaRPr lang="tr-TR" dirty="0">
              <a:solidFill>
                <a:srgbClr val="FF0000"/>
              </a:solidFill>
            </a:endParaRPr>
          </a:p>
        </p:txBody>
      </p:sp>
      <p:pic>
        <p:nvPicPr>
          <p:cNvPr id="26628" name="Picture 4"/>
          <p:cNvPicPr>
            <a:picLocks noGrp="1" noChangeAspect="1" noChangeArrowheads="1"/>
          </p:cNvPicPr>
          <p:nvPr>
            <p:ph sz="quarter" idx="1"/>
          </p:nvPr>
        </p:nvPicPr>
        <p:blipFill>
          <a:blip r:embed="rId2"/>
          <a:srcRect/>
          <a:stretch>
            <a:fillRect/>
          </a:stretch>
        </p:blipFill>
        <p:spPr bwMode="auto">
          <a:xfrm>
            <a:off x="428596" y="1071546"/>
            <a:ext cx="7079044" cy="57864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rgbClr val="FF0000"/>
                </a:solidFill>
              </a:rPr>
              <a:t>ÖRNEK 2 - ÇIKTI</a:t>
            </a:r>
            <a:endParaRPr lang="tr-TR" dirty="0">
              <a:solidFill>
                <a:srgbClr val="FF0000"/>
              </a:solidFill>
            </a:endParaRPr>
          </a:p>
        </p:txBody>
      </p:sp>
      <p:pic>
        <p:nvPicPr>
          <p:cNvPr id="27650" name="Picture 2"/>
          <p:cNvPicPr>
            <a:picLocks noGrp="1" noChangeAspect="1" noChangeArrowheads="1"/>
          </p:cNvPicPr>
          <p:nvPr>
            <p:ph sz="quarter" idx="1"/>
          </p:nvPr>
        </p:nvPicPr>
        <p:blipFill>
          <a:blip r:embed="rId2"/>
          <a:srcRect/>
          <a:stretch>
            <a:fillRect/>
          </a:stretch>
        </p:blipFill>
        <p:spPr bwMode="auto">
          <a:xfrm>
            <a:off x="571472" y="1571612"/>
            <a:ext cx="7886755" cy="2357454"/>
          </a:xfrm>
          <a:prstGeom prst="rect">
            <a:avLst/>
          </a:prstGeom>
          <a:noFill/>
          <a:ln w="9525">
            <a:noFill/>
            <a:miter lim="800000"/>
            <a:headEnd/>
            <a:tailEnd/>
          </a:ln>
          <a:effectLst/>
        </p:spPr>
      </p:pic>
      <p:sp>
        <p:nvSpPr>
          <p:cNvPr id="4" name="3 Metin kutusu"/>
          <p:cNvSpPr txBox="1"/>
          <p:nvPr/>
        </p:nvSpPr>
        <p:spPr>
          <a:xfrm>
            <a:off x="571472" y="4286256"/>
            <a:ext cx="7858180" cy="1015663"/>
          </a:xfrm>
          <a:prstGeom prst="rect">
            <a:avLst/>
          </a:prstGeom>
          <a:noFill/>
        </p:spPr>
        <p:txBody>
          <a:bodyPr wrap="square" rtlCol="0">
            <a:spAutoFit/>
          </a:bodyPr>
          <a:lstStyle/>
          <a:p>
            <a:r>
              <a:rPr lang="tr-TR" sz="2000" dirty="0" smtClean="0"/>
              <a:t>Şekildede görüldüğü gibi Yüz milyon rastgele üretilen sayı değeri için ; Pi sayısının yaklaşık değeri olan 3.14159 değerine yakın bir değer bulunmuştur.</a:t>
            </a:r>
            <a:endParaRPr lang="tr-TR"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rgbClr val="FF0000"/>
                </a:solidFill>
              </a:rPr>
              <a:t>ÖRNEK 3</a:t>
            </a:r>
            <a:endParaRPr lang="tr-TR" dirty="0">
              <a:solidFill>
                <a:srgbClr val="FF0000"/>
              </a:solidFill>
            </a:endParaRPr>
          </a:p>
        </p:txBody>
      </p:sp>
      <p:pic>
        <p:nvPicPr>
          <p:cNvPr id="28675" name="Picture 3" descr="C:\Users\GOOGLE\Desktop\y1.png"/>
          <p:cNvPicPr>
            <a:picLocks noChangeAspect="1" noChangeArrowheads="1"/>
          </p:cNvPicPr>
          <p:nvPr/>
        </p:nvPicPr>
        <p:blipFill>
          <a:blip r:embed="rId2"/>
          <a:srcRect/>
          <a:stretch>
            <a:fillRect/>
          </a:stretch>
        </p:blipFill>
        <p:spPr bwMode="auto">
          <a:xfrm>
            <a:off x="571472" y="1643050"/>
            <a:ext cx="3486150" cy="2867025"/>
          </a:xfrm>
          <a:prstGeom prst="rect">
            <a:avLst/>
          </a:prstGeom>
          <a:noFill/>
        </p:spPr>
      </p:pic>
      <p:sp>
        <p:nvSpPr>
          <p:cNvPr id="6" name="5 Metin kutusu"/>
          <p:cNvSpPr txBox="1"/>
          <p:nvPr/>
        </p:nvSpPr>
        <p:spPr>
          <a:xfrm>
            <a:off x="4500562" y="1857364"/>
            <a:ext cx="3143272" cy="1631216"/>
          </a:xfrm>
          <a:prstGeom prst="rect">
            <a:avLst/>
          </a:prstGeom>
          <a:noFill/>
        </p:spPr>
        <p:txBody>
          <a:bodyPr wrap="square" rtlCol="0">
            <a:spAutoFit/>
          </a:bodyPr>
          <a:lstStyle/>
          <a:p>
            <a:r>
              <a:rPr lang="tr-TR" sz="2000" dirty="0" smtClean="0"/>
              <a:t>Şekilde görülen          eğrisi ile x ekseni arasında kalan taralı alanı bulmak için Monte Carlo benzetimi kullanılabilir.</a:t>
            </a:r>
            <a:endParaRPr lang="tr-TR" sz="2000" dirty="0"/>
          </a:p>
        </p:txBody>
      </p:sp>
      <p:sp>
        <p:nvSpPr>
          <p:cNvPr id="7" name="6 Metin kutusu"/>
          <p:cNvSpPr txBox="1"/>
          <p:nvPr/>
        </p:nvSpPr>
        <p:spPr>
          <a:xfrm>
            <a:off x="785786" y="4572008"/>
            <a:ext cx="7072362" cy="1323439"/>
          </a:xfrm>
          <a:prstGeom prst="rect">
            <a:avLst/>
          </a:prstGeom>
          <a:noFill/>
        </p:spPr>
        <p:txBody>
          <a:bodyPr wrap="square" rtlCol="0">
            <a:spAutoFit/>
          </a:bodyPr>
          <a:lstStyle/>
          <a:p>
            <a:r>
              <a:rPr lang="tr-TR" sz="2000" dirty="0" smtClean="0"/>
              <a:t>Eğer dikdörtgen içerisinde rastgele noktalar (xi,yi) işaretleyip bu noktaların eğrinin altında olup olmadıklarını belirler ve bunu toplam nokta sayısına oranlarsak A alanının R karesine olan oranını yaklaşık olarak elde edebiliriz.</a:t>
            </a:r>
            <a:endParaRPr lang="tr-TR" sz="2000" dirty="0"/>
          </a:p>
        </p:txBody>
      </p:sp>
      <p:sp>
        <p:nvSpPr>
          <p:cNvPr id="8" name="7 Metin kutusu"/>
          <p:cNvSpPr txBox="1"/>
          <p:nvPr/>
        </p:nvSpPr>
        <p:spPr>
          <a:xfrm>
            <a:off x="2143108" y="3500438"/>
            <a:ext cx="571504" cy="369332"/>
          </a:xfrm>
          <a:prstGeom prst="rect">
            <a:avLst/>
          </a:prstGeom>
          <a:noFill/>
        </p:spPr>
        <p:txBody>
          <a:bodyPr wrap="square" rtlCol="0">
            <a:spAutoFit/>
          </a:bodyPr>
          <a:lstStyle/>
          <a:p>
            <a:r>
              <a:rPr lang="tr-TR" dirty="0" smtClean="0"/>
              <a:t>A</a:t>
            </a:r>
            <a:endParaRPr lang="tr-TR" dirty="0"/>
          </a:p>
        </p:txBody>
      </p:sp>
      <p:pic>
        <p:nvPicPr>
          <p:cNvPr id="28676" name="Picture 4"/>
          <p:cNvPicPr>
            <a:picLocks noChangeAspect="1" noChangeArrowheads="1"/>
          </p:cNvPicPr>
          <p:nvPr/>
        </p:nvPicPr>
        <p:blipFill>
          <a:blip r:embed="rId3"/>
          <a:srcRect/>
          <a:stretch>
            <a:fillRect/>
          </a:stretch>
        </p:blipFill>
        <p:spPr bwMode="auto">
          <a:xfrm>
            <a:off x="6429388" y="1785926"/>
            <a:ext cx="657225" cy="428625"/>
          </a:xfrm>
          <a:prstGeom prst="rect">
            <a:avLst/>
          </a:prstGeom>
          <a:noFill/>
          <a:ln w="9525">
            <a:noFill/>
            <a:miter lim="800000"/>
            <a:headEnd/>
            <a:tailEnd/>
          </a:ln>
          <a:effectLst/>
        </p:spPr>
      </p:pic>
      <p:sp>
        <p:nvSpPr>
          <p:cNvPr id="10" name="9 Metin kutusu"/>
          <p:cNvSpPr txBox="1"/>
          <p:nvPr/>
        </p:nvSpPr>
        <p:spPr>
          <a:xfrm>
            <a:off x="3929058" y="3786190"/>
            <a:ext cx="500066" cy="369332"/>
          </a:xfrm>
          <a:prstGeom prst="rect">
            <a:avLst/>
          </a:prstGeom>
          <a:noFill/>
        </p:spPr>
        <p:txBody>
          <a:bodyPr wrap="square" rtlCol="0">
            <a:spAutoFit/>
          </a:bodyPr>
          <a:lstStyle/>
          <a:p>
            <a:r>
              <a:rPr lang="tr-TR" dirty="0" smtClean="0"/>
              <a:t>x</a:t>
            </a:r>
            <a:endParaRPr lang="tr-TR" dirty="0"/>
          </a:p>
        </p:txBody>
      </p:sp>
      <p:sp>
        <p:nvSpPr>
          <p:cNvPr id="11" name="10 Metin kutusu"/>
          <p:cNvSpPr txBox="1"/>
          <p:nvPr/>
        </p:nvSpPr>
        <p:spPr>
          <a:xfrm>
            <a:off x="1071538" y="1500174"/>
            <a:ext cx="300082" cy="369332"/>
          </a:xfrm>
          <a:prstGeom prst="rect">
            <a:avLst/>
          </a:prstGeom>
          <a:noFill/>
        </p:spPr>
        <p:txBody>
          <a:bodyPr wrap="none" rtlCol="0">
            <a:spAutoFit/>
          </a:bodyPr>
          <a:lstStyle/>
          <a:p>
            <a:r>
              <a:rPr lang="tr-TR" dirty="0" smtClean="0"/>
              <a:t>y</a:t>
            </a:r>
            <a:endParaRPr lang="tr-T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7467600" cy="582594"/>
          </a:xfrm>
        </p:spPr>
        <p:txBody>
          <a:bodyPr/>
          <a:lstStyle/>
          <a:p>
            <a:r>
              <a:rPr lang="tr-TR" dirty="0" smtClean="0">
                <a:solidFill>
                  <a:srgbClr val="FF0000"/>
                </a:solidFill>
              </a:rPr>
              <a:t>ÖRNEK 3 - PROGRAM</a:t>
            </a:r>
            <a:endParaRPr lang="tr-TR" dirty="0">
              <a:solidFill>
                <a:srgbClr val="FF0000"/>
              </a:solidFill>
            </a:endParaRPr>
          </a:p>
        </p:txBody>
      </p:sp>
      <p:pic>
        <p:nvPicPr>
          <p:cNvPr id="29698" name="Picture 2"/>
          <p:cNvPicPr>
            <a:picLocks noGrp="1" noChangeAspect="1" noChangeArrowheads="1"/>
          </p:cNvPicPr>
          <p:nvPr>
            <p:ph sz="quarter" idx="1"/>
          </p:nvPr>
        </p:nvPicPr>
        <p:blipFill>
          <a:blip r:embed="rId2"/>
          <a:srcRect/>
          <a:stretch>
            <a:fillRect/>
          </a:stretch>
        </p:blipFill>
        <p:spPr bwMode="auto">
          <a:xfrm>
            <a:off x="428596" y="1000107"/>
            <a:ext cx="7000924" cy="580146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rgbClr val="FF0000"/>
                </a:solidFill>
              </a:rPr>
              <a:t>ÖRNEK 3 - ÇIKTI</a:t>
            </a:r>
            <a:endParaRPr lang="tr-TR" dirty="0">
              <a:solidFill>
                <a:srgbClr val="FF0000"/>
              </a:solidFill>
            </a:endParaRPr>
          </a:p>
        </p:txBody>
      </p:sp>
      <p:pic>
        <p:nvPicPr>
          <p:cNvPr id="30722" name="Picture 2"/>
          <p:cNvPicPr>
            <a:picLocks noGrp="1" noChangeAspect="1" noChangeArrowheads="1"/>
          </p:cNvPicPr>
          <p:nvPr>
            <p:ph sz="quarter" idx="1"/>
          </p:nvPr>
        </p:nvPicPr>
        <p:blipFill>
          <a:blip r:embed="rId2"/>
          <a:srcRect/>
          <a:stretch>
            <a:fillRect/>
          </a:stretch>
        </p:blipFill>
        <p:spPr bwMode="auto">
          <a:xfrm>
            <a:off x="571473" y="1714488"/>
            <a:ext cx="7286676" cy="2143140"/>
          </a:xfrm>
          <a:prstGeom prst="rect">
            <a:avLst/>
          </a:prstGeom>
          <a:noFill/>
          <a:ln w="9525">
            <a:noFill/>
            <a:miter lim="800000"/>
            <a:headEnd/>
            <a:tailEnd/>
          </a:ln>
          <a:effectLst/>
        </p:spPr>
      </p:pic>
      <p:sp>
        <p:nvSpPr>
          <p:cNvPr id="4" name="3 Metin kutusu"/>
          <p:cNvSpPr txBox="1"/>
          <p:nvPr/>
        </p:nvSpPr>
        <p:spPr>
          <a:xfrm>
            <a:off x="571472" y="4643446"/>
            <a:ext cx="8108310" cy="984885"/>
          </a:xfrm>
          <a:prstGeom prst="rect">
            <a:avLst/>
          </a:prstGeom>
          <a:noFill/>
        </p:spPr>
        <p:txBody>
          <a:bodyPr wrap="none" rtlCol="0">
            <a:spAutoFit/>
          </a:bodyPr>
          <a:lstStyle/>
          <a:p>
            <a:r>
              <a:rPr lang="tr-TR" sz="2000" dirty="0" smtClean="0"/>
              <a:t>Şekildede görüldüğü gibi </a:t>
            </a:r>
            <a:r>
              <a:rPr lang="tr-TR" sz="2000" dirty="0" smtClean="0"/>
              <a:t>On </a:t>
            </a:r>
            <a:r>
              <a:rPr lang="tr-TR" sz="2000" dirty="0" smtClean="0"/>
              <a:t>milyon rastgele üretilen sayı değeri için ; </a:t>
            </a:r>
            <a:r>
              <a:rPr lang="tr-TR" sz="2000" dirty="0" smtClean="0"/>
              <a:t/>
            </a:r>
            <a:br>
              <a:rPr lang="tr-TR" sz="2000" dirty="0" smtClean="0"/>
            </a:br>
            <a:r>
              <a:rPr lang="tr-TR" sz="2000" dirty="0" smtClean="0"/>
              <a:t>1/3 değerine yakın bir değer bulunmuştur.</a:t>
            </a:r>
            <a:endParaRPr lang="tr-TR" sz="2000" dirty="0" smtClean="0"/>
          </a:p>
          <a:p>
            <a:endParaRPr lang="tr-T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rgbClr val="FF0000"/>
                </a:solidFill>
              </a:rPr>
              <a:t>ÖRNEK 4</a:t>
            </a:r>
            <a:endParaRPr lang="tr-TR" dirty="0">
              <a:solidFill>
                <a:srgbClr val="FF0000"/>
              </a:solidFill>
            </a:endParaRPr>
          </a:p>
        </p:txBody>
      </p:sp>
      <p:sp>
        <p:nvSpPr>
          <p:cNvPr id="3" name="2 İçerik Yer Tutucusu"/>
          <p:cNvSpPr>
            <a:spLocks noGrp="1"/>
          </p:cNvSpPr>
          <p:nvPr>
            <p:ph sz="quarter" idx="1"/>
          </p:nvPr>
        </p:nvSpPr>
        <p:spPr/>
        <p:txBody>
          <a:bodyPr>
            <a:normAutofit/>
          </a:bodyPr>
          <a:lstStyle/>
          <a:p>
            <a:r>
              <a:rPr lang="tr-TR" dirty="0" smtClean="0">
                <a:solidFill>
                  <a:srgbClr val="FF0000"/>
                </a:solidFill>
              </a:rPr>
              <a:t>Soru</a:t>
            </a:r>
            <a:r>
              <a:rPr lang="tr-TR" dirty="0" smtClean="0"/>
              <a:t> : </a:t>
            </a:r>
            <a:r>
              <a:rPr lang="tr-TR" sz="2000" dirty="0" smtClean="0"/>
              <a:t>0 ile 100 arasında bulunan sayılar içinden rastgele seçilen bir sayının 11’e tam bölünebilme olasılığı nedir ?</a:t>
            </a:r>
            <a:br>
              <a:rPr lang="tr-TR" sz="2000" dirty="0" smtClean="0"/>
            </a:br>
            <a:endParaRPr lang="tr-TR" sz="2000" dirty="0" smtClean="0"/>
          </a:p>
          <a:p>
            <a:r>
              <a:rPr lang="tr-TR" sz="2000" dirty="0" smtClean="0">
                <a:solidFill>
                  <a:srgbClr val="FF0000"/>
                </a:solidFill>
              </a:rPr>
              <a:t>Analitik Çözüm </a:t>
            </a:r>
            <a:r>
              <a:rPr lang="tr-TR" sz="2000" dirty="0" smtClean="0"/>
              <a:t>:</a:t>
            </a:r>
            <a:br>
              <a:rPr lang="tr-TR" sz="2000" dirty="0" smtClean="0"/>
            </a:br>
            <a:r>
              <a:rPr lang="tr-TR" sz="2000" dirty="0" smtClean="0">
                <a:sym typeface="Wingdings" pitchFamily="2" charset="2"/>
              </a:rPr>
              <a:t> </a:t>
            </a:r>
            <a:r>
              <a:rPr lang="tr-TR" sz="2000" dirty="0" smtClean="0"/>
              <a:t>0 ile 100 arasında 11 ‘e tam bölünen sayıları bulup bunları                        tüm sayılara oranlarsak sorumuzun cevabını bulabiliriz. </a:t>
            </a:r>
            <a:br>
              <a:rPr lang="tr-TR" sz="2000" dirty="0" smtClean="0"/>
            </a:br>
            <a:endParaRPr lang="tr-TR" sz="2000" dirty="0" smtClean="0"/>
          </a:p>
          <a:p>
            <a:pPr>
              <a:buNone/>
            </a:pPr>
            <a:r>
              <a:rPr lang="tr-TR" sz="2000" dirty="0" smtClean="0">
                <a:sym typeface="Wingdings" pitchFamily="2" charset="2"/>
              </a:rPr>
              <a:t>	</a:t>
            </a:r>
            <a:r>
              <a:rPr lang="tr-TR" sz="2000" dirty="0" smtClean="0">
                <a:sym typeface="Wingdings" pitchFamily="2" charset="2"/>
              </a:rPr>
              <a:t></a:t>
            </a:r>
            <a:r>
              <a:rPr lang="tr-TR" sz="2000" dirty="0" smtClean="0"/>
              <a:t>Bu sayılar ; 11, 22, 33, 44, 55, 66, 77, 88, 99 olmak üzere toplam 9 adet, </a:t>
            </a:r>
            <a:br>
              <a:rPr lang="tr-TR" sz="2000" dirty="0" smtClean="0"/>
            </a:br>
            <a:endParaRPr lang="tr-TR" sz="2000" dirty="0" smtClean="0"/>
          </a:p>
          <a:p>
            <a:pPr>
              <a:buNone/>
            </a:pPr>
            <a:r>
              <a:rPr lang="tr-TR" sz="2000" dirty="0" smtClean="0">
                <a:sym typeface="Wingdings" pitchFamily="2" charset="2"/>
              </a:rPr>
              <a:t>	</a:t>
            </a:r>
            <a:r>
              <a:rPr lang="tr-TR" sz="2000" dirty="0" smtClean="0">
                <a:sym typeface="Wingdings" pitchFamily="2" charset="2"/>
              </a:rPr>
              <a:t></a:t>
            </a:r>
            <a:r>
              <a:rPr lang="tr-TR" sz="2000" dirty="0" smtClean="0"/>
              <a:t>Tüm sayılarda 1,2,3,4 .... 100 olmak üzere 100 adet;</a:t>
            </a:r>
            <a:br>
              <a:rPr lang="tr-TR" sz="2000" dirty="0" smtClean="0"/>
            </a:br>
            <a:endParaRPr lang="tr-TR" sz="2000" dirty="0" smtClean="0"/>
          </a:p>
          <a:p>
            <a:pPr>
              <a:buNone/>
            </a:pPr>
            <a:r>
              <a:rPr lang="tr-TR" sz="2000" dirty="0" smtClean="0"/>
              <a:t>	</a:t>
            </a:r>
            <a:r>
              <a:rPr lang="tr-TR" sz="2000" dirty="0" smtClean="0">
                <a:sym typeface="Wingdings" pitchFamily="2" charset="2"/>
              </a:rPr>
              <a:t></a:t>
            </a:r>
            <a:r>
              <a:rPr lang="tr-TR" sz="2000" dirty="0" smtClean="0"/>
              <a:t>O zaman Olasılık değerimiz P = 9/100 = 0,09 olmaktadır.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rgbClr val="FF0000"/>
                </a:solidFill>
              </a:rPr>
              <a:t>İÇİNDEKİLER</a:t>
            </a:r>
            <a:endParaRPr lang="tr-TR" dirty="0">
              <a:solidFill>
                <a:srgbClr val="FF0000"/>
              </a:solidFill>
            </a:endParaRPr>
          </a:p>
        </p:txBody>
      </p:sp>
      <p:sp>
        <p:nvSpPr>
          <p:cNvPr id="3" name="2 İçerik Yer Tutucusu"/>
          <p:cNvSpPr>
            <a:spLocks noGrp="1"/>
          </p:cNvSpPr>
          <p:nvPr>
            <p:ph sz="quarter" idx="1"/>
          </p:nvPr>
        </p:nvSpPr>
        <p:spPr/>
        <p:txBody>
          <a:bodyPr>
            <a:normAutofit fontScale="92500" lnSpcReduction="10000"/>
          </a:bodyPr>
          <a:lstStyle/>
          <a:p>
            <a:r>
              <a:rPr lang="tr-TR" dirty="0" smtClean="0"/>
              <a:t>1 - Monte Carlo Benzetim Metodu Açıklaması</a:t>
            </a:r>
          </a:p>
          <a:p>
            <a:r>
              <a:rPr lang="tr-TR" dirty="0" smtClean="0"/>
              <a:t>2 - Simülasyon</a:t>
            </a:r>
          </a:p>
          <a:p>
            <a:pPr lvl="1"/>
            <a:r>
              <a:rPr lang="tr-TR" dirty="0" smtClean="0"/>
              <a:t>Simülasyon Uygulama Alanları</a:t>
            </a:r>
          </a:p>
          <a:p>
            <a:pPr lvl="1"/>
            <a:r>
              <a:rPr lang="tr-TR" dirty="0" smtClean="0"/>
              <a:t>Simülasyonun Avantajları</a:t>
            </a:r>
          </a:p>
          <a:p>
            <a:pPr lvl="1"/>
            <a:r>
              <a:rPr lang="tr-TR" dirty="0" smtClean="0"/>
              <a:t>Simülasyonun Dezavantajları</a:t>
            </a:r>
          </a:p>
          <a:p>
            <a:r>
              <a:rPr lang="tr-TR" dirty="0" smtClean="0"/>
              <a:t>3 - Monte Carlo Metodu Örnekleri</a:t>
            </a:r>
          </a:p>
          <a:p>
            <a:pPr lvl="1"/>
            <a:r>
              <a:rPr lang="tr-TR" dirty="0" smtClean="0"/>
              <a:t>Örnek 1 (Olasılıkların Sayı Eksenine Aktarılması)</a:t>
            </a:r>
          </a:p>
          <a:p>
            <a:pPr lvl="1"/>
            <a:r>
              <a:rPr lang="tr-TR" dirty="0" smtClean="0"/>
              <a:t>Örnek 2 (Pi sayısının bulunması)</a:t>
            </a:r>
          </a:p>
          <a:p>
            <a:pPr lvl="1"/>
            <a:r>
              <a:rPr lang="tr-TR" dirty="0" smtClean="0"/>
              <a:t>Örnek </a:t>
            </a:r>
            <a:r>
              <a:rPr lang="tr-TR" dirty="0" smtClean="0"/>
              <a:t>3 (          )</a:t>
            </a:r>
            <a:endParaRPr lang="tr-TR" dirty="0" smtClean="0"/>
          </a:p>
          <a:p>
            <a:pPr lvl="1"/>
            <a:r>
              <a:rPr lang="tr-TR" dirty="0" smtClean="0"/>
              <a:t>Örnek 4 (11’e tam bölünme olasılığı)</a:t>
            </a:r>
            <a:endParaRPr lang="tr-TR" dirty="0" smtClean="0"/>
          </a:p>
          <a:p>
            <a:r>
              <a:rPr lang="tr-TR" dirty="0" smtClean="0"/>
              <a:t>4 </a:t>
            </a:r>
            <a:r>
              <a:rPr lang="tr-TR" dirty="0" smtClean="0"/>
              <a:t>– Ödev</a:t>
            </a:r>
            <a:r>
              <a:rPr lang="tr-TR" dirty="0" smtClean="0"/>
              <a:t> (Kişisel Örnek)</a:t>
            </a:r>
            <a:endParaRPr lang="tr-TR" dirty="0" smtClean="0"/>
          </a:p>
          <a:p>
            <a:r>
              <a:rPr lang="tr-TR" dirty="0" smtClean="0"/>
              <a:t>5 - Sonuç ve Öneri</a:t>
            </a:r>
          </a:p>
          <a:p>
            <a:r>
              <a:rPr lang="tr-TR" dirty="0" smtClean="0"/>
              <a:t>6 - Kaynaklar</a:t>
            </a:r>
          </a:p>
          <a:p>
            <a:endParaRPr lang="tr-TR" dirty="0" smtClean="0"/>
          </a:p>
          <a:p>
            <a:endParaRPr lang="tr-TR" dirty="0" smtClean="0"/>
          </a:p>
          <a:p>
            <a:endParaRPr lang="tr-TR" dirty="0" smtClean="0"/>
          </a:p>
          <a:p>
            <a:endParaRPr lang="tr-TR" dirty="0" smtClean="0"/>
          </a:p>
          <a:p>
            <a:endParaRPr lang="tr-TR" dirty="0"/>
          </a:p>
        </p:txBody>
      </p:sp>
      <p:pic>
        <p:nvPicPr>
          <p:cNvPr id="4" name="Picture 4"/>
          <p:cNvPicPr>
            <a:picLocks noChangeAspect="1" noChangeArrowheads="1"/>
          </p:cNvPicPr>
          <p:nvPr/>
        </p:nvPicPr>
        <p:blipFill>
          <a:blip r:embed="rId2"/>
          <a:srcRect/>
          <a:stretch>
            <a:fillRect/>
          </a:stretch>
        </p:blipFill>
        <p:spPr bwMode="auto">
          <a:xfrm>
            <a:off x="2200263" y="4357697"/>
            <a:ext cx="657225" cy="28574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rgbClr val="FF0000"/>
                </a:solidFill>
              </a:rPr>
              <a:t>ÖRNEK 4</a:t>
            </a:r>
            <a:endParaRPr lang="tr-TR" dirty="0">
              <a:solidFill>
                <a:srgbClr val="FF0000"/>
              </a:solidFill>
            </a:endParaRPr>
          </a:p>
        </p:txBody>
      </p:sp>
      <p:sp>
        <p:nvSpPr>
          <p:cNvPr id="3" name="2 İçerik Yer Tutucusu"/>
          <p:cNvSpPr>
            <a:spLocks noGrp="1"/>
          </p:cNvSpPr>
          <p:nvPr>
            <p:ph sz="quarter" idx="1"/>
          </p:nvPr>
        </p:nvSpPr>
        <p:spPr/>
        <p:txBody>
          <a:bodyPr/>
          <a:lstStyle/>
          <a:p>
            <a:r>
              <a:rPr lang="tr-TR" dirty="0" smtClean="0">
                <a:solidFill>
                  <a:srgbClr val="FF0000"/>
                </a:solidFill>
              </a:rPr>
              <a:t>Monte Carlo Benzetimi ile Çözüm </a:t>
            </a:r>
            <a:r>
              <a:rPr lang="tr-TR" dirty="0" smtClean="0"/>
              <a:t>: </a:t>
            </a:r>
            <a:br>
              <a:rPr lang="tr-TR" dirty="0" smtClean="0"/>
            </a:br>
            <a:r>
              <a:rPr lang="tr-TR" dirty="0" smtClean="0">
                <a:sym typeface="Wingdings" pitchFamily="2" charset="2"/>
              </a:rPr>
              <a:t> </a:t>
            </a:r>
            <a:r>
              <a:rPr lang="tr-TR" sz="2000" dirty="0" smtClean="0"/>
              <a:t>Monte Carlo benzetimi 0 ile 100 arasında rastgele n adet sayı seçmemizi ister.</a:t>
            </a:r>
            <a:br>
              <a:rPr lang="tr-TR" sz="2000" dirty="0" smtClean="0"/>
            </a:br>
            <a:r>
              <a:rPr lang="tr-TR" sz="2000" dirty="0" smtClean="0"/>
              <a:t/>
            </a:r>
            <a:br>
              <a:rPr lang="tr-TR" sz="2000" dirty="0" smtClean="0"/>
            </a:br>
            <a:r>
              <a:rPr lang="tr-TR" sz="2000" dirty="0" smtClean="0">
                <a:sym typeface="Wingdings" pitchFamily="2" charset="2"/>
              </a:rPr>
              <a:t> </a:t>
            </a:r>
            <a:r>
              <a:rPr lang="tr-TR" sz="2000" dirty="0" smtClean="0"/>
              <a:t>Seçeceğimiz n adet sayıdan m tanesinin 11’e tam bölündüğünü farzedelim.</a:t>
            </a:r>
          </a:p>
          <a:p>
            <a:pPr>
              <a:buNone/>
            </a:pPr>
            <a:r>
              <a:rPr lang="tr-TR" sz="2000" dirty="0" smtClean="0"/>
              <a:t>	</a:t>
            </a:r>
            <a:r>
              <a:rPr lang="tr-TR" sz="2000" dirty="0" smtClean="0"/>
              <a:t/>
            </a:r>
            <a:br>
              <a:rPr lang="tr-TR" sz="2000" dirty="0" smtClean="0"/>
            </a:br>
            <a:r>
              <a:rPr lang="tr-TR" sz="2000" dirty="0" smtClean="0">
                <a:sym typeface="Wingdings" pitchFamily="2" charset="2"/>
              </a:rPr>
              <a:t> </a:t>
            </a:r>
            <a:r>
              <a:rPr lang="tr-TR" sz="2000" dirty="0" smtClean="0"/>
              <a:t>Bu durumda Olasılık değerimiz m / n olur.</a:t>
            </a:r>
            <a:br>
              <a:rPr lang="tr-TR" sz="2000" dirty="0" smtClean="0"/>
            </a:br>
            <a:r>
              <a:rPr lang="tr-TR" sz="2000" dirty="0" smtClean="0"/>
              <a:t/>
            </a:r>
            <a:br>
              <a:rPr lang="tr-TR" sz="2000" dirty="0" smtClean="0"/>
            </a:br>
            <a:r>
              <a:rPr lang="tr-TR" sz="2000" dirty="0" smtClean="0">
                <a:sym typeface="Wingdings" pitchFamily="2" charset="2"/>
              </a:rPr>
              <a:t> </a:t>
            </a:r>
            <a:r>
              <a:rPr lang="tr-TR" sz="2000" dirty="0" smtClean="0"/>
              <a:t>Programlama esnasında rastgele seçilecek her sayı değeri için n artarken , m değeri seçilen sayının 11’e tam bölünmesi durumda artırılmalıdır. </a:t>
            </a:r>
            <a:endParaRPr lang="tr-TR"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7467600" cy="582594"/>
          </a:xfrm>
        </p:spPr>
        <p:txBody>
          <a:bodyPr/>
          <a:lstStyle/>
          <a:p>
            <a:r>
              <a:rPr lang="tr-TR" dirty="0" smtClean="0">
                <a:solidFill>
                  <a:srgbClr val="FF0000"/>
                </a:solidFill>
              </a:rPr>
              <a:t>ÖRNEK 4 - PROGRAM</a:t>
            </a:r>
            <a:endParaRPr lang="tr-TR" dirty="0">
              <a:solidFill>
                <a:srgbClr val="FF0000"/>
              </a:solidFill>
            </a:endParaRPr>
          </a:p>
        </p:txBody>
      </p:sp>
      <p:pic>
        <p:nvPicPr>
          <p:cNvPr id="1026" name="Picture 2"/>
          <p:cNvPicPr>
            <a:picLocks noGrp="1" noChangeAspect="1" noChangeArrowheads="1"/>
          </p:cNvPicPr>
          <p:nvPr>
            <p:ph sz="quarter" idx="1"/>
          </p:nvPr>
        </p:nvPicPr>
        <p:blipFill>
          <a:blip r:embed="rId2"/>
          <a:srcRect/>
          <a:stretch>
            <a:fillRect/>
          </a:stretch>
        </p:blipFill>
        <p:spPr bwMode="auto">
          <a:xfrm>
            <a:off x="571472" y="857232"/>
            <a:ext cx="7500990" cy="5890218"/>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rgbClr val="FF0000"/>
                </a:solidFill>
              </a:rPr>
              <a:t>ÖRNEK 4 - ÇIKTI</a:t>
            </a:r>
            <a:endParaRPr lang="tr-TR" dirty="0">
              <a:solidFill>
                <a:srgbClr val="FF0000"/>
              </a:solidFill>
            </a:endParaRPr>
          </a:p>
        </p:txBody>
      </p:sp>
      <p:pic>
        <p:nvPicPr>
          <p:cNvPr id="2050" name="Picture 2"/>
          <p:cNvPicPr>
            <a:picLocks noGrp="1" noChangeAspect="1" noChangeArrowheads="1"/>
          </p:cNvPicPr>
          <p:nvPr>
            <p:ph sz="quarter" idx="1"/>
          </p:nvPr>
        </p:nvPicPr>
        <p:blipFill>
          <a:blip r:embed="rId2"/>
          <a:srcRect/>
          <a:stretch>
            <a:fillRect/>
          </a:stretch>
        </p:blipFill>
        <p:spPr bwMode="auto">
          <a:xfrm>
            <a:off x="571472" y="1571612"/>
            <a:ext cx="7801030" cy="3000396"/>
          </a:xfrm>
          <a:prstGeom prst="rect">
            <a:avLst/>
          </a:prstGeom>
          <a:noFill/>
          <a:ln w="9525">
            <a:noFill/>
            <a:miter lim="800000"/>
            <a:headEnd/>
            <a:tailEnd/>
          </a:ln>
          <a:effectLst/>
        </p:spPr>
      </p:pic>
      <p:sp>
        <p:nvSpPr>
          <p:cNvPr id="5" name="4 Metin kutusu"/>
          <p:cNvSpPr txBox="1"/>
          <p:nvPr/>
        </p:nvSpPr>
        <p:spPr>
          <a:xfrm>
            <a:off x="571472" y="4929198"/>
            <a:ext cx="7572428" cy="707886"/>
          </a:xfrm>
          <a:prstGeom prst="rect">
            <a:avLst/>
          </a:prstGeom>
          <a:noFill/>
        </p:spPr>
        <p:txBody>
          <a:bodyPr wrap="square" rtlCol="0">
            <a:spAutoFit/>
          </a:bodyPr>
          <a:lstStyle/>
          <a:p>
            <a:r>
              <a:rPr lang="tr-TR" sz="2000" dirty="0" smtClean="0"/>
              <a:t>Şekildede görüldüğü gibi Yüz milyon rastgele sayı değeri için Olasılık değerimiz 0,09 olan asıl değerine yaklaşmaktadır.</a:t>
            </a:r>
            <a:endParaRPr lang="tr-TR"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rgbClr val="FF0000"/>
                </a:solidFill>
              </a:rPr>
              <a:t>4 - </a:t>
            </a:r>
            <a:r>
              <a:rPr lang="tr-TR" dirty="0" smtClean="0">
                <a:solidFill>
                  <a:srgbClr val="FF0000"/>
                </a:solidFill>
              </a:rPr>
              <a:t>ÖDEV </a:t>
            </a:r>
            <a:endParaRPr lang="tr-TR" dirty="0">
              <a:solidFill>
                <a:srgbClr val="FF0000"/>
              </a:solidFill>
            </a:endParaRPr>
          </a:p>
        </p:txBody>
      </p:sp>
      <p:pic>
        <p:nvPicPr>
          <p:cNvPr id="1026" name="Picture 2"/>
          <p:cNvPicPr>
            <a:picLocks noGrp="1" noChangeAspect="1" noChangeArrowheads="1"/>
          </p:cNvPicPr>
          <p:nvPr>
            <p:ph sz="quarter" idx="1"/>
          </p:nvPr>
        </p:nvPicPr>
        <p:blipFill>
          <a:blip r:embed="rId2"/>
          <a:srcRect/>
          <a:stretch>
            <a:fillRect/>
          </a:stretch>
        </p:blipFill>
        <p:spPr bwMode="auto">
          <a:xfrm>
            <a:off x="642910" y="1500174"/>
            <a:ext cx="2269383" cy="2928958"/>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3214678" y="1500174"/>
            <a:ext cx="2269383" cy="2928958"/>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5715008" y="1500174"/>
            <a:ext cx="2269383" cy="2928958"/>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5072066" y="1714488"/>
            <a:ext cx="482354" cy="271464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7642063" y="1714488"/>
            <a:ext cx="358961" cy="2714644"/>
          </a:xfrm>
          <a:prstGeom prst="rect">
            <a:avLst/>
          </a:prstGeom>
          <a:noFill/>
          <a:ln w="9525">
            <a:noFill/>
            <a:miter lim="800000"/>
            <a:headEnd/>
            <a:tailEnd/>
          </a:ln>
          <a:effectLst/>
        </p:spPr>
      </p:pic>
      <p:sp>
        <p:nvSpPr>
          <p:cNvPr id="10" name="9 Metin kutusu"/>
          <p:cNvSpPr txBox="1"/>
          <p:nvPr/>
        </p:nvSpPr>
        <p:spPr>
          <a:xfrm>
            <a:off x="642910" y="4857760"/>
            <a:ext cx="7429552" cy="707886"/>
          </a:xfrm>
          <a:prstGeom prst="rect">
            <a:avLst/>
          </a:prstGeom>
          <a:noFill/>
        </p:spPr>
        <p:txBody>
          <a:bodyPr wrap="square" rtlCol="0">
            <a:spAutoFit/>
          </a:bodyPr>
          <a:lstStyle/>
          <a:p>
            <a:r>
              <a:rPr lang="tr-TR" sz="2000" dirty="0" smtClean="0">
                <a:solidFill>
                  <a:srgbClr val="FF0000"/>
                </a:solidFill>
              </a:rPr>
              <a:t>Veriler </a:t>
            </a:r>
            <a:r>
              <a:rPr lang="tr-TR" sz="2000" dirty="0" smtClean="0"/>
              <a:t>: 4. Sınıfta olan bir üniversite öğrencisine ailesinin 3 yıl içinde aylık gönderdiği para miktarları yukarıda gösterilmiştir.</a:t>
            </a:r>
            <a:endParaRPr lang="tr-TR" sz="2000" dirty="0"/>
          </a:p>
        </p:txBody>
      </p:sp>
      <p:sp>
        <p:nvSpPr>
          <p:cNvPr id="11" name="10 Metin kutusu"/>
          <p:cNvSpPr txBox="1"/>
          <p:nvPr/>
        </p:nvSpPr>
        <p:spPr>
          <a:xfrm>
            <a:off x="714348" y="4572008"/>
            <a:ext cx="7429552" cy="307777"/>
          </a:xfrm>
          <a:prstGeom prst="rect">
            <a:avLst/>
          </a:prstGeom>
          <a:noFill/>
        </p:spPr>
        <p:txBody>
          <a:bodyPr wrap="square" rtlCol="0">
            <a:spAutoFit/>
          </a:bodyPr>
          <a:lstStyle/>
          <a:p>
            <a:r>
              <a:rPr lang="tr-TR" sz="1400" b="1" dirty="0" smtClean="0"/>
              <a:t>             1.Yıl		            2.Yıl		       3.Yıl</a:t>
            </a:r>
            <a:endParaRPr lang="tr-TR" sz="1400" b="1" dirty="0"/>
          </a:p>
        </p:txBody>
      </p:sp>
      <p:sp>
        <p:nvSpPr>
          <p:cNvPr id="12" name="11 Metin kutusu"/>
          <p:cNvSpPr txBox="1"/>
          <p:nvPr/>
        </p:nvSpPr>
        <p:spPr>
          <a:xfrm>
            <a:off x="642910" y="5715016"/>
            <a:ext cx="7500990" cy="707886"/>
          </a:xfrm>
          <a:prstGeom prst="rect">
            <a:avLst/>
          </a:prstGeom>
          <a:noFill/>
        </p:spPr>
        <p:txBody>
          <a:bodyPr wrap="square" rtlCol="0">
            <a:spAutoFit/>
          </a:bodyPr>
          <a:lstStyle/>
          <a:p>
            <a:r>
              <a:rPr lang="tr-TR" sz="2000" dirty="0" smtClean="0">
                <a:solidFill>
                  <a:srgbClr val="FF0000"/>
                </a:solidFill>
              </a:rPr>
              <a:t>Amaç</a:t>
            </a:r>
            <a:r>
              <a:rPr lang="tr-TR" sz="2000" dirty="0" smtClean="0"/>
              <a:t> : Monte Carlo benzetim modelini kullanarak öğrenciye 4. yılında gönderilecek para miktarını tespit etmek.</a:t>
            </a:r>
            <a:endParaRPr lang="tr-TR"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rgbClr val="FF0000"/>
                </a:solidFill>
              </a:rPr>
              <a:t>ÖDEV </a:t>
            </a:r>
            <a:endParaRPr lang="tr-TR" dirty="0"/>
          </a:p>
        </p:txBody>
      </p:sp>
      <p:sp>
        <p:nvSpPr>
          <p:cNvPr id="5" name="4 Metin kutusu"/>
          <p:cNvSpPr txBox="1"/>
          <p:nvPr/>
        </p:nvSpPr>
        <p:spPr>
          <a:xfrm>
            <a:off x="500034" y="1643050"/>
            <a:ext cx="8001056" cy="1077218"/>
          </a:xfrm>
          <a:prstGeom prst="rect">
            <a:avLst/>
          </a:prstGeom>
          <a:noFill/>
        </p:spPr>
        <p:txBody>
          <a:bodyPr wrap="square" rtlCol="0">
            <a:spAutoFit/>
          </a:bodyPr>
          <a:lstStyle/>
          <a:p>
            <a:r>
              <a:rPr lang="tr-TR" sz="2400" dirty="0" smtClean="0">
                <a:solidFill>
                  <a:srgbClr val="FF0000"/>
                </a:solidFill>
              </a:rPr>
              <a:t>ÇÖZÜM</a:t>
            </a:r>
            <a:r>
              <a:rPr lang="tr-TR" dirty="0" smtClean="0"/>
              <a:t/>
            </a:r>
            <a:br>
              <a:rPr lang="tr-TR" dirty="0" smtClean="0"/>
            </a:br>
            <a:r>
              <a:rPr lang="tr-TR" sz="2000" dirty="0" smtClean="0">
                <a:solidFill>
                  <a:srgbClr val="FF0000"/>
                </a:solidFill>
              </a:rPr>
              <a:t>1.Adım : </a:t>
            </a:r>
            <a:r>
              <a:rPr lang="tr-TR" sz="2000" dirty="0" smtClean="0"/>
              <a:t>İk 3 yıl içinde gönderilen miktarlarların Frekanslarını ve doğal olarak Olasılıklarını bulmakla işe başlıyoruz.</a:t>
            </a:r>
          </a:p>
        </p:txBody>
      </p:sp>
      <p:pic>
        <p:nvPicPr>
          <p:cNvPr id="1026" name="Picture 2"/>
          <p:cNvPicPr>
            <a:picLocks noChangeAspect="1" noChangeArrowheads="1"/>
          </p:cNvPicPr>
          <p:nvPr/>
        </p:nvPicPr>
        <p:blipFill>
          <a:blip r:embed="rId2"/>
          <a:srcRect/>
          <a:stretch>
            <a:fillRect/>
          </a:stretch>
        </p:blipFill>
        <p:spPr bwMode="auto">
          <a:xfrm>
            <a:off x="642910" y="3071810"/>
            <a:ext cx="5685882" cy="25717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rgbClr val="FF0000"/>
                </a:solidFill>
              </a:rPr>
              <a:t>ÖDEV </a:t>
            </a:r>
            <a:endParaRPr lang="tr-TR" dirty="0"/>
          </a:p>
        </p:txBody>
      </p:sp>
      <p:sp>
        <p:nvSpPr>
          <p:cNvPr id="3" name="2 İçerik Yer Tutucusu"/>
          <p:cNvSpPr>
            <a:spLocks noGrp="1"/>
          </p:cNvSpPr>
          <p:nvPr>
            <p:ph sz="quarter" idx="1"/>
          </p:nvPr>
        </p:nvSpPr>
        <p:spPr>
          <a:xfrm>
            <a:off x="457200" y="1600200"/>
            <a:ext cx="7467600" cy="1971676"/>
          </a:xfrm>
        </p:spPr>
        <p:txBody>
          <a:bodyPr/>
          <a:lstStyle/>
          <a:p>
            <a:r>
              <a:rPr lang="tr-TR" dirty="0" smtClean="0">
                <a:solidFill>
                  <a:srgbClr val="FF0000"/>
                </a:solidFill>
              </a:rPr>
              <a:t>2.Adım</a:t>
            </a:r>
            <a:r>
              <a:rPr lang="tr-TR" dirty="0" smtClean="0"/>
              <a:t> :</a:t>
            </a:r>
          </a:p>
          <a:p>
            <a:pPr>
              <a:buNone/>
            </a:pPr>
            <a:r>
              <a:rPr lang="tr-TR" sz="1800" dirty="0" smtClean="0"/>
              <a:t>	</a:t>
            </a:r>
            <a:r>
              <a:rPr lang="tr-TR" sz="2000" dirty="0" smtClean="0"/>
              <a:t>Bulduğumuz olasılık değerlerini Monte Carlo benzetiminde kullanmak için aşağıdaki yapıya benzer bir yapı elde etmemiz gerekiyor</a:t>
            </a:r>
            <a:r>
              <a:rPr lang="tr-TR" sz="1800" dirty="0" smtClean="0"/>
              <a:t>.</a:t>
            </a:r>
          </a:p>
        </p:txBody>
      </p:sp>
      <p:pic>
        <p:nvPicPr>
          <p:cNvPr id="5" name="Picture 2" descr="C:\Users\GOOGLE\Desktop\2.png"/>
          <p:cNvPicPr>
            <a:picLocks noChangeAspect="1" noChangeArrowheads="1"/>
          </p:cNvPicPr>
          <p:nvPr/>
        </p:nvPicPr>
        <p:blipFill>
          <a:blip r:embed="rId2"/>
          <a:srcRect/>
          <a:stretch>
            <a:fillRect/>
          </a:stretch>
        </p:blipFill>
        <p:spPr bwMode="auto">
          <a:xfrm>
            <a:off x="785786" y="2786058"/>
            <a:ext cx="7535863" cy="1457325"/>
          </a:xfrm>
          <a:prstGeom prst="rect">
            <a:avLst/>
          </a:prstGeom>
          <a:noFill/>
        </p:spPr>
      </p:pic>
      <p:sp>
        <p:nvSpPr>
          <p:cNvPr id="6" name="5 Metin kutusu"/>
          <p:cNvSpPr txBox="1"/>
          <p:nvPr/>
        </p:nvSpPr>
        <p:spPr>
          <a:xfrm>
            <a:off x="714348" y="4500570"/>
            <a:ext cx="7143800" cy="1938992"/>
          </a:xfrm>
          <a:prstGeom prst="rect">
            <a:avLst/>
          </a:prstGeom>
          <a:noFill/>
        </p:spPr>
        <p:txBody>
          <a:bodyPr wrap="square" rtlCol="0">
            <a:spAutoFit/>
          </a:bodyPr>
          <a:lstStyle/>
          <a:p>
            <a:r>
              <a:rPr lang="tr-TR" sz="2000" dirty="0" smtClean="0"/>
              <a:t>Gelişigüzel sayıların        olasılıkla belirlenen miktarını 1.sonuç         olasılıkla belirlenen miktarını 2.sonuç ,        olasılıkla belirlenen miktarını da n.sonuç için ayırmış olduk. Böylece belirtilen bir gelişigüzel sayı hangi sonuç bölgesine düşerse, olayda o sonuç meydana gelmiştir. Bu durumda olasılık dağılımı aşağıdaki matematiksel ifadeyle ibaret olur.</a:t>
            </a:r>
            <a:endParaRPr lang="tr-TR" sz="2000" dirty="0"/>
          </a:p>
        </p:txBody>
      </p:sp>
      <p:pic>
        <p:nvPicPr>
          <p:cNvPr id="7" name="Picture 4" descr="C:\Users\GOOGLE\Desktop\3.png"/>
          <p:cNvPicPr>
            <a:picLocks noChangeAspect="1" noChangeArrowheads="1"/>
          </p:cNvPicPr>
          <p:nvPr/>
        </p:nvPicPr>
        <p:blipFill>
          <a:blip r:embed="rId3"/>
          <a:srcRect/>
          <a:stretch>
            <a:fillRect/>
          </a:stretch>
        </p:blipFill>
        <p:spPr bwMode="auto">
          <a:xfrm>
            <a:off x="3071802" y="4500570"/>
            <a:ext cx="504825" cy="352425"/>
          </a:xfrm>
          <a:prstGeom prst="rect">
            <a:avLst/>
          </a:prstGeom>
          <a:noFill/>
        </p:spPr>
      </p:pic>
      <p:pic>
        <p:nvPicPr>
          <p:cNvPr id="8" name="Picture 5" descr="C:\Users\GOOGLE\Desktop\5.png"/>
          <p:cNvPicPr>
            <a:picLocks noChangeAspect="1" noChangeArrowheads="1"/>
          </p:cNvPicPr>
          <p:nvPr/>
        </p:nvPicPr>
        <p:blipFill>
          <a:blip r:embed="rId4"/>
          <a:srcRect/>
          <a:stretch>
            <a:fillRect/>
          </a:stretch>
        </p:blipFill>
        <p:spPr bwMode="auto">
          <a:xfrm>
            <a:off x="1714480" y="4857760"/>
            <a:ext cx="571504" cy="285752"/>
          </a:xfrm>
          <a:prstGeom prst="rect">
            <a:avLst/>
          </a:prstGeom>
          <a:noFill/>
        </p:spPr>
      </p:pic>
      <p:pic>
        <p:nvPicPr>
          <p:cNvPr id="9" name="Picture 6" descr="C:\Users\GOOGLE\Desktop\6.png"/>
          <p:cNvPicPr>
            <a:picLocks noChangeAspect="1" noChangeArrowheads="1"/>
          </p:cNvPicPr>
          <p:nvPr/>
        </p:nvPicPr>
        <p:blipFill>
          <a:blip r:embed="rId5"/>
          <a:srcRect/>
          <a:stretch>
            <a:fillRect/>
          </a:stretch>
        </p:blipFill>
        <p:spPr bwMode="auto">
          <a:xfrm>
            <a:off x="6715140" y="4857760"/>
            <a:ext cx="419100" cy="295275"/>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rgbClr val="FF0000"/>
                </a:solidFill>
              </a:rPr>
              <a:t>ÖDEV </a:t>
            </a:r>
            <a:endParaRPr lang="tr-TR" dirty="0"/>
          </a:p>
        </p:txBody>
      </p:sp>
      <p:pic>
        <p:nvPicPr>
          <p:cNvPr id="4" name="Picture 2" descr="C:\Users\GOOGLE\Desktop\7.png"/>
          <p:cNvPicPr>
            <a:picLocks noGrp="1" noChangeAspect="1" noChangeArrowheads="1"/>
          </p:cNvPicPr>
          <p:nvPr>
            <p:ph sz="quarter" idx="1"/>
          </p:nvPr>
        </p:nvPicPr>
        <p:blipFill>
          <a:blip r:embed="rId2"/>
          <a:srcRect/>
          <a:stretch>
            <a:fillRect/>
          </a:stretch>
        </p:blipFill>
        <p:spPr bwMode="auto">
          <a:xfrm>
            <a:off x="500034" y="1571612"/>
            <a:ext cx="4378130" cy="1571636"/>
          </a:xfrm>
          <a:prstGeom prst="rect">
            <a:avLst/>
          </a:prstGeom>
          <a:noFill/>
        </p:spPr>
      </p:pic>
      <p:pic>
        <p:nvPicPr>
          <p:cNvPr id="3074" name="Picture 2"/>
          <p:cNvPicPr>
            <a:picLocks noChangeAspect="1" noChangeArrowheads="1"/>
          </p:cNvPicPr>
          <p:nvPr/>
        </p:nvPicPr>
        <p:blipFill>
          <a:blip r:embed="rId3"/>
          <a:srcRect/>
          <a:stretch>
            <a:fillRect/>
          </a:stretch>
        </p:blipFill>
        <p:spPr bwMode="auto">
          <a:xfrm>
            <a:off x="714348" y="4071942"/>
            <a:ext cx="4000528" cy="2568025"/>
          </a:xfrm>
          <a:prstGeom prst="rect">
            <a:avLst/>
          </a:prstGeom>
          <a:noFill/>
          <a:ln w="9525">
            <a:noFill/>
            <a:miter lim="800000"/>
            <a:headEnd/>
            <a:tailEnd/>
          </a:ln>
          <a:effectLst/>
        </p:spPr>
      </p:pic>
      <p:sp>
        <p:nvSpPr>
          <p:cNvPr id="6" name="5 Metin kutusu"/>
          <p:cNvSpPr txBox="1"/>
          <p:nvPr/>
        </p:nvSpPr>
        <p:spPr>
          <a:xfrm>
            <a:off x="642910" y="3214686"/>
            <a:ext cx="8073044" cy="707886"/>
          </a:xfrm>
          <a:prstGeom prst="rect">
            <a:avLst/>
          </a:prstGeom>
          <a:noFill/>
        </p:spPr>
        <p:txBody>
          <a:bodyPr wrap="none" rtlCol="0">
            <a:spAutoFit/>
          </a:bodyPr>
          <a:lstStyle/>
          <a:p>
            <a:r>
              <a:rPr lang="tr-TR" sz="2000" dirty="0" smtClean="0"/>
              <a:t>Örneğimize burdaki mantığı uygularsak (Kümülatif Olasılığı bulursak) </a:t>
            </a:r>
          </a:p>
          <a:p>
            <a:r>
              <a:rPr lang="tr-TR" sz="2000" dirty="0" smtClean="0"/>
              <a:t>aşağıda tablo oluşmaktadır.</a:t>
            </a:r>
            <a:endParaRPr lang="tr-TR" sz="2000" dirty="0"/>
          </a:p>
        </p:txBody>
      </p:sp>
      <p:sp>
        <p:nvSpPr>
          <p:cNvPr id="7" name="6 Metin kutusu"/>
          <p:cNvSpPr txBox="1"/>
          <p:nvPr/>
        </p:nvSpPr>
        <p:spPr>
          <a:xfrm>
            <a:off x="5000628" y="4071942"/>
            <a:ext cx="3500462" cy="2585323"/>
          </a:xfrm>
          <a:prstGeom prst="rect">
            <a:avLst/>
          </a:prstGeom>
          <a:noFill/>
        </p:spPr>
        <p:txBody>
          <a:bodyPr wrap="square" rtlCol="0">
            <a:spAutoFit/>
          </a:bodyPr>
          <a:lstStyle/>
          <a:p>
            <a:r>
              <a:rPr lang="tr-TR" dirty="0" smtClean="0"/>
              <a:t>(O ,1) aralığı Olasılık değerlerine göre 100,200,300,400,500 değerleri için bölüştürdük.</a:t>
            </a:r>
            <a:br>
              <a:rPr lang="tr-TR" dirty="0" smtClean="0"/>
            </a:br>
            <a:endParaRPr lang="tr-TR" dirty="0" smtClean="0"/>
          </a:p>
          <a:p>
            <a:r>
              <a:rPr lang="tr-TR" dirty="0" smtClean="0"/>
              <a:t>0,000 – 0,083 Arası </a:t>
            </a:r>
            <a:r>
              <a:rPr lang="tr-TR" dirty="0" smtClean="0">
                <a:sym typeface="Wingdings" pitchFamily="2" charset="2"/>
              </a:rPr>
              <a:t></a:t>
            </a:r>
            <a:r>
              <a:rPr lang="tr-TR" dirty="0" smtClean="0"/>
              <a:t> 100</a:t>
            </a:r>
          </a:p>
          <a:p>
            <a:r>
              <a:rPr lang="tr-TR" dirty="0" smtClean="0"/>
              <a:t>0,083 – 0,305 Arası </a:t>
            </a:r>
            <a:r>
              <a:rPr lang="tr-TR" dirty="0" smtClean="0">
                <a:sym typeface="Wingdings" pitchFamily="2" charset="2"/>
              </a:rPr>
              <a:t> </a:t>
            </a:r>
            <a:r>
              <a:rPr lang="tr-TR" dirty="0" smtClean="0"/>
              <a:t>200</a:t>
            </a:r>
            <a:br>
              <a:rPr lang="tr-TR" dirty="0" smtClean="0"/>
            </a:br>
            <a:r>
              <a:rPr lang="tr-TR" dirty="0" smtClean="0"/>
              <a:t>0,305 – 0,583 Arası </a:t>
            </a:r>
            <a:r>
              <a:rPr lang="tr-TR" dirty="0" smtClean="0">
                <a:sym typeface="Wingdings" pitchFamily="2" charset="2"/>
              </a:rPr>
              <a:t> </a:t>
            </a:r>
            <a:r>
              <a:rPr lang="tr-TR" dirty="0" smtClean="0"/>
              <a:t>300</a:t>
            </a:r>
            <a:br>
              <a:rPr lang="tr-TR" dirty="0" smtClean="0"/>
            </a:br>
            <a:r>
              <a:rPr lang="tr-TR" dirty="0" smtClean="0"/>
              <a:t>0,583 – 0,888 Arası </a:t>
            </a:r>
            <a:r>
              <a:rPr lang="tr-TR" dirty="0" smtClean="0">
                <a:sym typeface="Wingdings" pitchFamily="2" charset="2"/>
              </a:rPr>
              <a:t> </a:t>
            </a:r>
            <a:r>
              <a:rPr lang="tr-TR" dirty="0" smtClean="0"/>
              <a:t>400</a:t>
            </a:r>
            <a:br>
              <a:rPr lang="tr-TR" dirty="0" smtClean="0"/>
            </a:br>
            <a:r>
              <a:rPr lang="tr-TR" dirty="0" smtClean="0"/>
              <a:t>0,888 – 1,000 Arası </a:t>
            </a:r>
            <a:r>
              <a:rPr lang="tr-TR" dirty="0" smtClean="0">
                <a:sym typeface="Wingdings" pitchFamily="2" charset="2"/>
              </a:rPr>
              <a:t> </a:t>
            </a:r>
            <a:r>
              <a:rPr lang="tr-TR" dirty="0" smtClean="0"/>
              <a:t>500</a:t>
            </a:r>
            <a:endParaRPr lang="tr-T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rgbClr val="FF0000"/>
                </a:solidFill>
              </a:rPr>
              <a:t>ÖDEV </a:t>
            </a:r>
            <a:endParaRPr lang="tr-TR" dirty="0"/>
          </a:p>
        </p:txBody>
      </p:sp>
      <p:sp>
        <p:nvSpPr>
          <p:cNvPr id="3" name="2 İçerik Yer Tutucusu"/>
          <p:cNvSpPr>
            <a:spLocks noGrp="1"/>
          </p:cNvSpPr>
          <p:nvPr>
            <p:ph sz="quarter" idx="1"/>
          </p:nvPr>
        </p:nvSpPr>
        <p:spPr/>
        <p:txBody>
          <a:bodyPr/>
          <a:lstStyle/>
          <a:p>
            <a:r>
              <a:rPr lang="tr-TR" dirty="0" smtClean="0">
                <a:solidFill>
                  <a:srgbClr val="FF0000"/>
                </a:solidFill>
              </a:rPr>
              <a:t>3.Adım</a:t>
            </a:r>
            <a:r>
              <a:rPr lang="tr-TR" dirty="0" smtClean="0"/>
              <a:t> :</a:t>
            </a:r>
            <a:br>
              <a:rPr lang="tr-TR" dirty="0" smtClean="0"/>
            </a:br>
            <a:r>
              <a:rPr lang="tr-TR" dirty="0" smtClean="0">
                <a:sym typeface="Wingdings" pitchFamily="2" charset="2"/>
              </a:rPr>
              <a:t> </a:t>
            </a:r>
            <a:r>
              <a:rPr lang="tr-TR" sz="2000" dirty="0" smtClean="0"/>
              <a:t>Problemi Monte Carlo benzetiminin uygulanmasına </a:t>
            </a:r>
            <a:br>
              <a:rPr lang="tr-TR" sz="2000" dirty="0" smtClean="0"/>
            </a:br>
            <a:r>
              <a:rPr lang="tr-TR" sz="2000" dirty="0" smtClean="0"/>
              <a:t>hazır hale getirdikten sonra</a:t>
            </a:r>
            <a:r>
              <a:rPr lang="tr-TR" dirty="0" smtClean="0"/>
              <a:t>;</a:t>
            </a:r>
            <a:br>
              <a:rPr lang="tr-TR" dirty="0" smtClean="0"/>
            </a:br>
            <a:r>
              <a:rPr lang="tr-TR" dirty="0" smtClean="0"/>
              <a:t/>
            </a:r>
            <a:br>
              <a:rPr lang="tr-TR" dirty="0" smtClean="0"/>
            </a:br>
            <a:r>
              <a:rPr lang="tr-TR" dirty="0" smtClean="0">
                <a:sym typeface="Wingdings" pitchFamily="2" charset="2"/>
              </a:rPr>
              <a:t> </a:t>
            </a:r>
            <a:r>
              <a:rPr lang="tr-TR" sz="2000" dirty="0" smtClean="0"/>
              <a:t>Excel’de rastgele sayılar üreten =S_SAYI_ÜRET() metodunu kullanarak (0,1) arasında sayılar üretip, </a:t>
            </a:r>
            <a:r>
              <a:rPr lang="tr-TR" dirty="0" smtClean="0"/>
              <a:t/>
            </a:r>
            <a:br>
              <a:rPr lang="tr-TR" dirty="0" smtClean="0"/>
            </a:br>
            <a:r>
              <a:rPr lang="tr-TR" dirty="0" smtClean="0"/>
              <a:t/>
            </a:r>
            <a:br>
              <a:rPr lang="tr-TR" dirty="0" smtClean="0"/>
            </a:br>
            <a:r>
              <a:rPr lang="tr-TR" dirty="0" smtClean="0">
                <a:sym typeface="Wingdings" pitchFamily="2" charset="2"/>
              </a:rPr>
              <a:t></a:t>
            </a:r>
            <a:r>
              <a:rPr lang="tr-TR" sz="2000" dirty="0" smtClean="0"/>
              <a:t>1 adım önce bulduğumuz Kümülatif olasılık tablosunda karşılık gelen miktarı buluyoruz. Bu işlemide yine Excel’in bize sağladığı =DÜŞEYARA metodu ile yapıyoruz.</a:t>
            </a:r>
            <a:endParaRPr lang="tr-TR" sz="2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rgbClr val="FF0000"/>
                </a:solidFill>
              </a:rPr>
              <a:t>ÖDEV </a:t>
            </a:r>
            <a:endParaRPr lang="tr-TR" dirty="0"/>
          </a:p>
        </p:txBody>
      </p:sp>
      <p:pic>
        <p:nvPicPr>
          <p:cNvPr id="1026" name="Picture 2"/>
          <p:cNvPicPr>
            <a:picLocks noChangeAspect="1" noChangeArrowheads="1"/>
          </p:cNvPicPr>
          <p:nvPr/>
        </p:nvPicPr>
        <p:blipFill>
          <a:blip r:embed="rId2"/>
          <a:srcRect/>
          <a:stretch>
            <a:fillRect/>
          </a:stretch>
        </p:blipFill>
        <p:spPr bwMode="auto">
          <a:xfrm>
            <a:off x="571472" y="1643050"/>
            <a:ext cx="8146598" cy="42148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rgbClr val="FF0000"/>
                </a:solidFill>
              </a:rPr>
              <a:t>ÖDEV </a:t>
            </a:r>
            <a:endParaRPr lang="tr-TR" dirty="0"/>
          </a:p>
        </p:txBody>
      </p:sp>
      <p:sp>
        <p:nvSpPr>
          <p:cNvPr id="3" name="2 İçerik Yer Tutucusu"/>
          <p:cNvSpPr>
            <a:spLocks noGrp="1"/>
          </p:cNvSpPr>
          <p:nvPr>
            <p:ph sz="quarter" idx="1"/>
          </p:nvPr>
        </p:nvSpPr>
        <p:spPr>
          <a:xfrm>
            <a:off x="457200" y="1600200"/>
            <a:ext cx="7467600" cy="2114552"/>
          </a:xfrm>
        </p:spPr>
        <p:txBody>
          <a:bodyPr>
            <a:normAutofit/>
          </a:bodyPr>
          <a:lstStyle/>
          <a:p>
            <a:r>
              <a:rPr lang="tr-TR" dirty="0" smtClean="0">
                <a:solidFill>
                  <a:srgbClr val="FF0000"/>
                </a:solidFill>
              </a:rPr>
              <a:t>Analiz</a:t>
            </a:r>
            <a:r>
              <a:rPr lang="tr-TR" dirty="0" smtClean="0"/>
              <a:t> : </a:t>
            </a:r>
            <a:br>
              <a:rPr lang="tr-TR" dirty="0" smtClean="0"/>
            </a:br>
            <a:r>
              <a:rPr lang="tr-TR" sz="2000" dirty="0" smtClean="0"/>
              <a:t>Elimizde bulunan ilk 3 yılın Frekans değerleri ile 12 Rastgele sayı üretilip bulunan tablodaki değerlerin Frekans değerlerini karşılaştırırsak. Pekte sağlıklı sonuçlar bulamadığımızı fark edebiliriz.</a:t>
            </a:r>
            <a:endParaRPr lang="tr-TR" sz="2000" dirty="0"/>
          </a:p>
        </p:txBody>
      </p:sp>
      <p:pic>
        <p:nvPicPr>
          <p:cNvPr id="6149" name="Picture 5"/>
          <p:cNvPicPr>
            <a:picLocks noChangeAspect="1" noChangeArrowheads="1"/>
          </p:cNvPicPr>
          <p:nvPr/>
        </p:nvPicPr>
        <p:blipFill>
          <a:blip r:embed="rId2"/>
          <a:srcRect/>
          <a:stretch>
            <a:fillRect/>
          </a:stretch>
        </p:blipFill>
        <p:spPr bwMode="auto">
          <a:xfrm>
            <a:off x="857224" y="3571876"/>
            <a:ext cx="3795358" cy="2071702"/>
          </a:xfrm>
          <a:prstGeom prst="rect">
            <a:avLst/>
          </a:prstGeom>
          <a:noFill/>
          <a:ln w="9525">
            <a:noFill/>
            <a:miter lim="800000"/>
            <a:headEnd/>
            <a:tailEnd/>
          </a:ln>
          <a:effectLst/>
        </p:spPr>
      </p:pic>
      <p:sp>
        <p:nvSpPr>
          <p:cNvPr id="8" name="7 Metin kutusu"/>
          <p:cNvSpPr txBox="1"/>
          <p:nvPr/>
        </p:nvSpPr>
        <p:spPr>
          <a:xfrm>
            <a:off x="1000100" y="5715016"/>
            <a:ext cx="1898981" cy="369332"/>
          </a:xfrm>
          <a:prstGeom prst="rect">
            <a:avLst/>
          </a:prstGeom>
          <a:noFill/>
        </p:spPr>
        <p:txBody>
          <a:bodyPr wrap="none" rtlCol="0">
            <a:spAutoFit/>
          </a:bodyPr>
          <a:lstStyle/>
          <a:p>
            <a:r>
              <a:rPr lang="tr-TR" dirty="0" smtClean="0"/>
              <a:t>İlk 3 Yılın Verileri</a:t>
            </a:r>
            <a:endParaRPr lang="tr-TR" dirty="0"/>
          </a:p>
        </p:txBody>
      </p:sp>
      <p:sp>
        <p:nvSpPr>
          <p:cNvPr id="9" name="8 Metin kutusu"/>
          <p:cNvSpPr txBox="1"/>
          <p:nvPr/>
        </p:nvSpPr>
        <p:spPr>
          <a:xfrm>
            <a:off x="4714876" y="5643578"/>
            <a:ext cx="2813591" cy="646331"/>
          </a:xfrm>
          <a:prstGeom prst="rect">
            <a:avLst/>
          </a:prstGeom>
          <a:noFill/>
        </p:spPr>
        <p:txBody>
          <a:bodyPr wrap="none" rtlCol="0">
            <a:spAutoFit/>
          </a:bodyPr>
          <a:lstStyle/>
          <a:p>
            <a:r>
              <a:rPr lang="tr-TR" dirty="0" smtClean="0"/>
              <a:t>Monte Carlo Benzetimiyle</a:t>
            </a:r>
            <a:br>
              <a:rPr lang="tr-TR" dirty="0" smtClean="0"/>
            </a:br>
            <a:r>
              <a:rPr lang="tr-TR" dirty="0" smtClean="0"/>
              <a:t>Bulunan Değerler</a:t>
            </a:r>
            <a:endParaRPr lang="tr-TR" dirty="0"/>
          </a:p>
        </p:txBody>
      </p:sp>
      <p:pic>
        <p:nvPicPr>
          <p:cNvPr id="2050" name="Picture 2"/>
          <p:cNvPicPr>
            <a:picLocks noChangeAspect="1" noChangeArrowheads="1"/>
          </p:cNvPicPr>
          <p:nvPr/>
        </p:nvPicPr>
        <p:blipFill>
          <a:blip r:embed="rId3"/>
          <a:srcRect/>
          <a:stretch>
            <a:fillRect/>
          </a:stretch>
        </p:blipFill>
        <p:spPr bwMode="auto">
          <a:xfrm>
            <a:off x="4786314" y="3571876"/>
            <a:ext cx="2732562" cy="21431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rgbClr val="FF0000"/>
                </a:solidFill>
              </a:rPr>
              <a:t>1 - MONTE CARLO BENZETİM METODU</a:t>
            </a:r>
            <a:endParaRPr lang="tr-TR" dirty="0">
              <a:solidFill>
                <a:srgbClr val="FF0000"/>
              </a:solidFill>
            </a:endParaRPr>
          </a:p>
        </p:txBody>
      </p:sp>
      <p:sp>
        <p:nvSpPr>
          <p:cNvPr id="3" name="2 İçerik Yer Tutucusu"/>
          <p:cNvSpPr>
            <a:spLocks noGrp="1"/>
          </p:cNvSpPr>
          <p:nvPr>
            <p:ph sz="quarter" idx="1"/>
          </p:nvPr>
        </p:nvSpPr>
        <p:spPr/>
        <p:txBody>
          <a:bodyPr>
            <a:normAutofit/>
          </a:bodyPr>
          <a:lstStyle/>
          <a:p>
            <a:r>
              <a:rPr lang="tr-TR" sz="2000" dirty="0" smtClean="0"/>
              <a:t>Monte Carlo Benzetim metodu, olaslık teorisi üzerine kurulu bir sistemdir. </a:t>
            </a:r>
          </a:p>
          <a:p>
            <a:r>
              <a:rPr lang="tr-TR" sz="2000" dirty="0" smtClean="0"/>
              <a:t>Monte Carlo metodunda istatistiksel ve matematiksel tekniklerle bir deneyi veya çözülmesi gereken bir fiziksel olayı tesadüfi sayıları defalarca kullanarak simülasyon edilip çözmek esastır.</a:t>
            </a:r>
          </a:p>
          <a:p>
            <a:r>
              <a:rPr lang="tr-TR" sz="2000" dirty="0" smtClean="0"/>
              <a:t>Günümüzde bu metot, fizik ve matematik problemlerinin çözümünde MCNP ( Monte Carlo N – Parçacık Taşınım ) kodunu kullanarak nükleer transport hesaplamalarda iyi sonuçlar vermektedir.</a:t>
            </a:r>
            <a:endParaRPr lang="tr-TR" sz="2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rgbClr val="FF0000"/>
                </a:solidFill>
              </a:rPr>
              <a:t>ÖDEV </a:t>
            </a:r>
            <a:endParaRPr lang="tr-TR" dirty="0"/>
          </a:p>
        </p:txBody>
      </p:sp>
      <p:sp>
        <p:nvSpPr>
          <p:cNvPr id="3" name="2 İçerik Yer Tutucusu"/>
          <p:cNvSpPr>
            <a:spLocks noGrp="1"/>
          </p:cNvSpPr>
          <p:nvPr>
            <p:ph sz="quarter" idx="1"/>
          </p:nvPr>
        </p:nvSpPr>
        <p:spPr/>
        <p:txBody>
          <a:bodyPr/>
          <a:lstStyle/>
          <a:p>
            <a:r>
              <a:rPr lang="tr-TR" dirty="0" smtClean="0">
                <a:solidFill>
                  <a:srgbClr val="FF0000"/>
                </a:solidFill>
              </a:rPr>
              <a:t>Daha sağlıklı sonuçlar için Örnek Sayısını Artırma !!</a:t>
            </a:r>
          </a:p>
          <a:p>
            <a:pPr>
              <a:buNone/>
            </a:pPr>
            <a:r>
              <a:rPr lang="tr-TR" dirty="0" smtClean="0"/>
              <a:t>	</a:t>
            </a:r>
            <a:r>
              <a:rPr lang="tr-TR" sz="2000" dirty="0" smtClean="0"/>
              <a:t>Monte Carlo Benzetiminde rastgele üretilen örneklerin sayısı artıkça benzetimin daha sağlıklı sonuçlar üreteceğini bildiğimizden 12 olan örnek sayısını 200 ‘e çıkarıyoruz.</a:t>
            </a:r>
            <a:endParaRPr lang="tr-TR" sz="2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rgbClr val="FF0000"/>
                </a:solidFill>
              </a:rPr>
              <a:t>ÖDEV </a:t>
            </a:r>
            <a:endParaRPr lang="tr-TR" dirty="0"/>
          </a:p>
        </p:txBody>
      </p:sp>
      <p:pic>
        <p:nvPicPr>
          <p:cNvPr id="7170" name="Picture 2"/>
          <p:cNvPicPr>
            <a:picLocks noChangeAspect="1" noChangeArrowheads="1"/>
          </p:cNvPicPr>
          <p:nvPr/>
        </p:nvPicPr>
        <p:blipFill>
          <a:blip r:embed="rId2"/>
          <a:srcRect/>
          <a:stretch>
            <a:fillRect/>
          </a:stretch>
        </p:blipFill>
        <p:spPr bwMode="auto">
          <a:xfrm>
            <a:off x="428596" y="1500174"/>
            <a:ext cx="2257425" cy="499110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2928926" y="1714488"/>
            <a:ext cx="2257425" cy="4781550"/>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a:srcRect/>
          <a:stretch>
            <a:fillRect/>
          </a:stretch>
        </p:blipFill>
        <p:spPr bwMode="auto">
          <a:xfrm>
            <a:off x="5357818" y="1714488"/>
            <a:ext cx="2238375" cy="4781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rgbClr val="FF0000"/>
                </a:solidFill>
              </a:rPr>
              <a:t>ÖDEV </a:t>
            </a:r>
            <a:endParaRPr lang="tr-TR" dirty="0"/>
          </a:p>
        </p:txBody>
      </p:sp>
      <p:sp>
        <p:nvSpPr>
          <p:cNvPr id="3" name="2 İçerik Yer Tutucusu"/>
          <p:cNvSpPr>
            <a:spLocks noGrp="1"/>
          </p:cNvSpPr>
          <p:nvPr>
            <p:ph sz="quarter" idx="1"/>
          </p:nvPr>
        </p:nvSpPr>
        <p:spPr>
          <a:xfrm>
            <a:off x="457200" y="1600200"/>
            <a:ext cx="7467600" cy="1400172"/>
          </a:xfrm>
        </p:spPr>
        <p:txBody>
          <a:bodyPr>
            <a:normAutofit fontScale="70000" lnSpcReduction="20000"/>
          </a:bodyPr>
          <a:lstStyle/>
          <a:p>
            <a:r>
              <a:rPr lang="tr-TR" sz="2900" dirty="0" smtClean="0"/>
              <a:t>200 ‘e çıkarttığımız örneklerin Frekans değerleri ile ilk 3 Yılın</a:t>
            </a:r>
          </a:p>
          <a:p>
            <a:pPr>
              <a:buNone/>
            </a:pPr>
            <a:r>
              <a:rPr lang="tr-TR" sz="2900" dirty="0" smtClean="0"/>
              <a:t>	Frekans değerlerini karşılaştırırsak ;</a:t>
            </a:r>
          </a:p>
          <a:p>
            <a:pPr>
              <a:buNone/>
            </a:pPr>
            <a:r>
              <a:rPr lang="tr-TR" sz="2900" dirty="0" smtClean="0"/>
              <a:t>	Daha sağlıkla sonuçlar elde edildiğini görebiliriz.</a:t>
            </a:r>
            <a:r>
              <a:rPr lang="tr-TR" dirty="0" smtClean="0"/>
              <a:t/>
            </a:r>
            <a:br>
              <a:rPr lang="tr-TR" dirty="0" smtClean="0"/>
            </a:br>
            <a:r>
              <a:rPr lang="tr-TR" dirty="0" smtClean="0"/>
              <a:t/>
            </a:r>
            <a:br>
              <a:rPr lang="tr-TR" dirty="0" smtClean="0"/>
            </a:br>
            <a:endParaRPr lang="tr-TR" dirty="0"/>
          </a:p>
        </p:txBody>
      </p:sp>
      <p:pic>
        <p:nvPicPr>
          <p:cNvPr id="5" name="Picture 5"/>
          <p:cNvPicPr>
            <a:picLocks noChangeAspect="1" noChangeArrowheads="1"/>
          </p:cNvPicPr>
          <p:nvPr/>
        </p:nvPicPr>
        <p:blipFill>
          <a:blip r:embed="rId2"/>
          <a:srcRect/>
          <a:stretch>
            <a:fillRect/>
          </a:stretch>
        </p:blipFill>
        <p:spPr bwMode="auto">
          <a:xfrm>
            <a:off x="642909" y="2714620"/>
            <a:ext cx="3429024" cy="2143140"/>
          </a:xfrm>
          <a:prstGeom prst="rect">
            <a:avLst/>
          </a:prstGeom>
          <a:noFill/>
          <a:ln w="9525">
            <a:noFill/>
            <a:miter lim="800000"/>
            <a:headEnd/>
            <a:tailEnd/>
          </a:ln>
          <a:effectLst/>
        </p:spPr>
      </p:pic>
      <p:sp>
        <p:nvSpPr>
          <p:cNvPr id="8" name="7 Metin kutusu"/>
          <p:cNvSpPr txBox="1"/>
          <p:nvPr/>
        </p:nvSpPr>
        <p:spPr>
          <a:xfrm>
            <a:off x="642910" y="4929198"/>
            <a:ext cx="1898981" cy="369332"/>
          </a:xfrm>
          <a:prstGeom prst="rect">
            <a:avLst/>
          </a:prstGeom>
          <a:noFill/>
        </p:spPr>
        <p:txBody>
          <a:bodyPr wrap="none" rtlCol="0">
            <a:spAutoFit/>
          </a:bodyPr>
          <a:lstStyle/>
          <a:p>
            <a:r>
              <a:rPr lang="tr-TR" dirty="0" smtClean="0"/>
              <a:t>İlk 3 Yılın Verileri</a:t>
            </a:r>
            <a:endParaRPr lang="tr-TR" dirty="0"/>
          </a:p>
        </p:txBody>
      </p:sp>
      <p:sp>
        <p:nvSpPr>
          <p:cNvPr id="9" name="8 Metin kutusu"/>
          <p:cNvSpPr txBox="1"/>
          <p:nvPr/>
        </p:nvSpPr>
        <p:spPr>
          <a:xfrm>
            <a:off x="4214810" y="4929198"/>
            <a:ext cx="2813591" cy="923330"/>
          </a:xfrm>
          <a:prstGeom prst="rect">
            <a:avLst/>
          </a:prstGeom>
          <a:noFill/>
        </p:spPr>
        <p:txBody>
          <a:bodyPr wrap="none" rtlCol="0">
            <a:spAutoFit/>
          </a:bodyPr>
          <a:lstStyle/>
          <a:p>
            <a:r>
              <a:rPr lang="tr-TR" dirty="0" smtClean="0"/>
              <a:t>Monte Carlo Benzetimiyle</a:t>
            </a:r>
            <a:br>
              <a:rPr lang="tr-TR" dirty="0" smtClean="0"/>
            </a:br>
            <a:r>
              <a:rPr lang="tr-TR" dirty="0" smtClean="0"/>
              <a:t>Bulunan Değerler</a:t>
            </a:r>
          </a:p>
          <a:p>
            <a:endParaRPr lang="tr-TR" dirty="0"/>
          </a:p>
        </p:txBody>
      </p:sp>
      <p:pic>
        <p:nvPicPr>
          <p:cNvPr id="3074" name="Picture 2"/>
          <p:cNvPicPr>
            <a:picLocks noChangeAspect="1" noChangeArrowheads="1"/>
          </p:cNvPicPr>
          <p:nvPr/>
        </p:nvPicPr>
        <p:blipFill>
          <a:blip r:embed="rId3"/>
          <a:srcRect/>
          <a:stretch>
            <a:fillRect/>
          </a:stretch>
        </p:blipFill>
        <p:spPr bwMode="auto">
          <a:xfrm>
            <a:off x="4286248" y="2786058"/>
            <a:ext cx="4000528" cy="20717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rgbClr val="FF0000"/>
                </a:solidFill>
              </a:rPr>
              <a:t>5 - SONUÇ VE ÖNERİ</a:t>
            </a:r>
            <a:endParaRPr lang="tr-TR" dirty="0">
              <a:solidFill>
                <a:srgbClr val="FF0000"/>
              </a:solidFill>
            </a:endParaRPr>
          </a:p>
        </p:txBody>
      </p:sp>
      <p:sp>
        <p:nvSpPr>
          <p:cNvPr id="3" name="2 İçerik Yer Tutucusu"/>
          <p:cNvSpPr>
            <a:spLocks noGrp="1"/>
          </p:cNvSpPr>
          <p:nvPr>
            <p:ph sz="quarter" idx="1"/>
          </p:nvPr>
        </p:nvSpPr>
        <p:spPr/>
        <p:txBody>
          <a:bodyPr>
            <a:normAutofit fontScale="85000" lnSpcReduction="10000"/>
          </a:bodyPr>
          <a:lstStyle/>
          <a:p>
            <a:r>
              <a:rPr lang="tr-TR" dirty="0" smtClean="0"/>
              <a:t>Monte Carlo Metodu, analitik yollarla çözülemeyen problemleri simulasyon yöntemiyle “yaklaşık” olarak çözmemize yarar. Özellikle “çok zor” bir problemi, analitik yollarla çözebilmek için aşırı basitleştirmek yerine Monte Carlo metodları ile          “ yaklaşık” olarak çözmek daha doğru olacaktır. Örnek olarak bir atom reaktörünün çevresine, dışarıya sızacak radyasyonu minimize etmek için yapılacak duvarın kalınlığının hesaplanması problemini düşünelim. Bu problemi analitik yollardan çözemeyiz. Problemin zorluğu reaktördeki nötronların kompleks hareketlerinden kaynaklanmaktadır. Oysa Monte Carlo metodları ile problemi nötronların hareketlerini basitleştirmeye gerek olmadan “yaklaşık” olarak çözebiliriz. Bu yaklaşık çözüm basitleştirilmiş analitik çözümden daha fazla, gerçeğe yakın sonuçlar verir. Bu problem gibi “çok zor” problemlerde, Monte Carlo metodları kullanabileceğimiz tek tekniktir. </a:t>
            </a:r>
            <a:endParaRPr lang="tr-TR"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rgbClr val="FF0000"/>
                </a:solidFill>
              </a:rPr>
              <a:t>6 - KAYNAKLAR</a:t>
            </a:r>
            <a:endParaRPr lang="tr-TR" dirty="0">
              <a:solidFill>
                <a:srgbClr val="FF0000"/>
              </a:solidFill>
            </a:endParaRPr>
          </a:p>
        </p:txBody>
      </p:sp>
      <p:sp>
        <p:nvSpPr>
          <p:cNvPr id="3" name="2 İçerik Yer Tutucusu"/>
          <p:cNvSpPr>
            <a:spLocks noGrp="1"/>
          </p:cNvSpPr>
          <p:nvPr>
            <p:ph sz="quarter" idx="1"/>
          </p:nvPr>
        </p:nvSpPr>
        <p:spPr/>
        <p:txBody>
          <a:bodyPr/>
          <a:lstStyle/>
          <a:p>
            <a:r>
              <a:rPr lang="tr-TR" dirty="0" smtClean="0"/>
              <a:t>Ekim 2006 Cilt:14 No:2 Kastamonu Eğitim Dergisi </a:t>
            </a:r>
            <a:r>
              <a:rPr lang="tr-TR" dirty="0" smtClean="0"/>
              <a:t>545-556</a:t>
            </a:r>
          </a:p>
          <a:p>
            <a:r>
              <a:rPr lang="tr-TR" dirty="0" smtClean="0"/>
              <a:t>İstatiktiksel Simülasyon Ders Notları </a:t>
            </a:r>
          </a:p>
          <a:p>
            <a:pPr>
              <a:buNone/>
            </a:pPr>
            <a:r>
              <a:rPr lang="tr-TR" dirty="0" smtClean="0"/>
              <a:t>	</a:t>
            </a:r>
            <a:r>
              <a:rPr lang="tr-TR" dirty="0" smtClean="0"/>
              <a:t>Hüseyin GÜLER</a:t>
            </a:r>
            <a:br>
              <a:rPr lang="tr-TR" dirty="0" smtClean="0"/>
            </a:br>
            <a:r>
              <a:rPr lang="tr-TR" dirty="0" smtClean="0"/>
              <a:t>29.09.2006</a:t>
            </a:r>
            <a:endParaRPr lang="tr-TR" dirty="0" smtClean="0"/>
          </a:p>
          <a:p>
            <a:r>
              <a:rPr lang="tr-TR" dirty="0" smtClean="0"/>
              <a:t>Dr. Mehmet AKSARAYLI </a:t>
            </a:r>
          </a:p>
          <a:p>
            <a:pPr>
              <a:buNone/>
            </a:pPr>
            <a:r>
              <a:rPr lang="tr-TR" dirty="0" smtClean="0"/>
              <a:t>	DEU Ekonometri Bölümü</a:t>
            </a:r>
          </a:p>
          <a:p>
            <a:pPr>
              <a:buNone/>
            </a:pPr>
            <a:r>
              <a:rPr lang="tr-TR" dirty="0" smtClean="0"/>
              <a:t>	Simülasyon Dersi Slaytları </a:t>
            </a:r>
            <a:r>
              <a:rPr lang="tr-TR" dirty="0" smtClean="0"/>
              <a:t>2009-2010</a:t>
            </a:r>
          </a:p>
          <a:p>
            <a:pPr>
              <a:buNone/>
            </a:pPr>
            <a:endParaRPr lang="tr-TR"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rgbClr val="FF0000"/>
                </a:solidFill>
              </a:rPr>
              <a:t>SON</a:t>
            </a:r>
            <a:endParaRPr lang="tr-TR" dirty="0">
              <a:solidFill>
                <a:srgbClr val="FF0000"/>
              </a:solidFill>
            </a:endParaRPr>
          </a:p>
        </p:txBody>
      </p:sp>
      <p:sp>
        <p:nvSpPr>
          <p:cNvPr id="3" name="2 İçerik Yer Tutucusu"/>
          <p:cNvSpPr>
            <a:spLocks noGrp="1"/>
          </p:cNvSpPr>
          <p:nvPr>
            <p:ph sz="quarter" idx="1"/>
          </p:nvPr>
        </p:nvSpPr>
        <p:spPr/>
        <p:txBody>
          <a:bodyPr/>
          <a:lstStyle/>
          <a:p>
            <a:r>
              <a:rPr lang="tr-TR" dirty="0" smtClean="0"/>
              <a:t>Dinlediğiniz için Teşekkürler ...</a:t>
            </a:r>
            <a:endParaRPr lang="tr-T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rgbClr val="FF0000"/>
                </a:solidFill>
              </a:rPr>
              <a:t>2 - SİMÜLASYON</a:t>
            </a:r>
            <a:endParaRPr lang="tr-TR" dirty="0">
              <a:solidFill>
                <a:srgbClr val="FF0000"/>
              </a:solidFill>
            </a:endParaRPr>
          </a:p>
        </p:txBody>
      </p:sp>
      <p:sp>
        <p:nvSpPr>
          <p:cNvPr id="3" name="2 İçerik Yer Tutucusu"/>
          <p:cNvSpPr>
            <a:spLocks noGrp="1"/>
          </p:cNvSpPr>
          <p:nvPr>
            <p:ph sz="quarter" idx="1"/>
          </p:nvPr>
        </p:nvSpPr>
        <p:spPr/>
        <p:txBody>
          <a:bodyPr>
            <a:noAutofit/>
          </a:bodyPr>
          <a:lstStyle/>
          <a:p>
            <a:r>
              <a:rPr lang="tr-TR" sz="2000" dirty="0" smtClean="0"/>
              <a:t>Genel anlamda simülasyon, gerçeğin temsil edilmesi şeklinde tanımlanabilir. </a:t>
            </a:r>
          </a:p>
          <a:p>
            <a:r>
              <a:rPr lang="tr-TR" sz="2000" dirty="0" smtClean="0"/>
              <a:t>Simülasyon’un Amaçı, bir gerçek hayat sistemini girdi ve çıktılarıyla matematiksel olarak ifade etmek gerçek sistemi kurulan model üzerinden tanıyıp araştırmak, değişik kararları ve seçenekleri gerçek sistemde hiçbir değişiklik yapmadan deneyebilmektir. </a:t>
            </a:r>
          </a:p>
          <a:p>
            <a:r>
              <a:rPr lang="tr-TR" sz="2000" dirty="0" smtClean="0"/>
              <a:t>Bu teknik sayesinde analitik işlemleri çok karışık ve deneysel işlemleri de çok pahalı olan nükleer savunma problemleri başarı ile çözülmüştür.</a:t>
            </a:r>
          </a:p>
          <a:p>
            <a:r>
              <a:rPr lang="tr-TR" sz="2000" dirty="0" smtClean="0"/>
              <a:t>1950 yılı başlarında sayısal bilgisayarların gelişimi ile simülasyon kelimesi başka anlamlar da kazanmıştır. Bu sayede sosyal bilimciler de fizik kimyacılar gibi laboratuar deneyimlerine benzer deneyleri bilgisayarda gerçekleştirme olanağı bulmuştur. </a:t>
            </a:r>
            <a:endParaRPr lang="tr-TR"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rgbClr val="FF0000"/>
                </a:solidFill>
              </a:rPr>
              <a:t>SİMÜLASYONUN UYGULAMA ALANLARI</a:t>
            </a:r>
            <a:endParaRPr lang="tr-TR" dirty="0">
              <a:solidFill>
                <a:srgbClr val="FF0000"/>
              </a:solidFill>
            </a:endParaRPr>
          </a:p>
        </p:txBody>
      </p:sp>
      <p:sp>
        <p:nvSpPr>
          <p:cNvPr id="3" name="2 İçerik Yer Tutucusu"/>
          <p:cNvSpPr>
            <a:spLocks noGrp="1"/>
          </p:cNvSpPr>
          <p:nvPr>
            <p:ph sz="quarter" idx="1"/>
          </p:nvPr>
        </p:nvSpPr>
        <p:spPr/>
        <p:txBody>
          <a:bodyPr>
            <a:noAutofit/>
          </a:bodyPr>
          <a:lstStyle/>
          <a:p>
            <a:r>
              <a:rPr lang="tr-TR" sz="1500" dirty="0" smtClean="0"/>
              <a:t>Simülasyonun kullanıldığı bazı uygulama alanları şu şekilde sıralanabilir</a:t>
            </a:r>
          </a:p>
          <a:p>
            <a:r>
              <a:rPr lang="tr-TR" sz="1500" dirty="0" smtClean="0"/>
              <a:t>a) Üretim/imalat sistemlerinin tasarım ve analizi</a:t>
            </a:r>
          </a:p>
          <a:p>
            <a:r>
              <a:rPr lang="tr-TR" sz="1500" dirty="0" smtClean="0"/>
              <a:t>b) Montaj hattı dengeleme</a:t>
            </a:r>
          </a:p>
          <a:p>
            <a:r>
              <a:rPr lang="tr-TR" sz="1500" dirty="0" smtClean="0"/>
              <a:t>c) İşgücü planlaması</a:t>
            </a:r>
          </a:p>
          <a:p>
            <a:r>
              <a:rPr lang="tr-TR" sz="1500" dirty="0" smtClean="0"/>
              <a:t>d) Malzeme taşıma sistemleri</a:t>
            </a:r>
          </a:p>
          <a:p>
            <a:r>
              <a:rPr lang="tr-TR" sz="1500" dirty="0" smtClean="0"/>
              <a:t>e) Yeni askeri silah ve sistem taktiklerinin saptanması</a:t>
            </a:r>
          </a:p>
          <a:p>
            <a:r>
              <a:rPr lang="tr-TR" sz="1500" dirty="0" smtClean="0"/>
              <a:t>f) Bir envanter sistemindeki sipariş planlarının incelenmesi</a:t>
            </a:r>
          </a:p>
          <a:p>
            <a:r>
              <a:rPr lang="tr-TR" sz="1500" dirty="0" smtClean="0"/>
              <a:t>g) İletişim sistemlerinin ve bunlar için gerekli mesaj protokollerinin tasarımı</a:t>
            </a:r>
          </a:p>
          <a:p>
            <a:r>
              <a:rPr lang="tr-TR" sz="1500" dirty="0" smtClean="0"/>
              <a:t>h) Otoyollar, havaalanları, metrolar ve limanların tasarım ve işletimi</a:t>
            </a:r>
          </a:p>
          <a:p>
            <a:r>
              <a:rPr lang="tr-TR" sz="1500" dirty="0" smtClean="0"/>
              <a:t>i) Ambulans bulundurma noktalarının ve buralardaki araç sayılarının saptanması</a:t>
            </a:r>
          </a:p>
          <a:p>
            <a:r>
              <a:rPr lang="tr-TR" sz="1500" dirty="0" smtClean="0"/>
              <a:t>j) Yangın söndürme istasyonlarının yerlerinin ve buralarda bulundurulması gerekli</a:t>
            </a:r>
          </a:p>
          <a:p>
            <a:r>
              <a:rPr lang="tr-TR" sz="1500" dirty="0" smtClean="0"/>
              <a:t>k) minimum araç sayılarının saptanması</a:t>
            </a:r>
          </a:p>
          <a:p>
            <a:r>
              <a:rPr lang="tr-TR" sz="1500" dirty="0" smtClean="0"/>
              <a:t>l) Finansal veya ekonomik sistemlerin analizi</a:t>
            </a:r>
          </a:p>
          <a:p>
            <a:r>
              <a:rPr lang="tr-TR" sz="1500" dirty="0" smtClean="0"/>
              <a:t>m) Dağıtım kanallarının tasarımı</a:t>
            </a:r>
          </a:p>
          <a:p>
            <a:r>
              <a:rPr lang="tr-TR" sz="1500" dirty="0" smtClean="0"/>
              <a:t>n) Bir bilgisayar sisteminin donanım ve yazılım gereksinimlerinin belirlenmesi</a:t>
            </a:r>
          </a:p>
          <a:p>
            <a:r>
              <a:rPr lang="tr-TR" sz="1500" dirty="0" smtClean="0"/>
              <a:t>o) İşletme yöneticilerinin eğitilmesi(işletme oyunları/firma benzetimi)</a:t>
            </a:r>
            <a:endParaRPr lang="tr-TR" sz="15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rgbClr val="FF0000"/>
                </a:solidFill>
              </a:rPr>
              <a:t>SİMÜLASYONUN AVANTAJLARI</a:t>
            </a:r>
            <a:endParaRPr lang="tr-TR" dirty="0">
              <a:solidFill>
                <a:srgbClr val="FF0000"/>
              </a:solidFill>
            </a:endParaRPr>
          </a:p>
        </p:txBody>
      </p:sp>
      <p:sp>
        <p:nvSpPr>
          <p:cNvPr id="3" name="2 İçerik Yer Tutucusu"/>
          <p:cNvSpPr>
            <a:spLocks noGrp="1"/>
          </p:cNvSpPr>
          <p:nvPr>
            <p:ph sz="quarter" idx="1"/>
          </p:nvPr>
        </p:nvSpPr>
        <p:spPr/>
        <p:txBody>
          <a:bodyPr>
            <a:noAutofit/>
          </a:bodyPr>
          <a:lstStyle/>
          <a:p>
            <a:r>
              <a:rPr lang="tr-TR" sz="2000" dirty="0" smtClean="0"/>
              <a:t>1- Simülasyon esnek bir çözüm yöntemidir.</a:t>
            </a:r>
          </a:p>
          <a:p>
            <a:r>
              <a:rPr lang="tr-TR" sz="2000" dirty="0" smtClean="0"/>
              <a:t>2- Diğer modellere kıyasla anlaşılması daha kolaydır.</a:t>
            </a:r>
          </a:p>
          <a:p>
            <a:r>
              <a:rPr lang="tr-TR" sz="2000" dirty="0" smtClean="0"/>
              <a:t>3- Aşamalı olarak uygulayabilme imkanı vardır.</a:t>
            </a:r>
          </a:p>
          <a:p>
            <a:r>
              <a:rPr lang="tr-TR" sz="2000" dirty="0" smtClean="0"/>
              <a:t>4- Klasik çözüm yöntemlerinin kullanılamadığı büyük karmaşık problemlerin çözümüde oldukça etkilidir.</a:t>
            </a:r>
          </a:p>
          <a:p>
            <a:r>
              <a:rPr lang="tr-TR" sz="2000" dirty="0" smtClean="0"/>
              <a:t>5- Bir başka yöntemde incelenmesi olanaksız olan koşullar ve kısıtlar simülasyon ile rahatça modellenebilir.</a:t>
            </a:r>
          </a:p>
          <a:p>
            <a:r>
              <a:rPr lang="tr-TR" sz="2000" dirty="0" smtClean="0"/>
              <a:t>6- Sonuçları ancak aylar, yıllar sonra alınabilecek durumlarda simülasyon ile çok kısa sürede analiz edilebilir.</a:t>
            </a:r>
          </a:p>
          <a:p>
            <a:r>
              <a:rPr lang="tr-TR" sz="2000" dirty="0" smtClean="0"/>
              <a:t>7- Simülasyon, modellenen sistemi değiştirmeden yeni fikir ve politikaların model üzerinde rahatça uygulamasına olanak verir.</a:t>
            </a:r>
          </a:p>
          <a:p>
            <a:r>
              <a:rPr lang="tr-TR" sz="2000" dirty="0" smtClean="0"/>
              <a:t>8- Kullanıcı simülasyonu istenen zamanda durdurup yeniden başlatabildiğinden deney koşullar üzerinde tam bir kontrole sahiptir.</a:t>
            </a:r>
            <a:endParaRPr lang="tr-TR"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rgbClr val="FF0000"/>
                </a:solidFill>
              </a:rPr>
              <a:t>SİMÜLASYONUN DEZAVANTAJLARI</a:t>
            </a:r>
            <a:endParaRPr lang="tr-TR" dirty="0">
              <a:solidFill>
                <a:srgbClr val="FF0000"/>
              </a:solidFill>
            </a:endParaRPr>
          </a:p>
        </p:txBody>
      </p:sp>
      <p:sp>
        <p:nvSpPr>
          <p:cNvPr id="3" name="2 İçerik Yer Tutucusu"/>
          <p:cNvSpPr>
            <a:spLocks noGrp="1"/>
          </p:cNvSpPr>
          <p:nvPr>
            <p:ph sz="quarter" idx="1"/>
          </p:nvPr>
        </p:nvSpPr>
        <p:spPr/>
        <p:txBody>
          <a:bodyPr>
            <a:normAutofit/>
          </a:bodyPr>
          <a:lstStyle/>
          <a:p>
            <a:r>
              <a:rPr lang="tr-TR" sz="2000" dirty="0" smtClean="0"/>
              <a:t>1- İyi bir simülasyon modelini geliştirmek vakit alıcı ve pahalıdır.</a:t>
            </a:r>
          </a:p>
          <a:p>
            <a:r>
              <a:rPr lang="tr-TR" sz="2000" dirty="0" smtClean="0"/>
              <a:t>2- Optimum çözüm üretme garantisi yoktur. Bir çeşit deneme - yanılma yöntemidir.</a:t>
            </a:r>
          </a:p>
          <a:p>
            <a:r>
              <a:rPr lang="tr-TR" sz="2000" dirty="0" smtClean="0"/>
              <a:t>3- Her simulasyon modeli kendine özgüdür.</a:t>
            </a:r>
          </a:p>
          <a:p>
            <a:r>
              <a:rPr lang="tr-TR" sz="2000" dirty="0" smtClean="0"/>
              <a:t>4- Uygulamasındaki kolaylıklar dolayısıyla analitik çözümlerin göz ardı edilmesine neden olabilir.</a:t>
            </a:r>
          </a:p>
          <a:p>
            <a:r>
              <a:rPr lang="tr-TR" sz="2000" dirty="0" smtClean="0"/>
              <a:t>5- Modelleme de ve bulguların analizinde yapılacak hatalar, yanlış sonuçlara yol açabilir.</a:t>
            </a:r>
            <a:endParaRPr lang="tr-TR"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rgbClr val="FF0000"/>
                </a:solidFill>
              </a:rPr>
              <a:t>3 - </a:t>
            </a:r>
            <a:r>
              <a:rPr lang="tr-TR" sz="2800" dirty="0" smtClean="0">
                <a:solidFill>
                  <a:srgbClr val="FF0000"/>
                </a:solidFill>
              </a:rPr>
              <a:t>MONTE CARLO METODU ÖRNEKLERİ</a:t>
            </a:r>
            <a:endParaRPr lang="tr-TR" sz="2800" dirty="0">
              <a:solidFill>
                <a:srgbClr val="FF0000"/>
              </a:solidFill>
            </a:endParaRPr>
          </a:p>
        </p:txBody>
      </p:sp>
      <p:sp>
        <p:nvSpPr>
          <p:cNvPr id="3" name="2 İçerik Yer Tutucusu"/>
          <p:cNvSpPr>
            <a:spLocks noGrp="1"/>
          </p:cNvSpPr>
          <p:nvPr>
            <p:ph sz="quarter" idx="1"/>
          </p:nvPr>
        </p:nvSpPr>
        <p:spPr/>
        <p:txBody>
          <a:bodyPr/>
          <a:lstStyle/>
          <a:p>
            <a:r>
              <a:rPr lang="tr-TR" dirty="0" smtClean="0">
                <a:solidFill>
                  <a:srgbClr val="FF0000"/>
                </a:solidFill>
              </a:rPr>
              <a:t>ÖRNEK 1</a:t>
            </a:r>
          </a:p>
          <a:p>
            <a:r>
              <a:rPr lang="tr-TR" sz="2000" dirty="0" smtClean="0"/>
              <a:t>Yapılan bilimsel bir deney çalışmasında, n-tane sonuç olsun ve sonuçların her birinin meydana gelme olasılıkları  sırasıylan                                   değerlerini alsın, Bu olayı 0-1 arasında değerler alan gelişigüzel sayılarla taklit etmek istersek, gelişigüzel sayı eksenini aşağıdaki gibi n tane bölgeye ayırıp, tek boyuta gelişi güzel sayı ekseninde gösterebiliriz.</a:t>
            </a:r>
            <a:endParaRPr lang="tr-TR" sz="2000" dirty="0"/>
          </a:p>
        </p:txBody>
      </p:sp>
      <p:pic>
        <p:nvPicPr>
          <p:cNvPr id="1026" name="Picture 2" descr="C:\Users\GOOGLE\Desktop\1.png"/>
          <p:cNvPicPr>
            <a:picLocks noChangeAspect="1" noChangeArrowheads="1"/>
          </p:cNvPicPr>
          <p:nvPr/>
        </p:nvPicPr>
        <p:blipFill>
          <a:blip r:embed="rId2"/>
          <a:srcRect/>
          <a:stretch>
            <a:fillRect/>
          </a:stretch>
        </p:blipFill>
        <p:spPr bwMode="auto">
          <a:xfrm>
            <a:off x="2016717" y="2714620"/>
            <a:ext cx="2198093" cy="35719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rgbClr val="FF0000"/>
                </a:solidFill>
              </a:rPr>
              <a:t>ÖRNEK 1</a:t>
            </a:r>
            <a:endParaRPr lang="tr-TR" dirty="0">
              <a:solidFill>
                <a:srgbClr val="FF0000"/>
              </a:solidFill>
            </a:endParaRPr>
          </a:p>
        </p:txBody>
      </p:sp>
      <p:sp>
        <p:nvSpPr>
          <p:cNvPr id="3" name="2 İçerik Yer Tutucusu"/>
          <p:cNvSpPr>
            <a:spLocks noGrp="1"/>
          </p:cNvSpPr>
          <p:nvPr>
            <p:ph sz="quarter" idx="1"/>
          </p:nvPr>
        </p:nvSpPr>
        <p:spPr/>
        <p:txBody>
          <a:bodyPr>
            <a:normAutofit fontScale="85000" lnSpcReduction="20000"/>
          </a:bodyPr>
          <a:lstStyle/>
          <a:p>
            <a:r>
              <a:rPr lang="tr-TR" dirty="0" smtClean="0"/>
              <a:t>Gelişigüzel sayı eksenine n-tane sonuç bölgesinin yerleştirilmesi </a:t>
            </a:r>
          </a:p>
          <a:p>
            <a:pPr>
              <a:buNone/>
            </a:pPr>
            <a:r>
              <a:rPr lang="tr-TR" dirty="0" smtClean="0"/>
              <a:t/>
            </a:r>
            <a:br>
              <a:rPr lang="tr-TR" dirty="0" smtClean="0"/>
            </a:br>
            <a:r>
              <a:rPr lang="tr-TR" dirty="0" smtClean="0"/>
              <a:t/>
            </a:r>
            <a:br>
              <a:rPr lang="tr-TR" dirty="0" smtClean="0"/>
            </a:br>
            <a:r>
              <a:rPr lang="tr-TR" dirty="0" smtClean="0"/>
              <a:t/>
            </a:r>
            <a:br>
              <a:rPr lang="tr-TR" dirty="0" smtClean="0"/>
            </a:br>
            <a:r>
              <a:rPr lang="tr-TR" dirty="0" smtClean="0"/>
              <a:t/>
            </a:r>
            <a:br>
              <a:rPr lang="tr-TR" dirty="0" smtClean="0"/>
            </a:br>
            <a:r>
              <a:rPr lang="tr-TR" dirty="0" smtClean="0"/>
              <a:t/>
            </a:r>
            <a:br>
              <a:rPr lang="tr-TR" dirty="0" smtClean="0"/>
            </a:br>
            <a:r>
              <a:rPr lang="tr-TR" dirty="0" smtClean="0"/>
              <a:t/>
            </a:r>
            <a:br>
              <a:rPr lang="tr-TR" dirty="0" smtClean="0"/>
            </a:br>
            <a:r>
              <a:rPr lang="tr-TR" dirty="0" smtClean="0"/>
              <a:t/>
            </a:r>
            <a:br>
              <a:rPr lang="tr-TR" dirty="0" smtClean="0"/>
            </a:br>
            <a:r>
              <a:rPr lang="tr-TR" dirty="0" smtClean="0"/>
              <a:t> </a:t>
            </a:r>
          </a:p>
          <a:p>
            <a:endParaRPr lang="tr-TR" dirty="0" smtClean="0"/>
          </a:p>
          <a:p>
            <a:r>
              <a:rPr lang="tr-TR" dirty="0" smtClean="0"/>
              <a:t>Gelişigüzel sayıların        olasılıkla belirlenen miktarını 1.sonuç                                              	olasılıkla belirlenen miktarını 2.sonuç ,        olasılıkla belirlenen miktarını da n.sonuç için ayırmış olduk. Böylece belirtilen bir gelişigüzel sayı hangi sonuç bölgesine düşerse, olayda o sonuç meydana gelmiştir. Bu durumda olasılık dağılımı aşağıdaki matematiksel ifadeyle ibaret olur.</a:t>
            </a:r>
            <a:endParaRPr lang="tr-TR" dirty="0"/>
          </a:p>
        </p:txBody>
      </p:sp>
      <p:pic>
        <p:nvPicPr>
          <p:cNvPr id="3074" name="Picture 2" descr="C:\Users\GOOGLE\Desktop\2.png"/>
          <p:cNvPicPr>
            <a:picLocks noChangeAspect="1" noChangeArrowheads="1"/>
          </p:cNvPicPr>
          <p:nvPr/>
        </p:nvPicPr>
        <p:blipFill>
          <a:blip r:embed="rId2"/>
          <a:srcRect/>
          <a:stretch>
            <a:fillRect/>
          </a:stretch>
        </p:blipFill>
        <p:spPr bwMode="auto">
          <a:xfrm>
            <a:off x="642910" y="2571744"/>
            <a:ext cx="7392987" cy="1457325"/>
          </a:xfrm>
          <a:prstGeom prst="rect">
            <a:avLst/>
          </a:prstGeom>
          <a:noFill/>
        </p:spPr>
      </p:pic>
      <p:pic>
        <p:nvPicPr>
          <p:cNvPr id="3076" name="Picture 4" descr="C:\Users\GOOGLE\Desktop\3.png"/>
          <p:cNvPicPr>
            <a:picLocks noChangeAspect="1" noChangeArrowheads="1"/>
          </p:cNvPicPr>
          <p:nvPr/>
        </p:nvPicPr>
        <p:blipFill>
          <a:blip r:embed="rId3"/>
          <a:srcRect/>
          <a:stretch>
            <a:fillRect/>
          </a:stretch>
        </p:blipFill>
        <p:spPr bwMode="auto">
          <a:xfrm>
            <a:off x="3143240" y="4429132"/>
            <a:ext cx="504825" cy="352425"/>
          </a:xfrm>
          <a:prstGeom prst="rect">
            <a:avLst/>
          </a:prstGeom>
          <a:noFill/>
        </p:spPr>
      </p:pic>
      <p:pic>
        <p:nvPicPr>
          <p:cNvPr id="3077" name="Picture 5" descr="C:\Users\GOOGLE\Desktop\5.png"/>
          <p:cNvPicPr>
            <a:picLocks noChangeAspect="1" noChangeArrowheads="1"/>
          </p:cNvPicPr>
          <p:nvPr/>
        </p:nvPicPr>
        <p:blipFill>
          <a:blip r:embed="rId4"/>
          <a:srcRect/>
          <a:stretch>
            <a:fillRect/>
          </a:stretch>
        </p:blipFill>
        <p:spPr bwMode="auto">
          <a:xfrm>
            <a:off x="714348" y="4786323"/>
            <a:ext cx="571504" cy="285752"/>
          </a:xfrm>
          <a:prstGeom prst="rect">
            <a:avLst/>
          </a:prstGeom>
          <a:noFill/>
        </p:spPr>
      </p:pic>
      <p:pic>
        <p:nvPicPr>
          <p:cNvPr id="3078" name="Picture 6" descr="C:\Users\GOOGLE\Desktop\6.png"/>
          <p:cNvPicPr>
            <a:picLocks noChangeAspect="1" noChangeArrowheads="1"/>
          </p:cNvPicPr>
          <p:nvPr/>
        </p:nvPicPr>
        <p:blipFill>
          <a:blip r:embed="rId5"/>
          <a:srcRect/>
          <a:stretch>
            <a:fillRect/>
          </a:stretch>
        </p:blipFill>
        <p:spPr bwMode="auto">
          <a:xfrm>
            <a:off x="5819775" y="4768850"/>
            <a:ext cx="419100" cy="295275"/>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mba">
  <a:themeElements>
    <a:clrScheme name="Cumba">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Cumba">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umba">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318</TotalTime>
  <Words>1245</Words>
  <Application>Microsoft Office PowerPoint</Application>
  <PresentationFormat>Ekran Gösterisi (4:3)</PresentationFormat>
  <Paragraphs>151</Paragraphs>
  <Slides>35</Slides>
  <Notes>0</Notes>
  <HiddenSlides>0</HiddenSlides>
  <MMClips>0</MMClips>
  <ScaleCrop>false</ScaleCrop>
  <HeadingPairs>
    <vt:vector size="4" baseType="variant">
      <vt:variant>
        <vt:lpstr>Tema</vt:lpstr>
      </vt:variant>
      <vt:variant>
        <vt:i4>1</vt:i4>
      </vt:variant>
      <vt:variant>
        <vt:lpstr>Slayt Başlıkları</vt:lpstr>
      </vt:variant>
      <vt:variant>
        <vt:i4>35</vt:i4>
      </vt:variant>
    </vt:vector>
  </HeadingPairs>
  <TitlesOfParts>
    <vt:vector size="36" baseType="lpstr">
      <vt:lpstr>Cumba</vt:lpstr>
      <vt:lpstr>BENZETİM VE MODELLEME  MONTE CARLO BENZETİMİ  </vt:lpstr>
      <vt:lpstr>İÇİNDEKİLER</vt:lpstr>
      <vt:lpstr>1 - MONTE CARLO BENZETİM METODU</vt:lpstr>
      <vt:lpstr>2 - SİMÜLASYON</vt:lpstr>
      <vt:lpstr>SİMÜLASYONUN UYGULAMA ALANLARI</vt:lpstr>
      <vt:lpstr>SİMÜLASYONUN AVANTAJLARI</vt:lpstr>
      <vt:lpstr>SİMÜLASYONUN DEZAVANTAJLARI</vt:lpstr>
      <vt:lpstr>3 - MONTE CARLO METODU ÖRNEKLERİ</vt:lpstr>
      <vt:lpstr>ÖRNEK 1</vt:lpstr>
      <vt:lpstr>ÖRNEK 1</vt:lpstr>
      <vt:lpstr>ÖRNEK 2</vt:lpstr>
      <vt:lpstr>ÖRNEK 2</vt:lpstr>
      <vt:lpstr>ÖRNEK 2</vt:lpstr>
      <vt:lpstr>ÖRNEK 2 - PROGRAM</vt:lpstr>
      <vt:lpstr>ÖRNEK 2 - ÇIKTI</vt:lpstr>
      <vt:lpstr>ÖRNEK 3</vt:lpstr>
      <vt:lpstr>ÖRNEK 3 - PROGRAM</vt:lpstr>
      <vt:lpstr>ÖRNEK 3 - ÇIKTI</vt:lpstr>
      <vt:lpstr>ÖRNEK 4</vt:lpstr>
      <vt:lpstr>ÖRNEK 4</vt:lpstr>
      <vt:lpstr>ÖRNEK 4 - PROGRAM</vt:lpstr>
      <vt:lpstr>ÖRNEK 4 - ÇIKTI</vt:lpstr>
      <vt:lpstr>4 - ÖDEV </vt:lpstr>
      <vt:lpstr>ÖDEV </vt:lpstr>
      <vt:lpstr>ÖDEV </vt:lpstr>
      <vt:lpstr>ÖDEV </vt:lpstr>
      <vt:lpstr>ÖDEV </vt:lpstr>
      <vt:lpstr>ÖDEV </vt:lpstr>
      <vt:lpstr>ÖDEV </vt:lpstr>
      <vt:lpstr>ÖDEV </vt:lpstr>
      <vt:lpstr>ÖDEV </vt:lpstr>
      <vt:lpstr>ÖDEV </vt:lpstr>
      <vt:lpstr>5 - SONUÇ VE ÖNERİ</vt:lpstr>
      <vt:lpstr>6 - KAYNAKLAR</vt:lpstr>
      <vt:lpstr>SON</vt:lpstr>
    </vt:vector>
  </TitlesOfParts>
  <Manager>Mesut AYDIN</Manager>
  <Company>Mesut AYDIN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BENZETİM VE MODELLEME  MONTE CARLO BENZETİMİ</dc:title>
  <dc:creator>GOOGLE</dc:creator>
  <cp:lastModifiedBy>GOOGLE</cp:lastModifiedBy>
  <cp:revision>74</cp:revision>
  <dcterms:created xsi:type="dcterms:W3CDTF">2012-03-13T10:06:18Z</dcterms:created>
  <dcterms:modified xsi:type="dcterms:W3CDTF">2012-03-14T11:23:35Z</dcterms:modified>
</cp:coreProperties>
</file>