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60" r:id="rId3"/>
    <p:sldId id="261" r:id="rId4"/>
    <p:sldId id="257" r:id="rId5"/>
    <p:sldId id="262" r:id="rId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ADFD"/>
    <a:srgbClr val="CD7B8F"/>
    <a:srgbClr val="E4D961"/>
    <a:srgbClr val="D99A2B"/>
    <a:srgbClr val="F8D202"/>
    <a:srgbClr val="093C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38"/>
  </p:normalViewPr>
  <p:slideViewPr>
    <p:cSldViewPr snapToGrid="0">
      <p:cViewPr varScale="1">
        <p:scale>
          <a:sx n="96" d="100"/>
          <a:sy n="96" d="100"/>
        </p:scale>
        <p:origin x="200" y="6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01F00D-35B5-5547-9B82-5E00847AA31F}" type="datetimeFigureOut">
              <a:rPr lang="en-US" smtClean="0"/>
              <a:t>2/2/24</a:t>
            </a:fld>
            <a:endParaRPr lang="en-US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6E9F7C-8A7E-7046-9713-D5202611D87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424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b="1" i="0" dirty="0">
                <a:solidFill>
                  <a:srgbClr val="242424"/>
                </a:solidFill>
                <a:effectLst/>
                <a:latin typeface="source-serif-pro"/>
              </a:rPr>
              <a:t>Large promo </a:t>
            </a:r>
            <a:r>
              <a:rPr lang="it-IT" b="1" i="0" dirty="0" err="1">
                <a:solidFill>
                  <a:srgbClr val="242424"/>
                </a:solidFill>
                <a:effectLst/>
                <a:latin typeface="source-serif-pro"/>
              </a:rPr>
              <a:t>tile</a:t>
            </a:r>
            <a:r>
              <a:rPr lang="it-IT" b="0" i="0" dirty="0">
                <a:solidFill>
                  <a:srgbClr val="242424"/>
                </a:solidFill>
                <a:effectLst/>
                <a:latin typeface="source-serif-pro"/>
              </a:rPr>
              <a:t> of size 920x680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6E9F7C-8A7E-7046-9713-D5202611D87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6045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6A5A25-6BA6-C567-E267-2D7648B402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E7BDEAE3-6477-B827-4B6F-3BED7560B5D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B7288996-2D92-B026-5F7F-DA4AD37992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b="1" i="0" dirty="0">
                <a:solidFill>
                  <a:srgbClr val="242424"/>
                </a:solidFill>
                <a:effectLst/>
                <a:latin typeface="source-serif-pro"/>
              </a:rPr>
              <a:t>small promo </a:t>
            </a:r>
            <a:r>
              <a:rPr lang="it-IT" b="1" i="0" dirty="0" err="1">
                <a:solidFill>
                  <a:srgbClr val="242424"/>
                </a:solidFill>
                <a:effectLst/>
                <a:latin typeface="source-serif-pro"/>
              </a:rPr>
              <a:t>tile</a:t>
            </a:r>
            <a:r>
              <a:rPr lang="it-IT" b="0" i="0" dirty="0">
                <a:solidFill>
                  <a:srgbClr val="242424"/>
                </a:solidFill>
                <a:effectLst/>
                <a:latin typeface="source-serif-pro"/>
              </a:rPr>
              <a:t> of 440x280</a:t>
            </a:r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45CB9D0-1553-7836-7A8F-D0E53CC8E9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6E9F7C-8A7E-7046-9713-D5202611D87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0064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923834-EFB5-D3EE-CDDF-22F9B31C10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42F304E3-9B21-4C70-91E5-C39E6C9C44E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1C0B2762-F62F-9B1F-1FE2-F0BEAF9676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b="1" i="0" dirty="0" err="1">
                <a:solidFill>
                  <a:srgbClr val="242424"/>
                </a:solidFill>
                <a:effectLst/>
                <a:latin typeface="source-serif-pro"/>
              </a:rPr>
              <a:t>Marquee</a:t>
            </a:r>
            <a:r>
              <a:rPr lang="it-IT" b="1" i="0" dirty="0">
                <a:solidFill>
                  <a:srgbClr val="242424"/>
                </a:solidFill>
                <a:effectLst/>
                <a:latin typeface="source-serif-pro"/>
              </a:rPr>
              <a:t> promo </a:t>
            </a:r>
            <a:r>
              <a:rPr lang="it-IT" b="1" i="0" dirty="0" err="1">
                <a:solidFill>
                  <a:srgbClr val="242424"/>
                </a:solidFill>
                <a:effectLst/>
                <a:latin typeface="source-serif-pro"/>
              </a:rPr>
              <a:t>tile</a:t>
            </a:r>
            <a:r>
              <a:rPr lang="it-IT" b="1" i="0" dirty="0">
                <a:solidFill>
                  <a:srgbClr val="242424"/>
                </a:solidFill>
                <a:effectLst/>
                <a:latin typeface="source-serif-pro"/>
              </a:rPr>
              <a:t> </a:t>
            </a:r>
            <a:r>
              <a:rPr lang="it-IT" b="0" i="0" dirty="0">
                <a:solidFill>
                  <a:srgbClr val="242424"/>
                </a:solidFill>
                <a:effectLst/>
                <a:latin typeface="source-serif-pro"/>
              </a:rPr>
              <a:t>of size 1400x560</a:t>
            </a:r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5CC68A8-0E93-8FB0-01A0-D5C1A0A6711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6E9F7C-8A7E-7046-9713-D5202611D87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8524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6E9F7C-8A7E-7046-9713-D5202611D87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1590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4EDB1E6-58E8-F254-4D72-80AAD514B9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04D3981-C489-6992-0833-EEC772D93C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482CE44-F744-ADA1-3F39-540470668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09DAC-06AE-E44D-A5CA-826DD6207ED2}" type="datetimeFigureOut">
              <a:rPr lang="en-US" smtClean="0"/>
              <a:t>2/2/24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7298F70-669B-DD5C-2B9A-F53980CC8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1F5720B-A74B-534A-6A61-76CDF67A8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49280-858E-5A46-915A-E63C316CDF1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111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5320EAC-8F5A-8993-3031-EAE4D6F33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8BE698D-8D3D-27FC-7379-A941B470EB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0C34CDE-68AF-6368-74B1-27E1605ED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09DAC-06AE-E44D-A5CA-826DD6207ED2}" type="datetimeFigureOut">
              <a:rPr lang="en-US" smtClean="0"/>
              <a:t>2/2/24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9239BB5-F868-F117-4953-D138622BD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F547878-1FB1-1B66-C1A6-FD8D75095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49280-858E-5A46-915A-E63C316CDF1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8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F3DF8B68-EE32-745A-69F5-58ABFD7560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E3102608-86A3-8A50-D24F-A96351001E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586DFA6-7EA4-1430-A4D9-0A176B589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09DAC-06AE-E44D-A5CA-826DD6207ED2}" type="datetimeFigureOut">
              <a:rPr lang="en-US" smtClean="0"/>
              <a:t>2/2/24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150088D-7F2A-6EBB-15BB-1AFACD394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05DD961-D904-AF17-C4C6-E91A2C501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49280-858E-5A46-915A-E63C316CDF1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6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0B2445C-B5F7-89CD-33E6-1B2F4B1B5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EC5908B-2879-5BED-8570-0252144BB8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0959A0B-C778-0DA6-1246-0296215DD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09DAC-06AE-E44D-A5CA-826DD6207ED2}" type="datetimeFigureOut">
              <a:rPr lang="en-US" smtClean="0"/>
              <a:t>2/2/24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2F7CF9C-704C-EA3A-257F-BFA128CEE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21E982C-F63A-5934-D815-6DEA201EA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49280-858E-5A46-915A-E63C316CDF1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219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F88153B-4E19-CE07-FFD4-E811F52DF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108E51E-8029-779C-ADCE-6F0788EFEC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4CA6F2A-7A50-2DAB-FB74-68189FF33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09DAC-06AE-E44D-A5CA-826DD6207ED2}" type="datetimeFigureOut">
              <a:rPr lang="en-US" smtClean="0"/>
              <a:t>2/2/24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73B7174-253C-1659-497B-9D2F0EC64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2B55FDE-DC4D-2BB5-E371-2E27D849C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49280-858E-5A46-915A-E63C316CDF1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897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0C163B6-9A09-210D-CDA8-214A597AF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0987F08-589B-35EF-D5E8-BC8025FE87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99C3B18-486E-D332-CD4D-81D49F827B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9C31DBE-0148-9E09-DB47-4CE3FB2C4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09DAC-06AE-E44D-A5CA-826DD6207ED2}" type="datetimeFigureOut">
              <a:rPr lang="en-US" smtClean="0"/>
              <a:t>2/2/24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E995FFB-4B98-566B-91EB-05BF4C3FE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198B375-EB6E-3C63-66C9-18116BFBF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49280-858E-5A46-915A-E63C316CDF1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518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7E54EA5-9062-A14B-C94A-6F95DAC04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32E6EE2-2D85-2633-3C1C-639A1A924D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73AB337-C80A-51E4-1CB2-E0B4D43E92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CDABCE4C-3731-3E2A-1690-73E307DC69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6BDDFBA8-05EE-8E09-AB2F-5C4CFF54AC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9D6E35F3-9694-A832-314D-FF0F7B58A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09DAC-06AE-E44D-A5CA-826DD6207ED2}" type="datetimeFigureOut">
              <a:rPr lang="en-US" smtClean="0"/>
              <a:t>2/2/24</a:t>
            </a:fld>
            <a:endParaRPr lang="en-US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001EDABD-DBDE-6135-7C50-415F11C57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45FD241A-0534-316E-63B0-362044063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49280-858E-5A46-915A-E63C316CDF1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326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4306E34-50DB-88B8-7AF2-01D122F89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A65F2BC1-5BFB-4578-2265-8A02C2126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09DAC-06AE-E44D-A5CA-826DD6207ED2}" type="datetimeFigureOut">
              <a:rPr lang="en-US" smtClean="0"/>
              <a:t>2/2/24</a:t>
            </a:fld>
            <a:endParaRPr lang="en-US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A31999C6-BB34-13E1-C0AF-837795063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CE2CC46-ADE8-60E0-019F-EE38836E6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49280-858E-5A46-915A-E63C316CDF1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556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88879C5-DC53-A0C3-0028-F198EB902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09DAC-06AE-E44D-A5CA-826DD6207ED2}" type="datetimeFigureOut">
              <a:rPr lang="en-US" smtClean="0"/>
              <a:t>2/2/24</a:t>
            </a:fld>
            <a:endParaRPr lang="en-US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8C3B0304-4087-0B16-CEC8-421487E31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F2F2744-934D-598C-8714-1CE1805B9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49280-858E-5A46-915A-E63C316CDF1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680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0BE8AE6-44CE-90DC-013B-FD3C28EFE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FAFE2E9-9254-E789-72E6-CF8C49F6A9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41A1454-47F9-FC96-D6C0-F041FC367F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AD56A5D-DA5F-CD56-0618-8E5BCDD33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09DAC-06AE-E44D-A5CA-826DD6207ED2}" type="datetimeFigureOut">
              <a:rPr lang="en-US" smtClean="0"/>
              <a:t>2/2/24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E6066D3-9739-9BFA-E42B-98FEF4169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748AD03-D533-EB42-6A4E-2D581CD44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49280-858E-5A46-915A-E63C316CDF1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009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8D99F2-DEBC-3FD2-26E7-5C603657F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CDBF4C3A-E62B-DF00-B327-874E294670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BFFF8E0F-98B9-D839-0E57-4923DBE74B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8B63F32-5C56-93E9-3D41-2E885F244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09DAC-06AE-E44D-A5CA-826DD6207ED2}" type="datetimeFigureOut">
              <a:rPr lang="en-US" smtClean="0"/>
              <a:t>2/2/24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C2C54ED-2F6F-521D-C2A6-2A82C2D40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DA59135-5204-0A04-0893-4DC312B57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49280-858E-5A46-915A-E63C316CDF1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880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500F4767-C2B1-E33B-5FB6-6276BD2B9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8631DA9-13D8-4F9B-DB48-C5701C7DF8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FFA6256-A6F2-7F54-1B36-21E425A350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809DAC-06AE-E44D-A5CA-826DD6207ED2}" type="datetimeFigureOut">
              <a:rPr lang="en-US" smtClean="0"/>
              <a:t>2/2/24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4266B4A-8ED4-CBFB-B92F-F53E242FB0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A69818C-D2EC-4B71-5206-6CFCEFC168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E49280-858E-5A46-915A-E63C316CDF1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686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microsoft.com/office/2007/relationships/hdphoto" Target="../media/hdphoto1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6.png"/><Relationship Id="rId4" Type="http://schemas.openxmlformats.org/officeDocument/2006/relationships/image" Target="../media/image2.png"/><Relationship Id="rId9" Type="http://schemas.microsoft.com/office/2007/relationships/hdphoto" Target="../media/hdphoto2.wdp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microsoft.com/office/2007/relationships/hdphoto" Target="../media/hdphoto3.wd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6.png"/><Relationship Id="rId4" Type="http://schemas.openxmlformats.org/officeDocument/2006/relationships/image" Target="../media/image2.png"/><Relationship Id="rId9" Type="http://schemas.microsoft.com/office/2007/relationships/hdphoto" Target="../media/hdphoto4.wdp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microsoft.com/office/2007/relationships/hdphoto" Target="../media/hdphoto3.wd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6.png"/><Relationship Id="rId4" Type="http://schemas.openxmlformats.org/officeDocument/2006/relationships/image" Target="../media/image2.png"/><Relationship Id="rId9" Type="http://schemas.microsoft.com/office/2007/relationships/hdphoto" Target="../media/hdphoto4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microsoft.com/office/2007/relationships/hdphoto" Target="../media/hdphoto5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F7994D48-3B35-7099-344E-3475941655AA}"/>
              </a:ext>
            </a:extLst>
          </p:cNvPr>
          <p:cNvSpPr txBox="1"/>
          <p:nvPr/>
        </p:nvSpPr>
        <p:spPr>
          <a:xfrm>
            <a:off x="5779911" y="163814"/>
            <a:ext cx="3206044" cy="89725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 dirty="0">
                <a:solidFill>
                  <a:srgbClr val="093C82"/>
                </a:solidFill>
                <a:latin typeface="Bauhaus 93" pitchFamily="82" charset="77"/>
                <a:ea typeface="Apple Symbols" panose="02000000000000000000" pitchFamily="2" charset="-79"/>
                <a:cs typeface="Apple Symbols" panose="02000000000000000000" pitchFamily="2" charset="-79"/>
              </a:rPr>
              <a:t>dblp Search</a:t>
            </a:r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PUBLICATIONS | Prateek Panwar">
            <a:extLst>
              <a:ext uri="{FF2B5EF4-FFF2-40B4-BE49-F238E27FC236}">
                <a16:creationId xmlns:a16="http://schemas.microsoft.com/office/drawing/2014/main" id="{2E988BF0-074F-2AE8-AC84-C1110B9A97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71" r="-1" b="1744"/>
          <a:stretch/>
        </p:blipFill>
        <p:spPr bwMode="auto">
          <a:xfrm>
            <a:off x="3610080" y="212177"/>
            <a:ext cx="2121962" cy="2543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8B925937-C489-E51E-F6C9-0D6ABF51D4A2}"/>
              </a:ext>
            </a:extLst>
          </p:cNvPr>
          <p:cNvSpPr txBox="1"/>
          <p:nvPr/>
        </p:nvSpPr>
        <p:spPr>
          <a:xfrm>
            <a:off x="5815922" y="1052029"/>
            <a:ext cx="3202085" cy="125223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solidFill>
                  <a:srgbClr val="D99A2B"/>
                </a:solidFill>
                <a:latin typeface="Congenial" panose="020F0502020204030204" pitchFamily="34" charset="0"/>
              </a:rPr>
              <a:t>Find publications and </a:t>
            </a:r>
          </a:p>
          <a:p>
            <a:pPr>
              <a:spcAft>
                <a:spcPts val="600"/>
              </a:spcAft>
            </a:pPr>
            <a:r>
              <a:rPr lang="en-US" sz="2000" dirty="0">
                <a:solidFill>
                  <a:srgbClr val="D99A2B"/>
                </a:solidFill>
                <a:latin typeface="Congenial" panose="020F0502020204030204" pitchFamily="34" charset="0"/>
              </a:rPr>
              <a:t>Get BibTeX entries </a:t>
            </a:r>
          </a:p>
          <a:p>
            <a:pPr>
              <a:spcAft>
                <a:spcPts val="600"/>
              </a:spcAft>
            </a:pPr>
            <a:r>
              <a:rPr lang="en-US" sz="2000" b="1" dirty="0">
                <a:solidFill>
                  <a:srgbClr val="093C82">
                    <a:alpha val="80000"/>
                  </a:srgbClr>
                </a:solidFill>
                <a:latin typeface="Congenial" panose="020F0502020204030204" pitchFamily="34" charset="0"/>
              </a:rPr>
              <a:t>Without leaving your page</a:t>
            </a:r>
          </a:p>
        </p:txBody>
      </p:sp>
      <p:cxnSp>
        <p:nvCxnSpPr>
          <p:cNvPr id="1035" name="Straight Connector 1034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ttangolo 14">
            <a:extLst>
              <a:ext uri="{FF2B5EF4-FFF2-40B4-BE49-F238E27FC236}">
                <a16:creationId xmlns:a16="http://schemas.microsoft.com/office/drawing/2014/main" id="{9293046B-8BB5-8AF3-7016-A5E30214482B}"/>
              </a:ext>
            </a:extLst>
          </p:cNvPr>
          <p:cNvSpPr>
            <a:spLocks noChangeAspect="1"/>
          </p:cNvSpPr>
          <p:nvPr/>
        </p:nvSpPr>
        <p:spPr>
          <a:xfrm>
            <a:off x="3585955" y="153978"/>
            <a:ext cx="5400000" cy="407212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Web browser laptop computer - Network &amp; Communication Icons">
            <a:extLst>
              <a:ext uri="{FF2B5EF4-FFF2-40B4-BE49-F238E27FC236}">
                <a16:creationId xmlns:a16="http://schemas.microsoft.com/office/drawing/2014/main" id="{E4055E5B-BCD9-7553-25B7-7762160414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880888" y="2844072"/>
            <a:ext cx="1377248" cy="1377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D16D46CF-2FE1-8E08-A3A7-913E955898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46549">
            <a:off x="6471858" y="2390756"/>
            <a:ext cx="445855" cy="503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>
            <a:extLst>
              <a:ext uri="{FF2B5EF4-FFF2-40B4-BE49-F238E27FC236}">
                <a16:creationId xmlns:a16="http://schemas.microsoft.com/office/drawing/2014/main" id="{5A0D838D-441D-8B03-E94A-BBDBFB3E23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82753">
            <a:off x="6805155" y="2565827"/>
            <a:ext cx="648330" cy="731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>
            <a:extLst>
              <a:ext uri="{FF2B5EF4-FFF2-40B4-BE49-F238E27FC236}">
                <a16:creationId xmlns:a16="http://schemas.microsoft.com/office/drawing/2014/main" id="{1F1D7E7B-99FD-CB6C-F961-600F253176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68568">
            <a:off x="7386733" y="2396044"/>
            <a:ext cx="445855" cy="503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6">
            <a:extLst>
              <a:ext uri="{FF2B5EF4-FFF2-40B4-BE49-F238E27FC236}">
                <a16:creationId xmlns:a16="http://schemas.microsoft.com/office/drawing/2014/main" id="{08A7C32B-CC6A-2B16-A21D-7457F8D23A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1056">
            <a:off x="7368250" y="2907089"/>
            <a:ext cx="707673" cy="798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6">
            <a:extLst>
              <a:ext uri="{FF2B5EF4-FFF2-40B4-BE49-F238E27FC236}">
                <a16:creationId xmlns:a16="http://schemas.microsoft.com/office/drawing/2014/main" id="{ADEF33E4-0A5D-F59B-2D3B-594EEF590E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18444">
            <a:off x="6499106" y="3045287"/>
            <a:ext cx="481971" cy="543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6">
            <a:extLst>
              <a:ext uri="{FF2B5EF4-FFF2-40B4-BE49-F238E27FC236}">
                <a16:creationId xmlns:a16="http://schemas.microsoft.com/office/drawing/2014/main" id="{9F4CD9E9-C48E-2F89-6E6A-02ACA7D63B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1291">
            <a:off x="7878114" y="2547633"/>
            <a:ext cx="707673" cy="798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6">
            <a:extLst>
              <a:ext uri="{FF2B5EF4-FFF2-40B4-BE49-F238E27FC236}">
                <a16:creationId xmlns:a16="http://schemas.microsoft.com/office/drawing/2014/main" id="{43809067-6478-4FA9-FE10-5B43EB5804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346813">
            <a:off x="6870938" y="3327538"/>
            <a:ext cx="707673" cy="798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6">
            <a:extLst>
              <a:ext uri="{FF2B5EF4-FFF2-40B4-BE49-F238E27FC236}">
                <a16:creationId xmlns:a16="http://schemas.microsoft.com/office/drawing/2014/main" id="{51A12F97-A004-58E7-712A-90DBCD62E0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65973">
            <a:off x="7829223" y="3224584"/>
            <a:ext cx="707673" cy="798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Ovale 29">
            <a:extLst>
              <a:ext uri="{FF2B5EF4-FFF2-40B4-BE49-F238E27FC236}">
                <a16:creationId xmlns:a16="http://schemas.microsoft.com/office/drawing/2014/main" id="{C91138D1-3FF2-1896-43F8-3DC94A3FB453}"/>
              </a:ext>
            </a:extLst>
          </p:cNvPr>
          <p:cNvSpPr>
            <a:spLocks noChangeAspect="1"/>
          </p:cNvSpPr>
          <p:nvPr/>
        </p:nvSpPr>
        <p:spPr>
          <a:xfrm>
            <a:off x="6016715" y="2960397"/>
            <a:ext cx="114069" cy="108000"/>
          </a:xfrm>
          <a:prstGeom prst="ellipse">
            <a:avLst/>
          </a:prstGeom>
          <a:solidFill>
            <a:srgbClr val="9BADF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e 30">
            <a:extLst>
              <a:ext uri="{FF2B5EF4-FFF2-40B4-BE49-F238E27FC236}">
                <a16:creationId xmlns:a16="http://schemas.microsoft.com/office/drawing/2014/main" id="{BDBDC403-D644-A21B-D01A-81949288F564}"/>
              </a:ext>
            </a:extLst>
          </p:cNvPr>
          <p:cNvSpPr>
            <a:spLocks noChangeAspect="1"/>
          </p:cNvSpPr>
          <p:nvPr/>
        </p:nvSpPr>
        <p:spPr>
          <a:xfrm>
            <a:off x="6130393" y="2641083"/>
            <a:ext cx="266161" cy="252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e 33">
            <a:extLst>
              <a:ext uri="{FF2B5EF4-FFF2-40B4-BE49-F238E27FC236}">
                <a16:creationId xmlns:a16="http://schemas.microsoft.com/office/drawing/2014/main" id="{DD2545DF-19A5-0602-E71D-FCD1C1EF319C}"/>
              </a:ext>
            </a:extLst>
          </p:cNvPr>
          <p:cNvSpPr>
            <a:spLocks noChangeAspect="1"/>
          </p:cNvSpPr>
          <p:nvPr/>
        </p:nvSpPr>
        <p:spPr>
          <a:xfrm>
            <a:off x="6169115" y="3112796"/>
            <a:ext cx="190115" cy="180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e 35">
            <a:extLst>
              <a:ext uri="{FF2B5EF4-FFF2-40B4-BE49-F238E27FC236}">
                <a16:creationId xmlns:a16="http://schemas.microsoft.com/office/drawing/2014/main" id="{3894A9A2-A94C-E66D-E0D2-648195E1B391}"/>
              </a:ext>
            </a:extLst>
          </p:cNvPr>
          <p:cNvSpPr>
            <a:spLocks noChangeAspect="1"/>
          </p:cNvSpPr>
          <p:nvPr/>
        </p:nvSpPr>
        <p:spPr>
          <a:xfrm>
            <a:off x="5917323" y="2781494"/>
            <a:ext cx="76046" cy="72000"/>
          </a:xfrm>
          <a:prstGeom prst="ellipse">
            <a:avLst/>
          </a:prstGeom>
          <a:solidFill>
            <a:srgbClr val="E4D96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Immagine 38">
            <a:extLst>
              <a:ext uri="{FF2B5EF4-FFF2-40B4-BE49-F238E27FC236}">
                <a16:creationId xmlns:a16="http://schemas.microsoft.com/office/drawing/2014/main" id="{A849DAFD-85D8-0DF0-A37F-35EE38DDBCD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812647" y="2322719"/>
            <a:ext cx="91391" cy="1884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317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3C7E29F-0880-8EF0-F2ED-681F70B7F1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A3584D4D-4DD7-8C80-821A-B51CA0312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D5EE0DAC-96C7-92F6-7F1A-267A86673C7C}"/>
              </a:ext>
            </a:extLst>
          </p:cNvPr>
          <p:cNvSpPr txBox="1"/>
          <p:nvPr/>
        </p:nvSpPr>
        <p:spPr>
          <a:xfrm>
            <a:off x="5779911" y="163814"/>
            <a:ext cx="3206044" cy="89725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 dirty="0">
                <a:solidFill>
                  <a:srgbClr val="093C82"/>
                </a:solidFill>
                <a:latin typeface="Bauhaus 93" pitchFamily="82" charset="77"/>
                <a:ea typeface="Apple Symbols" panose="02000000000000000000" pitchFamily="2" charset="-79"/>
                <a:cs typeface="Apple Symbols" panose="02000000000000000000" pitchFamily="2" charset="-79"/>
              </a:rPr>
              <a:t>dblp Search</a:t>
            </a:r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50D4444A-8267-373E-08ED-F858619DE8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PUBLICATIONS | Prateek Panwar">
            <a:extLst>
              <a:ext uri="{FF2B5EF4-FFF2-40B4-BE49-F238E27FC236}">
                <a16:creationId xmlns:a16="http://schemas.microsoft.com/office/drawing/2014/main" id="{B2027F9E-A0D8-38A8-FBAB-1227EF4DDE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71" r="-1" b="1744"/>
          <a:stretch/>
        </p:blipFill>
        <p:spPr bwMode="auto">
          <a:xfrm>
            <a:off x="3610080" y="212177"/>
            <a:ext cx="2121962" cy="2543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BD4A795-BCBC-710B-3AF7-EF44E0C9CF6D}"/>
              </a:ext>
            </a:extLst>
          </p:cNvPr>
          <p:cNvSpPr txBox="1"/>
          <p:nvPr/>
        </p:nvSpPr>
        <p:spPr>
          <a:xfrm>
            <a:off x="5815922" y="1052029"/>
            <a:ext cx="3202085" cy="125223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solidFill>
                  <a:srgbClr val="D99A2B"/>
                </a:solidFill>
                <a:latin typeface="Congenial" panose="020F0502020204030204" pitchFamily="34" charset="0"/>
              </a:rPr>
              <a:t>Find publications and </a:t>
            </a:r>
          </a:p>
          <a:p>
            <a:pPr>
              <a:spcAft>
                <a:spcPts val="600"/>
              </a:spcAft>
            </a:pPr>
            <a:r>
              <a:rPr lang="en-US" sz="2000" dirty="0">
                <a:solidFill>
                  <a:srgbClr val="D99A2B"/>
                </a:solidFill>
                <a:latin typeface="Congenial" panose="020F0502020204030204" pitchFamily="34" charset="0"/>
              </a:rPr>
              <a:t>Get BibTeX entries </a:t>
            </a:r>
          </a:p>
          <a:p>
            <a:pPr>
              <a:spcAft>
                <a:spcPts val="600"/>
              </a:spcAft>
            </a:pPr>
            <a:r>
              <a:rPr lang="en-US" sz="2000" b="1" dirty="0">
                <a:solidFill>
                  <a:srgbClr val="093C82">
                    <a:alpha val="80000"/>
                  </a:srgbClr>
                </a:solidFill>
                <a:latin typeface="Congenial" panose="020F0502020204030204" pitchFamily="34" charset="0"/>
              </a:rPr>
              <a:t>Without leaving your page</a:t>
            </a:r>
          </a:p>
        </p:txBody>
      </p:sp>
      <p:cxnSp>
        <p:nvCxnSpPr>
          <p:cNvPr id="1035" name="Straight Connector 1034">
            <a:extLst>
              <a:ext uri="{FF2B5EF4-FFF2-40B4-BE49-F238E27FC236}">
                <a16:creationId xmlns:a16="http://schemas.microsoft.com/office/drawing/2014/main" id="{67DD058F-AC7D-6A90-B98D-B83055A675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Web browser laptop computer - Network &amp; Communication Icons">
            <a:extLst>
              <a:ext uri="{FF2B5EF4-FFF2-40B4-BE49-F238E27FC236}">
                <a16:creationId xmlns:a16="http://schemas.microsoft.com/office/drawing/2014/main" id="{695E0D4A-5857-0CA7-0B44-598E0BF411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880888" y="2844072"/>
            <a:ext cx="1377248" cy="1377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96225B7E-041C-833A-51B4-3B4F22C570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46549">
            <a:off x="6471858" y="2390756"/>
            <a:ext cx="445855" cy="503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>
            <a:extLst>
              <a:ext uri="{FF2B5EF4-FFF2-40B4-BE49-F238E27FC236}">
                <a16:creationId xmlns:a16="http://schemas.microsoft.com/office/drawing/2014/main" id="{F928644C-ABEE-938D-123A-4B3FBBBD93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82753">
            <a:off x="6805155" y="2565827"/>
            <a:ext cx="648330" cy="731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>
            <a:extLst>
              <a:ext uri="{FF2B5EF4-FFF2-40B4-BE49-F238E27FC236}">
                <a16:creationId xmlns:a16="http://schemas.microsoft.com/office/drawing/2014/main" id="{657819EE-9DE3-EED8-AA9D-7B8D69A20D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68568">
            <a:off x="7386733" y="2396044"/>
            <a:ext cx="445855" cy="503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6">
            <a:extLst>
              <a:ext uri="{FF2B5EF4-FFF2-40B4-BE49-F238E27FC236}">
                <a16:creationId xmlns:a16="http://schemas.microsoft.com/office/drawing/2014/main" id="{1B73FB7D-025E-5C00-04FD-B771F3F8C9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1056">
            <a:off x="7368250" y="2907089"/>
            <a:ext cx="707673" cy="798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6">
            <a:extLst>
              <a:ext uri="{FF2B5EF4-FFF2-40B4-BE49-F238E27FC236}">
                <a16:creationId xmlns:a16="http://schemas.microsoft.com/office/drawing/2014/main" id="{17572F0E-2CBE-A6D7-79D1-F75471F220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18444">
            <a:off x="6499106" y="3045287"/>
            <a:ext cx="481971" cy="543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6">
            <a:extLst>
              <a:ext uri="{FF2B5EF4-FFF2-40B4-BE49-F238E27FC236}">
                <a16:creationId xmlns:a16="http://schemas.microsoft.com/office/drawing/2014/main" id="{9C33306A-AA4E-D2FB-2D1E-D5D43E2571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1291">
            <a:off x="7878114" y="2547633"/>
            <a:ext cx="707673" cy="798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6">
            <a:extLst>
              <a:ext uri="{FF2B5EF4-FFF2-40B4-BE49-F238E27FC236}">
                <a16:creationId xmlns:a16="http://schemas.microsoft.com/office/drawing/2014/main" id="{825D7CF7-7460-FD51-F882-5DF2CFED95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346813">
            <a:off x="6870938" y="3327538"/>
            <a:ext cx="707673" cy="798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6">
            <a:extLst>
              <a:ext uri="{FF2B5EF4-FFF2-40B4-BE49-F238E27FC236}">
                <a16:creationId xmlns:a16="http://schemas.microsoft.com/office/drawing/2014/main" id="{6CC7E1BE-190E-6D60-35B3-EC384CB98A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65973">
            <a:off x="7829223" y="3224584"/>
            <a:ext cx="707673" cy="798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Ovale 29">
            <a:extLst>
              <a:ext uri="{FF2B5EF4-FFF2-40B4-BE49-F238E27FC236}">
                <a16:creationId xmlns:a16="http://schemas.microsoft.com/office/drawing/2014/main" id="{8496B4FE-B106-0C7D-21A6-C8CFDA920F85}"/>
              </a:ext>
            </a:extLst>
          </p:cNvPr>
          <p:cNvSpPr>
            <a:spLocks noChangeAspect="1"/>
          </p:cNvSpPr>
          <p:nvPr/>
        </p:nvSpPr>
        <p:spPr>
          <a:xfrm>
            <a:off x="6016715" y="2960397"/>
            <a:ext cx="114069" cy="108000"/>
          </a:xfrm>
          <a:prstGeom prst="ellipse">
            <a:avLst/>
          </a:prstGeom>
          <a:solidFill>
            <a:srgbClr val="9BADF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e 30">
            <a:extLst>
              <a:ext uri="{FF2B5EF4-FFF2-40B4-BE49-F238E27FC236}">
                <a16:creationId xmlns:a16="http://schemas.microsoft.com/office/drawing/2014/main" id="{84361E44-3FE7-1B24-1AC3-3BD7BDFF03FD}"/>
              </a:ext>
            </a:extLst>
          </p:cNvPr>
          <p:cNvSpPr>
            <a:spLocks noChangeAspect="1"/>
          </p:cNvSpPr>
          <p:nvPr/>
        </p:nvSpPr>
        <p:spPr>
          <a:xfrm>
            <a:off x="6130393" y="2641083"/>
            <a:ext cx="266161" cy="252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e 33">
            <a:extLst>
              <a:ext uri="{FF2B5EF4-FFF2-40B4-BE49-F238E27FC236}">
                <a16:creationId xmlns:a16="http://schemas.microsoft.com/office/drawing/2014/main" id="{AACF947E-E942-B432-DD76-56A7FDD508A6}"/>
              </a:ext>
            </a:extLst>
          </p:cNvPr>
          <p:cNvSpPr>
            <a:spLocks noChangeAspect="1"/>
          </p:cNvSpPr>
          <p:nvPr/>
        </p:nvSpPr>
        <p:spPr>
          <a:xfrm>
            <a:off x="6169115" y="3112796"/>
            <a:ext cx="190115" cy="180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e 35">
            <a:extLst>
              <a:ext uri="{FF2B5EF4-FFF2-40B4-BE49-F238E27FC236}">
                <a16:creationId xmlns:a16="http://schemas.microsoft.com/office/drawing/2014/main" id="{F3A88468-8801-15A7-E92A-83438F244F03}"/>
              </a:ext>
            </a:extLst>
          </p:cNvPr>
          <p:cNvSpPr>
            <a:spLocks noChangeAspect="1"/>
          </p:cNvSpPr>
          <p:nvPr/>
        </p:nvSpPr>
        <p:spPr>
          <a:xfrm>
            <a:off x="5917323" y="2781494"/>
            <a:ext cx="76046" cy="72000"/>
          </a:xfrm>
          <a:prstGeom prst="ellipse">
            <a:avLst/>
          </a:prstGeom>
          <a:solidFill>
            <a:srgbClr val="E4D96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Immagine 38">
            <a:extLst>
              <a:ext uri="{FF2B5EF4-FFF2-40B4-BE49-F238E27FC236}">
                <a16:creationId xmlns:a16="http://schemas.microsoft.com/office/drawing/2014/main" id="{4011E71B-A3CE-08B9-5CE1-783042DF449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812647" y="2322719"/>
            <a:ext cx="91391" cy="1884930"/>
          </a:xfrm>
          <a:prstGeom prst="rect">
            <a:avLst/>
          </a:prstGeom>
        </p:spPr>
      </p:pic>
      <p:sp>
        <p:nvSpPr>
          <p:cNvPr id="2" name="Rettangolo 1">
            <a:extLst>
              <a:ext uri="{FF2B5EF4-FFF2-40B4-BE49-F238E27FC236}">
                <a16:creationId xmlns:a16="http://schemas.microsoft.com/office/drawing/2014/main" id="{5492D2A8-D383-B621-3BAF-B477E8FCFEC1}"/>
              </a:ext>
            </a:extLst>
          </p:cNvPr>
          <p:cNvSpPr>
            <a:spLocks noChangeAspect="1"/>
          </p:cNvSpPr>
          <p:nvPr/>
        </p:nvSpPr>
        <p:spPr>
          <a:xfrm>
            <a:off x="3326987" y="163814"/>
            <a:ext cx="5955813" cy="410400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424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E2429F5-EF50-C1DA-146A-8823148967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14E0E04D-DD86-AF7E-BEA3-185C60A353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8D4B9281-C605-97D7-D22B-80899523DC81}"/>
              </a:ext>
            </a:extLst>
          </p:cNvPr>
          <p:cNvSpPr txBox="1"/>
          <p:nvPr/>
        </p:nvSpPr>
        <p:spPr>
          <a:xfrm>
            <a:off x="6048784" y="361567"/>
            <a:ext cx="5006125" cy="89725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b="1" dirty="0">
                <a:solidFill>
                  <a:srgbClr val="093C82"/>
                </a:solidFill>
                <a:latin typeface="Bauhaus 93" pitchFamily="82" charset="77"/>
                <a:ea typeface="Apple Symbols" panose="02000000000000000000" pitchFamily="2" charset="-79"/>
                <a:cs typeface="Apple Symbols" panose="02000000000000000000" pitchFamily="2" charset="-79"/>
              </a:rPr>
              <a:t>dblp Search</a:t>
            </a:r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4891659D-8631-299F-2D5C-418627546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PUBLICATIONS | Prateek Panwar">
            <a:extLst>
              <a:ext uri="{FF2B5EF4-FFF2-40B4-BE49-F238E27FC236}">
                <a16:creationId xmlns:a16="http://schemas.microsoft.com/office/drawing/2014/main" id="{78058490-AE0A-0F2F-8737-CD2B031D16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71" r="-1" b="1744"/>
          <a:stretch/>
        </p:blipFill>
        <p:spPr bwMode="auto">
          <a:xfrm>
            <a:off x="2373694" y="383157"/>
            <a:ext cx="3125749" cy="3746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90C7ECFA-8368-F839-7F0D-8A480ADD91F1}"/>
              </a:ext>
            </a:extLst>
          </p:cNvPr>
          <p:cNvSpPr txBox="1"/>
          <p:nvPr/>
        </p:nvSpPr>
        <p:spPr>
          <a:xfrm>
            <a:off x="6015023" y="1206967"/>
            <a:ext cx="5442782" cy="1252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solidFill>
                  <a:srgbClr val="D99A2B"/>
                </a:solidFill>
                <a:latin typeface="Congenial" panose="020F0502020204030204" pitchFamily="34" charset="0"/>
              </a:rPr>
              <a:t>Find publications and get BibTeX entries </a:t>
            </a:r>
          </a:p>
          <a:p>
            <a:pPr>
              <a:spcAft>
                <a:spcPts val="600"/>
              </a:spcAft>
            </a:pPr>
            <a:r>
              <a:rPr lang="en-US" sz="3200" b="1" dirty="0">
                <a:solidFill>
                  <a:srgbClr val="093C82">
                    <a:alpha val="80000"/>
                  </a:srgbClr>
                </a:solidFill>
                <a:latin typeface="Congenial" panose="020F0502020204030204" pitchFamily="34" charset="0"/>
              </a:rPr>
              <a:t>Without leaving your page</a:t>
            </a:r>
          </a:p>
        </p:txBody>
      </p:sp>
      <p:cxnSp>
        <p:nvCxnSpPr>
          <p:cNvPr id="1035" name="Straight Connector 1034">
            <a:extLst>
              <a:ext uri="{FF2B5EF4-FFF2-40B4-BE49-F238E27FC236}">
                <a16:creationId xmlns:a16="http://schemas.microsoft.com/office/drawing/2014/main" id="{9401F1DA-5C31-2C6E-188C-53BCE7D2B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Web browser laptop computer - Network &amp; Communication Icons">
            <a:extLst>
              <a:ext uri="{FF2B5EF4-FFF2-40B4-BE49-F238E27FC236}">
                <a16:creationId xmlns:a16="http://schemas.microsoft.com/office/drawing/2014/main" id="{E7EF4456-EEE9-1CC6-E0F0-E372864C5D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102943" y="2127187"/>
            <a:ext cx="2065072" cy="2065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8B5D98BD-383C-ECF2-0B7F-B7AA43C5A1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46549">
            <a:off x="8627151" y="2356909"/>
            <a:ext cx="445855" cy="503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>
            <a:extLst>
              <a:ext uri="{FF2B5EF4-FFF2-40B4-BE49-F238E27FC236}">
                <a16:creationId xmlns:a16="http://schemas.microsoft.com/office/drawing/2014/main" id="{D7BE68A3-FE4E-60A5-1DAC-943673A5ED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82753">
            <a:off x="8960448" y="2531980"/>
            <a:ext cx="648330" cy="731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>
            <a:extLst>
              <a:ext uri="{FF2B5EF4-FFF2-40B4-BE49-F238E27FC236}">
                <a16:creationId xmlns:a16="http://schemas.microsoft.com/office/drawing/2014/main" id="{0B6D354E-C348-B4B9-8A1A-9AA25098DD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68568">
            <a:off x="9542026" y="2362197"/>
            <a:ext cx="445855" cy="503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6">
            <a:extLst>
              <a:ext uri="{FF2B5EF4-FFF2-40B4-BE49-F238E27FC236}">
                <a16:creationId xmlns:a16="http://schemas.microsoft.com/office/drawing/2014/main" id="{54C05CBA-18C0-717B-EE81-9D7B3BA595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1056">
            <a:off x="9523543" y="2873242"/>
            <a:ext cx="707673" cy="798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6">
            <a:extLst>
              <a:ext uri="{FF2B5EF4-FFF2-40B4-BE49-F238E27FC236}">
                <a16:creationId xmlns:a16="http://schemas.microsoft.com/office/drawing/2014/main" id="{E5D04CDC-FAF8-C339-5ECA-697FA300F2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18444">
            <a:off x="8654399" y="3011440"/>
            <a:ext cx="481971" cy="543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6">
            <a:extLst>
              <a:ext uri="{FF2B5EF4-FFF2-40B4-BE49-F238E27FC236}">
                <a16:creationId xmlns:a16="http://schemas.microsoft.com/office/drawing/2014/main" id="{494DC2EA-E87E-F3F7-D362-2645EA3D1D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1291">
            <a:off x="10033407" y="2513786"/>
            <a:ext cx="707673" cy="798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6">
            <a:extLst>
              <a:ext uri="{FF2B5EF4-FFF2-40B4-BE49-F238E27FC236}">
                <a16:creationId xmlns:a16="http://schemas.microsoft.com/office/drawing/2014/main" id="{9AA67B55-6A65-C848-12A8-D2D7C40D86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346813">
            <a:off x="9026231" y="3293691"/>
            <a:ext cx="707673" cy="798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6">
            <a:extLst>
              <a:ext uri="{FF2B5EF4-FFF2-40B4-BE49-F238E27FC236}">
                <a16:creationId xmlns:a16="http://schemas.microsoft.com/office/drawing/2014/main" id="{89C7281A-560C-CB55-C17D-43C0280A57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65973">
            <a:off x="9984516" y="3190737"/>
            <a:ext cx="707673" cy="798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Ovale 29">
            <a:extLst>
              <a:ext uri="{FF2B5EF4-FFF2-40B4-BE49-F238E27FC236}">
                <a16:creationId xmlns:a16="http://schemas.microsoft.com/office/drawing/2014/main" id="{A5651499-FD0C-895C-5209-027D173E4C5F}"/>
              </a:ext>
            </a:extLst>
          </p:cNvPr>
          <p:cNvSpPr>
            <a:spLocks noChangeAspect="1"/>
          </p:cNvSpPr>
          <p:nvPr/>
        </p:nvSpPr>
        <p:spPr>
          <a:xfrm>
            <a:off x="8172008" y="2926550"/>
            <a:ext cx="114069" cy="108000"/>
          </a:xfrm>
          <a:prstGeom prst="ellipse">
            <a:avLst/>
          </a:prstGeom>
          <a:solidFill>
            <a:srgbClr val="9BADF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e 30">
            <a:extLst>
              <a:ext uri="{FF2B5EF4-FFF2-40B4-BE49-F238E27FC236}">
                <a16:creationId xmlns:a16="http://schemas.microsoft.com/office/drawing/2014/main" id="{68AF1EE8-EE40-CF48-735C-6F5668047357}"/>
              </a:ext>
            </a:extLst>
          </p:cNvPr>
          <p:cNvSpPr>
            <a:spLocks noChangeAspect="1"/>
          </p:cNvSpPr>
          <p:nvPr/>
        </p:nvSpPr>
        <p:spPr>
          <a:xfrm>
            <a:off x="8285686" y="2607236"/>
            <a:ext cx="266161" cy="252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e 33">
            <a:extLst>
              <a:ext uri="{FF2B5EF4-FFF2-40B4-BE49-F238E27FC236}">
                <a16:creationId xmlns:a16="http://schemas.microsoft.com/office/drawing/2014/main" id="{C737E92E-B26A-2DE7-05BA-443E7E52731A}"/>
              </a:ext>
            </a:extLst>
          </p:cNvPr>
          <p:cNvSpPr>
            <a:spLocks noChangeAspect="1"/>
          </p:cNvSpPr>
          <p:nvPr/>
        </p:nvSpPr>
        <p:spPr>
          <a:xfrm>
            <a:off x="8324408" y="3078949"/>
            <a:ext cx="190115" cy="180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e 35">
            <a:extLst>
              <a:ext uri="{FF2B5EF4-FFF2-40B4-BE49-F238E27FC236}">
                <a16:creationId xmlns:a16="http://schemas.microsoft.com/office/drawing/2014/main" id="{C0044C76-B868-E69E-D55C-6ED9E98FF894}"/>
              </a:ext>
            </a:extLst>
          </p:cNvPr>
          <p:cNvSpPr>
            <a:spLocks noChangeAspect="1"/>
          </p:cNvSpPr>
          <p:nvPr/>
        </p:nvSpPr>
        <p:spPr>
          <a:xfrm>
            <a:off x="8072616" y="2747647"/>
            <a:ext cx="76046" cy="72000"/>
          </a:xfrm>
          <a:prstGeom prst="ellipse">
            <a:avLst/>
          </a:prstGeom>
          <a:solidFill>
            <a:srgbClr val="E4D96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Immagine 38">
            <a:extLst>
              <a:ext uri="{FF2B5EF4-FFF2-40B4-BE49-F238E27FC236}">
                <a16:creationId xmlns:a16="http://schemas.microsoft.com/office/drawing/2014/main" id="{C4268639-26AF-304C-6D51-27A0603BFEF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142376" y="2256521"/>
            <a:ext cx="91391" cy="1884930"/>
          </a:xfrm>
          <a:prstGeom prst="rect">
            <a:avLst/>
          </a:prstGeom>
        </p:spPr>
      </p:pic>
      <p:sp>
        <p:nvSpPr>
          <p:cNvPr id="3" name="Rettangolo 2">
            <a:extLst>
              <a:ext uri="{FF2B5EF4-FFF2-40B4-BE49-F238E27FC236}">
                <a16:creationId xmlns:a16="http://schemas.microsoft.com/office/drawing/2014/main" id="{CD84FF63-8E5E-DE05-602D-A684447B2297}"/>
              </a:ext>
            </a:extLst>
          </p:cNvPr>
          <p:cNvSpPr>
            <a:spLocks noChangeAspect="1"/>
          </p:cNvSpPr>
          <p:nvPr/>
        </p:nvSpPr>
        <p:spPr>
          <a:xfrm>
            <a:off x="1931764" y="283649"/>
            <a:ext cx="9526041" cy="392400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407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19D6A819-7639-E55A-0FB4-8EF134EA61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5516" y="867465"/>
            <a:ext cx="1511300" cy="1041400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0008E9F3-DC94-C53B-F9E5-3958F3110F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9675" y="626854"/>
            <a:ext cx="3098800" cy="2336800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F43AFE21-AE55-E8BB-C352-F9AB625A6A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46624" y="2963654"/>
            <a:ext cx="4686300" cy="1930400"/>
          </a:xfrm>
          <a:prstGeom prst="rect">
            <a:avLst/>
          </a:prstGeom>
        </p:spPr>
      </p:pic>
      <p:sp>
        <p:nvSpPr>
          <p:cNvPr id="7" name="Rettangolo 6">
            <a:extLst>
              <a:ext uri="{FF2B5EF4-FFF2-40B4-BE49-F238E27FC236}">
                <a16:creationId xmlns:a16="http://schemas.microsoft.com/office/drawing/2014/main" id="{DBF9E10C-BF17-4115-0B17-F33F0BC87D89}"/>
              </a:ext>
            </a:extLst>
          </p:cNvPr>
          <p:cNvSpPr/>
          <p:nvPr/>
        </p:nvSpPr>
        <p:spPr>
          <a:xfrm>
            <a:off x="2549675" y="626854"/>
            <a:ext cx="3098800" cy="233680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27DE1A6E-58D2-F592-4265-E00F05C20DF7}"/>
              </a:ext>
            </a:extLst>
          </p:cNvPr>
          <p:cNvSpPr/>
          <p:nvPr/>
        </p:nvSpPr>
        <p:spPr>
          <a:xfrm>
            <a:off x="9395516" y="867465"/>
            <a:ext cx="1511300" cy="1041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376B6D2F-F5EE-4C0C-275B-B7E5ED2D12A8}"/>
              </a:ext>
            </a:extLst>
          </p:cNvPr>
          <p:cNvSpPr/>
          <p:nvPr/>
        </p:nvSpPr>
        <p:spPr>
          <a:xfrm>
            <a:off x="6946624" y="2963654"/>
            <a:ext cx="4686300" cy="193040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579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32613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Immagine che contiene testo, software, Icona del computer, Pagina Web&#10;&#10;Descrizione generata automaticamente">
            <a:extLst>
              <a:ext uri="{FF2B5EF4-FFF2-40B4-BE49-F238E27FC236}">
                <a16:creationId xmlns:a16="http://schemas.microsoft.com/office/drawing/2014/main" id="{9D051136-451E-407A-CF4F-78AC31E85F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69" t="7857" r="23765" b="44363"/>
          <a:stretch/>
        </p:blipFill>
        <p:spPr>
          <a:xfrm>
            <a:off x="901148" y="1113183"/>
            <a:ext cx="7553739" cy="3379304"/>
          </a:xfrm>
          <a:prstGeom prst="rect">
            <a:avLst/>
          </a:prstGeom>
        </p:spPr>
      </p:pic>
      <p:grpSp>
        <p:nvGrpSpPr>
          <p:cNvPr id="13" name="Gruppo 12">
            <a:extLst>
              <a:ext uri="{FF2B5EF4-FFF2-40B4-BE49-F238E27FC236}">
                <a16:creationId xmlns:a16="http://schemas.microsoft.com/office/drawing/2014/main" id="{93DAFDE0-DCC2-67CA-F081-57E0EAB2D1C8}"/>
              </a:ext>
            </a:extLst>
          </p:cNvPr>
          <p:cNvGrpSpPr/>
          <p:nvPr/>
        </p:nvGrpSpPr>
        <p:grpSpPr>
          <a:xfrm>
            <a:off x="6524487" y="3096590"/>
            <a:ext cx="2420730" cy="1647686"/>
            <a:chOff x="6524487" y="3359426"/>
            <a:chExt cx="2420730" cy="1647686"/>
          </a:xfrm>
        </p:grpSpPr>
        <p:pic>
          <p:nvPicPr>
            <p:cNvPr id="10" name="Immagine 9">
              <a:extLst>
                <a:ext uri="{FF2B5EF4-FFF2-40B4-BE49-F238E27FC236}">
                  <a16:creationId xmlns:a16="http://schemas.microsoft.com/office/drawing/2014/main" id="{0B9877EF-47A7-0E19-B641-1E75D2B0791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contrast="-40000"/>
                      </a14:imgEffect>
                    </a14:imgLayer>
                  </a14:imgProps>
                </a:ext>
              </a:extLst>
            </a:blip>
            <a:srcRect r="37300"/>
            <a:stretch/>
          </p:blipFill>
          <p:spPr>
            <a:xfrm>
              <a:off x="6524487" y="4041912"/>
              <a:ext cx="2420730" cy="965200"/>
            </a:xfrm>
            <a:prstGeom prst="rect">
              <a:avLst/>
            </a:prstGeom>
          </p:spPr>
        </p:pic>
        <p:sp>
          <p:nvSpPr>
            <p:cNvPr id="11" name="Rettangolo 10">
              <a:extLst>
                <a:ext uri="{FF2B5EF4-FFF2-40B4-BE49-F238E27FC236}">
                  <a16:creationId xmlns:a16="http://schemas.microsoft.com/office/drawing/2014/main" id="{5C774A7A-D33A-5639-6A0D-A6B8F5789863}"/>
                </a:ext>
              </a:extLst>
            </p:cNvPr>
            <p:cNvSpPr/>
            <p:nvPr/>
          </p:nvSpPr>
          <p:spPr>
            <a:xfrm>
              <a:off x="6524487" y="3359426"/>
              <a:ext cx="2420730" cy="848139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alpha val="0"/>
                  </a:schemeClr>
                </a:gs>
                <a:gs pos="47000">
                  <a:schemeClr val="bg1">
                    <a:lumMod val="0"/>
                    <a:lumOff val="100000"/>
                    <a:alpha val="52149"/>
                  </a:schemeClr>
                </a:gs>
                <a:gs pos="79000">
                  <a:schemeClr val="bg1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Rettangolo 11">
            <a:extLst>
              <a:ext uri="{FF2B5EF4-FFF2-40B4-BE49-F238E27FC236}">
                <a16:creationId xmlns:a16="http://schemas.microsoft.com/office/drawing/2014/main" id="{134EAFC7-1076-D7ED-911A-203AC5FB8B3B}"/>
              </a:ext>
            </a:extLst>
          </p:cNvPr>
          <p:cNvSpPr/>
          <p:nvPr/>
        </p:nvSpPr>
        <p:spPr>
          <a:xfrm rot="10800000">
            <a:off x="6524487" y="4379847"/>
            <a:ext cx="2420730" cy="848139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47000">
                <a:schemeClr val="bg1">
                  <a:lumMod val="0"/>
                  <a:lumOff val="100000"/>
                  <a:alpha val="52149"/>
                </a:schemeClr>
              </a:gs>
              <a:gs pos="79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id="{4618E67F-B9C4-AFAF-672D-7EBEA79F00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31892" y="1113183"/>
            <a:ext cx="6913325" cy="848138"/>
          </a:xfrm>
          <a:prstGeom prst="rect">
            <a:avLst/>
          </a:prstGeom>
        </p:spPr>
      </p:pic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3418BEDD-2D82-761C-B0DC-3E99FE1C5A6B}"/>
              </a:ext>
            </a:extLst>
          </p:cNvPr>
          <p:cNvSpPr txBox="1"/>
          <p:nvPr/>
        </p:nvSpPr>
        <p:spPr>
          <a:xfrm>
            <a:off x="3526553" y="4625006"/>
            <a:ext cx="28348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Aptos Narrow" panose="020B0004020202020204" pitchFamily="34" charset="0"/>
                <a:ea typeface="Apple Symbols" panose="02000000000000000000" pitchFamily="2" charset="-79"/>
                <a:cs typeface="Alasassy Caps" panose="020F0502020204030204" pitchFamily="34" charset="0"/>
              </a:rPr>
              <a:t>Right-click and search the</a:t>
            </a: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Aptos Narrow" panose="020B0004020202020204" pitchFamily="34" charset="0"/>
                <a:ea typeface="Apple Symbols" panose="02000000000000000000" pitchFamily="2" charset="-79"/>
                <a:cs typeface="Alasassy Caps" panose="020F0502020204030204" pitchFamily="34" charset="0"/>
              </a:rPr>
              <a:t>highlighted text on dblp.org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E871FF9F-FEB4-D37E-30E3-222A7F388ECC}"/>
              </a:ext>
            </a:extLst>
          </p:cNvPr>
          <p:cNvSpPr txBox="1"/>
          <p:nvPr/>
        </p:nvSpPr>
        <p:spPr>
          <a:xfrm>
            <a:off x="4246430" y="447119"/>
            <a:ext cx="46987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>
                <a:solidFill>
                  <a:schemeClr val="accent4">
                    <a:lumMod val="75000"/>
                  </a:schemeClr>
                </a:solidFill>
                <a:latin typeface="Aptos Narrow" panose="020B0004020202020204" pitchFamily="34" charset="0"/>
                <a:ea typeface="Apple Symbols" panose="02000000000000000000" pitchFamily="2" charset="-79"/>
                <a:cs typeface="Alasassy Caps" panose="020F0502020204030204" pitchFamily="34" charset="0"/>
              </a:rPr>
              <a:t>Click the extension button and search the </a:t>
            </a:r>
          </a:p>
          <a:p>
            <a:pPr algn="r"/>
            <a:r>
              <a:rPr lang="en-US" b="1" dirty="0">
                <a:solidFill>
                  <a:schemeClr val="accent4">
                    <a:lumMod val="75000"/>
                  </a:schemeClr>
                </a:solidFill>
                <a:latin typeface="Aptos Narrow" panose="020B0004020202020204" pitchFamily="34" charset="0"/>
                <a:ea typeface="Apple Symbols" panose="02000000000000000000" pitchFamily="2" charset="-79"/>
                <a:cs typeface="Alasassy Caps" panose="020F0502020204030204" pitchFamily="34" charset="0"/>
              </a:rPr>
              <a:t>highlighted text without leaving the current page</a:t>
            </a:r>
          </a:p>
          <a:p>
            <a:pPr algn="r"/>
            <a:endParaRPr lang="en-US" b="1" dirty="0">
              <a:solidFill>
                <a:schemeClr val="accent4">
                  <a:lumMod val="75000"/>
                </a:schemeClr>
              </a:solidFill>
              <a:latin typeface="Aptos Narrow" panose="020B0004020202020204" pitchFamily="34" charset="0"/>
              <a:ea typeface="Apple Symbols" panose="02000000000000000000" pitchFamily="2" charset="-79"/>
              <a:cs typeface="Alasassy Caps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744179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81</Words>
  <Application>Microsoft Macintosh PowerPoint</Application>
  <PresentationFormat>Widescreen</PresentationFormat>
  <Paragraphs>22</Paragraphs>
  <Slides>5</Slides>
  <Notes>4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13" baseType="lpstr">
      <vt:lpstr>Aptos Narrow</vt:lpstr>
      <vt:lpstr>Arial</vt:lpstr>
      <vt:lpstr>Bauhaus 93</vt:lpstr>
      <vt:lpstr>Calibri</vt:lpstr>
      <vt:lpstr>Calibri Light</vt:lpstr>
      <vt:lpstr>Congenial</vt:lpstr>
      <vt:lpstr>source-serif-pro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Fabio Calefato</dc:creator>
  <cp:lastModifiedBy>Fabio Calefato</cp:lastModifiedBy>
  <cp:revision>11</cp:revision>
  <dcterms:created xsi:type="dcterms:W3CDTF">2024-01-31T08:06:58Z</dcterms:created>
  <dcterms:modified xsi:type="dcterms:W3CDTF">2024-02-02T17:06:56Z</dcterms:modified>
</cp:coreProperties>
</file>