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3" r:id="rId3"/>
    <p:sldId id="275" r:id="rId4"/>
    <p:sldId id="274" r:id="rId5"/>
    <p:sldId id="276" r:id="rId6"/>
    <p:sldId id="283" r:id="rId7"/>
    <p:sldId id="284" r:id="rId8"/>
    <p:sldId id="271" r:id="rId9"/>
    <p:sldId id="257" r:id="rId10"/>
    <p:sldId id="272" r:id="rId11"/>
    <p:sldId id="258" r:id="rId12"/>
    <p:sldId id="261" r:id="rId13"/>
    <p:sldId id="262" r:id="rId14"/>
    <p:sldId id="259" r:id="rId15"/>
    <p:sldId id="277" r:id="rId16"/>
    <p:sldId id="278" r:id="rId17"/>
    <p:sldId id="279" r:id="rId18"/>
    <p:sldId id="280" r:id="rId19"/>
    <p:sldId id="281" r:id="rId20"/>
    <p:sldId id="282" r:id="rId21"/>
    <p:sldId id="263" r:id="rId22"/>
    <p:sldId id="264" r:id="rId23"/>
    <p:sldId id="266" r:id="rId24"/>
    <p:sldId id="267" r:id="rId25"/>
    <p:sldId id="268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Documentos\Documentos%20SaraMa\Trabajos%20Universidad\Seminario%20Ingenier&#237;a\Area%20de%20An&#225;lisis%20y%20Dise&#241;o\Grafica%20fod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GT"/>
              <a:t>FODA</a:t>
            </a:r>
            <a:r>
              <a:rPr lang="es-GT" baseline="0"/>
              <a:t> </a:t>
            </a:r>
            <a:r>
              <a:rPr lang="es-GT"/>
              <a:t>SCM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8000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</c:spPr>
          </c:dPt>
          <c:cat>
            <c:strRef>
              <c:f>Hoja1!$I$2:$L$2</c:f>
              <c:strCache>
                <c:ptCount val="4"/>
                <c:pt idx="0">
                  <c:v>Fortalezas</c:v>
                </c:pt>
                <c:pt idx="1">
                  <c:v>Oportunidades</c:v>
                </c:pt>
                <c:pt idx="2">
                  <c:v>Debilidades </c:v>
                </c:pt>
                <c:pt idx="3">
                  <c:v>Amenzas</c:v>
                </c:pt>
              </c:strCache>
            </c:strRef>
          </c:cat>
          <c:val>
            <c:numRef>
              <c:f>Hoja1!$I$3:$L$3</c:f>
              <c:numCache>
                <c:formatCode>0.00%</c:formatCode>
                <c:ptCount val="4"/>
                <c:pt idx="0" formatCode="0%">
                  <c:v>0.33</c:v>
                </c:pt>
                <c:pt idx="1">
                  <c:v>0.25</c:v>
                </c:pt>
                <c:pt idx="2">
                  <c:v>0.17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6979976"/>
        <c:axId val="16978408"/>
      </c:barChart>
      <c:catAx>
        <c:axId val="169799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978408"/>
        <c:crosses val="autoZero"/>
        <c:auto val="1"/>
        <c:lblAlgn val="ctr"/>
        <c:lblOffset val="100"/>
        <c:noMultiLvlLbl val="0"/>
      </c:catAx>
      <c:valAx>
        <c:axId val="16978408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16979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54347-508B-4E60-9B4A-E324EC5DBFD6}" type="datetimeFigureOut">
              <a:rPr lang="es-ES" smtClean="0"/>
              <a:t>21/07/2015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EA5F-75FD-458A-93C8-2CF5A642D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5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EA5F-75FD-458A-93C8-2CF5A642D4AD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22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1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81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7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3D629F-3D93-49FD-9F66-ED9AC8A8E348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6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6620968" cy="3329581"/>
          </a:xfrm>
        </p:spPr>
        <p:txBody>
          <a:bodyPr/>
          <a:lstStyle/>
          <a:p>
            <a:r>
              <a:rPr lang="en-US" dirty="0" err="1" smtClean="0"/>
              <a:t>Grupo</a:t>
            </a:r>
            <a:r>
              <a:rPr lang="en-US" dirty="0" smtClean="0"/>
              <a:t> 4</a:t>
            </a:r>
            <a:br>
              <a:rPr lang="en-US" dirty="0" smtClean="0"/>
            </a:br>
            <a:r>
              <a:rPr lang="en-US" dirty="0" smtClean="0"/>
              <a:t>SCM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050" dirty="0" smtClean="0"/>
              <a:t>Sara Maria Gómez</a:t>
            </a:r>
          </a:p>
          <a:p>
            <a:r>
              <a:rPr lang="en-US" sz="1050" dirty="0" smtClean="0"/>
              <a:t>Juan Carlos Garcia </a:t>
            </a:r>
          </a:p>
          <a:p>
            <a:r>
              <a:rPr lang="en-US" sz="1050" dirty="0" smtClean="0"/>
              <a:t>Marvin </a:t>
            </a:r>
            <a:r>
              <a:rPr lang="en-US" sz="1050" dirty="0" err="1" smtClean="0"/>
              <a:t>Baten</a:t>
            </a:r>
            <a:endParaRPr lang="en-US" sz="1050" dirty="0" smtClean="0"/>
          </a:p>
          <a:p>
            <a:r>
              <a:rPr lang="en-US" sz="1050" dirty="0" smtClean="0"/>
              <a:t>Mario Chanquin</a:t>
            </a:r>
            <a:endParaRPr lang="en-US" sz="1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710" y="2942870"/>
            <a:ext cx="7055380" cy="1400530"/>
          </a:xfrm>
        </p:spPr>
        <p:txBody>
          <a:bodyPr/>
          <a:lstStyle/>
          <a:p>
            <a:r>
              <a:rPr lang="en-US" dirty="0" smtClean="0"/>
              <a:t>Diagrama GANT Y 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3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Diagrama GANT Y 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09850"/>
            <a:ext cx="8481711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Diagrama GANT Y 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438400"/>
            <a:ext cx="51911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Diagrama GANT Y 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6934200" cy="441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3095270"/>
            <a:ext cx="7055380" cy="1400530"/>
          </a:xfrm>
        </p:spPr>
        <p:txBody>
          <a:bodyPr/>
          <a:lstStyle/>
          <a:p>
            <a:r>
              <a:rPr lang="en-US" dirty="0" smtClean="0"/>
              <a:t>BENCHMARKING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700" y="2362200"/>
            <a:ext cx="7173300" cy="4195481"/>
          </a:xfrm>
        </p:spPr>
        <p:txBody>
          <a:bodyPr>
            <a:normAutofit/>
          </a:bodyPr>
          <a:lstStyle/>
          <a:p>
            <a:pPr algn="just"/>
            <a:r>
              <a:rPr lang="es-GT" sz="2400" dirty="0"/>
              <a:t>Es un conjunto basado en la nube de más de 50 aplicaciones de negocios integradas. Estas aplicaciones ayudan a los usuarios a ahorrar tiempo, reducir los errores, proporcionar una base de datos central de información, </a:t>
            </a:r>
          </a:p>
        </p:txBody>
      </p:sp>
      <p:pic>
        <p:nvPicPr>
          <p:cNvPr id="4" name="Marcador de contenido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73" y="381000"/>
            <a:ext cx="2775754" cy="1185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200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Acerca de la aplicación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/>
          <a:lstStyle/>
          <a:p>
            <a:pPr lvl="0" algn="just">
              <a:buFont typeface="Wingdings" panose="05000000000000000000" pitchFamily="2" charset="2"/>
              <a:buChar char="v"/>
            </a:pPr>
            <a:r>
              <a:rPr lang="es-GT" i="1" dirty="0"/>
              <a:t>Fácil</a:t>
            </a:r>
            <a:r>
              <a:rPr lang="es-GT" dirty="0"/>
              <a:t> </a:t>
            </a:r>
            <a:endParaRPr lang="es-GT" dirty="0" smtClean="0"/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s-GT" i="1" dirty="0" smtClean="0"/>
              <a:t>Accesible</a:t>
            </a:r>
            <a:r>
              <a:rPr lang="es-GT" dirty="0" smtClean="0"/>
              <a:t> 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s-GT" i="1" dirty="0" smtClean="0"/>
              <a:t>Integrado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0204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Vista general: </a:t>
            </a:r>
            <a:r>
              <a:rPr lang="es-GT" sz="2400" dirty="0" smtClean="0"/>
              <a:t>Opciones que contiene </a:t>
            </a:r>
            <a:endParaRPr lang="es-GT" sz="2400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33" y="1752600"/>
            <a:ext cx="6403657" cy="4207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2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Distribuidores </a:t>
            </a:r>
            <a:br>
              <a:rPr lang="es-GT" dirty="0" smtClean="0"/>
            </a:br>
            <a:endParaRPr lang="es-GT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6058"/>
            <a:ext cx="7924800" cy="5000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4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62940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87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SCM - Gestión de la cadena de suministro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GT" dirty="0" smtClean="0"/>
              <a:t>Conjunto </a:t>
            </a:r>
            <a:r>
              <a:rPr lang="es-GT" dirty="0"/>
              <a:t>de procesos de producción y </a:t>
            </a:r>
            <a:r>
              <a:rPr lang="es-GT" dirty="0" smtClean="0"/>
              <a:t>logística </a:t>
            </a:r>
            <a:r>
              <a:rPr lang="es-GT" dirty="0"/>
              <a:t>cuyo objetivo final es la entrega de un producto a un cliente.</a:t>
            </a:r>
          </a:p>
          <a:p>
            <a:endParaRPr lang="es-GT" dirty="0" smtClean="0"/>
          </a:p>
          <a:p>
            <a:pPr lvl="0"/>
            <a:r>
              <a:rPr lang="es-GT" dirty="0"/>
              <a:t>Incluye las actividades asociadas desde la obtención de materiales para la transformación del </a:t>
            </a:r>
            <a:r>
              <a:rPr lang="es-GT" dirty="0" smtClean="0"/>
              <a:t>producto.</a:t>
            </a:r>
          </a:p>
          <a:p>
            <a:pPr marL="0" lv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4077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809270"/>
            <a:ext cx="7055380" cy="1400530"/>
          </a:xfrm>
        </p:spPr>
        <p:txBody>
          <a:bodyPr/>
          <a:lstStyle/>
          <a:p>
            <a:r>
              <a:rPr lang="es-GT" sz="3200" dirty="0" smtClean="0"/>
              <a:t>Consulta de Distribuidores</a:t>
            </a:r>
            <a:endParaRPr lang="es-GT" sz="32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10" y="1447800"/>
            <a:ext cx="7287690" cy="108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84710" y="3318721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3200" dirty="0" smtClean="0"/>
              <a:t>Eliminación de Distribuidores</a:t>
            </a:r>
            <a:endParaRPr lang="es-GT" sz="3200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9" y="4018986"/>
            <a:ext cx="7424951" cy="1029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45" y="5255963"/>
            <a:ext cx="3216910" cy="128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2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FODA</a:t>
            </a:r>
            <a:endParaRPr lang="es-GT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645362"/>
              </p:ext>
            </p:extLst>
          </p:nvPr>
        </p:nvGraphicFramePr>
        <p:xfrm>
          <a:off x="990600" y="1524000"/>
          <a:ext cx="7391400" cy="4419600"/>
        </p:xfrm>
        <a:graphic>
          <a:graphicData uri="http://schemas.openxmlformats.org/drawingml/2006/table">
            <a:tbl>
              <a:tblPr firstRow="1" firstCol="1" bandRow="1"/>
              <a:tblGrid>
                <a:gridCol w="3695700"/>
                <a:gridCol w="3695700"/>
              </a:tblGrid>
              <a:tr h="2979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200" b="1" dirty="0">
                          <a:solidFill>
                            <a:srgbClr val="25406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Fortalezas de SCM</a:t>
                      </a:r>
                      <a:endParaRPr lang="es-G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200" b="1">
                          <a:solidFill>
                            <a:srgbClr val="25406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Oportunidades de SCM</a:t>
                      </a:r>
                      <a:endParaRPr lang="es-GT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5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Sistema para realizar órdenes de compra y pedidos.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Sólidos procesos de órdenes de compra, almacenamiento y gestión de inventarios.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Almacenamiento adecuado de registros.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Comunicación con los equipos de programa y áreas funcionales.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Ofrecer control y supervisión de las salidas y entradas de productos de almacenes.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Satisfacer las necesidades de los clientes.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Flujo de almacenamiento de productos.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979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200" b="1">
                          <a:solidFill>
                            <a:srgbClr val="25406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Debilidades de SCM</a:t>
                      </a:r>
                      <a:endParaRPr lang="es-GT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200" b="1">
                          <a:solidFill>
                            <a:srgbClr val="25406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Amenazas de SCM</a:t>
                      </a:r>
                      <a:endParaRPr lang="es-GT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1185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 contar con rutas previamente establecidas para la optimización del transporte de los productos.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Separación de deberes no establecida.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Incremento en el tamaño de la organización.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Devolución y reacondicionamiento de materiales.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GT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Falta de comprensión y análisis de las limitaciones de la cadena de suministros.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621734"/>
              </p:ext>
            </p:extLst>
          </p:nvPr>
        </p:nvGraphicFramePr>
        <p:xfrm>
          <a:off x="457200" y="1066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29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4525963"/>
          </a:xfrm>
        </p:spPr>
        <p:txBody>
          <a:bodyPr/>
          <a:lstStyle/>
          <a:p>
            <a:endParaRPr lang="es-ES" b="1" dirty="0" smtClean="0"/>
          </a:p>
          <a:p>
            <a:endParaRPr lang="es-ES" b="1" dirty="0"/>
          </a:p>
          <a:p>
            <a:r>
              <a:rPr lang="es-ES" b="1" dirty="0" smtClean="0"/>
              <a:t>Controle </a:t>
            </a:r>
            <a:r>
              <a:rPr lang="es-ES" b="1" dirty="0"/>
              <a:t>visuales: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3971925" cy="3343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644" y="1676399"/>
            <a:ext cx="3629025" cy="319087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95400" y="5334000"/>
            <a:ext cx="209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Ejemplo: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lb_ingreso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42685"/>
            <a:ext cx="7055380" cy="1400530"/>
          </a:xfrm>
        </p:spPr>
        <p:txBody>
          <a:bodyPr/>
          <a:lstStyle/>
          <a:p>
            <a:r>
              <a:rPr lang="en-US" dirty="0" smtClean="0"/>
              <a:t>ESTANDARES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78486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7086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s-ES" b="1" dirty="0"/>
              <a:t>Interfaz Gráfica: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204912"/>
            <a:ext cx="54006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8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81000"/>
            <a:ext cx="3200399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352800"/>
            <a:ext cx="4191000" cy="2956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60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GT" dirty="0" smtClean="0"/>
              <a:t>Mejorar </a:t>
            </a:r>
            <a:r>
              <a:rPr lang="es-GT" dirty="0"/>
              <a:t>proceso desarrollo nuevos productos.</a:t>
            </a:r>
          </a:p>
          <a:p>
            <a:pPr lvl="0"/>
            <a:r>
              <a:rPr lang="es-GT" dirty="0"/>
              <a:t>Reducir niveles de stock de toda la cadena.</a:t>
            </a:r>
          </a:p>
          <a:p>
            <a:pPr lvl="0"/>
            <a:r>
              <a:rPr lang="es-GT" dirty="0"/>
              <a:t>Reducir necesidades de capital.</a:t>
            </a:r>
          </a:p>
          <a:p>
            <a:pPr lvl="0"/>
            <a:r>
              <a:rPr lang="es-GT" dirty="0"/>
              <a:t>Agilizar respuesta da los pedidos.</a:t>
            </a:r>
          </a:p>
          <a:p>
            <a:pPr lvl="0"/>
            <a:r>
              <a:rPr lang="es-GT" dirty="0"/>
              <a:t>Mejorar satisfacción de los clientes.</a:t>
            </a:r>
          </a:p>
          <a:p>
            <a:pPr lvl="0"/>
            <a:r>
              <a:rPr lang="es-GT" dirty="0"/>
              <a:t>Reducir costos totales.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534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ttp://3.bp.blogspot.com/-Dzfo_HJX2UM/UzYvJTrG1kI/AAAAAAAAAMs/BCn07UMl314/s1600/Cadena+de+Suministr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0866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69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Alcance del proyecto</a:t>
            </a:r>
            <a:endParaRPr lang="es-GT" dirty="0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13632"/>
            <a:ext cx="5955630" cy="2372568"/>
          </a:xfrm>
          <a:prstGeom prst="rect">
            <a:avLst/>
          </a:prstGeom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91000"/>
            <a:ext cx="595563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00800" cy="25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5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Módulos a trabajar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Proveedores</a:t>
            </a:r>
          </a:p>
          <a:p>
            <a:r>
              <a:rPr lang="es-GT" dirty="0" smtClean="0"/>
              <a:t>Materia prima y producto terminado</a:t>
            </a:r>
          </a:p>
          <a:p>
            <a:r>
              <a:rPr lang="es-GT" dirty="0" smtClean="0"/>
              <a:t>Distribución</a:t>
            </a:r>
          </a:p>
          <a:p>
            <a:r>
              <a:rPr lang="es-GT" dirty="0" smtClean="0"/>
              <a:t>Inventario ( materia prima y producto terminado)</a:t>
            </a:r>
          </a:p>
          <a:p>
            <a:r>
              <a:rPr lang="es-GT" dirty="0" smtClean="0"/>
              <a:t>Ordenes o pedidos de MP y PT</a:t>
            </a:r>
          </a:p>
          <a:p>
            <a:r>
              <a:rPr lang="es-GT" dirty="0" smtClean="0"/>
              <a:t>Ordenes de Envió</a:t>
            </a:r>
          </a:p>
          <a:p>
            <a:r>
              <a:rPr lang="es-GT" dirty="0" smtClean="0"/>
              <a:t>Almacén </a:t>
            </a:r>
          </a:p>
          <a:p>
            <a:r>
              <a:rPr lang="es-GT" dirty="0" smtClean="0"/>
              <a:t>Nivel de stock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722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7055380" cy="1400530"/>
          </a:xfrm>
        </p:spPr>
        <p:txBody>
          <a:bodyPr/>
          <a:lstStyle/>
          <a:p>
            <a:r>
              <a:rPr lang="es-GT" dirty="0" smtClean="0"/>
              <a:t>Cronograma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2795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8716"/>
            <a:ext cx="8839200" cy="6334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348</Words>
  <Application>Microsoft Office PowerPoint</Application>
  <PresentationFormat>Presentación en pantalla (4:3)</PresentationFormat>
  <Paragraphs>73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Ion</vt:lpstr>
      <vt:lpstr>Grupo 4 SCM</vt:lpstr>
      <vt:lpstr>SCM - Gestión de la cadena de suministro</vt:lpstr>
      <vt:lpstr>Objetivos </vt:lpstr>
      <vt:lpstr>Presentación de PowerPoint</vt:lpstr>
      <vt:lpstr>Alcance del proyecto</vt:lpstr>
      <vt:lpstr>Presentación de PowerPoint</vt:lpstr>
      <vt:lpstr>Módulos a trabajar</vt:lpstr>
      <vt:lpstr>Cronograma</vt:lpstr>
      <vt:lpstr>Cronograma</vt:lpstr>
      <vt:lpstr>Diagrama GANT Y PERT</vt:lpstr>
      <vt:lpstr>Diagrama GANT Y PERT</vt:lpstr>
      <vt:lpstr>Diagrama GANT Y PERT</vt:lpstr>
      <vt:lpstr>Diagrama GANT Y PERT</vt:lpstr>
      <vt:lpstr>BENCHMARKING </vt:lpstr>
      <vt:lpstr>Presentación de PowerPoint</vt:lpstr>
      <vt:lpstr>Acerca de la aplicación </vt:lpstr>
      <vt:lpstr>Vista general: Opciones que contiene </vt:lpstr>
      <vt:lpstr>Distribuidores  </vt:lpstr>
      <vt:lpstr>Presentación de PowerPoint</vt:lpstr>
      <vt:lpstr>Consulta de Distribuidores</vt:lpstr>
      <vt:lpstr>FODA</vt:lpstr>
      <vt:lpstr>Presentación de PowerPoint</vt:lpstr>
      <vt:lpstr>ESTANDARES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4 SCM</dc:title>
  <dc:creator>UMG.STA</dc:creator>
  <cp:lastModifiedBy>Marvin Baten</cp:lastModifiedBy>
  <cp:revision>23</cp:revision>
  <dcterms:created xsi:type="dcterms:W3CDTF">2015-07-18T17:17:12Z</dcterms:created>
  <dcterms:modified xsi:type="dcterms:W3CDTF">2015-07-22T02:21:38Z</dcterms:modified>
</cp:coreProperties>
</file>