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82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7" autoAdjust="0"/>
  </p:normalViewPr>
  <p:slideViewPr>
    <p:cSldViewPr>
      <p:cViewPr>
        <p:scale>
          <a:sx n="49" d="100"/>
          <a:sy n="49" d="100"/>
        </p:scale>
        <p:origin x="-1986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54347-508B-4E60-9B4A-E324EC5DBFD6}" type="datetimeFigureOut">
              <a:rPr lang="es-ES" smtClean="0"/>
              <a:t>28/07/2015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EA5F-75FD-458A-93C8-2CF5A642D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5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1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81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7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3D629F-3D93-49FD-9F66-ED9AC8A8E34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FB3D-79C7-4B6E-924A-360A755796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6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6620968" cy="3329581"/>
          </a:xfrm>
        </p:spPr>
        <p:txBody>
          <a:bodyPr/>
          <a:lstStyle/>
          <a:p>
            <a:r>
              <a:rPr lang="en-US" dirty="0" err="1" smtClean="0"/>
              <a:t>Grupo</a:t>
            </a:r>
            <a:r>
              <a:rPr lang="en-US" dirty="0" smtClean="0"/>
              <a:t> 4</a:t>
            </a:r>
            <a:br>
              <a:rPr lang="en-US" dirty="0" smtClean="0"/>
            </a:br>
            <a:r>
              <a:rPr lang="en-US" dirty="0" smtClean="0"/>
              <a:t>SCM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050" dirty="0" smtClean="0"/>
              <a:t>Sara Maria Gómez</a:t>
            </a:r>
          </a:p>
          <a:p>
            <a:r>
              <a:rPr lang="en-US" sz="1050" dirty="0" smtClean="0"/>
              <a:t>Juan Carlos Garcia </a:t>
            </a:r>
          </a:p>
          <a:p>
            <a:r>
              <a:rPr lang="en-US" sz="1050" dirty="0" smtClean="0"/>
              <a:t>Marvin </a:t>
            </a:r>
            <a:r>
              <a:rPr lang="en-US" sz="1050" dirty="0" err="1" smtClean="0"/>
              <a:t>Baten</a:t>
            </a:r>
            <a:endParaRPr lang="en-US" sz="1050" dirty="0" smtClean="0"/>
          </a:p>
          <a:p>
            <a:r>
              <a:rPr lang="en-US" sz="1050" dirty="0" smtClean="0"/>
              <a:t>Mario Chanquin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217184" cy="2434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0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418262" cy="3021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524907" cy="2599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8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482968" cy="2872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7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32" y="1371600"/>
            <a:ext cx="6081712" cy="4119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95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SCM - Gestión de la cadena de suministro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62200"/>
            <a:ext cx="6711654" cy="4195481"/>
          </a:xfrm>
        </p:spPr>
        <p:txBody>
          <a:bodyPr>
            <a:normAutofit/>
          </a:bodyPr>
          <a:lstStyle/>
          <a:p>
            <a:r>
              <a:rPr lang="es-GT" dirty="0" err="1" smtClean="0"/>
              <a:t>A</a:t>
            </a:r>
            <a:r>
              <a:rPr lang="es-GT" b="1" dirty="0" err="1" smtClean="0"/>
              <a:t>ntecendentes</a:t>
            </a:r>
            <a:r>
              <a:rPr lang="es-GT" b="1" dirty="0" smtClean="0"/>
              <a:t>:</a:t>
            </a:r>
          </a:p>
          <a:p>
            <a:endParaRPr lang="es-GT" b="1" dirty="0" smtClean="0"/>
          </a:p>
          <a:p>
            <a:pPr algn="just"/>
            <a:r>
              <a:rPr lang="es-GT" dirty="0" smtClean="0"/>
              <a:t>La  </a:t>
            </a:r>
            <a:r>
              <a:rPr lang="es-GT" dirty="0"/>
              <a:t>administración de la cadena de suministros está enfocado principalmente a la proyección de bienes para su distribución</a:t>
            </a:r>
            <a:r>
              <a:rPr lang="es-GT" dirty="0" smtClean="0"/>
              <a:t>.</a:t>
            </a:r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pPr marL="0" lvl="0" indent="0">
              <a:buNone/>
            </a:pPr>
            <a:endParaRPr lang="es-GT" dirty="0" smtClean="0"/>
          </a:p>
          <a:p>
            <a:pPr marL="0" lv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407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90600" y="1219200"/>
            <a:ext cx="6711654" cy="4195481"/>
          </a:xfrm>
        </p:spPr>
        <p:txBody>
          <a:bodyPr/>
          <a:lstStyle/>
          <a:p>
            <a:pPr marL="0" indent="0">
              <a:buNone/>
            </a:pPr>
            <a:endParaRPr lang="es-GT" dirty="0"/>
          </a:p>
          <a:p>
            <a:r>
              <a:rPr lang="es-GT" b="1" dirty="0"/>
              <a:t>Objetivo</a:t>
            </a:r>
            <a:r>
              <a:rPr lang="es-GT" b="1" dirty="0" smtClean="0"/>
              <a:t>:</a:t>
            </a:r>
          </a:p>
          <a:p>
            <a:pPr marL="0" indent="0">
              <a:buNone/>
            </a:pPr>
            <a:endParaRPr lang="es-GT" b="1" dirty="0"/>
          </a:p>
          <a:p>
            <a:pPr algn="just"/>
            <a:r>
              <a:rPr lang="es-GT" dirty="0"/>
              <a:t>Determinar cuánto se necesita de materia prima, especificaciones exactas, también cuando y donde los bienes serán solicitados, ayudando de esta forma a la gerencia de la organización al desarrollo y control de los ingresos y egresos de los bienes de la empresa.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659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685800"/>
            <a:ext cx="6934200" cy="5562600"/>
          </a:xfrm>
        </p:spPr>
        <p:txBody>
          <a:bodyPr>
            <a:normAutofit/>
          </a:bodyPr>
          <a:lstStyle/>
          <a:p>
            <a:pPr lvl="0"/>
            <a:r>
              <a:rPr lang="es-ES" b="1" dirty="0" smtClean="0"/>
              <a:t>Alcances:</a:t>
            </a:r>
          </a:p>
          <a:p>
            <a:pPr lvl="0"/>
            <a:endParaRPr lang="es-ES" b="1" dirty="0" smtClean="0"/>
          </a:p>
          <a:p>
            <a:pPr lvl="0" algn="just"/>
            <a:r>
              <a:rPr lang="es-ES" dirty="0" smtClean="0"/>
              <a:t>Llevar </a:t>
            </a:r>
            <a:r>
              <a:rPr lang="es-ES" dirty="0"/>
              <a:t>el control del almacenamiento y distribución de bienes para  apoyar las actividades de la empresa</a:t>
            </a:r>
            <a:r>
              <a:rPr lang="es-ES" dirty="0" smtClean="0"/>
              <a:t>.</a:t>
            </a:r>
          </a:p>
          <a:p>
            <a:pPr marL="0" lvl="0" indent="0" algn="just">
              <a:buNone/>
            </a:pPr>
            <a:endParaRPr lang="es-GT" sz="1600" dirty="0"/>
          </a:p>
          <a:p>
            <a:pPr lvl="0" algn="just"/>
            <a:r>
              <a:rPr lang="es-ES" dirty="0"/>
              <a:t>Optimizar el costo de los productos producidos</a:t>
            </a:r>
            <a:r>
              <a:rPr lang="es-ES" dirty="0" smtClean="0"/>
              <a:t>.</a:t>
            </a:r>
          </a:p>
          <a:p>
            <a:pPr marL="0" lvl="0" indent="0" algn="just">
              <a:buNone/>
            </a:pPr>
            <a:endParaRPr lang="es-GT" sz="1600" dirty="0"/>
          </a:p>
          <a:p>
            <a:pPr lvl="0" algn="just"/>
            <a:r>
              <a:rPr lang="es-ES" dirty="0"/>
              <a:t>Implementar sólidos  procesos de almacenamiento, compras y gestión de inventarios garantizando confiabilidad, eficiencia y eficacia en los mismos</a:t>
            </a:r>
            <a:r>
              <a:rPr lang="es-ES" dirty="0" smtClean="0"/>
              <a:t>.</a:t>
            </a:r>
          </a:p>
          <a:p>
            <a:pPr marL="0" lvl="0" indent="0" algn="just">
              <a:buNone/>
            </a:pPr>
            <a:endParaRPr lang="es-GT" sz="1600" dirty="0"/>
          </a:p>
          <a:p>
            <a:pPr lvl="0" algn="just"/>
            <a:r>
              <a:rPr lang="es-ES" dirty="0"/>
              <a:t>Planificación, demanda y equilibrio del suministro de materia prima.</a:t>
            </a:r>
            <a:endParaRPr lang="es-GT" sz="1600" dirty="0"/>
          </a:p>
          <a:p>
            <a:pPr lvl="0"/>
            <a:endParaRPr lang="es-GT" b="1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010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457200"/>
            <a:ext cx="6934200" cy="5943600"/>
          </a:xfrm>
        </p:spPr>
        <p:txBody>
          <a:bodyPr>
            <a:normAutofit/>
          </a:bodyPr>
          <a:lstStyle/>
          <a:p>
            <a:r>
              <a:rPr lang="es-GT" b="1" dirty="0" smtClean="0"/>
              <a:t>Límites:</a:t>
            </a:r>
          </a:p>
          <a:p>
            <a:pPr marL="0" indent="0">
              <a:buNone/>
            </a:pPr>
            <a:endParaRPr lang="es-GT" b="1" dirty="0" smtClean="0"/>
          </a:p>
          <a:p>
            <a:pPr lvl="0" algn="just"/>
            <a:r>
              <a:rPr lang="es-GT" dirty="0"/>
              <a:t>Espacio de almacenamiento clasificado por materia prima, producto en proceso y producto terminado</a:t>
            </a:r>
            <a:r>
              <a:rPr lang="es-GT" dirty="0" smtClean="0"/>
              <a:t>.</a:t>
            </a:r>
          </a:p>
          <a:p>
            <a:pPr marL="0" lvl="0" indent="0" algn="just">
              <a:buNone/>
            </a:pPr>
            <a:endParaRPr lang="es-GT" sz="1600" dirty="0"/>
          </a:p>
          <a:p>
            <a:pPr lvl="0" algn="just"/>
            <a:r>
              <a:rPr lang="es-GT" dirty="0"/>
              <a:t>Establecer previamente los niveles óptimos de inventario</a:t>
            </a:r>
            <a:r>
              <a:rPr lang="es-GT" dirty="0" smtClean="0"/>
              <a:t>.</a:t>
            </a:r>
          </a:p>
          <a:p>
            <a:pPr marL="0" lvl="0" indent="0" algn="just">
              <a:buNone/>
            </a:pPr>
            <a:endParaRPr lang="es-GT" sz="1600" dirty="0"/>
          </a:p>
          <a:p>
            <a:pPr lvl="0" algn="just"/>
            <a:r>
              <a:rPr lang="es-GT" dirty="0"/>
              <a:t>La separación de deberes está enfocada en:</a:t>
            </a:r>
            <a:endParaRPr lang="es-GT" sz="1600" dirty="0"/>
          </a:p>
          <a:p>
            <a:pPr lvl="1" algn="just"/>
            <a:r>
              <a:rPr lang="es-GT" dirty="0"/>
              <a:t>La persona que prepara una solicitud de compra no debe aprobar esa solicitud</a:t>
            </a:r>
            <a:endParaRPr lang="es-GT" sz="1400" dirty="0"/>
          </a:p>
          <a:p>
            <a:pPr lvl="1" algn="just"/>
            <a:r>
              <a:rPr lang="es-GT" dirty="0"/>
              <a:t>La persona que prepara una orden de compra no debe aprobar esa orden de compra.</a:t>
            </a:r>
            <a:endParaRPr lang="es-GT" sz="1400" dirty="0"/>
          </a:p>
          <a:p>
            <a:pPr lvl="1" algn="just"/>
            <a:r>
              <a:rPr lang="es-GT" dirty="0"/>
              <a:t>La persona que emite una orden  de compra no debe recibir los bienes.</a:t>
            </a:r>
            <a:endParaRPr lang="es-GT" sz="1400" dirty="0"/>
          </a:p>
          <a:p>
            <a:pPr algn="just"/>
            <a:endParaRPr lang="es-GT" sz="1600" dirty="0"/>
          </a:p>
          <a:p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9204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533400"/>
            <a:ext cx="6781800" cy="5791206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Análisis </a:t>
            </a:r>
            <a:r>
              <a:rPr lang="es-ES" b="1" dirty="0" smtClean="0"/>
              <a:t>requerimientos:</a:t>
            </a:r>
          </a:p>
          <a:p>
            <a:pPr marL="0" lvl="0" indent="0">
              <a:buNone/>
            </a:pPr>
            <a:endParaRPr lang="es-GT" b="1" dirty="0"/>
          </a:p>
          <a:p>
            <a:pPr lvl="1"/>
            <a:r>
              <a:rPr lang="es-ES" b="1" dirty="0"/>
              <a:t>Módulo de </a:t>
            </a:r>
            <a:r>
              <a:rPr lang="es-ES" b="1" dirty="0" smtClean="0"/>
              <a:t>Almacenamiento</a:t>
            </a:r>
            <a:r>
              <a:rPr lang="es-ES" dirty="0"/>
              <a:t> </a:t>
            </a:r>
            <a:endParaRPr lang="es-GT" dirty="0"/>
          </a:p>
          <a:p>
            <a:pPr lvl="2"/>
            <a:r>
              <a:rPr lang="es-ES" b="1" dirty="0"/>
              <a:t>Materia Prima</a:t>
            </a:r>
            <a:endParaRPr lang="es-GT" b="1" dirty="0"/>
          </a:p>
          <a:p>
            <a:pPr lvl="2"/>
            <a:r>
              <a:rPr lang="es-ES" b="1" dirty="0"/>
              <a:t>Proveedores</a:t>
            </a:r>
            <a:endParaRPr lang="es-GT" b="1" dirty="0"/>
          </a:p>
          <a:p>
            <a:pPr lvl="2"/>
            <a:r>
              <a:rPr lang="es-ES" b="1" dirty="0"/>
              <a:t>Almacenamiento y bodega</a:t>
            </a:r>
            <a:endParaRPr lang="es-GT" b="1" dirty="0"/>
          </a:p>
          <a:p>
            <a:pPr lvl="2"/>
            <a:r>
              <a:rPr lang="es-ES" b="1" dirty="0"/>
              <a:t>Producto terminado</a:t>
            </a:r>
            <a:endParaRPr lang="es-GT" b="1" dirty="0"/>
          </a:p>
          <a:p>
            <a:endParaRPr lang="es-GT" dirty="0" smtClean="0"/>
          </a:p>
          <a:p>
            <a:pPr marL="0" indent="0">
              <a:buNone/>
            </a:pPr>
            <a:endParaRPr lang="es-GT" dirty="0"/>
          </a:p>
          <a:p>
            <a:pPr lvl="1"/>
            <a:r>
              <a:rPr lang="es-ES" b="1" dirty="0"/>
              <a:t>Módulo de Distribución </a:t>
            </a:r>
            <a:endParaRPr lang="es-GT" dirty="0"/>
          </a:p>
          <a:p>
            <a:pPr lvl="2"/>
            <a:r>
              <a:rPr lang="es-ES" b="1" dirty="0"/>
              <a:t>Orden de compra</a:t>
            </a:r>
            <a:endParaRPr lang="es-GT" b="1" dirty="0"/>
          </a:p>
          <a:p>
            <a:pPr lvl="2"/>
            <a:r>
              <a:rPr lang="es-ES" b="1" dirty="0"/>
              <a:t>Distribuidores</a:t>
            </a:r>
            <a:endParaRPr lang="es-GT" b="1" dirty="0"/>
          </a:p>
          <a:p>
            <a:pPr lvl="2"/>
            <a:r>
              <a:rPr lang="es-ES" b="1" dirty="0" smtClean="0"/>
              <a:t>Recepción</a:t>
            </a:r>
          </a:p>
          <a:p>
            <a:pPr lvl="2"/>
            <a:r>
              <a:rPr lang="es-ES" b="1" dirty="0" smtClean="0"/>
              <a:t>Orden </a:t>
            </a:r>
            <a:r>
              <a:rPr lang="es-ES" b="1" dirty="0"/>
              <a:t>de pedidos</a:t>
            </a:r>
            <a:endParaRPr lang="es-GT" b="1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150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D:\Escritorio\SEMINARIO ANALISIS\semana 2\diagram de contexto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36"/>
          <a:stretch/>
        </p:blipFill>
        <p:spPr bwMode="auto">
          <a:xfrm>
            <a:off x="838200" y="1066800"/>
            <a:ext cx="6791123" cy="4724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21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D:\Escritorio\SEMINARIO ANALISIS\semana 2\diagrama cero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9"/>
          <a:stretch/>
        </p:blipFill>
        <p:spPr bwMode="auto">
          <a:xfrm>
            <a:off x="762000" y="1066800"/>
            <a:ext cx="6849912" cy="49625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40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0104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5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230</Words>
  <Application>Microsoft Office PowerPoint</Application>
  <PresentationFormat>Presentación en pantalla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Ion</vt:lpstr>
      <vt:lpstr>Grupo 4 SCM</vt:lpstr>
      <vt:lpstr>SCM - Gestión de la cadena de suministro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4 SCM</dc:title>
  <dc:creator>UMG.STA</dc:creator>
  <cp:lastModifiedBy>Sam</cp:lastModifiedBy>
  <cp:revision>31</cp:revision>
  <dcterms:created xsi:type="dcterms:W3CDTF">2015-07-18T17:17:12Z</dcterms:created>
  <dcterms:modified xsi:type="dcterms:W3CDTF">2015-07-28T07:14:43Z</dcterms:modified>
</cp:coreProperties>
</file>