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2" r:id="rId3"/>
    <p:sldId id="258" r:id="rId4"/>
    <p:sldId id="272" r:id="rId5"/>
    <p:sldId id="257" r:id="rId6"/>
    <p:sldId id="265" r:id="rId7"/>
    <p:sldId id="266" r:id="rId8"/>
    <p:sldId id="267" r:id="rId9"/>
    <p:sldId id="275" r:id="rId10"/>
    <p:sldId id="268" r:id="rId11"/>
    <p:sldId id="271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hzhu\Desktop\autoencoder_char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Overall Time(ms)</a:t>
            </a:r>
            <a:r>
              <a:rPr lang="en-US" altLang="zh-CN" baseline="0"/>
              <a:t> - CPU implementation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Sheet3!$C$42</c:f>
              <c:strCache>
                <c:ptCount val="1"/>
                <c:pt idx="0">
                  <c:v>CPU Only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Sheet3!$B$44:$B$49</c:f>
              <c:strCache>
                <c:ptCount val="6"/>
                <c:pt idx="0">
                  <c:v>Kaveri 95W</c:v>
                </c:pt>
                <c:pt idx="1">
                  <c:v>Kaveri 35W</c:v>
                </c:pt>
                <c:pt idx="2">
                  <c:v>i5-4670K</c:v>
                </c:pt>
                <c:pt idx="3">
                  <c:v>i7-4770K</c:v>
                </c:pt>
                <c:pt idx="4">
                  <c:v>FX8150+HD7970</c:v>
                </c:pt>
                <c:pt idx="5">
                  <c:v>FX8320+GTX580</c:v>
                </c:pt>
              </c:strCache>
            </c:strRef>
          </c:cat>
          <c:val>
            <c:numRef>
              <c:f>Sheet3!$C$44:$C$49</c:f>
              <c:numCache>
                <c:formatCode>General</c:formatCode>
                <c:ptCount val="6"/>
                <c:pt idx="0">
                  <c:v>42324</c:v>
                </c:pt>
                <c:pt idx="1">
                  <c:v>111712</c:v>
                </c:pt>
                <c:pt idx="2">
                  <c:v>15612</c:v>
                </c:pt>
                <c:pt idx="3">
                  <c:v>17800</c:v>
                </c:pt>
                <c:pt idx="4">
                  <c:v>33056</c:v>
                </c:pt>
                <c:pt idx="5">
                  <c:v>31621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449456"/>
        <c:axId val="444449848"/>
      </c:barChart>
      <c:catAx>
        <c:axId val="44444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449848"/>
        <c:crosses val="autoZero"/>
        <c:auto val="1"/>
        <c:lblAlgn val="ctr"/>
        <c:lblOffset val="100"/>
        <c:noMultiLvlLbl val="0"/>
      </c:catAx>
      <c:valAx>
        <c:axId val="444449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44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Overall Time(ms) - CPU-GPU Platform compared with Intel i5 and i7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Sheet3!$E$42</c:f>
              <c:strCache>
                <c:ptCount val="1"/>
                <c:pt idx="0">
                  <c:v>GPU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Sheet3!$B$44:$B$49</c:f>
              <c:strCache>
                <c:ptCount val="6"/>
                <c:pt idx="0">
                  <c:v>Kaveri 95W</c:v>
                </c:pt>
                <c:pt idx="1">
                  <c:v>Kaveri 35W</c:v>
                </c:pt>
                <c:pt idx="2">
                  <c:v>i5-4670K</c:v>
                </c:pt>
                <c:pt idx="3">
                  <c:v>i7-4770K</c:v>
                </c:pt>
                <c:pt idx="4">
                  <c:v>FX8150+HD7970</c:v>
                </c:pt>
                <c:pt idx="5">
                  <c:v>FX8320+GTX580</c:v>
                </c:pt>
              </c:strCache>
            </c:strRef>
          </c:cat>
          <c:val>
            <c:numRef>
              <c:f>Sheet3!$E$44:$E$49</c:f>
              <c:numCache>
                <c:formatCode>General</c:formatCode>
                <c:ptCount val="6"/>
                <c:pt idx="0">
                  <c:v>7035</c:v>
                </c:pt>
                <c:pt idx="1">
                  <c:v>12344</c:v>
                </c:pt>
                <c:pt idx="2">
                  <c:v>0</c:v>
                </c:pt>
                <c:pt idx="3">
                  <c:v>0</c:v>
                </c:pt>
                <c:pt idx="4">
                  <c:v>1568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Sheet3!$F$42</c:f>
              <c:strCache>
                <c:ptCount val="1"/>
                <c:pt idx="0">
                  <c:v>Data Transfer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Sheet3!$B$44:$B$49</c:f>
              <c:strCache>
                <c:ptCount val="6"/>
                <c:pt idx="0">
                  <c:v>Kaveri 95W</c:v>
                </c:pt>
                <c:pt idx="1">
                  <c:v>Kaveri 35W</c:v>
                </c:pt>
                <c:pt idx="2">
                  <c:v>i5-4670K</c:v>
                </c:pt>
                <c:pt idx="3">
                  <c:v>i7-4770K</c:v>
                </c:pt>
                <c:pt idx="4">
                  <c:v>FX8150+HD7970</c:v>
                </c:pt>
                <c:pt idx="5">
                  <c:v>FX8320+GTX580</c:v>
                </c:pt>
              </c:strCache>
            </c:strRef>
          </c:cat>
          <c:val>
            <c:numRef>
              <c:f>Sheet3!$F$44:$F$49</c:f>
              <c:numCache>
                <c:formatCode>General</c:formatCode>
                <c:ptCount val="6"/>
                <c:pt idx="0">
                  <c:v>777</c:v>
                </c:pt>
                <c:pt idx="1">
                  <c:v>1312</c:v>
                </c:pt>
                <c:pt idx="2">
                  <c:v>0</c:v>
                </c:pt>
                <c:pt idx="3">
                  <c:v>0</c:v>
                </c:pt>
                <c:pt idx="4">
                  <c:v>1372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Sheet3!$G$42</c:f>
              <c:strCache>
                <c:ptCount val="1"/>
                <c:pt idx="0">
                  <c:v>CPU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Sheet3!$B$44:$B$49</c:f>
              <c:strCache>
                <c:ptCount val="6"/>
                <c:pt idx="0">
                  <c:v>Kaveri 95W</c:v>
                </c:pt>
                <c:pt idx="1">
                  <c:v>Kaveri 35W</c:v>
                </c:pt>
                <c:pt idx="2">
                  <c:v>i5-4670K</c:v>
                </c:pt>
                <c:pt idx="3">
                  <c:v>i7-4770K</c:v>
                </c:pt>
                <c:pt idx="4">
                  <c:v>FX8150+HD7970</c:v>
                </c:pt>
                <c:pt idx="5">
                  <c:v>FX8320+GTX580</c:v>
                </c:pt>
              </c:strCache>
            </c:strRef>
          </c:cat>
          <c:val>
            <c:numRef>
              <c:f>Sheet3!$G$44:$G$49</c:f>
              <c:numCache>
                <c:formatCode>General</c:formatCode>
                <c:ptCount val="6"/>
                <c:pt idx="0">
                  <c:v>19768</c:v>
                </c:pt>
                <c:pt idx="1">
                  <c:v>32396</c:v>
                </c:pt>
                <c:pt idx="4">
                  <c:v>16248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7533888"/>
        <c:axId val="547533104"/>
      </c:barChart>
      <c:barChart>
        <c:barDir val="col"/>
        <c:grouping val="stacked"/>
        <c:varyColors val="0"/>
        <c:ser>
          <c:idx val="3"/>
          <c:order val="3"/>
          <c:tx>
            <c:strRef>
              <c:f>Sheet3!$D$42</c:f>
              <c:strCache>
                <c:ptCount val="1"/>
                <c:pt idx="0">
                  <c:v>CPU+GPU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2046538764697756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32874087402370961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54055727554179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Sheet3!$B$44:$B$49</c:f>
              <c:strCache>
                <c:ptCount val="6"/>
                <c:pt idx="0">
                  <c:v>Kaveri 95W</c:v>
                </c:pt>
                <c:pt idx="1">
                  <c:v>Kaveri 35W</c:v>
                </c:pt>
                <c:pt idx="2">
                  <c:v>i5-4670K</c:v>
                </c:pt>
                <c:pt idx="3">
                  <c:v>i7-4770K</c:v>
                </c:pt>
                <c:pt idx="4">
                  <c:v>FX8150+HD7970</c:v>
                </c:pt>
                <c:pt idx="5">
                  <c:v>FX8320+GTX580</c:v>
                </c:pt>
              </c:strCache>
            </c:strRef>
          </c:cat>
          <c:val>
            <c:numRef>
              <c:f>Sheet3!$D$44:$D$49</c:f>
              <c:numCache>
                <c:formatCode>General</c:formatCode>
                <c:ptCount val="6"/>
                <c:pt idx="0">
                  <c:v>27580</c:v>
                </c:pt>
                <c:pt idx="1">
                  <c:v>46052</c:v>
                </c:pt>
                <c:pt idx="2">
                  <c:v>0</c:v>
                </c:pt>
                <c:pt idx="3">
                  <c:v>0</c:v>
                </c:pt>
                <c:pt idx="4">
                  <c:v>19188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Sheet3!$H$42</c:f>
              <c:strCache>
                <c:ptCount val="1"/>
                <c:pt idx="0">
                  <c:v>CPU+GPU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6.4935064935064939E-3"/>
                  <c:y val="-0.257473786454145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2214268670961586E-3"/>
                  <c:y val="-0.2734845505282517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5872832508700251E-16"/>
                  <c:y val="-0.253150959770069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Sheet3!$B$44:$B$49</c:f>
              <c:strCache>
                <c:ptCount val="6"/>
                <c:pt idx="0">
                  <c:v>Kaveri 95W</c:v>
                </c:pt>
                <c:pt idx="1">
                  <c:v>Kaveri 35W</c:v>
                </c:pt>
                <c:pt idx="2">
                  <c:v>i5-4670K</c:v>
                </c:pt>
                <c:pt idx="3">
                  <c:v>i7-4770K</c:v>
                </c:pt>
                <c:pt idx="4">
                  <c:v>FX8150+HD7970</c:v>
                </c:pt>
                <c:pt idx="5">
                  <c:v>FX8320+GTX580</c:v>
                </c:pt>
              </c:strCache>
            </c:strRef>
          </c:cat>
          <c:val>
            <c:numRef>
              <c:f>Sheet3!$H$44:$H$49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34677</c:v>
                </c:pt>
                <c:pt idx="3">
                  <c:v>36282</c:v>
                </c:pt>
                <c:pt idx="4">
                  <c:v>0</c:v>
                </c:pt>
                <c:pt idx="5">
                  <c:v>32042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7534280"/>
        <c:axId val="547536240"/>
      </c:barChart>
      <c:catAx>
        <c:axId val="54753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533104"/>
        <c:crosses val="autoZero"/>
        <c:auto val="1"/>
        <c:lblAlgn val="ctr"/>
        <c:lblOffset val="100"/>
        <c:noMultiLvlLbl val="0"/>
      </c:catAx>
      <c:valAx>
        <c:axId val="54753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533888"/>
        <c:crosses val="autoZero"/>
        <c:crossBetween val="between"/>
      </c:valAx>
      <c:valAx>
        <c:axId val="54753624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7534280"/>
        <c:crosses val="max"/>
        <c:crossBetween val="between"/>
      </c:valAx>
      <c:catAx>
        <c:axId val="547534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7536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Overall Time(ms)</a:t>
            </a:r>
            <a:r>
              <a:rPr lang="en-US" altLang="zh-CN" baseline="0"/>
              <a:t> - CPU implementation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Sheet4!$C$16</c:f>
              <c:strCache>
                <c:ptCount val="1"/>
                <c:pt idx="0">
                  <c:v>CPU Only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Sheet4!$B$18:$B$21</c:f>
              <c:strCache>
                <c:ptCount val="4"/>
                <c:pt idx="0">
                  <c:v>Kaveri 95W</c:v>
                </c:pt>
                <c:pt idx="1">
                  <c:v>i5-4670K</c:v>
                </c:pt>
                <c:pt idx="2">
                  <c:v>FX8150+HD7970</c:v>
                </c:pt>
                <c:pt idx="3">
                  <c:v>FX8320+GTX580</c:v>
                </c:pt>
              </c:strCache>
            </c:strRef>
          </c:cat>
          <c:val>
            <c:numRef>
              <c:f>Sheet4!$C$18:$C$21</c:f>
              <c:numCache>
                <c:formatCode>General</c:formatCode>
                <c:ptCount val="4"/>
                <c:pt idx="0">
                  <c:v>109273</c:v>
                </c:pt>
                <c:pt idx="1">
                  <c:v>40077</c:v>
                </c:pt>
                <c:pt idx="2">
                  <c:v>66565</c:v>
                </c:pt>
                <c:pt idx="3">
                  <c:v>69747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954384"/>
        <c:axId val="556957128"/>
      </c:barChart>
      <c:catAx>
        <c:axId val="55695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957128"/>
        <c:crosses val="autoZero"/>
        <c:auto val="1"/>
        <c:lblAlgn val="ctr"/>
        <c:lblOffset val="100"/>
        <c:noMultiLvlLbl val="0"/>
      </c:catAx>
      <c:valAx>
        <c:axId val="55695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95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Overall Time(ms)</a:t>
            </a:r>
            <a:r>
              <a:rPr lang="en-US" altLang="zh-CN" baseline="0"/>
              <a:t> - CPU-GPU Platform compared with i5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Sheet4!$E$16</c:f>
              <c:strCache>
                <c:ptCount val="1"/>
                <c:pt idx="0">
                  <c:v>GPU 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Sheet4!$B$18:$B$21</c:f>
              <c:strCache>
                <c:ptCount val="4"/>
                <c:pt idx="0">
                  <c:v>Kaveri 95W</c:v>
                </c:pt>
                <c:pt idx="1">
                  <c:v>i5-4670K</c:v>
                </c:pt>
                <c:pt idx="2">
                  <c:v>FX8150+HD7970</c:v>
                </c:pt>
                <c:pt idx="3">
                  <c:v>FX8320+GTX580</c:v>
                </c:pt>
              </c:strCache>
            </c:strRef>
          </c:cat>
          <c:val>
            <c:numRef>
              <c:f>Sheet4!$E$18:$E$21</c:f>
              <c:numCache>
                <c:formatCode>General</c:formatCode>
                <c:ptCount val="4"/>
                <c:pt idx="0">
                  <c:v>27084</c:v>
                </c:pt>
                <c:pt idx="1">
                  <c:v>0</c:v>
                </c:pt>
                <c:pt idx="2">
                  <c:v>5789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Sheet4!$F$16</c:f>
              <c:strCache>
                <c:ptCount val="1"/>
                <c:pt idx="0">
                  <c:v>Data Transfer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Sheet4!$B$18:$B$21</c:f>
              <c:strCache>
                <c:ptCount val="4"/>
                <c:pt idx="0">
                  <c:v>Kaveri 95W</c:v>
                </c:pt>
                <c:pt idx="1">
                  <c:v>i5-4670K</c:v>
                </c:pt>
                <c:pt idx="2">
                  <c:v>FX8150+HD7970</c:v>
                </c:pt>
                <c:pt idx="3">
                  <c:v>FX8320+GTX580</c:v>
                </c:pt>
              </c:strCache>
            </c:strRef>
          </c:cat>
          <c:val>
            <c:numRef>
              <c:f>Sheet4!$F$18:$F$21</c:f>
              <c:numCache>
                <c:formatCode>General</c:formatCode>
                <c:ptCount val="4"/>
                <c:pt idx="0">
                  <c:v>811</c:v>
                </c:pt>
                <c:pt idx="1">
                  <c:v>0</c:v>
                </c:pt>
                <c:pt idx="2">
                  <c:v>1389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Sheet4!$G$16</c:f>
              <c:strCache>
                <c:ptCount val="1"/>
                <c:pt idx="0">
                  <c:v>CPU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Sheet4!$B$18:$B$21</c:f>
              <c:strCache>
                <c:ptCount val="4"/>
                <c:pt idx="0">
                  <c:v>Kaveri 95W</c:v>
                </c:pt>
                <c:pt idx="1">
                  <c:v>i5-4670K</c:v>
                </c:pt>
                <c:pt idx="2">
                  <c:v>FX8150+HD7970</c:v>
                </c:pt>
                <c:pt idx="3">
                  <c:v>FX8320+GTX580</c:v>
                </c:pt>
              </c:strCache>
            </c:strRef>
          </c:cat>
          <c:val>
            <c:numRef>
              <c:f>Sheet4!$G$18:$G$21</c:f>
              <c:numCache>
                <c:formatCode>General</c:formatCode>
                <c:ptCount val="4"/>
                <c:pt idx="0">
                  <c:v>18655</c:v>
                </c:pt>
                <c:pt idx="1">
                  <c:v>0</c:v>
                </c:pt>
                <c:pt idx="2">
                  <c:v>15926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7538200"/>
        <c:axId val="547535064"/>
      </c:barChart>
      <c:barChart>
        <c:barDir val="col"/>
        <c:grouping val="stacked"/>
        <c:varyColors val="0"/>
        <c:ser>
          <c:idx val="0"/>
          <c:order val="0"/>
          <c:tx>
            <c:strRef>
              <c:f>Sheet4!$D$16</c:f>
              <c:strCache>
                <c:ptCount val="1"/>
                <c:pt idx="0">
                  <c:v>CPU+GPU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0171174946056353E-17"/>
                  <c:y val="-0.134715025906735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8.0342349892112706E-17"/>
                  <c:y val="-8.29015544041450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Sheet4!$B$18:$B$21</c:f>
              <c:strCache>
                <c:ptCount val="4"/>
                <c:pt idx="0">
                  <c:v>Kaveri 95W</c:v>
                </c:pt>
                <c:pt idx="1">
                  <c:v>i5-4670K</c:v>
                </c:pt>
                <c:pt idx="2">
                  <c:v>FX8150+HD7970</c:v>
                </c:pt>
                <c:pt idx="3">
                  <c:v>FX8320+GTX580</c:v>
                </c:pt>
              </c:strCache>
            </c:strRef>
          </c:cat>
          <c:val>
            <c:numRef>
              <c:f>Sheet4!$D$18:$D$21</c:f>
              <c:numCache>
                <c:formatCode>General</c:formatCode>
                <c:ptCount val="4"/>
                <c:pt idx="0">
                  <c:v>46550</c:v>
                </c:pt>
                <c:pt idx="1">
                  <c:v>0</c:v>
                </c:pt>
                <c:pt idx="2">
                  <c:v>23104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Sheet4!$H$16</c:f>
              <c:strCache>
                <c:ptCount val="1"/>
                <c:pt idx="0">
                  <c:v>CPU+GPU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0171174946056353E-17"/>
                  <c:y val="-0.341968911917098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-0.16580310880829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Sheet4!$B$18:$B$21</c:f>
              <c:strCache>
                <c:ptCount val="4"/>
                <c:pt idx="0">
                  <c:v>Kaveri 95W</c:v>
                </c:pt>
                <c:pt idx="1">
                  <c:v>i5-4670K</c:v>
                </c:pt>
                <c:pt idx="2">
                  <c:v>FX8150+HD7970</c:v>
                </c:pt>
                <c:pt idx="3">
                  <c:v>FX8320+GTX580</c:v>
                </c:pt>
              </c:strCache>
            </c:strRef>
          </c:cat>
          <c:val>
            <c:numRef>
              <c:f>Sheet4!$H$18:$H$21</c:f>
              <c:numCache>
                <c:formatCode>General</c:formatCode>
                <c:ptCount val="4"/>
                <c:pt idx="0">
                  <c:v>0</c:v>
                </c:pt>
                <c:pt idx="1">
                  <c:v>140744</c:v>
                </c:pt>
                <c:pt idx="2">
                  <c:v>0</c:v>
                </c:pt>
                <c:pt idx="3">
                  <c:v>59498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47530752"/>
        <c:axId val="547532320"/>
      </c:barChart>
      <c:catAx>
        <c:axId val="547538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535064"/>
        <c:crosses val="autoZero"/>
        <c:auto val="1"/>
        <c:lblAlgn val="ctr"/>
        <c:lblOffset val="100"/>
        <c:noMultiLvlLbl val="0"/>
      </c:catAx>
      <c:valAx>
        <c:axId val="547535064"/>
        <c:scaling>
          <c:orientation val="minMax"/>
          <c:max val="1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7538200"/>
        <c:crosses val="autoZero"/>
        <c:crossBetween val="between"/>
      </c:valAx>
      <c:valAx>
        <c:axId val="547532320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47530752"/>
        <c:crosses val="max"/>
        <c:crossBetween val="between"/>
      </c:valAx>
      <c:catAx>
        <c:axId val="547530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75323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Kaveri </a:t>
            </a:r>
            <a:r>
              <a:rPr lang="en-US" altLang="zh-CN" dirty="0" smtClean="0"/>
              <a:t>95W, </a:t>
            </a:r>
            <a:r>
              <a:rPr lang="en-US" altLang="zh-CN" baseline="0" dirty="0" smtClean="0"/>
              <a:t>batch size = 256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Sheet3!$E$2:$G$3</c:f>
              <c:strCache>
                <c:ptCount val="3"/>
                <c:pt idx="0">
                  <c:v>GPU Time</c:v>
                </c:pt>
                <c:pt idx="1">
                  <c:v>CPU-GPU Data Transfer</c:v>
                </c:pt>
                <c:pt idx="2">
                  <c:v>CPU Time</c:v>
                </c:pt>
              </c:strCache>
            </c:strRef>
          </c:cat>
          <c:val>
            <c:numRef>
              <c:f>Sheet3!$E$4:$G$4</c:f>
              <c:numCache>
                <c:formatCode>General</c:formatCode>
                <c:ptCount val="3"/>
                <c:pt idx="0">
                  <c:v>7035</c:v>
                </c:pt>
                <c:pt idx="1">
                  <c:v>777</c:v>
                </c:pt>
                <c:pt idx="2">
                  <c:v>19768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FX8150</a:t>
            </a:r>
            <a:r>
              <a:rPr lang="en-US" altLang="zh-CN" baseline="0" dirty="0"/>
              <a:t> + </a:t>
            </a:r>
            <a:r>
              <a:rPr lang="en-US" altLang="zh-CN" baseline="0" dirty="0" smtClean="0"/>
              <a:t>HD7970, batch size = 256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Sheet3!$E$2:$G$3</c:f>
              <c:strCache>
                <c:ptCount val="3"/>
                <c:pt idx="0">
                  <c:v>GPU Time</c:v>
                </c:pt>
                <c:pt idx="1">
                  <c:v>CPU-GPU Data Transfer</c:v>
                </c:pt>
                <c:pt idx="2">
                  <c:v>CPU Time</c:v>
                </c:pt>
              </c:strCache>
            </c:strRef>
          </c:cat>
          <c:val>
            <c:numRef>
              <c:f>Sheet3!$E$6:$G$6</c:f>
              <c:numCache>
                <c:formatCode>General</c:formatCode>
                <c:ptCount val="3"/>
                <c:pt idx="0">
                  <c:v>1568</c:v>
                </c:pt>
                <c:pt idx="1">
                  <c:v>1372</c:v>
                </c:pt>
                <c:pt idx="2">
                  <c:v>16248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0"/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</c:dPt>
                <c:cat>
                  <c:strRef>
                    <c:extLst>
                      <c:ext uri="{02D57815-91ED-43cb-92C2-25804820EDAC}">
                        <c15:formulaRef>
                          <c15:sqref>Sheet3!$E$2:$G$3</c15:sqref>
                        </c15:formulaRef>
                      </c:ext>
                    </c:extLst>
                    <c:strCache>
                      <c:ptCount val="3"/>
                      <c:pt idx="0">
                        <c:v>GPU Time</c:v>
                      </c:pt>
                      <c:pt idx="1">
                        <c:v>CPU-GPU Data Transfer</c:v>
                      </c:pt>
                      <c:pt idx="2">
                        <c:v>CPU Time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Sheet3!$E$5:$G$5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12344</c:v>
                      </c:pt>
                      <c:pt idx="1">
                        <c:v>1312</c:v>
                      </c:pt>
                      <c:pt idx="2">
                        <c:v>32396</c:v>
                      </c:pt>
                    </c:numCache>
                  </c:numRef>
                </c:val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Kaveri 95W, batch size = 1024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Sheet4!$B$18</c:f>
              <c:strCache>
                <c:ptCount val="1"/>
                <c:pt idx="0">
                  <c:v>Kaveri 95W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Sheet4!$E$16:$G$17</c:f>
              <c:strCache>
                <c:ptCount val="3"/>
                <c:pt idx="0">
                  <c:v>GPU Time</c:v>
                </c:pt>
                <c:pt idx="1">
                  <c:v>Data Transfer Time</c:v>
                </c:pt>
                <c:pt idx="2">
                  <c:v>CPU Time</c:v>
                </c:pt>
              </c:strCache>
            </c:strRef>
          </c:cat>
          <c:val>
            <c:numRef>
              <c:f>Sheet4!$E$18:$G$18</c:f>
              <c:numCache>
                <c:formatCode>General</c:formatCode>
                <c:ptCount val="3"/>
                <c:pt idx="0">
                  <c:v>27084</c:v>
                </c:pt>
                <c:pt idx="1">
                  <c:v>811</c:v>
                </c:pt>
                <c:pt idx="2">
                  <c:v>18655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401574803149607"/>
          <c:y val="0.91721439425334994"/>
          <c:w val="0.55196850393700791"/>
          <c:h val="7.4013675922088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FX8150</a:t>
            </a:r>
            <a:r>
              <a:rPr lang="en-US" altLang="zh-CN" baseline="0"/>
              <a:t> + HD7970, batch size = 1024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Sheet4!$B$20</c:f>
              <c:strCache>
                <c:ptCount val="1"/>
                <c:pt idx="0">
                  <c:v>FX8150+HD7970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Sheet4!$E$16:$G$17</c:f>
              <c:strCache>
                <c:ptCount val="3"/>
                <c:pt idx="0">
                  <c:v>GPU Time</c:v>
                </c:pt>
                <c:pt idx="1">
                  <c:v>Data Transfer Time</c:v>
                </c:pt>
                <c:pt idx="2">
                  <c:v>CPU Time</c:v>
                </c:pt>
              </c:strCache>
            </c:strRef>
          </c:cat>
          <c:val>
            <c:numRef>
              <c:f>Sheet4!$E$20:$G$20</c:f>
              <c:numCache>
                <c:formatCode>General</c:formatCode>
                <c:ptCount val="3"/>
                <c:pt idx="0">
                  <c:v>5789</c:v>
                </c:pt>
                <c:pt idx="1">
                  <c:v>1389</c:v>
                </c:pt>
                <c:pt idx="2">
                  <c:v>15926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BFE4-886E-4A0A-8BB4-D17F7800290B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65E20-E60D-49B4-9A4F-9568EEE57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D60D-4521-4642-9CF4-71289A0ABF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FD33-7E6A-4688-874E-9CB884BC046F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7085-1F08-4F3A-B4B0-3C6D04096642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341313"/>
            <a:ext cx="1960563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Triangle 4"/>
          <p:cNvSpPr/>
          <p:nvPr userDrawn="1"/>
        </p:nvSpPr>
        <p:spPr>
          <a:xfrm flipH="1">
            <a:off x="8618538" y="4033838"/>
            <a:ext cx="204787" cy="204787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Parallelogram 5"/>
          <p:cNvSpPr/>
          <p:nvPr userDrawn="1"/>
        </p:nvSpPr>
        <p:spPr>
          <a:xfrm>
            <a:off x="2874963" y="5292725"/>
            <a:ext cx="4030662" cy="965200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7" name="Parallelogram 6"/>
          <p:cNvSpPr/>
          <p:nvPr userDrawn="1"/>
        </p:nvSpPr>
        <p:spPr>
          <a:xfrm>
            <a:off x="2036763" y="4919663"/>
            <a:ext cx="2852737" cy="855662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8" name="Parallelogram 7"/>
          <p:cNvSpPr/>
          <p:nvPr userDrawn="1"/>
        </p:nvSpPr>
        <p:spPr>
          <a:xfrm>
            <a:off x="2874963" y="5292725"/>
            <a:ext cx="4030662" cy="965200"/>
          </a:xfrm>
          <a:prstGeom prst="parallelogram">
            <a:avLst>
              <a:gd name="adj" fmla="val 99186"/>
            </a:avLst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890178" y="3102681"/>
            <a:ext cx="3692232" cy="1228655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890178" y="4407446"/>
            <a:ext cx="3692233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696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 userDrawn="1"/>
        </p:nvSpPr>
        <p:spPr>
          <a:xfrm flipH="1">
            <a:off x="7272338" y="3965575"/>
            <a:ext cx="153987" cy="204788"/>
          </a:xfrm>
          <a:prstGeom prst="rtTriangl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Parallelogram 3"/>
          <p:cNvSpPr/>
          <p:nvPr userDrawn="1"/>
        </p:nvSpPr>
        <p:spPr>
          <a:xfrm>
            <a:off x="4387850" y="4452938"/>
            <a:ext cx="4029075" cy="966787"/>
          </a:xfrm>
          <a:prstGeom prst="parallelogram">
            <a:avLst>
              <a:gd name="adj" fmla="val 9918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5" name="Parallelogram 4"/>
          <p:cNvSpPr/>
          <p:nvPr userDrawn="1"/>
        </p:nvSpPr>
        <p:spPr>
          <a:xfrm>
            <a:off x="7637463" y="5038725"/>
            <a:ext cx="990600" cy="381000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350838"/>
            <a:ext cx="12001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3344194" y="2541289"/>
            <a:ext cx="3851859" cy="1841409"/>
          </a:xfrm>
        </p:spPr>
        <p:txBody>
          <a:bodyPr tIns="0"/>
          <a:lstStyle>
            <a:lvl1pPr algn="r">
              <a:defRPr sz="6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849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8" y="306706"/>
            <a:ext cx="7680960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88" y="1381123"/>
            <a:ext cx="8595360" cy="493776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4388" y="752474"/>
            <a:ext cx="76809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034323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8" y="306706"/>
            <a:ext cx="7680960" cy="47434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4388" y="752474"/>
            <a:ext cx="76809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09148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02802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8" y="306388"/>
            <a:ext cx="7680960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88" y="1381123"/>
            <a:ext cx="4114800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4388" y="752474"/>
            <a:ext cx="76809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731585" y="1381123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139964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8" y="306388"/>
            <a:ext cx="7680960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88" y="1777919"/>
            <a:ext cx="4114800" cy="45720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4388" y="752474"/>
            <a:ext cx="76809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731585" y="1777919"/>
            <a:ext cx="4114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274388" y="1287463"/>
            <a:ext cx="4114800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1585" y="1287463"/>
            <a:ext cx="4114800" cy="4790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3620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68" y="306388"/>
            <a:ext cx="7680960" cy="474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0757" y="1381123"/>
            <a:ext cx="5486400" cy="5029200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4388" y="752474"/>
            <a:ext cx="7680960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88" y="1381123"/>
            <a:ext cx="3008313" cy="5029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55958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0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12"/>
          <p:cNvSpPr/>
          <p:nvPr userDrawn="1"/>
        </p:nvSpPr>
        <p:spPr>
          <a:xfrm>
            <a:off x="-3175" y="3328988"/>
            <a:ext cx="6342063" cy="3529012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548849 w 8260932"/>
              <a:gd name="connsiteY5" fmla="*/ 4289231 h 4292220"/>
              <a:gd name="connsiteX6" fmla="*/ 0 w 8260932"/>
              <a:gd name="connsiteY6" fmla="*/ 4291864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548849 w 8260932"/>
              <a:gd name="connsiteY2" fmla="*/ 438981 h 4292220"/>
              <a:gd name="connsiteX3" fmla="*/ 985855 w 8260932"/>
              <a:gd name="connsiteY3" fmla="*/ 0 h 4292220"/>
              <a:gd name="connsiteX4" fmla="*/ 8260932 w 8260932"/>
              <a:gd name="connsiteY4" fmla="*/ 0 h 4292220"/>
              <a:gd name="connsiteX5" fmla="*/ 4003651 w 8260932"/>
              <a:gd name="connsiteY5" fmla="*/ 4292220 h 4292220"/>
              <a:gd name="connsiteX6" fmla="*/ 548849 w 8260932"/>
              <a:gd name="connsiteY6" fmla="*/ 4289231 h 4292220"/>
              <a:gd name="connsiteX7" fmla="*/ 0 w 8260932"/>
              <a:gd name="connsiteY7" fmla="*/ 4291864 h 4292220"/>
              <a:gd name="connsiteX0" fmla="*/ 0 w 8260932"/>
              <a:gd name="connsiteY0" fmla="*/ 4291864 h 4292220"/>
              <a:gd name="connsiteX1" fmla="*/ 548849 w 8260932"/>
              <a:gd name="connsiteY1" fmla="*/ 43898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548849 w 8260932"/>
              <a:gd name="connsiteY5" fmla="*/ 4289231 h 4292220"/>
              <a:gd name="connsiteX6" fmla="*/ 0 w 8260932"/>
              <a:gd name="connsiteY6" fmla="*/ 4291864 h 4292220"/>
              <a:gd name="connsiteX0" fmla="*/ 0 w 7712083"/>
              <a:gd name="connsiteY0" fmla="*/ 4289231 h 4292220"/>
              <a:gd name="connsiteX1" fmla="*/ 0 w 7712083"/>
              <a:gd name="connsiteY1" fmla="*/ 438981 h 4292220"/>
              <a:gd name="connsiteX2" fmla="*/ 437006 w 7712083"/>
              <a:gd name="connsiteY2" fmla="*/ 0 h 4292220"/>
              <a:gd name="connsiteX3" fmla="*/ 7712083 w 7712083"/>
              <a:gd name="connsiteY3" fmla="*/ 0 h 4292220"/>
              <a:gd name="connsiteX4" fmla="*/ 3454802 w 7712083"/>
              <a:gd name="connsiteY4" fmla="*/ 4292220 h 4292220"/>
              <a:gd name="connsiteX5" fmla="*/ 0 w 7712083"/>
              <a:gd name="connsiteY5" fmla="*/ 4289231 h 429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2083" h="4292220">
                <a:moveTo>
                  <a:pt x="0" y="4289231"/>
                </a:moveTo>
                <a:lnTo>
                  <a:pt x="0" y="438981"/>
                </a:lnTo>
                <a:lnTo>
                  <a:pt x="437006" y="0"/>
                </a:lnTo>
                <a:lnTo>
                  <a:pt x="7712083" y="0"/>
                </a:lnTo>
                <a:lnTo>
                  <a:pt x="3454802" y="4292220"/>
                </a:lnTo>
                <a:lnTo>
                  <a:pt x="0" y="4289231"/>
                </a:lnTo>
                <a:close/>
              </a:path>
            </a:pathLst>
          </a:custGeom>
          <a:solidFill>
            <a:srgbClr val="00AAB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Parallelogram 4"/>
          <p:cNvSpPr/>
          <p:nvPr userDrawn="1"/>
        </p:nvSpPr>
        <p:spPr>
          <a:xfrm flipH="1">
            <a:off x="1054100" y="2190750"/>
            <a:ext cx="1804988" cy="901700"/>
          </a:xfrm>
          <a:prstGeom prst="parallelogram">
            <a:avLst>
              <a:gd name="adj" fmla="val 9918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prstClr val="white"/>
              </a:solidFill>
            </a:endParaRP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0"/>
            <a:ext cx="8939212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arallelogram 12"/>
          <p:cNvSpPr/>
          <p:nvPr userDrawn="1"/>
        </p:nvSpPr>
        <p:spPr>
          <a:xfrm>
            <a:off x="-3175" y="3328988"/>
            <a:ext cx="6342063" cy="3529012"/>
          </a:xfrm>
          <a:custGeom>
            <a:avLst/>
            <a:gdLst>
              <a:gd name="connsiteX0" fmla="*/ 0 w 11532358"/>
              <a:gd name="connsiteY0" fmla="*/ 4292220 h 4292220"/>
              <a:gd name="connsiteX1" fmla="*/ 4257281 w 11532358"/>
              <a:gd name="connsiteY1" fmla="*/ 0 h 4292220"/>
              <a:gd name="connsiteX2" fmla="*/ 11532358 w 11532358"/>
              <a:gd name="connsiteY2" fmla="*/ 0 h 4292220"/>
              <a:gd name="connsiteX3" fmla="*/ 7275077 w 11532358"/>
              <a:gd name="connsiteY3" fmla="*/ 4292220 h 4292220"/>
              <a:gd name="connsiteX4" fmla="*/ 0 w 11532358"/>
              <a:gd name="connsiteY4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0 w 11532358"/>
              <a:gd name="connsiteY5" fmla="*/ 4292220 h 4292220"/>
              <a:gd name="connsiteX0" fmla="*/ 0 w 11532358"/>
              <a:gd name="connsiteY0" fmla="*/ 4292220 h 4292220"/>
              <a:gd name="connsiteX1" fmla="*/ 3271464 w 11532358"/>
              <a:gd name="connsiteY1" fmla="*/ 994331 h 4292220"/>
              <a:gd name="connsiteX2" fmla="*/ 4257281 w 11532358"/>
              <a:gd name="connsiteY2" fmla="*/ 0 h 4292220"/>
              <a:gd name="connsiteX3" fmla="*/ 11532358 w 11532358"/>
              <a:gd name="connsiteY3" fmla="*/ 0 h 4292220"/>
              <a:gd name="connsiteX4" fmla="*/ 7275077 w 11532358"/>
              <a:gd name="connsiteY4" fmla="*/ 4292220 h 4292220"/>
              <a:gd name="connsiteX5" fmla="*/ 3271426 w 11532358"/>
              <a:gd name="connsiteY5" fmla="*/ 4291864 h 4292220"/>
              <a:gd name="connsiteX6" fmla="*/ 0 w 11532358"/>
              <a:gd name="connsiteY6" fmla="*/ 4292220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0 w 8260932"/>
              <a:gd name="connsiteY5" fmla="*/ 4291864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548849 w 8260932"/>
              <a:gd name="connsiteY5" fmla="*/ 4289231 h 4292220"/>
              <a:gd name="connsiteX6" fmla="*/ 0 w 8260932"/>
              <a:gd name="connsiteY6" fmla="*/ 4291864 h 4292220"/>
              <a:gd name="connsiteX0" fmla="*/ 0 w 8260932"/>
              <a:gd name="connsiteY0" fmla="*/ 4291864 h 4292220"/>
              <a:gd name="connsiteX1" fmla="*/ 38 w 8260932"/>
              <a:gd name="connsiteY1" fmla="*/ 994331 h 4292220"/>
              <a:gd name="connsiteX2" fmla="*/ 548849 w 8260932"/>
              <a:gd name="connsiteY2" fmla="*/ 438981 h 4292220"/>
              <a:gd name="connsiteX3" fmla="*/ 985855 w 8260932"/>
              <a:gd name="connsiteY3" fmla="*/ 0 h 4292220"/>
              <a:gd name="connsiteX4" fmla="*/ 8260932 w 8260932"/>
              <a:gd name="connsiteY4" fmla="*/ 0 h 4292220"/>
              <a:gd name="connsiteX5" fmla="*/ 4003651 w 8260932"/>
              <a:gd name="connsiteY5" fmla="*/ 4292220 h 4292220"/>
              <a:gd name="connsiteX6" fmla="*/ 548849 w 8260932"/>
              <a:gd name="connsiteY6" fmla="*/ 4289231 h 4292220"/>
              <a:gd name="connsiteX7" fmla="*/ 0 w 8260932"/>
              <a:gd name="connsiteY7" fmla="*/ 4291864 h 4292220"/>
              <a:gd name="connsiteX0" fmla="*/ 0 w 8260932"/>
              <a:gd name="connsiteY0" fmla="*/ 4291864 h 4292220"/>
              <a:gd name="connsiteX1" fmla="*/ 548849 w 8260932"/>
              <a:gd name="connsiteY1" fmla="*/ 438981 h 4292220"/>
              <a:gd name="connsiteX2" fmla="*/ 985855 w 8260932"/>
              <a:gd name="connsiteY2" fmla="*/ 0 h 4292220"/>
              <a:gd name="connsiteX3" fmla="*/ 8260932 w 8260932"/>
              <a:gd name="connsiteY3" fmla="*/ 0 h 4292220"/>
              <a:gd name="connsiteX4" fmla="*/ 4003651 w 8260932"/>
              <a:gd name="connsiteY4" fmla="*/ 4292220 h 4292220"/>
              <a:gd name="connsiteX5" fmla="*/ 548849 w 8260932"/>
              <a:gd name="connsiteY5" fmla="*/ 4289231 h 4292220"/>
              <a:gd name="connsiteX6" fmla="*/ 0 w 8260932"/>
              <a:gd name="connsiteY6" fmla="*/ 4291864 h 4292220"/>
              <a:gd name="connsiteX0" fmla="*/ 0 w 7712083"/>
              <a:gd name="connsiteY0" fmla="*/ 4289231 h 4292220"/>
              <a:gd name="connsiteX1" fmla="*/ 0 w 7712083"/>
              <a:gd name="connsiteY1" fmla="*/ 438981 h 4292220"/>
              <a:gd name="connsiteX2" fmla="*/ 437006 w 7712083"/>
              <a:gd name="connsiteY2" fmla="*/ 0 h 4292220"/>
              <a:gd name="connsiteX3" fmla="*/ 7712083 w 7712083"/>
              <a:gd name="connsiteY3" fmla="*/ 0 h 4292220"/>
              <a:gd name="connsiteX4" fmla="*/ 3454802 w 7712083"/>
              <a:gd name="connsiteY4" fmla="*/ 4292220 h 4292220"/>
              <a:gd name="connsiteX5" fmla="*/ 0 w 7712083"/>
              <a:gd name="connsiteY5" fmla="*/ 4289231 h 429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2083" h="4292220">
                <a:moveTo>
                  <a:pt x="0" y="4289231"/>
                </a:moveTo>
                <a:lnTo>
                  <a:pt x="0" y="438981"/>
                </a:lnTo>
                <a:lnTo>
                  <a:pt x="437006" y="0"/>
                </a:lnTo>
                <a:lnTo>
                  <a:pt x="7712083" y="0"/>
                </a:lnTo>
                <a:lnTo>
                  <a:pt x="3454802" y="4292220"/>
                </a:lnTo>
                <a:lnTo>
                  <a:pt x="0" y="4289231"/>
                </a:lnTo>
                <a:close/>
              </a:path>
            </a:pathLst>
          </a:custGeom>
          <a:solidFill>
            <a:srgbClr val="00AAB5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ight Triangle 7"/>
          <p:cNvSpPr/>
          <p:nvPr userDrawn="1"/>
        </p:nvSpPr>
        <p:spPr>
          <a:xfrm flipH="1">
            <a:off x="8618538" y="5392738"/>
            <a:ext cx="204787" cy="204787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41313"/>
            <a:ext cx="2270125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6538" y="4870941"/>
            <a:ext cx="4115872" cy="822960"/>
          </a:xfrm>
        </p:spPr>
        <p:txBody>
          <a:bodyPr tIns="0"/>
          <a:lstStyle>
            <a:lvl1pPr algn="r"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2517" y="5762394"/>
            <a:ext cx="3429893" cy="640080"/>
          </a:xfrm>
        </p:spPr>
        <p:txBody>
          <a:bodyPr tIns="0" bIns="0">
            <a:no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683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3EB1-B7A8-4FC0-BB9F-31CE41C5EAEC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E965-2A0E-4860-88F1-1C8E1D402B74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3407-B6F5-4750-B0DF-00D1F11DD668}" type="datetime1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8810-BBC1-4849-B280-CA3B12D22779}" type="datetime1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8924-D55B-412E-B802-DECC5608EB4C}" type="datetime1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C2F5-AD48-4EAE-B21C-74FB42618205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517D-1A6D-4199-B4D7-545C1F292B3C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F16ED-F9AC-4CBF-B241-D9FB491FBC4F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06388"/>
            <a:ext cx="7680325" cy="4746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638" y="1381125"/>
            <a:ext cx="859472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788" y="6561138"/>
            <a:ext cx="3216275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>
              <a:defRPr/>
            </a:pPr>
            <a:r>
              <a:rPr lang="en-US" sz="1000" cap="all" dirty="0">
                <a:solidFill>
                  <a:prstClr val="black"/>
                </a:solidFill>
                <a:cs typeface="Arial" pitchFamily="34" charset="0"/>
              </a:rPr>
              <a:t>|   PRESENTATION TITLE   |   </a:t>
            </a:r>
            <a:fld id="{F9649FD6-C0F2-4A33-9D42-84E368792D73}" type="datetime4">
              <a:rPr lang="en-US" sz="1000" cap="all">
                <a:solidFill>
                  <a:prstClr val="black"/>
                </a:solidFill>
                <a:cs typeface="Arial" pitchFamily="34" charset="0"/>
              </a:rPr>
              <a:pPr>
                <a:defRPr/>
              </a:pPr>
              <a:t>February 19, 2014</a:t>
            </a:fld>
            <a:r>
              <a:rPr lang="en-US" sz="1000" cap="all" dirty="0">
                <a:solidFill>
                  <a:prstClr val="black"/>
                </a:solidFill>
                <a:cs typeface="Arial" pitchFamily="34" charset="0"/>
              </a:rPr>
              <a:t>   |   Confidential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88" y="6561138"/>
            <a:ext cx="150812" cy="236537"/>
          </a:xfrm>
          <a:prstGeom prst="rect">
            <a:avLst/>
          </a:prstGeom>
          <a:noFill/>
        </p:spPr>
        <p:txBody>
          <a:bodyPr wrap="none" lIns="0" tIns="41029" rIns="0" bIns="41029" anchor="ctr">
            <a:spAutoFit/>
          </a:bodyPr>
          <a:lstStyle/>
          <a:p>
            <a:pPr algn="r">
              <a:defRPr/>
            </a:pPr>
            <a:fld id="{54F7A9DC-1DD9-479D-90CA-E5724E86136B}" type="slidenum">
              <a:rPr lang="en-US" sz="1000" cap="all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1000" cap="all" dirty="0">
              <a:solidFill>
                <a:prstClr val="black"/>
              </a:solidFill>
              <a:cs typeface="Arial" pitchFamily="34" charset="0"/>
            </a:endParaRPr>
          </a:p>
        </p:txBody>
      </p:sp>
      <p:pic>
        <p:nvPicPr>
          <p:cNvPr id="2054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344488"/>
            <a:ext cx="120173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7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 cap="all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chemeClr val="tx1"/>
        </a:buClr>
        <a:buFont typeface="Wingdings 3" pitchFamily="18" charset="2"/>
        <a:buChar char="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47688" indent="-180975" algn="l" rtl="0" eaLnBrk="0" fontAlgn="base" hangingPunct="0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14400" indent="-168275" algn="l" rtl="0" eaLnBrk="0" fontAlgn="base" hangingPunct="0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71600" indent="-182563" algn="l" rtl="0" eaLnBrk="0" fontAlgn="base" hangingPunct="0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44650" indent="-163513" algn="l" rtl="0" eaLnBrk="0" fontAlgn="base" hangingPunct="0">
        <a:spcBef>
          <a:spcPts val="30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870450"/>
            <a:ext cx="6524625" cy="8239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AUTOENCODER WITH L-BFGS TRAINING</a:t>
            </a:r>
            <a:br>
              <a:rPr lang="en-US" dirty="0" smtClean="0"/>
            </a:br>
            <a:r>
              <a:rPr lang="en-US" dirty="0" smtClean="0"/>
              <a:t>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3025" y="5762625"/>
            <a:ext cx="3429000" cy="6397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MAOHUA ZHU</a:t>
            </a:r>
          </a:p>
          <a:p>
            <a:pPr eaLnBrk="1" hangingPunct="1">
              <a:defRPr/>
            </a:pPr>
            <a:r>
              <a:rPr lang="en-US" dirty="0" err="1" smtClean="0"/>
              <a:t>Junli</a:t>
            </a:r>
            <a:r>
              <a:rPr lang="en-US" dirty="0" smtClean="0"/>
              <a:t> Gu</a:t>
            </a:r>
          </a:p>
          <a:p>
            <a:pPr eaLnBrk="1" hangingPunct="1">
              <a:defRPr/>
            </a:pPr>
            <a:r>
              <a:rPr lang="en-US" dirty="0" smtClean="0"/>
              <a:t>2/20/2014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83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97126"/>
            <a:ext cx="7391400" cy="223227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size </a:t>
            </a:r>
            <a:r>
              <a:rPr lang="en-US" sz="2900" dirty="0" smtClean="0"/>
              <a:t>matters</a:t>
            </a:r>
            <a:endParaRPr lang="en-US" dirty="0" smtClean="0"/>
          </a:p>
          <a:p>
            <a:pPr lvl="1"/>
            <a:r>
              <a:rPr lang="en-US" dirty="0" smtClean="0"/>
              <a:t>Each layer N times larger will lead to:</a:t>
            </a:r>
          </a:p>
          <a:p>
            <a:pPr lvl="2"/>
            <a:r>
              <a:rPr lang="en-US" dirty="0" smtClean="0"/>
              <a:t>N^2 times longer time for GPU kernel (matrix multiplication)</a:t>
            </a:r>
          </a:p>
          <a:p>
            <a:pPr lvl="2"/>
            <a:r>
              <a:rPr lang="en-US" dirty="0" smtClean="0"/>
              <a:t>N^2 times longer time for data transfer</a:t>
            </a:r>
          </a:p>
          <a:p>
            <a:pPr lvl="2"/>
            <a:r>
              <a:rPr lang="en-US" dirty="0" smtClean="0"/>
              <a:t>N^2 times longer time for L-BFGS (all weights regarded as a vector)</a:t>
            </a:r>
          </a:p>
          <a:p>
            <a:pPr lvl="1"/>
            <a:r>
              <a:rPr lang="en-US" dirty="0" smtClean="0"/>
              <a:t>Mini-batch size N times larger will lead to:</a:t>
            </a:r>
          </a:p>
          <a:p>
            <a:pPr lvl="2"/>
            <a:r>
              <a:rPr lang="en-US" dirty="0" smtClean="0"/>
              <a:t>N times longer time for GPU kernel</a:t>
            </a:r>
          </a:p>
          <a:p>
            <a:pPr lvl="2"/>
            <a:r>
              <a:rPr lang="en-US" dirty="0" smtClean="0"/>
              <a:t>Data transfer time and L-BFGS time will remain unchanged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62000" y="12954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Both Autoencoder forward/backward propagation and L-BFGS training are time </a:t>
            </a:r>
            <a:r>
              <a:rPr lang="en-US" altLang="zh-CN" dirty="0" smtClean="0"/>
              <a:t>consuming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Autoencoder </a:t>
            </a:r>
            <a:r>
              <a:rPr lang="en-US" altLang="zh-CN" dirty="0"/>
              <a:t>is memory bound (mainly MM </a:t>
            </a:r>
            <a:r>
              <a:rPr lang="en-US" altLang="zh-CN" dirty="0" smtClean="0"/>
              <a:t>operations)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Vector </a:t>
            </a:r>
            <a:r>
              <a:rPr lang="en-US" altLang="zh-CN" dirty="0"/>
              <a:t>dot production domains the L-BFGS training time(~60%, the profiling data has not been presented)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0" y="2919799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Hotspot kernel: matrix </a:t>
            </a:r>
            <a:r>
              <a:rPr lang="en-US" altLang="zh-CN" dirty="0" smtClean="0"/>
              <a:t>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Now </a:t>
            </a:r>
            <a:r>
              <a:rPr lang="en-US" altLang="zh-CN" dirty="0"/>
              <a:t>implemented using CL AMD </a:t>
            </a:r>
            <a:r>
              <a:rPr lang="en-US" altLang="zh-CN" dirty="0" smtClean="0"/>
              <a:t>BLAS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It </a:t>
            </a:r>
            <a:r>
              <a:rPr lang="en-US" altLang="zh-CN" dirty="0"/>
              <a:t>takes CL AMD BLAS some time to configure the workgroup size and so on. (So there is still space for optimizing)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2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In next two weeks: </a:t>
            </a:r>
          </a:p>
          <a:p>
            <a:pPr lvl="1"/>
            <a:r>
              <a:rPr lang="en-US" altLang="zh-CN" dirty="0" smtClean="0"/>
              <a:t>Profiling on GPU kernels</a:t>
            </a:r>
          </a:p>
          <a:p>
            <a:pPr lvl="1"/>
            <a:r>
              <a:rPr lang="en-US" altLang="zh-CN" dirty="0"/>
              <a:t>Delve how to use Kaveri HSA </a:t>
            </a:r>
            <a:r>
              <a:rPr lang="en-US" altLang="zh-CN" dirty="0" smtClean="0"/>
              <a:t>feature</a:t>
            </a:r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altLang="zh-CN" dirty="0"/>
              <a:t>Optimize the OpenCL kernel to make full use of GPU</a:t>
            </a:r>
          </a:p>
          <a:p>
            <a:pPr lvl="1"/>
            <a:r>
              <a:rPr lang="en-US" altLang="zh-CN" dirty="0" smtClean="0"/>
              <a:t>Put autoencoder into an application scenario and run on Kaveri efficiently</a:t>
            </a:r>
            <a:endParaRPr lang="en-US" altLang="zh-CN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 P</a:t>
            </a:r>
            <a:r>
              <a:rPr lang="en-US" dirty="0" smtClean="0"/>
              <a:t>rogress recall</a:t>
            </a:r>
          </a:p>
          <a:p>
            <a:r>
              <a:rPr lang="en-US" dirty="0" smtClean="0"/>
              <a:t>2. Progress in past two weeks</a:t>
            </a:r>
          </a:p>
          <a:p>
            <a:r>
              <a:rPr lang="en-US" dirty="0" smtClean="0"/>
              <a:t>3. Next plan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 Progress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Autoencoder</a:t>
            </a:r>
          </a:p>
          <a:p>
            <a:pPr lvl="1"/>
            <a:r>
              <a:rPr lang="en-US" sz="2400" dirty="0" smtClean="0"/>
              <a:t>Autoencoder OpenCL implementation</a:t>
            </a:r>
          </a:p>
          <a:p>
            <a:pPr lvl="2"/>
            <a:r>
              <a:rPr lang="en-US" altLang="zh-CN" dirty="0" smtClean="0"/>
              <a:t>GPU: Autoencoder forward/back propagation</a:t>
            </a:r>
          </a:p>
          <a:p>
            <a:pPr lvl="2"/>
            <a:r>
              <a:rPr lang="en-US" altLang="zh-CN" dirty="0" smtClean="0"/>
              <a:t>CPU: L-BFGS and Line Search algorithm</a:t>
            </a:r>
            <a:endParaRPr lang="en-US" dirty="0" smtClean="0"/>
          </a:p>
          <a:p>
            <a:pPr lvl="1"/>
            <a:r>
              <a:rPr lang="en-US" sz="2400" dirty="0" smtClean="0"/>
              <a:t>Verified </a:t>
            </a:r>
            <a:r>
              <a:rPr lang="en-US" sz="2400" dirty="0"/>
              <a:t>comparing the results of the CPU implementation.  </a:t>
            </a:r>
          </a:p>
          <a:p>
            <a:r>
              <a:rPr lang="en-US" dirty="0" smtClean="0"/>
              <a:t>Current progress</a:t>
            </a:r>
            <a:endParaRPr lang="en-US" dirty="0"/>
          </a:p>
          <a:p>
            <a:pPr lvl="1"/>
            <a:r>
              <a:rPr lang="en-US" sz="2000" dirty="0" smtClean="0"/>
              <a:t>Autoencoder C++/OpenCL implementation</a:t>
            </a:r>
          </a:p>
          <a:p>
            <a:pPr lvl="1"/>
            <a:r>
              <a:rPr lang="en-US" sz="2000" dirty="0" smtClean="0"/>
              <a:t>Can </a:t>
            </a:r>
            <a:r>
              <a:rPr lang="en-US" sz="2000" dirty="0"/>
              <a:t>evaluate </a:t>
            </a:r>
            <a:r>
              <a:rPr lang="en-US" sz="2000" dirty="0" err="1" smtClean="0"/>
              <a:t>autoencoder</a:t>
            </a:r>
            <a:r>
              <a:rPr lang="en-US" sz="2000" dirty="0" smtClean="0"/>
              <a:t> </a:t>
            </a:r>
            <a:r>
              <a:rPr lang="en-US" sz="2000" dirty="0"/>
              <a:t>performance on AMD platforms</a:t>
            </a:r>
          </a:p>
          <a:p>
            <a:pPr lvl="1"/>
            <a:r>
              <a:rPr lang="en-US" altLang="zh-CN" sz="2000" dirty="0"/>
              <a:t>Compare against </a:t>
            </a:r>
            <a:r>
              <a:rPr lang="en-US" altLang="zh-CN" sz="2000" dirty="0" smtClean="0"/>
              <a:t>Intel CPU implementation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in past two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Autoencoder OpenCL debug – done</a:t>
            </a:r>
          </a:p>
          <a:p>
            <a:r>
              <a:rPr lang="en-US" dirty="0" smtClean="0"/>
              <a:t>Performance Evaluation – done</a:t>
            </a:r>
          </a:p>
          <a:p>
            <a:r>
              <a:rPr lang="en-US" dirty="0" smtClean="0"/>
              <a:t>OpenCL GPU kernel optimization – on going</a:t>
            </a:r>
          </a:p>
          <a:p>
            <a:r>
              <a:rPr lang="en-US" dirty="0" smtClean="0"/>
              <a:t>Bottleneck analysis – on going</a:t>
            </a:r>
          </a:p>
          <a:p>
            <a:pPr marL="971550" lvl="1" indent="-514350"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74DE-5292-4ED9-89AF-F6771DD7BC8D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</a:p>
          <a:p>
            <a:r>
              <a:rPr lang="en-US" dirty="0" smtClean="0"/>
              <a:t>Overall time</a:t>
            </a:r>
          </a:p>
          <a:p>
            <a:r>
              <a:rPr lang="en-US" dirty="0" smtClean="0"/>
              <a:t>Time breakdown</a:t>
            </a:r>
          </a:p>
          <a:p>
            <a:r>
              <a:rPr lang="en-US" dirty="0" smtClean="0"/>
              <a:t>Analysis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002143"/>
              </p:ext>
            </p:extLst>
          </p:nvPr>
        </p:nvGraphicFramePr>
        <p:xfrm>
          <a:off x="76200" y="1600200"/>
          <a:ext cx="9067800" cy="388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390"/>
                <a:gridCol w="1267810"/>
                <a:gridCol w="1295400"/>
                <a:gridCol w="1295400"/>
                <a:gridCol w="1295400"/>
                <a:gridCol w="1424355"/>
                <a:gridCol w="1395045"/>
              </a:tblGrid>
              <a:tr h="96661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Platform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Kaveri</a:t>
                      </a:r>
                      <a:r>
                        <a:rPr lang="en-US" altLang="zh-CN" baseline="0" dirty="0" smtClean="0"/>
                        <a:t> 95W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Kaveri</a:t>
                      </a:r>
                      <a:r>
                        <a:rPr lang="en-US" altLang="zh-CN" baseline="0" dirty="0" smtClean="0"/>
                        <a:t> 35W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Intel </a:t>
                      </a:r>
                      <a:r>
                        <a:rPr lang="en-US" altLang="zh-CN" dirty="0" smtClean="0"/>
                        <a:t>i5-4670K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Intel </a:t>
                      </a:r>
                      <a:r>
                        <a:rPr lang="en-US" altLang="zh-CN" dirty="0" smtClean="0"/>
                        <a:t>i7-4770K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FX8150</a:t>
                      </a:r>
                    </a:p>
                    <a:p>
                      <a:r>
                        <a:rPr lang="en-US" altLang="zh-CN" dirty="0" smtClean="0"/>
                        <a:t>HD7970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FX8320</a:t>
                      </a:r>
                    </a:p>
                    <a:p>
                      <a:r>
                        <a:rPr lang="en-US" altLang="zh-CN" dirty="0" smtClean="0"/>
                        <a:t>GTX580</a:t>
                      </a:r>
                      <a:endParaRPr lang="zh-CN" altLang="en-US" dirty="0"/>
                    </a:p>
                  </a:txBody>
                  <a:tcPr/>
                </a:tc>
              </a:tr>
              <a:tr h="552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Win7</a:t>
                      </a:r>
                      <a:endParaRPr lang="zh-CN" altLang="en-US" dirty="0"/>
                    </a:p>
                  </a:txBody>
                  <a:tcPr/>
                </a:tc>
              </a:tr>
              <a:tr h="552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OpenCL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APPSDK</a:t>
                      </a:r>
                      <a:r>
                        <a:rPr lang="en-US" altLang="zh-CN" baseline="0" dirty="0" smtClean="0"/>
                        <a:t> 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APPSDK 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APPSDK</a:t>
                      </a:r>
                      <a:r>
                        <a:rPr lang="en-US" altLang="zh-CN" baseline="0" dirty="0" smtClean="0"/>
                        <a:t> 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APPSDK 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APPSDK 2.9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APPSDK 2.9</a:t>
                      </a:r>
                      <a:endParaRPr lang="zh-CN" altLang="en-US" dirty="0"/>
                    </a:p>
                  </a:txBody>
                  <a:tcPr/>
                </a:tc>
              </a:tr>
              <a:tr h="55235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Profiler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CodeXL 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CodeXL 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CodeXL 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None</a:t>
                      </a:r>
                      <a:endParaRPr lang="zh-CN" altLang="en-US" dirty="0"/>
                    </a:p>
                  </a:txBody>
                  <a:tcPr/>
                </a:tc>
              </a:tr>
              <a:tr h="12625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CIFAR-10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CIFAR-10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CIFAR-10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CIFAR-10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CIFAR-10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CIFAR-10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3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13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Overall Time(10 </a:t>
            </a:r>
            <a:r>
              <a:rPr lang="en-US" altLang="zh-CN" sz="3600" dirty="0" smtClean="0"/>
              <a:t>L-BFGS </a:t>
            </a:r>
            <a:r>
              <a:rPr lang="en-US" altLang="zh-CN" sz="3600" dirty="0" smtClean="0"/>
              <a:t>epochs, batch-size:256)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95267"/>
              </p:ext>
            </p:extLst>
          </p:nvPr>
        </p:nvGraphicFramePr>
        <p:xfrm>
          <a:off x="1524000" y="762000"/>
          <a:ext cx="6019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76394"/>
              </p:ext>
            </p:extLst>
          </p:nvPr>
        </p:nvGraphicFramePr>
        <p:xfrm>
          <a:off x="1600200" y="3581399"/>
          <a:ext cx="5867400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67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13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Overall Time(10 </a:t>
            </a:r>
            <a:r>
              <a:rPr lang="en-US" altLang="zh-CN" sz="3600" dirty="0" smtClean="0"/>
              <a:t>L-BFGS </a:t>
            </a:r>
            <a:r>
              <a:rPr lang="en-US" altLang="zh-CN" sz="3600" dirty="0" smtClean="0"/>
              <a:t>epochs, batch-size:1024)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2/20/2014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3301"/>
              </p:ext>
            </p:extLst>
          </p:nvPr>
        </p:nvGraphicFramePr>
        <p:xfrm>
          <a:off x="1600200" y="609600"/>
          <a:ext cx="54864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646508"/>
              </p:ext>
            </p:extLst>
          </p:nvPr>
        </p:nvGraphicFramePr>
        <p:xfrm>
          <a:off x="1600200" y="3578225"/>
          <a:ext cx="5562600" cy="314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302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Breakdown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6C9F-9F32-4D8B-B534-4033C5B787D4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835799"/>
              </p:ext>
            </p:extLst>
          </p:nvPr>
        </p:nvGraphicFramePr>
        <p:xfrm>
          <a:off x="-10064" y="1066800"/>
          <a:ext cx="4886864" cy="2972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00382"/>
              </p:ext>
            </p:extLst>
          </p:nvPr>
        </p:nvGraphicFramePr>
        <p:xfrm>
          <a:off x="152400" y="3924300"/>
          <a:ext cx="452743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491433"/>
              </p:ext>
            </p:extLst>
          </p:nvPr>
        </p:nvGraphicFramePr>
        <p:xfrm>
          <a:off x="3657600" y="1066800"/>
          <a:ext cx="4724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699881"/>
              </p:ext>
            </p:extLst>
          </p:nvPr>
        </p:nvGraphicFramePr>
        <p:xfrm>
          <a:off x="3810000" y="3955271"/>
          <a:ext cx="4572000" cy="2902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205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MD STANDARD LITE">
  <a:themeElements>
    <a:clrScheme name="AMD Them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9650A0"/>
      </a:accent5>
      <a:accent6>
        <a:srgbClr val="C7C8CA"/>
      </a:accent6>
      <a:hlink>
        <a:srgbClr val="A6CE39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fontAlgn="auto">
          <a:spcBef>
            <a:spcPts val="0"/>
          </a:spcBef>
          <a:spcAft>
            <a:spcPts val="0"/>
          </a:spcAft>
          <a:defRPr sz="3200"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300"/>
          </a:spcBef>
          <a:spcAft>
            <a:spcPts val="300"/>
          </a:spcAft>
          <a:buClr>
            <a:srgbClr val="FFFFFF"/>
          </a:buClr>
          <a:buSzTx/>
          <a:buFont typeface="Wingdings 3" pitchFamily="18" charset="2"/>
          <a:buNone/>
          <a:tabLst/>
          <a:defRPr kumimoji="0" sz="20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+mj-lt"/>
            <a:ea typeface="MS PGothic" pitchFamily="34" charset="-128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458</Words>
  <Application>Microsoft Office PowerPoint</Application>
  <PresentationFormat>全屏显示(4:3)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Wingdings 3</vt:lpstr>
      <vt:lpstr>Office Theme</vt:lpstr>
      <vt:lpstr>AMD STANDARD LITE</vt:lpstr>
      <vt:lpstr>AUTOENCODER WITH L-BFGS TRAINING  Progress report</vt:lpstr>
      <vt:lpstr>Outline</vt:lpstr>
      <vt:lpstr>Autoencoder Progress Recall</vt:lpstr>
      <vt:lpstr>Progress in past two weeks</vt:lpstr>
      <vt:lpstr>Bottleneck Analysis</vt:lpstr>
      <vt:lpstr>Experimental Setup</vt:lpstr>
      <vt:lpstr>Overall Time(10 L-BFGS epochs, batch-size:256)</vt:lpstr>
      <vt:lpstr>Overall Time(10 L-BFGS epochs, batch-size:1024)</vt:lpstr>
      <vt:lpstr>Time Breakdown</vt:lpstr>
      <vt:lpstr>Analysis</vt:lpstr>
      <vt:lpstr>Next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Maohua Zhu</dc:creator>
  <cp:lastModifiedBy>Zhu, Maohua</cp:lastModifiedBy>
  <cp:revision>83</cp:revision>
  <dcterms:created xsi:type="dcterms:W3CDTF">2006-08-16T00:00:00Z</dcterms:created>
  <dcterms:modified xsi:type="dcterms:W3CDTF">2014-02-19T18:25:43Z</dcterms:modified>
</cp:coreProperties>
</file>