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72" r:id="rId5"/>
    <p:sldId id="274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1" r:id="rId17"/>
    <p:sldId id="275" r:id="rId18"/>
    <p:sldId id="276" r:id="rId19"/>
    <p:sldId id="278" r:id="rId20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4332A66B-D0DF-C7E4-9C08-93639933AE9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93257620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7772400" imgH="10058400" progId="TCLayout.ActiveDocument.1">
                  <p:embed/>
                </p:oleObj>
              </mc:Choice>
              <mc:Fallback>
                <p:oleObj name="think-cell Slide" r:id="rId1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5" Type="http://schemas.openxmlformats.org/officeDocument/2006/relationships/image" Target="../media/image16.png"/><Relationship Id="rId4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5" Type="http://schemas.openxmlformats.org/officeDocument/2006/relationships/image" Target="../media/image20.png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5" Type="http://schemas.openxmlformats.org/officeDocument/2006/relationships/image" Target="../media/image18.png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5" Type="http://schemas.openxmlformats.org/officeDocument/2006/relationships/image" Target="../media/image19.png"/><Relationship Id="rId4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5" Type="http://schemas.openxmlformats.org/officeDocument/2006/relationships/image" Target="../media/image17.png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5" Type="http://schemas.openxmlformats.org/officeDocument/2006/relationships/image" Target="../media/image21.png"/><Relationship Id="rId4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25.png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26.png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emf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9.emf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5" Type="http://schemas.openxmlformats.org/officeDocument/2006/relationships/image" Target="../media/image15.png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251A6DF-B9A0-DA0D-67BE-ECE8C8A029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513602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074C10F-C6F2-8AB3-618E-2BF022880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AE" dirty="0"/>
              <a:t>俄罗斯方块设计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2FC68-D101-A13C-D082-27092F5EA4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E" dirty="0"/>
              <a:t>数据结构和算法的设计</a:t>
            </a:r>
          </a:p>
        </p:txBody>
      </p:sp>
    </p:spTree>
    <p:extLst>
      <p:ext uri="{BB962C8B-B14F-4D97-AF65-F5344CB8AC3E}">
        <p14:creationId xmlns:p14="http://schemas.microsoft.com/office/powerpoint/2010/main" val="257147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0E5C28-5D1C-C5DA-F761-8DB75D19E1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8991925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0E5C28-5D1C-C5DA-F761-8DB75D19E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08D552-0DD6-EE06-798E-F74E67F6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砖块的数据结构-tetronimoes数组-Index 2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DFE74-9E3C-4735-62C4-8C7AFA103661}"/>
              </a:ext>
            </a:extLst>
          </p:cNvPr>
          <p:cNvSpPr txBox="1"/>
          <p:nvPr/>
        </p:nvSpPr>
        <p:spPr>
          <a:xfrm>
            <a:off x="3444023" y="2075267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0000222000200000020002002200000020002220000000000220020002000000</a:t>
            </a:r>
          </a:p>
          <a:p>
            <a:r>
              <a:rPr lang="en-AE" dirty="0"/>
              <a:t>0000			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			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000			0</a:t>
            </a:r>
            <a:r>
              <a:rPr lang="en-AE" dirty="0">
                <a:solidFill>
                  <a:srgbClr val="FF0000"/>
                </a:solidFill>
              </a:rPr>
              <a:t>22</a:t>
            </a:r>
            <a:r>
              <a:rPr lang="en-AE" dirty="0"/>
              <a:t>0</a:t>
            </a:r>
          </a:p>
          <a:p>
            <a:r>
              <a:rPr lang="en-AE" dirty="0">
                <a:solidFill>
                  <a:srgbClr val="FF0000"/>
                </a:solidFill>
              </a:rPr>
              <a:t>222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			</a:t>
            </a:r>
            <a:r>
              <a:rPr lang="en-AE" dirty="0">
                <a:solidFill>
                  <a:srgbClr val="FF0000"/>
                </a:solidFill>
              </a:rPr>
              <a:t>222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</a:t>
            </a:r>
          </a:p>
          <a:p>
            <a:r>
              <a:rPr lang="en-AE" dirty="0"/>
              <a:t>00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			</a:t>
            </a:r>
            <a:r>
              <a:rPr lang="en-AE" dirty="0">
                <a:solidFill>
                  <a:srgbClr val="FF0000"/>
                </a:solidFill>
              </a:rPr>
              <a:t>22</a:t>
            </a:r>
            <a:r>
              <a:rPr lang="en-AE" dirty="0"/>
              <a:t>00			0000			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</a:t>
            </a:r>
          </a:p>
          <a:p>
            <a:r>
              <a:rPr lang="en-AE" dirty="0"/>
              <a:t>0000			0000			0000			0000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24CC082-82D5-BF8E-6AA6-44FFA49D0150}"/>
              </a:ext>
            </a:extLst>
          </p:cNvPr>
          <p:cNvSpPr/>
          <p:nvPr/>
        </p:nvSpPr>
        <p:spPr>
          <a:xfrm>
            <a:off x="3448882" y="1928190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8583FCC9-5690-6CD5-1E8F-BB979D0C3CB4}"/>
              </a:ext>
            </a:extLst>
          </p:cNvPr>
          <p:cNvSpPr/>
          <p:nvPr/>
        </p:nvSpPr>
        <p:spPr>
          <a:xfrm>
            <a:off x="4204252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Curved Down Arrow 23">
            <a:extLst>
              <a:ext uri="{FF2B5EF4-FFF2-40B4-BE49-F238E27FC236}">
                <a16:creationId xmlns:a16="http://schemas.microsoft.com/office/drawing/2014/main" id="{C301D65F-1115-5D79-6BF4-718B519A7F3B}"/>
              </a:ext>
            </a:extLst>
          </p:cNvPr>
          <p:cNvSpPr/>
          <p:nvPr/>
        </p:nvSpPr>
        <p:spPr>
          <a:xfrm>
            <a:off x="6096000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Curved Down Arrow 24">
            <a:extLst>
              <a:ext uri="{FF2B5EF4-FFF2-40B4-BE49-F238E27FC236}">
                <a16:creationId xmlns:a16="http://schemas.microsoft.com/office/drawing/2014/main" id="{33EA8CC9-7E7C-9AC2-531F-282E1F20912F}"/>
              </a:ext>
            </a:extLst>
          </p:cNvPr>
          <p:cNvSpPr/>
          <p:nvPr/>
        </p:nvSpPr>
        <p:spPr>
          <a:xfrm>
            <a:off x="7987748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AC4FDA-B1EF-F646-9CBF-463BB67532DD}"/>
              </a:ext>
            </a:extLst>
          </p:cNvPr>
          <p:cNvSpPr txBox="1"/>
          <p:nvPr/>
        </p:nvSpPr>
        <p:spPr>
          <a:xfrm>
            <a:off x="3444023" y="4295006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0000222000200000020002002200000020002220000000000220020002000000</a:t>
            </a:r>
          </a:p>
          <a:p>
            <a:r>
              <a:rPr lang="en-AE" dirty="0"/>
              <a:t>0000			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			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000			0</a:t>
            </a:r>
            <a:r>
              <a:rPr lang="en-AE" dirty="0">
                <a:solidFill>
                  <a:srgbClr val="FF0000"/>
                </a:solidFill>
              </a:rPr>
              <a:t>22</a:t>
            </a:r>
            <a:r>
              <a:rPr lang="en-AE" dirty="0"/>
              <a:t>0</a:t>
            </a:r>
          </a:p>
          <a:p>
            <a:r>
              <a:rPr lang="en-AE" dirty="0">
                <a:solidFill>
                  <a:srgbClr val="FF0000"/>
                </a:solidFill>
              </a:rPr>
              <a:t>222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			</a:t>
            </a:r>
            <a:r>
              <a:rPr lang="en-AE" dirty="0">
                <a:solidFill>
                  <a:srgbClr val="FF0000"/>
                </a:solidFill>
              </a:rPr>
              <a:t>222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</a:t>
            </a:r>
          </a:p>
          <a:p>
            <a:r>
              <a:rPr lang="en-AE" dirty="0"/>
              <a:t>00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			</a:t>
            </a:r>
            <a:r>
              <a:rPr lang="en-AE" dirty="0">
                <a:solidFill>
                  <a:srgbClr val="FF0000"/>
                </a:solidFill>
              </a:rPr>
              <a:t>22</a:t>
            </a:r>
            <a:r>
              <a:rPr lang="en-AE" dirty="0"/>
              <a:t>00			0000			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</a:t>
            </a:r>
          </a:p>
          <a:p>
            <a:r>
              <a:rPr lang="en-AE" dirty="0"/>
              <a:t>0000			0000			0000			0000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46F466F0-DAD3-9903-7E0C-D147C9584240}"/>
              </a:ext>
            </a:extLst>
          </p:cNvPr>
          <p:cNvSpPr/>
          <p:nvPr/>
        </p:nvSpPr>
        <p:spPr>
          <a:xfrm rot="10800000">
            <a:off x="3448882" y="4147929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Curved Down Arrow 27">
            <a:extLst>
              <a:ext uri="{FF2B5EF4-FFF2-40B4-BE49-F238E27FC236}">
                <a16:creationId xmlns:a16="http://schemas.microsoft.com/office/drawing/2014/main" id="{66C66D67-25E4-3EA0-F560-DF764DA3C05C}"/>
              </a:ext>
            </a:extLst>
          </p:cNvPr>
          <p:cNvSpPr/>
          <p:nvPr/>
        </p:nvSpPr>
        <p:spPr>
          <a:xfrm flipH="1">
            <a:off x="7987746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Curved Down Arrow 28">
            <a:extLst>
              <a:ext uri="{FF2B5EF4-FFF2-40B4-BE49-F238E27FC236}">
                <a16:creationId xmlns:a16="http://schemas.microsoft.com/office/drawing/2014/main" id="{5B36ED03-F9B5-14D1-DD17-007BA6978F00}"/>
              </a:ext>
            </a:extLst>
          </p:cNvPr>
          <p:cNvSpPr/>
          <p:nvPr/>
        </p:nvSpPr>
        <p:spPr>
          <a:xfrm flipH="1">
            <a:off x="6095999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Curved Down Arrow 29">
            <a:extLst>
              <a:ext uri="{FF2B5EF4-FFF2-40B4-BE49-F238E27FC236}">
                <a16:creationId xmlns:a16="http://schemas.microsoft.com/office/drawing/2014/main" id="{89BD0C74-89D6-CF47-2144-A95CA9257919}"/>
              </a:ext>
            </a:extLst>
          </p:cNvPr>
          <p:cNvSpPr/>
          <p:nvPr/>
        </p:nvSpPr>
        <p:spPr>
          <a:xfrm flipH="1">
            <a:off x="420425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F0B516-C6ED-1ACE-3D3F-930C04468859}"/>
              </a:ext>
            </a:extLst>
          </p:cNvPr>
          <p:cNvSpPr txBox="1"/>
          <p:nvPr/>
        </p:nvSpPr>
        <p:spPr>
          <a:xfrm>
            <a:off x="260542" y="1853754"/>
            <a:ext cx="212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Clockwise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D67E9B-E9F5-B930-EF6B-170BBC8A71C4}"/>
              </a:ext>
            </a:extLst>
          </p:cNvPr>
          <p:cNvSpPr txBox="1"/>
          <p:nvPr/>
        </p:nvSpPr>
        <p:spPr>
          <a:xfrm>
            <a:off x="260542" y="3801935"/>
            <a:ext cx="294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Anti-clockwise</a:t>
            </a:r>
          </a:p>
        </p:txBody>
      </p:sp>
      <p:sp>
        <p:nvSpPr>
          <p:cNvPr id="33" name="Curved Down Arrow 32">
            <a:extLst>
              <a:ext uri="{FF2B5EF4-FFF2-40B4-BE49-F238E27FC236}">
                <a16:creationId xmlns:a16="http://schemas.microsoft.com/office/drawing/2014/main" id="{293E53FC-92CE-7115-B365-44E62808CB44}"/>
              </a:ext>
            </a:extLst>
          </p:cNvPr>
          <p:cNvSpPr/>
          <p:nvPr/>
        </p:nvSpPr>
        <p:spPr>
          <a:xfrm flipH="1">
            <a:off x="228434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A737150B-C43E-066A-AEB8-83F168E83C1C}"/>
              </a:ext>
            </a:extLst>
          </p:cNvPr>
          <p:cNvSpPr/>
          <p:nvPr/>
        </p:nvSpPr>
        <p:spPr>
          <a:xfrm>
            <a:off x="9879496" y="251236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8A2680E-5AD8-4C7D-639E-B49781FB1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816" y="2767635"/>
            <a:ext cx="12954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98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0E5C28-5D1C-C5DA-F761-8DB75D19E1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433752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0E5C28-5D1C-C5DA-F761-8DB75D19E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08D552-0DD6-EE06-798E-F74E67F6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砖块的数据结构-tetronimoes数组-Index 3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DFE74-9E3C-4735-62C4-8C7AFA103661}"/>
              </a:ext>
            </a:extLst>
          </p:cNvPr>
          <p:cNvSpPr txBox="1"/>
          <p:nvPr/>
        </p:nvSpPr>
        <p:spPr>
          <a:xfrm>
            <a:off x="3444023" y="2075267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00003300033000000300330030000000</a:t>
            </a:r>
          </a:p>
          <a:p>
            <a:r>
              <a:rPr lang="en-AE" dirty="0"/>
              <a:t>0000			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</a:t>
            </a:r>
          </a:p>
          <a:p>
            <a:r>
              <a:rPr lang="en-AE" dirty="0">
                <a:solidFill>
                  <a:srgbClr val="FF0000"/>
                </a:solidFill>
              </a:rPr>
              <a:t>33</a:t>
            </a:r>
            <a:r>
              <a:rPr lang="en-AE" dirty="0"/>
              <a:t>00			</a:t>
            </a:r>
            <a:r>
              <a:rPr lang="en-AE" dirty="0">
                <a:solidFill>
                  <a:srgbClr val="FF0000"/>
                </a:solidFill>
              </a:rPr>
              <a:t>33</a:t>
            </a:r>
            <a:r>
              <a:rPr lang="en-AE" dirty="0"/>
              <a:t>00</a:t>
            </a:r>
          </a:p>
          <a:p>
            <a:r>
              <a:rPr lang="en-AE" dirty="0"/>
              <a:t>0</a:t>
            </a:r>
            <a:r>
              <a:rPr lang="en-AE" dirty="0">
                <a:solidFill>
                  <a:srgbClr val="FF0000"/>
                </a:solidFill>
              </a:rPr>
              <a:t>33</a:t>
            </a:r>
            <a:r>
              <a:rPr lang="en-AE" dirty="0"/>
              <a:t>0			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000</a:t>
            </a:r>
          </a:p>
          <a:p>
            <a:r>
              <a:rPr lang="en-AE" dirty="0"/>
              <a:t>0000			0000</a:t>
            </a:r>
          </a:p>
        </p:txBody>
      </p:sp>
      <p:sp>
        <p:nvSpPr>
          <p:cNvPr id="20" name="Curved Down Arrow 19">
            <a:extLst>
              <a:ext uri="{FF2B5EF4-FFF2-40B4-BE49-F238E27FC236}">
                <a16:creationId xmlns:a16="http://schemas.microsoft.com/office/drawing/2014/main" id="{86539576-9CD6-AB92-6B46-9B1D5C29BC4E}"/>
              </a:ext>
            </a:extLst>
          </p:cNvPr>
          <p:cNvSpPr/>
          <p:nvPr/>
        </p:nvSpPr>
        <p:spPr>
          <a:xfrm>
            <a:off x="4204252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Curved Down Arrow 20">
            <a:extLst>
              <a:ext uri="{FF2B5EF4-FFF2-40B4-BE49-F238E27FC236}">
                <a16:creationId xmlns:a16="http://schemas.microsoft.com/office/drawing/2014/main" id="{EFB21811-D6AB-9DA7-E40B-4A04D6D5F8F0}"/>
              </a:ext>
            </a:extLst>
          </p:cNvPr>
          <p:cNvSpPr/>
          <p:nvPr/>
        </p:nvSpPr>
        <p:spPr>
          <a:xfrm>
            <a:off x="6096000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DFCEEC80-0689-F70D-E4FC-2CEB9C12566C}"/>
              </a:ext>
            </a:extLst>
          </p:cNvPr>
          <p:cNvSpPr/>
          <p:nvPr/>
        </p:nvSpPr>
        <p:spPr>
          <a:xfrm>
            <a:off x="3448882" y="1928190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8FA339-9A6E-B72C-9360-807BD819CE9C}"/>
              </a:ext>
            </a:extLst>
          </p:cNvPr>
          <p:cNvSpPr txBox="1"/>
          <p:nvPr/>
        </p:nvSpPr>
        <p:spPr>
          <a:xfrm>
            <a:off x="3421604" y="4258275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00003300033000000300330030000000</a:t>
            </a:r>
          </a:p>
          <a:p>
            <a:r>
              <a:rPr lang="en-AE" dirty="0"/>
              <a:t>0000			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</a:t>
            </a:r>
          </a:p>
          <a:p>
            <a:r>
              <a:rPr lang="en-AE" dirty="0">
                <a:solidFill>
                  <a:srgbClr val="FF0000"/>
                </a:solidFill>
              </a:rPr>
              <a:t>33</a:t>
            </a:r>
            <a:r>
              <a:rPr lang="en-AE" dirty="0"/>
              <a:t>00			</a:t>
            </a:r>
            <a:r>
              <a:rPr lang="en-AE" dirty="0">
                <a:solidFill>
                  <a:srgbClr val="FF0000"/>
                </a:solidFill>
              </a:rPr>
              <a:t>33</a:t>
            </a:r>
            <a:r>
              <a:rPr lang="en-AE" dirty="0"/>
              <a:t>00</a:t>
            </a:r>
          </a:p>
          <a:p>
            <a:r>
              <a:rPr lang="en-AE" dirty="0"/>
              <a:t>0</a:t>
            </a:r>
            <a:r>
              <a:rPr lang="en-AE" dirty="0">
                <a:solidFill>
                  <a:srgbClr val="FF0000"/>
                </a:solidFill>
              </a:rPr>
              <a:t>33</a:t>
            </a:r>
            <a:r>
              <a:rPr lang="en-AE" dirty="0"/>
              <a:t>0			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000</a:t>
            </a:r>
          </a:p>
          <a:p>
            <a:r>
              <a:rPr lang="en-AE" dirty="0"/>
              <a:t>0000			0000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6B04C37-75CE-C937-CA60-CB61B7B54D1D}"/>
              </a:ext>
            </a:extLst>
          </p:cNvPr>
          <p:cNvSpPr/>
          <p:nvPr/>
        </p:nvSpPr>
        <p:spPr>
          <a:xfrm>
            <a:off x="3426463" y="4111198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B67136-3468-4A5F-3F34-B3FDC888D016}"/>
              </a:ext>
            </a:extLst>
          </p:cNvPr>
          <p:cNvSpPr txBox="1"/>
          <p:nvPr/>
        </p:nvSpPr>
        <p:spPr>
          <a:xfrm>
            <a:off x="260542" y="1858348"/>
            <a:ext cx="212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Clockwise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5D3D6B-59D8-B60D-CC55-648E3D125BF3}"/>
              </a:ext>
            </a:extLst>
          </p:cNvPr>
          <p:cNvSpPr txBox="1"/>
          <p:nvPr/>
        </p:nvSpPr>
        <p:spPr>
          <a:xfrm>
            <a:off x="260542" y="3801935"/>
            <a:ext cx="294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Anti-clockwise</a:t>
            </a:r>
          </a:p>
        </p:txBody>
      </p:sp>
      <p:sp>
        <p:nvSpPr>
          <p:cNvPr id="29" name="Curved Down Arrow 28">
            <a:extLst>
              <a:ext uri="{FF2B5EF4-FFF2-40B4-BE49-F238E27FC236}">
                <a16:creationId xmlns:a16="http://schemas.microsoft.com/office/drawing/2014/main" id="{3ACE94D5-C7F2-2A7E-85BF-C91F8F126FB0}"/>
              </a:ext>
            </a:extLst>
          </p:cNvPr>
          <p:cNvSpPr/>
          <p:nvPr/>
        </p:nvSpPr>
        <p:spPr>
          <a:xfrm flipH="1">
            <a:off x="228434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Curved Down Arrow 30">
            <a:extLst>
              <a:ext uri="{FF2B5EF4-FFF2-40B4-BE49-F238E27FC236}">
                <a16:creationId xmlns:a16="http://schemas.microsoft.com/office/drawing/2014/main" id="{E662DF38-4FC2-7F05-00F7-951BB98F5546}"/>
              </a:ext>
            </a:extLst>
          </p:cNvPr>
          <p:cNvSpPr/>
          <p:nvPr/>
        </p:nvSpPr>
        <p:spPr>
          <a:xfrm flipH="1">
            <a:off x="420425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A05D4D8-63A3-A009-5757-B19955F8F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444" y="2698404"/>
            <a:ext cx="12573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02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0E5C28-5D1C-C5DA-F761-8DB75D19E1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4596091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0E5C28-5D1C-C5DA-F761-8DB75D19E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08D552-0DD6-EE06-798E-F74E67F6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砖块的数据结构-tetronimoes数组-index 4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DFE74-9E3C-4735-62C4-8C7AFA103661}"/>
              </a:ext>
            </a:extLst>
          </p:cNvPr>
          <p:cNvSpPr txBox="1"/>
          <p:nvPr/>
        </p:nvSpPr>
        <p:spPr>
          <a:xfrm>
            <a:off x="3444023" y="2075267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00000110011000000000011001100000</a:t>
            </a:r>
          </a:p>
          <a:p>
            <a:r>
              <a:rPr lang="en-AE" dirty="0"/>
              <a:t>0000			0000</a:t>
            </a:r>
          </a:p>
          <a:p>
            <a:r>
              <a:rPr lang="en-AE" dirty="0"/>
              <a:t>0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</a:t>
            </a:r>
          </a:p>
          <a:p>
            <a:r>
              <a:rPr lang="en-AE" dirty="0"/>
              <a:t>0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</a:t>
            </a:r>
          </a:p>
          <a:p>
            <a:r>
              <a:rPr lang="en-AE" dirty="0"/>
              <a:t>0000			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7B96FB-A60F-0DE6-8AD0-61B276109AE7}"/>
              </a:ext>
            </a:extLst>
          </p:cNvPr>
          <p:cNvSpPr txBox="1"/>
          <p:nvPr/>
        </p:nvSpPr>
        <p:spPr>
          <a:xfrm>
            <a:off x="3446564" y="4324704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00000110011000000000011001100000</a:t>
            </a:r>
          </a:p>
          <a:p>
            <a:r>
              <a:rPr lang="en-AE" dirty="0"/>
              <a:t>0000			0000</a:t>
            </a:r>
          </a:p>
          <a:p>
            <a:r>
              <a:rPr lang="en-AE" dirty="0"/>
              <a:t>0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</a:t>
            </a:r>
          </a:p>
          <a:p>
            <a:r>
              <a:rPr lang="en-AE" dirty="0"/>
              <a:t>0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</a:t>
            </a:r>
          </a:p>
          <a:p>
            <a:r>
              <a:rPr lang="en-AE" dirty="0"/>
              <a:t>0000			0000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522BA9-3F93-96B0-6C9D-53D5B3D6C567}"/>
              </a:ext>
            </a:extLst>
          </p:cNvPr>
          <p:cNvSpPr txBox="1"/>
          <p:nvPr/>
        </p:nvSpPr>
        <p:spPr>
          <a:xfrm>
            <a:off x="257548" y="1872571"/>
            <a:ext cx="212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Clockwise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2A845E-C821-E0DA-7222-0E1D385F5ED2}"/>
              </a:ext>
            </a:extLst>
          </p:cNvPr>
          <p:cNvSpPr txBox="1"/>
          <p:nvPr/>
        </p:nvSpPr>
        <p:spPr>
          <a:xfrm>
            <a:off x="260542" y="3801935"/>
            <a:ext cx="294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Anti-clockwise</a:t>
            </a:r>
          </a:p>
        </p:txBody>
      </p:sp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5BBD17B8-5850-9949-4C92-70F87D48ACF0}"/>
              </a:ext>
            </a:extLst>
          </p:cNvPr>
          <p:cNvSpPr/>
          <p:nvPr/>
        </p:nvSpPr>
        <p:spPr>
          <a:xfrm flipH="1">
            <a:off x="228434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Curved Down Arrow 23">
            <a:extLst>
              <a:ext uri="{FF2B5EF4-FFF2-40B4-BE49-F238E27FC236}">
                <a16:creationId xmlns:a16="http://schemas.microsoft.com/office/drawing/2014/main" id="{BE4F49A1-D803-F9E3-31F7-D177E88982CF}"/>
              </a:ext>
            </a:extLst>
          </p:cNvPr>
          <p:cNvSpPr/>
          <p:nvPr/>
        </p:nvSpPr>
        <p:spPr>
          <a:xfrm>
            <a:off x="4204252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Curved Down Arrow 24">
            <a:extLst>
              <a:ext uri="{FF2B5EF4-FFF2-40B4-BE49-F238E27FC236}">
                <a16:creationId xmlns:a16="http://schemas.microsoft.com/office/drawing/2014/main" id="{B988D152-FF21-B01B-4AA8-77A1C7048C4B}"/>
              </a:ext>
            </a:extLst>
          </p:cNvPr>
          <p:cNvSpPr/>
          <p:nvPr/>
        </p:nvSpPr>
        <p:spPr>
          <a:xfrm>
            <a:off x="6096000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354233EE-B3B0-B067-3EBB-3E34A44931AE}"/>
              </a:ext>
            </a:extLst>
          </p:cNvPr>
          <p:cNvSpPr/>
          <p:nvPr/>
        </p:nvSpPr>
        <p:spPr>
          <a:xfrm>
            <a:off x="3448882" y="1928190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89A9ABF2-D8C8-BEF5-F9EC-122626BB5557}"/>
              </a:ext>
            </a:extLst>
          </p:cNvPr>
          <p:cNvSpPr/>
          <p:nvPr/>
        </p:nvSpPr>
        <p:spPr>
          <a:xfrm>
            <a:off x="3426463" y="4111198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Curved Down Arrow 27">
            <a:extLst>
              <a:ext uri="{FF2B5EF4-FFF2-40B4-BE49-F238E27FC236}">
                <a16:creationId xmlns:a16="http://schemas.microsoft.com/office/drawing/2014/main" id="{8F3ED7D2-CE25-1882-A3EB-CECEC9E5E9B8}"/>
              </a:ext>
            </a:extLst>
          </p:cNvPr>
          <p:cNvSpPr/>
          <p:nvPr/>
        </p:nvSpPr>
        <p:spPr>
          <a:xfrm flipH="1">
            <a:off x="420425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F848B2A-0C87-9CAC-8BA6-A0CB739856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959" y="2797755"/>
            <a:ext cx="11938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42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0E5C28-5D1C-C5DA-F761-8DB75D19E1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750752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0E5C28-5D1C-C5DA-F761-8DB75D19E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08D552-0DD6-EE06-798E-F74E67F6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砖块的数据结构-tetronimoes数组-index 5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DFE74-9E3C-4735-62C4-8C7AFA103661}"/>
              </a:ext>
            </a:extLst>
          </p:cNvPr>
          <p:cNvSpPr txBox="1"/>
          <p:nvPr/>
        </p:nvSpPr>
        <p:spPr>
          <a:xfrm>
            <a:off x="3444023" y="2075267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00000220220000002000220002000000</a:t>
            </a:r>
          </a:p>
          <a:p>
            <a:r>
              <a:rPr lang="en-AE" dirty="0"/>
              <a:t>0000			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000</a:t>
            </a:r>
          </a:p>
          <a:p>
            <a:r>
              <a:rPr lang="en-AE" dirty="0"/>
              <a:t>0</a:t>
            </a:r>
            <a:r>
              <a:rPr lang="en-AE" dirty="0">
                <a:solidFill>
                  <a:srgbClr val="FF0000"/>
                </a:solidFill>
              </a:rPr>
              <a:t>22</a:t>
            </a:r>
            <a:r>
              <a:rPr lang="en-AE" dirty="0"/>
              <a:t>0			</a:t>
            </a:r>
            <a:r>
              <a:rPr lang="en-AE" dirty="0">
                <a:solidFill>
                  <a:srgbClr val="FF0000"/>
                </a:solidFill>
              </a:rPr>
              <a:t>22</a:t>
            </a:r>
            <a:r>
              <a:rPr lang="en-AE" dirty="0"/>
              <a:t>00</a:t>
            </a:r>
          </a:p>
          <a:p>
            <a:r>
              <a:rPr lang="en-AE" dirty="0">
                <a:solidFill>
                  <a:srgbClr val="FF0000"/>
                </a:solidFill>
              </a:rPr>
              <a:t>22</a:t>
            </a:r>
            <a:r>
              <a:rPr lang="en-AE" dirty="0"/>
              <a:t>00			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</a:t>
            </a:r>
          </a:p>
          <a:p>
            <a:r>
              <a:rPr lang="en-AE" dirty="0"/>
              <a:t>0000			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7A4338-CA1F-EF31-DA90-2F11C6360D28}"/>
              </a:ext>
            </a:extLst>
          </p:cNvPr>
          <p:cNvSpPr txBox="1"/>
          <p:nvPr/>
        </p:nvSpPr>
        <p:spPr>
          <a:xfrm>
            <a:off x="260542" y="1905338"/>
            <a:ext cx="212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Clockwise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1C91D1-3529-6726-97C9-FBF04D2F05F3}"/>
              </a:ext>
            </a:extLst>
          </p:cNvPr>
          <p:cNvSpPr txBox="1"/>
          <p:nvPr/>
        </p:nvSpPr>
        <p:spPr>
          <a:xfrm>
            <a:off x="260542" y="3801935"/>
            <a:ext cx="294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Anti-clockwise</a:t>
            </a:r>
          </a:p>
        </p:txBody>
      </p:sp>
      <p:sp>
        <p:nvSpPr>
          <p:cNvPr id="22" name="Curved Down Arrow 21">
            <a:extLst>
              <a:ext uri="{FF2B5EF4-FFF2-40B4-BE49-F238E27FC236}">
                <a16:creationId xmlns:a16="http://schemas.microsoft.com/office/drawing/2014/main" id="{68A29E6F-044D-6487-A0F9-6DD89150EDA2}"/>
              </a:ext>
            </a:extLst>
          </p:cNvPr>
          <p:cNvSpPr/>
          <p:nvPr/>
        </p:nvSpPr>
        <p:spPr>
          <a:xfrm flipH="1">
            <a:off x="228434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55619D80-ACAA-CB4F-EC66-43DE9328999B}"/>
              </a:ext>
            </a:extLst>
          </p:cNvPr>
          <p:cNvSpPr/>
          <p:nvPr/>
        </p:nvSpPr>
        <p:spPr>
          <a:xfrm>
            <a:off x="4204252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Curved Down Arrow 23">
            <a:extLst>
              <a:ext uri="{FF2B5EF4-FFF2-40B4-BE49-F238E27FC236}">
                <a16:creationId xmlns:a16="http://schemas.microsoft.com/office/drawing/2014/main" id="{E9C513DE-A8B0-E59E-9F6D-9DCF322C513D}"/>
              </a:ext>
            </a:extLst>
          </p:cNvPr>
          <p:cNvSpPr/>
          <p:nvPr/>
        </p:nvSpPr>
        <p:spPr>
          <a:xfrm>
            <a:off x="6096000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EF4EEA08-B5D8-36D5-3FA8-AAB977F1C10A}"/>
              </a:ext>
            </a:extLst>
          </p:cNvPr>
          <p:cNvSpPr/>
          <p:nvPr/>
        </p:nvSpPr>
        <p:spPr>
          <a:xfrm>
            <a:off x="3448882" y="1928190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E62FB643-65A7-E2D3-4E70-6A1E84A21F05}"/>
              </a:ext>
            </a:extLst>
          </p:cNvPr>
          <p:cNvSpPr/>
          <p:nvPr/>
        </p:nvSpPr>
        <p:spPr>
          <a:xfrm>
            <a:off x="3426463" y="4111198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7318EC-9ED7-0894-43A0-29E894BF890F}"/>
              </a:ext>
            </a:extLst>
          </p:cNvPr>
          <p:cNvSpPr txBox="1"/>
          <p:nvPr/>
        </p:nvSpPr>
        <p:spPr>
          <a:xfrm>
            <a:off x="3435243" y="4279303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00000220220000002000220002000000</a:t>
            </a:r>
          </a:p>
          <a:p>
            <a:r>
              <a:rPr lang="en-AE" dirty="0"/>
              <a:t>0000			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000</a:t>
            </a:r>
          </a:p>
          <a:p>
            <a:r>
              <a:rPr lang="en-AE" dirty="0"/>
              <a:t>0</a:t>
            </a:r>
            <a:r>
              <a:rPr lang="en-AE" dirty="0">
                <a:solidFill>
                  <a:srgbClr val="FF0000"/>
                </a:solidFill>
              </a:rPr>
              <a:t>22</a:t>
            </a:r>
            <a:r>
              <a:rPr lang="en-AE" dirty="0"/>
              <a:t>0			</a:t>
            </a:r>
            <a:r>
              <a:rPr lang="en-AE" dirty="0">
                <a:solidFill>
                  <a:srgbClr val="FF0000"/>
                </a:solidFill>
              </a:rPr>
              <a:t>22</a:t>
            </a:r>
            <a:r>
              <a:rPr lang="en-AE" dirty="0"/>
              <a:t>00</a:t>
            </a:r>
          </a:p>
          <a:p>
            <a:r>
              <a:rPr lang="en-AE" dirty="0">
                <a:solidFill>
                  <a:srgbClr val="FF0000"/>
                </a:solidFill>
              </a:rPr>
              <a:t>22</a:t>
            </a:r>
            <a:r>
              <a:rPr lang="en-AE" dirty="0"/>
              <a:t>00			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</a:t>
            </a:r>
          </a:p>
          <a:p>
            <a:r>
              <a:rPr lang="en-AE" dirty="0"/>
              <a:t>0000			0000</a:t>
            </a:r>
          </a:p>
        </p:txBody>
      </p:sp>
      <p:sp>
        <p:nvSpPr>
          <p:cNvPr id="27" name="Curved Down Arrow 26">
            <a:extLst>
              <a:ext uri="{FF2B5EF4-FFF2-40B4-BE49-F238E27FC236}">
                <a16:creationId xmlns:a16="http://schemas.microsoft.com/office/drawing/2014/main" id="{0AD817FF-1E9D-1B8E-5B85-F56E7E52BF0D}"/>
              </a:ext>
            </a:extLst>
          </p:cNvPr>
          <p:cNvSpPr/>
          <p:nvPr/>
        </p:nvSpPr>
        <p:spPr>
          <a:xfrm flipH="1">
            <a:off x="420425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30C67D5-F031-E3D1-96DD-7FA7621F2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02" y="2812131"/>
            <a:ext cx="12446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77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0E5C28-5D1C-C5DA-F761-8DB75D19E1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2651595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0E5C28-5D1C-C5DA-F761-8DB75D19E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08D552-0DD6-EE06-798E-F74E67F6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砖块的数据结构-tetronimoes数组-index 6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DFE74-9E3C-4735-62C4-8C7AFA103661}"/>
              </a:ext>
            </a:extLst>
          </p:cNvPr>
          <p:cNvSpPr txBox="1"/>
          <p:nvPr/>
        </p:nvSpPr>
        <p:spPr>
          <a:xfrm>
            <a:off x="3444023" y="2075267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0000333030000000330003000300000000303330000000000300030003300000</a:t>
            </a:r>
          </a:p>
          <a:p>
            <a:r>
              <a:rPr lang="en-AE" dirty="0"/>
              <a:t>0000			</a:t>
            </a:r>
            <a:r>
              <a:rPr lang="en-AE" dirty="0">
                <a:solidFill>
                  <a:srgbClr val="FF0000"/>
                </a:solidFill>
              </a:rPr>
              <a:t>33</a:t>
            </a:r>
            <a:r>
              <a:rPr lang="en-AE" dirty="0"/>
              <a:t>00			00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</a:t>
            </a:r>
          </a:p>
          <a:p>
            <a:r>
              <a:rPr lang="en-AE" dirty="0">
                <a:solidFill>
                  <a:srgbClr val="FF0000"/>
                </a:solidFill>
              </a:rPr>
              <a:t>333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			</a:t>
            </a:r>
            <a:r>
              <a:rPr lang="en-AE" dirty="0">
                <a:solidFill>
                  <a:srgbClr val="FF0000"/>
                </a:solidFill>
              </a:rPr>
              <a:t>333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</a:t>
            </a:r>
          </a:p>
          <a:p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000			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			0000			0</a:t>
            </a:r>
            <a:r>
              <a:rPr lang="en-AE" dirty="0">
                <a:solidFill>
                  <a:srgbClr val="FF0000"/>
                </a:solidFill>
              </a:rPr>
              <a:t>33</a:t>
            </a:r>
            <a:r>
              <a:rPr lang="en-AE" dirty="0"/>
              <a:t>0</a:t>
            </a:r>
          </a:p>
          <a:p>
            <a:r>
              <a:rPr lang="en-AE" dirty="0"/>
              <a:t>0000			0000			0000			0000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F34AB5CF-6401-1529-2E49-19E9A81AAB65}"/>
              </a:ext>
            </a:extLst>
          </p:cNvPr>
          <p:cNvSpPr/>
          <p:nvPr/>
        </p:nvSpPr>
        <p:spPr>
          <a:xfrm>
            <a:off x="3448882" y="1928190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urved Down Arrow 20">
            <a:extLst>
              <a:ext uri="{FF2B5EF4-FFF2-40B4-BE49-F238E27FC236}">
                <a16:creationId xmlns:a16="http://schemas.microsoft.com/office/drawing/2014/main" id="{0C092A33-C4E9-89A1-DDEB-E863DECA5851}"/>
              </a:ext>
            </a:extLst>
          </p:cNvPr>
          <p:cNvSpPr/>
          <p:nvPr/>
        </p:nvSpPr>
        <p:spPr>
          <a:xfrm>
            <a:off x="4204252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Curved Down Arrow 21">
            <a:extLst>
              <a:ext uri="{FF2B5EF4-FFF2-40B4-BE49-F238E27FC236}">
                <a16:creationId xmlns:a16="http://schemas.microsoft.com/office/drawing/2014/main" id="{C2D7219F-2349-75F1-F972-51D7C1275AF8}"/>
              </a:ext>
            </a:extLst>
          </p:cNvPr>
          <p:cNvSpPr/>
          <p:nvPr/>
        </p:nvSpPr>
        <p:spPr>
          <a:xfrm>
            <a:off x="6096000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6F4B33E8-64CA-84D2-6C16-D07541C16D96}"/>
              </a:ext>
            </a:extLst>
          </p:cNvPr>
          <p:cNvSpPr/>
          <p:nvPr/>
        </p:nvSpPr>
        <p:spPr>
          <a:xfrm>
            <a:off x="7987748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8EA60A5C-A138-2599-BA12-8DE657A496D8}"/>
              </a:ext>
            </a:extLst>
          </p:cNvPr>
          <p:cNvSpPr/>
          <p:nvPr/>
        </p:nvSpPr>
        <p:spPr>
          <a:xfrm rot="10800000">
            <a:off x="3448882" y="4147929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43F9D9-9195-7206-B300-00732A98277F}"/>
              </a:ext>
            </a:extLst>
          </p:cNvPr>
          <p:cNvSpPr txBox="1"/>
          <p:nvPr/>
        </p:nvSpPr>
        <p:spPr>
          <a:xfrm>
            <a:off x="260542" y="1853754"/>
            <a:ext cx="212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Clockwise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4D18B5-F884-AEB4-E3C7-28BA2D339183}"/>
              </a:ext>
            </a:extLst>
          </p:cNvPr>
          <p:cNvSpPr txBox="1"/>
          <p:nvPr/>
        </p:nvSpPr>
        <p:spPr>
          <a:xfrm>
            <a:off x="260542" y="3801935"/>
            <a:ext cx="294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Anti-clockwise</a:t>
            </a:r>
          </a:p>
        </p:txBody>
      </p:sp>
      <p:sp>
        <p:nvSpPr>
          <p:cNvPr id="30" name="Curved Down Arrow 29">
            <a:extLst>
              <a:ext uri="{FF2B5EF4-FFF2-40B4-BE49-F238E27FC236}">
                <a16:creationId xmlns:a16="http://schemas.microsoft.com/office/drawing/2014/main" id="{9271D48A-5B82-ADE1-DF42-135E6FF21A66}"/>
              </a:ext>
            </a:extLst>
          </p:cNvPr>
          <p:cNvSpPr/>
          <p:nvPr/>
        </p:nvSpPr>
        <p:spPr>
          <a:xfrm flipH="1">
            <a:off x="228434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Curved Down Arrow 30">
            <a:extLst>
              <a:ext uri="{FF2B5EF4-FFF2-40B4-BE49-F238E27FC236}">
                <a16:creationId xmlns:a16="http://schemas.microsoft.com/office/drawing/2014/main" id="{EE23F64C-CB53-0990-912E-9DAFE15CE809}"/>
              </a:ext>
            </a:extLst>
          </p:cNvPr>
          <p:cNvSpPr/>
          <p:nvPr/>
        </p:nvSpPr>
        <p:spPr>
          <a:xfrm>
            <a:off x="9879496" y="251236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912B5B-E5A5-C7B0-841F-FB5CA80354F4}"/>
              </a:ext>
            </a:extLst>
          </p:cNvPr>
          <p:cNvSpPr txBox="1"/>
          <p:nvPr/>
        </p:nvSpPr>
        <p:spPr>
          <a:xfrm>
            <a:off x="3444023" y="4324704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0000333030000000330003000300000000303330000000000300030003300000</a:t>
            </a:r>
          </a:p>
          <a:p>
            <a:r>
              <a:rPr lang="en-AE" dirty="0"/>
              <a:t>0000			</a:t>
            </a:r>
            <a:r>
              <a:rPr lang="en-AE" dirty="0">
                <a:solidFill>
                  <a:srgbClr val="FF0000"/>
                </a:solidFill>
              </a:rPr>
              <a:t>33</a:t>
            </a:r>
            <a:r>
              <a:rPr lang="en-AE" dirty="0"/>
              <a:t>00			00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</a:t>
            </a:r>
          </a:p>
          <a:p>
            <a:r>
              <a:rPr lang="en-AE" dirty="0">
                <a:solidFill>
                  <a:srgbClr val="FF0000"/>
                </a:solidFill>
              </a:rPr>
              <a:t>333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			</a:t>
            </a:r>
            <a:r>
              <a:rPr lang="en-AE" dirty="0">
                <a:solidFill>
                  <a:srgbClr val="FF0000"/>
                </a:solidFill>
              </a:rPr>
              <a:t>333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</a:t>
            </a:r>
          </a:p>
          <a:p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000			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			0000			0</a:t>
            </a:r>
            <a:r>
              <a:rPr lang="en-AE" dirty="0">
                <a:solidFill>
                  <a:srgbClr val="FF0000"/>
                </a:solidFill>
              </a:rPr>
              <a:t>33</a:t>
            </a:r>
            <a:r>
              <a:rPr lang="en-AE" dirty="0"/>
              <a:t>0</a:t>
            </a:r>
          </a:p>
          <a:p>
            <a:r>
              <a:rPr lang="en-AE" dirty="0"/>
              <a:t>0000			0000			0000			0000</a:t>
            </a:r>
          </a:p>
        </p:txBody>
      </p:sp>
      <p:sp>
        <p:nvSpPr>
          <p:cNvPr id="25" name="Curved Down Arrow 24">
            <a:extLst>
              <a:ext uri="{FF2B5EF4-FFF2-40B4-BE49-F238E27FC236}">
                <a16:creationId xmlns:a16="http://schemas.microsoft.com/office/drawing/2014/main" id="{23AEA49C-A6DB-B008-2D57-B3DFEF0FC73F}"/>
              </a:ext>
            </a:extLst>
          </p:cNvPr>
          <p:cNvSpPr/>
          <p:nvPr/>
        </p:nvSpPr>
        <p:spPr>
          <a:xfrm flipH="1">
            <a:off x="7987746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Curved Down Arrow 25">
            <a:extLst>
              <a:ext uri="{FF2B5EF4-FFF2-40B4-BE49-F238E27FC236}">
                <a16:creationId xmlns:a16="http://schemas.microsoft.com/office/drawing/2014/main" id="{B3CF9723-C20B-FA5B-5988-0D884CD013F8}"/>
              </a:ext>
            </a:extLst>
          </p:cNvPr>
          <p:cNvSpPr/>
          <p:nvPr/>
        </p:nvSpPr>
        <p:spPr>
          <a:xfrm flipH="1">
            <a:off x="6095999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Curved Down Arrow 26">
            <a:extLst>
              <a:ext uri="{FF2B5EF4-FFF2-40B4-BE49-F238E27FC236}">
                <a16:creationId xmlns:a16="http://schemas.microsoft.com/office/drawing/2014/main" id="{1A61FDF5-5FB3-0D8D-483C-14D86E2D846A}"/>
              </a:ext>
            </a:extLst>
          </p:cNvPr>
          <p:cNvSpPr/>
          <p:nvPr/>
        </p:nvSpPr>
        <p:spPr>
          <a:xfrm flipH="1">
            <a:off x="420425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E11A15F-55C1-45B3-8634-900B03B84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381" y="2813931"/>
            <a:ext cx="1320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30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0E5C28-5D1C-C5DA-F761-8DB75D19E1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0E5C28-5D1C-C5DA-F761-8DB75D19E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08D552-0DD6-EE06-798E-F74E67F6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砖块的数据结构-tetronimoes数组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DFE74-9E3C-4735-62C4-8C7AFA103661}"/>
              </a:ext>
            </a:extLst>
          </p:cNvPr>
          <p:cNvSpPr txBox="1"/>
          <p:nvPr/>
        </p:nvSpPr>
        <p:spPr>
          <a:xfrm>
            <a:off x="3444023" y="2075267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00000000111100000100010001000100</a:t>
            </a:r>
          </a:p>
          <a:p>
            <a:r>
              <a:rPr lang="en-AE" dirty="0"/>
              <a:t>0000			0100</a:t>
            </a:r>
          </a:p>
          <a:p>
            <a:r>
              <a:rPr lang="en-AE" dirty="0"/>
              <a:t>0000			0100</a:t>
            </a:r>
          </a:p>
          <a:p>
            <a:r>
              <a:rPr lang="en-AE" dirty="0"/>
              <a:t>1111			0100</a:t>
            </a:r>
          </a:p>
          <a:p>
            <a:r>
              <a:rPr lang="en-AE" dirty="0"/>
              <a:t>0000			0100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B6B75E-160B-F896-3093-160B7F7A70B5}"/>
              </a:ext>
            </a:extLst>
          </p:cNvPr>
          <p:cNvSpPr txBox="1"/>
          <p:nvPr/>
        </p:nvSpPr>
        <p:spPr>
          <a:xfrm>
            <a:off x="260542" y="1905338"/>
            <a:ext cx="212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Clockwise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30C90-543F-E368-E949-BD4669A60B7B}"/>
              </a:ext>
            </a:extLst>
          </p:cNvPr>
          <p:cNvSpPr txBox="1"/>
          <p:nvPr/>
        </p:nvSpPr>
        <p:spPr>
          <a:xfrm>
            <a:off x="260542" y="3801935"/>
            <a:ext cx="294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Anti-clockwise</a:t>
            </a:r>
          </a:p>
        </p:txBody>
      </p:sp>
      <p:sp>
        <p:nvSpPr>
          <p:cNvPr id="21" name="Curved Down Arrow 20">
            <a:extLst>
              <a:ext uri="{FF2B5EF4-FFF2-40B4-BE49-F238E27FC236}">
                <a16:creationId xmlns:a16="http://schemas.microsoft.com/office/drawing/2014/main" id="{C7AFC102-0285-B003-F3F5-97F2540E2DC0}"/>
              </a:ext>
            </a:extLst>
          </p:cNvPr>
          <p:cNvSpPr/>
          <p:nvPr/>
        </p:nvSpPr>
        <p:spPr>
          <a:xfrm flipH="1">
            <a:off x="228434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Curved Down Arrow 21">
            <a:extLst>
              <a:ext uri="{FF2B5EF4-FFF2-40B4-BE49-F238E27FC236}">
                <a16:creationId xmlns:a16="http://schemas.microsoft.com/office/drawing/2014/main" id="{ABD8CBFF-27A1-66B6-8D18-545171B76A21}"/>
              </a:ext>
            </a:extLst>
          </p:cNvPr>
          <p:cNvSpPr/>
          <p:nvPr/>
        </p:nvSpPr>
        <p:spPr>
          <a:xfrm>
            <a:off x="4204252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99E2AD3F-8EEA-AC0F-B473-5064B634475D}"/>
              </a:ext>
            </a:extLst>
          </p:cNvPr>
          <p:cNvSpPr/>
          <p:nvPr/>
        </p:nvSpPr>
        <p:spPr>
          <a:xfrm>
            <a:off x="6096000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4CABC4DC-8B1C-EE20-1D3B-A0E1FE3AF7F8}"/>
              </a:ext>
            </a:extLst>
          </p:cNvPr>
          <p:cNvSpPr/>
          <p:nvPr/>
        </p:nvSpPr>
        <p:spPr>
          <a:xfrm>
            <a:off x="3448882" y="1928190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61AAA0BA-6F14-2269-476F-164F93458F40}"/>
              </a:ext>
            </a:extLst>
          </p:cNvPr>
          <p:cNvSpPr/>
          <p:nvPr/>
        </p:nvSpPr>
        <p:spPr>
          <a:xfrm>
            <a:off x="3426463" y="4111198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76D906-D099-0681-09B2-A31DF7797A27}"/>
              </a:ext>
            </a:extLst>
          </p:cNvPr>
          <p:cNvSpPr txBox="1"/>
          <p:nvPr/>
        </p:nvSpPr>
        <p:spPr>
          <a:xfrm>
            <a:off x="3444023" y="4258275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00000000111100000100010001000100</a:t>
            </a:r>
          </a:p>
          <a:p>
            <a:r>
              <a:rPr lang="en-AE" dirty="0"/>
              <a:t>0000			0100</a:t>
            </a:r>
          </a:p>
          <a:p>
            <a:r>
              <a:rPr lang="en-AE" dirty="0"/>
              <a:t>0000			0100</a:t>
            </a:r>
          </a:p>
          <a:p>
            <a:r>
              <a:rPr lang="en-AE" dirty="0"/>
              <a:t>1111			0100</a:t>
            </a:r>
          </a:p>
          <a:p>
            <a:r>
              <a:rPr lang="en-AE" dirty="0"/>
              <a:t>0000			0100</a:t>
            </a:r>
          </a:p>
        </p:txBody>
      </p:sp>
      <p:sp>
        <p:nvSpPr>
          <p:cNvPr id="27" name="Curved Down Arrow 26">
            <a:extLst>
              <a:ext uri="{FF2B5EF4-FFF2-40B4-BE49-F238E27FC236}">
                <a16:creationId xmlns:a16="http://schemas.microsoft.com/office/drawing/2014/main" id="{508B32A6-1AF5-C2A3-C810-1E2ABEB2F82B}"/>
              </a:ext>
            </a:extLst>
          </p:cNvPr>
          <p:cNvSpPr/>
          <p:nvPr/>
        </p:nvSpPr>
        <p:spPr>
          <a:xfrm flipH="1">
            <a:off x="420425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B43CBCC-CD60-3CCF-D008-945845985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608" y="2811243"/>
            <a:ext cx="16383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12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89671AC-D485-A636-BF41-CEA7506967F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8599016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536FFAB-F385-4B01-7431-29990991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砖块统计数组</a:t>
            </a:r>
            <a:r>
              <a:rPr lang="en-US" altLang="zh-CN" dirty="0"/>
              <a:t>-statistics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1B50C9-60C5-9426-6DEF-41A6005DE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451579" y="2198170"/>
            <a:ext cx="32258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91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89671AC-D485-A636-BF41-CEA7506967F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51830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89671AC-D485-A636-BF41-CEA7506967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536FFAB-F385-4B01-7431-29990991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 err="1"/>
              <a:t>速度数组</a:t>
            </a:r>
            <a:r>
              <a:rPr lang="en-US" altLang="zh-CN" dirty="0"/>
              <a:t>-Speeds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355F99-D469-6D1B-9ED4-DD34AF928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579" y="1853754"/>
            <a:ext cx="2046995" cy="414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60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89671AC-D485-A636-BF41-CEA7506967F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2897553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89671AC-D485-A636-BF41-CEA7506967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536FFAB-F385-4B01-7431-29990991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 err="1"/>
              <a:t>行消除相关数组</a:t>
            </a:r>
            <a:r>
              <a:rPr lang="en-US" altLang="zh-CN" dirty="0"/>
              <a:t>-cleared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695AAE-50AF-3B20-7161-FEF575A8D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579" y="1908525"/>
            <a:ext cx="23495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85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E65DE39-6BEF-24D5-81FD-4DD19721D91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8358248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1B306B7-0340-A698-F7F9-5EA3ECF3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辅助变量定义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9F571-762C-D88A-0CB3-5C6E99C89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588" y="2168132"/>
            <a:ext cx="4998917" cy="345061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Hit</a:t>
            </a:r>
          </a:p>
          <a:p>
            <a:r>
              <a:rPr lang="en-GB" dirty="0"/>
              <a:t>Key</a:t>
            </a:r>
          </a:p>
          <a:p>
            <a:r>
              <a:rPr lang="en-GB" dirty="0"/>
              <a:t>Level</a:t>
            </a:r>
          </a:p>
          <a:p>
            <a:r>
              <a:rPr lang="en-GB" dirty="0"/>
              <a:t>Lines</a:t>
            </a:r>
          </a:p>
          <a:p>
            <a:r>
              <a:rPr lang="en-GB" dirty="0"/>
              <a:t>Nextplace</a:t>
            </a:r>
          </a:p>
          <a:p>
            <a:r>
              <a:rPr lang="en-GB" dirty="0"/>
              <a:t>Numclones</a:t>
            </a:r>
          </a:p>
          <a:p>
            <a:r>
              <a:rPr lang="en-GB" dirty="0"/>
              <a:t>Score</a:t>
            </a:r>
          </a:p>
          <a:p>
            <a:r>
              <a:rPr lang="en-GB" dirty="0"/>
              <a:t>Speed</a:t>
            </a:r>
          </a:p>
          <a:p>
            <a:r>
              <a:rPr lang="en-GB" dirty="0" err="1"/>
              <a:t>src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7D5877-5E7A-2763-0519-94F3D35AC4D4}"/>
              </a:ext>
            </a:extLst>
          </p:cNvPr>
          <p:cNvSpPr txBox="1">
            <a:spLocks/>
          </p:cNvSpPr>
          <p:nvPr/>
        </p:nvSpPr>
        <p:spPr>
          <a:xfrm>
            <a:off x="1603979" y="2168132"/>
            <a:ext cx="4998917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☁Global records</a:t>
            </a:r>
            <a:r>
              <a:rPr lang="zh-CN" altLang="en-US" dirty="0"/>
              <a:t> </a:t>
            </a:r>
            <a:r>
              <a:rPr lang="en-GB" dirty="0" err="1"/>
              <a:t>历史最高分</a:t>
            </a:r>
            <a:endParaRPr lang="en-GB" dirty="0"/>
          </a:p>
          <a:p>
            <a:r>
              <a:rPr lang="en-GB" dirty="0"/>
              <a:t>☁Score</a:t>
            </a:r>
          </a:p>
          <a:p>
            <a:r>
              <a:rPr lang="en-GB" dirty="0"/>
              <a:t>Block</a:t>
            </a:r>
          </a:p>
          <a:p>
            <a:r>
              <a:rPr lang="en-GB" dirty="0"/>
              <a:t>Clearedraws</a:t>
            </a:r>
          </a:p>
          <a:p>
            <a:r>
              <a:rPr lang="en-GB" dirty="0"/>
              <a:t>Drop</a:t>
            </a:r>
          </a:p>
          <a:p>
            <a:r>
              <a:rPr lang="en-GB" dirty="0"/>
              <a:t>Dropbonus</a:t>
            </a:r>
          </a:p>
          <a:p>
            <a:r>
              <a:rPr lang="en-GB" dirty="0"/>
              <a:t>Droptimer</a:t>
            </a:r>
          </a:p>
          <a:p>
            <a:r>
              <a:rPr lang="en-GB" dirty="0"/>
              <a:t>Dst</a:t>
            </a:r>
          </a:p>
          <a:p>
            <a:r>
              <a:rPr lang="en-GB" dirty="0"/>
              <a:t>gameover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93E2E-35B5-A7E3-E4DF-BA50AAA275BB}"/>
              </a:ext>
            </a:extLst>
          </p:cNvPr>
          <p:cNvSpPr txBox="1"/>
          <p:nvPr/>
        </p:nvSpPr>
        <p:spPr>
          <a:xfrm>
            <a:off x="9491869" y="2168132"/>
            <a:ext cx="34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7598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119B-3551-A705-EBAC-486CED9D393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9304603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5497EE0-C8AD-83B1-41ED-B92CAC6E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数据结构的设计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78C66-717E-1020-140A-4DE2FEDBF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舞台的数据结构</a:t>
            </a:r>
          </a:p>
          <a:p>
            <a:r>
              <a:rPr lang="en-GB" dirty="0"/>
              <a:t>砖块的数据结构</a:t>
            </a:r>
          </a:p>
        </p:txBody>
      </p:sp>
    </p:spTree>
    <p:extLst>
      <p:ext uri="{BB962C8B-B14F-4D97-AF65-F5344CB8AC3E}">
        <p14:creationId xmlns:p14="http://schemas.microsoft.com/office/powerpoint/2010/main" val="359472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C2CA943F-E9F9-BBB4-5080-8461892B335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5369246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4D92625-73C6-3DD9-22B9-19F21A49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舞台的数据结构</a:t>
            </a:r>
            <a:endParaRPr lang="en-A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589AC-18F6-3DAF-D21E-CC8077B00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用二维数组表示方块所在的整个舞台区域，得到一个</a:t>
            </a:r>
            <a:r>
              <a:rPr lang="en-US" altLang="zh-CN" dirty="0"/>
              <a:t>10 * 20</a:t>
            </a:r>
            <a:r>
              <a:rPr lang="zh-CN" altLang="en-US" dirty="0"/>
              <a:t>的全为</a:t>
            </a:r>
            <a:r>
              <a:rPr lang="en-US" altLang="zh-CN" dirty="0"/>
              <a:t>0</a:t>
            </a:r>
            <a:r>
              <a:rPr lang="zh-CN" altLang="en-US" dirty="0"/>
              <a:t>二维数组矩阵。</a:t>
            </a:r>
            <a:r>
              <a:rPr lang="en-US" altLang="zh-CN" dirty="0"/>
              <a:t>0</a:t>
            </a:r>
            <a:r>
              <a:rPr lang="zh-CN" altLang="en-US" dirty="0"/>
              <a:t>表示无方块，</a:t>
            </a:r>
            <a:r>
              <a:rPr lang="en-US" altLang="zh-CN" dirty="0"/>
              <a:t>1</a:t>
            </a:r>
            <a:r>
              <a:rPr lang="zh-CN" altLang="en-US" dirty="0"/>
              <a:t>表示有方块。</a:t>
            </a:r>
            <a:endParaRPr lang="en-A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F0C692-10C5-C409-A856-81C28C06CB06}"/>
              </a:ext>
            </a:extLst>
          </p:cNvPr>
          <p:cNvSpPr txBox="1"/>
          <p:nvPr/>
        </p:nvSpPr>
        <p:spPr>
          <a:xfrm>
            <a:off x="7782339" y="32447"/>
            <a:ext cx="296499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dirty="0"/>
              <a:t>[ </a:t>
            </a:r>
          </a:p>
          <a:p>
            <a:r>
              <a:rPr lang="en-AE" dirty="0"/>
              <a:t>[0,  0,  0,  0,  0,  0,  0,  0,  0,  0], </a:t>
            </a:r>
          </a:p>
          <a:p>
            <a:r>
              <a:rPr lang="en-AE" dirty="0"/>
              <a:t>[0,  0,  0,  0,  0,  0,  0,  0,  0,  0], </a:t>
            </a:r>
          </a:p>
          <a:p>
            <a:r>
              <a:rPr lang="en-AE" dirty="0"/>
              <a:t>[0,  0,  0,  0,  0,  0,  0,  0,  0,  0], 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</a:t>
            </a:r>
            <a:r>
              <a:rPr lang="en-AE" dirty="0">
                <a:solidFill>
                  <a:srgbClr val="0070C0"/>
                </a:solidFill>
              </a:rPr>
              <a:t>1</a:t>
            </a:r>
            <a:r>
              <a:rPr lang="en-AE" dirty="0"/>
              <a:t>],</a:t>
            </a:r>
          </a:p>
          <a:p>
            <a:r>
              <a:rPr lang="en-AE" dirty="0"/>
              <a:t>[0,  0,  0,  0,  0,  0,  0,  0,  0,  </a:t>
            </a:r>
            <a:r>
              <a:rPr lang="en-AE" dirty="0">
                <a:solidFill>
                  <a:srgbClr val="0070C0"/>
                </a:solidFill>
              </a:rPr>
              <a:t>1</a:t>
            </a:r>
            <a:r>
              <a:rPr lang="en-AE" dirty="0"/>
              <a:t>],</a:t>
            </a:r>
          </a:p>
          <a:p>
            <a:r>
              <a:rPr lang="en-AE" dirty="0"/>
              <a:t>[0,  0,  0,  0,  0,  0,  0,  0,  </a:t>
            </a:r>
            <a:r>
              <a:rPr lang="en-AE" dirty="0">
                <a:solidFill>
                  <a:srgbClr val="00B050"/>
                </a:solidFill>
              </a:rPr>
              <a:t>3</a:t>
            </a:r>
            <a:r>
              <a:rPr lang="en-AE" dirty="0"/>
              <a:t>,  </a:t>
            </a:r>
            <a:r>
              <a:rPr lang="en-AE" dirty="0">
                <a:solidFill>
                  <a:srgbClr val="0070C0"/>
                </a:solidFill>
              </a:rPr>
              <a:t>1</a:t>
            </a:r>
            <a:r>
              <a:rPr lang="en-AE" dirty="0"/>
              <a:t>],</a:t>
            </a:r>
          </a:p>
          <a:p>
            <a:r>
              <a:rPr lang="en-AE" dirty="0"/>
              <a:t>[0,  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,  0,  </a:t>
            </a:r>
            <a:r>
              <a:rPr lang="en-AE" dirty="0">
                <a:solidFill>
                  <a:schemeClr val="accent3"/>
                </a:solidFill>
              </a:rPr>
              <a:t>1,  1</a:t>
            </a:r>
            <a:r>
              <a:rPr lang="en-AE" dirty="0"/>
              <a:t>,  </a:t>
            </a:r>
            <a:r>
              <a:rPr lang="en-AE" dirty="0">
                <a:solidFill>
                  <a:srgbClr val="FFC000"/>
                </a:solidFill>
              </a:rPr>
              <a:t>3,  3</a:t>
            </a:r>
            <a:r>
              <a:rPr lang="en-AE" dirty="0"/>
              <a:t>,  0,  </a:t>
            </a:r>
            <a:r>
              <a:rPr lang="en-AE" dirty="0">
                <a:solidFill>
                  <a:srgbClr val="00B050"/>
                </a:solidFill>
              </a:rPr>
              <a:t>3,  </a:t>
            </a:r>
            <a:r>
              <a:rPr lang="en-AE" dirty="0">
                <a:solidFill>
                  <a:srgbClr val="0070C0"/>
                </a:solidFill>
              </a:rPr>
              <a:t>1</a:t>
            </a:r>
            <a:r>
              <a:rPr lang="en-AE" dirty="0"/>
              <a:t>],</a:t>
            </a:r>
          </a:p>
          <a:p>
            <a:r>
              <a:rPr lang="en-AE" dirty="0"/>
              <a:t>[</a:t>
            </a:r>
            <a:r>
              <a:rPr lang="en-AE" dirty="0">
                <a:solidFill>
                  <a:srgbClr val="FF0000"/>
                </a:solidFill>
              </a:rPr>
              <a:t>1,  1,  1</a:t>
            </a:r>
            <a:r>
              <a:rPr lang="en-AE" dirty="0"/>
              <a:t>,  </a:t>
            </a:r>
            <a:r>
              <a:rPr lang="en-AE" dirty="0">
                <a:solidFill>
                  <a:schemeClr val="accent3"/>
                </a:solidFill>
              </a:rPr>
              <a:t>1,  1</a:t>
            </a:r>
            <a:r>
              <a:rPr lang="en-AE" dirty="0"/>
              <a:t>,  0,  </a:t>
            </a:r>
            <a:r>
              <a:rPr lang="en-AE" dirty="0">
                <a:solidFill>
                  <a:srgbClr val="FFC000"/>
                </a:solidFill>
              </a:rPr>
              <a:t>3,  3</a:t>
            </a:r>
            <a:r>
              <a:rPr lang="en-AE" dirty="0"/>
              <a:t>,  </a:t>
            </a:r>
            <a:r>
              <a:rPr lang="en-AE" dirty="0">
                <a:solidFill>
                  <a:srgbClr val="00B050"/>
                </a:solidFill>
              </a:rPr>
              <a:t>3,  3</a:t>
            </a:r>
            <a:r>
              <a:rPr lang="en-AE" dirty="0"/>
              <a:t>],</a:t>
            </a:r>
          </a:p>
          <a:p>
            <a:r>
              <a:rPr lang="en-AE" dirty="0"/>
              <a:t>]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C9EB5C89-E6F6-96C5-C015-BFC2918592CB}"/>
              </a:ext>
            </a:extLst>
          </p:cNvPr>
          <p:cNvSpPr/>
          <p:nvPr/>
        </p:nvSpPr>
        <p:spPr>
          <a:xfrm>
            <a:off x="7472317" y="59382"/>
            <a:ext cx="308107" cy="5715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CEC0A0D-E111-61F5-0AEB-4A592F281136}"/>
              </a:ext>
            </a:extLst>
          </p:cNvPr>
          <p:cNvSpPr/>
          <p:nvPr/>
        </p:nvSpPr>
        <p:spPr>
          <a:xfrm>
            <a:off x="8040757" y="67361"/>
            <a:ext cx="2706572" cy="288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DEA47B-B93A-C805-1469-693A3F43F0E8}"/>
              </a:ext>
            </a:extLst>
          </p:cNvPr>
          <p:cNvSpPr txBox="1"/>
          <p:nvPr/>
        </p:nvSpPr>
        <p:spPr>
          <a:xfrm>
            <a:off x="10747329" y="324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[1,10]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0826C6-DD49-E77D-8B08-09B664425BA4}"/>
              </a:ext>
            </a:extLst>
          </p:cNvPr>
          <p:cNvSpPr txBox="1"/>
          <p:nvPr/>
        </p:nvSpPr>
        <p:spPr>
          <a:xfrm>
            <a:off x="6819160" y="562736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[1,20]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319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8642-0AEA-9ADA-4EAC-D731F03227C5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舞台的现状数据结构-field数组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3BBA3A-F938-9DDE-856C-965B7090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44480"/>
            <a:ext cx="2374900" cy="3644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C6F70E-CDE2-DC46-6665-51E0E2E73FE6}"/>
              </a:ext>
            </a:extLst>
          </p:cNvPr>
          <p:cNvSpPr txBox="1"/>
          <p:nvPr/>
        </p:nvSpPr>
        <p:spPr>
          <a:xfrm>
            <a:off x="7762840" y="31172"/>
            <a:ext cx="341532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1600" dirty="0"/>
              <a:t>[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>
                <a:solidFill>
                  <a:srgbClr val="FF0000"/>
                </a:solidFill>
              </a:rPr>
              <a:t>,  1,  1,  1,  1,  1,  1,  1,  1,  1,  1</a:t>
            </a:r>
            <a:r>
              <a:rPr lang="en-AE" sz="1600" dirty="0"/>
              <a:t>], </a:t>
            </a:r>
          </a:p>
          <a:p>
            <a:r>
              <a:rPr lang="en-AE" sz="1600" dirty="0"/>
              <a:t>]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DEF38B98-5500-CD30-CCF3-3B8DF8372C9B}"/>
              </a:ext>
            </a:extLst>
          </p:cNvPr>
          <p:cNvSpPr/>
          <p:nvPr/>
        </p:nvSpPr>
        <p:spPr>
          <a:xfrm>
            <a:off x="7449388" y="68167"/>
            <a:ext cx="308107" cy="5985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7B95B391-B9F1-2009-41B1-B2A0A6AC663A}"/>
              </a:ext>
            </a:extLst>
          </p:cNvPr>
          <p:cNvSpPr/>
          <p:nvPr/>
        </p:nvSpPr>
        <p:spPr>
          <a:xfrm>
            <a:off x="8040757" y="-202524"/>
            <a:ext cx="2706572" cy="288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D36FB-B736-CF8A-893F-380A9489E816}"/>
              </a:ext>
            </a:extLst>
          </p:cNvPr>
          <p:cNvSpPr txBox="1"/>
          <p:nvPr/>
        </p:nvSpPr>
        <p:spPr>
          <a:xfrm>
            <a:off x="10747329" y="324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[1,1</a:t>
            </a:r>
            <a:r>
              <a:rPr lang="en-US" altLang="zh-CN" dirty="0"/>
              <a:t>1</a:t>
            </a:r>
            <a:r>
              <a:rPr lang="en-US" dirty="0"/>
              <a:t>]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3D42B3-9BB6-0EA1-BF2D-86BC2A4CB9E7}"/>
              </a:ext>
            </a:extLst>
          </p:cNvPr>
          <p:cNvSpPr txBox="1"/>
          <p:nvPr/>
        </p:nvSpPr>
        <p:spPr>
          <a:xfrm>
            <a:off x="6819160" y="562736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[1,2</a:t>
            </a:r>
            <a:r>
              <a:rPr lang="en-US" altLang="zh-CN" dirty="0"/>
              <a:t>2</a:t>
            </a:r>
            <a:r>
              <a:rPr lang="en-US" dirty="0"/>
              <a:t>]</a:t>
            </a:r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AE8402-2569-5F94-59B3-E86F3C6B1F47}"/>
              </a:ext>
            </a:extLst>
          </p:cNvPr>
          <p:cNvCxnSpPr>
            <a:cxnSpLocks/>
          </p:cNvCxnSpPr>
          <p:nvPr/>
        </p:nvCxnSpPr>
        <p:spPr>
          <a:xfrm>
            <a:off x="8120269" y="536713"/>
            <a:ext cx="9939" cy="49397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0D9500-3D3B-156E-878B-22004E14C832}"/>
              </a:ext>
            </a:extLst>
          </p:cNvPr>
          <p:cNvCxnSpPr>
            <a:cxnSpLocks/>
          </p:cNvCxnSpPr>
          <p:nvPr/>
        </p:nvCxnSpPr>
        <p:spPr>
          <a:xfrm>
            <a:off x="8120269" y="5456583"/>
            <a:ext cx="23158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EE1845-D9DC-F341-640A-49018027D905}"/>
              </a:ext>
            </a:extLst>
          </p:cNvPr>
          <p:cNvCxnSpPr>
            <a:cxnSpLocks/>
          </p:cNvCxnSpPr>
          <p:nvPr/>
        </p:nvCxnSpPr>
        <p:spPr>
          <a:xfrm flipV="1">
            <a:off x="10436086" y="536713"/>
            <a:ext cx="9939" cy="49198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D02ACC-03CC-E56B-9339-6A0A127C2BAC}"/>
              </a:ext>
            </a:extLst>
          </p:cNvPr>
          <p:cNvCxnSpPr>
            <a:cxnSpLocks/>
          </p:cNvCxnSpPr>
          <p:nvPr/>
        </p:nvCxnSpPr>
        <p:spPr>
          <a:xfrm>
            <a:off x="8130208" y="556588"/>
            <a:ext cx="23158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98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6788C9-5409-BF2A-3616-790055EC7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140" y="-15297"/>
            <a:ext cx="3238354" cy="62016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6DF52D-2EF5-FBA1-6076-EB3D727E3A70}"/>
              </a:ext>
            </a:extLst>
          </p:cNvPr>
          <p:cNvSpPr txBox="1"/>
          <p:nvPr/>
        </p:nvSpPr>
        <p:spPr>
          <a:xfrm>
            <a:off x="7354956" y="0"/>
            <a:ext cx="610262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</a:t>
            </a:r>
            <a:r>
              <a:rPr lang="en-AE" b="1" dirty="0"/>
              <a:t>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</a:t>
            </a:r>
            <a:r>
              <a:rPr lang="en-AE" b="1" dirty="0"/>
              <a:t>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11</a:t>
            </a:r>
            <a:r>
              <a:rPr lang="en-AE" b="1" dirty="0"/>
              <a:t>00000</a:t>
            </a:r>
            <a:r>
              <a:rPr lang="en-AE" b="1" dirty="0">
                <a:solidFill>
                  <a:srgbClr val="00B050"/>
                </a:solidFill>
              </a:rPr>
              <a:t>1</a:t>
            </a:r>
            <a:r>
              <a:rPr lang="en-AE" b="1" dirty="0"/>
              <a:t>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111</a:t>
            </a:r>
            <a:r>
              <a:rPr lang="en-AE" b="1" dirty="0"/>
              <a:t>0</a:t>
            </a:r>
            <a:r>
              <a:rPr lang="en-AE" b="1" dirty="0">
                <a:solidFill>
                  <a:srgbClr val="00B050"/>
                </a:solidFill>
              </a:rPr>
              <a:t>1</a:t>
            </a:r>
            <a:r>
              <a:rPr lang="en-AE" b="1" dirty="0"/>
              <a:t>00</a:t>
            </a:r>
            <a:r>
              <a:rPr lang="en-AE" b="1" dirty="0">
                <a:solidFill>
                  <a:srgbClr val="00B050"/>
                </a:solidFill>
              </a:rPr>
              <a:t>11</a:t>
            </a:r>
            <a:r>
              <a:rPr lang="en-AE" b="1" dirty="0"/>
              <a:t>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111</a:t>
            </a:r>
            <a:r>
              <a:rPr lang="en-AE" b="1" dirty="0"/>
              <a:t>0</a:t>
            </a:r>
            <a:r>
              <a:rPr lang="en-AE" b="1" dirty="0">
                <a:solidFill>
                  <a:srgbClr val="00B050"/>
                </a:solidFill>
              </a:rPr>
              <a:t>1</a:t>
            </a:r>
            <a:r>
              <a:rPr lang="en-AE" b="1" dirty="0"/>
              <a:t>0</a:t>
            </a:r>
            <a:r>
              <a:rPr lang="en-AE" b="1" dirty="0">
                <a:solidFill>
                  <a:srgbClr val="00B050"/>
                </a:solidFill>
              </a:rPr>
              <a:t>111</a:t>
            </a:r>
            <a:r>
              <a:rPr lang="en-AE" b="1" dirty="0"/>
              <a:t>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111111111</a:t>
            </a:r>
            <a:r>
              <a:rPr lang="en-AE" b="1" dirty="0"/>
              <a:t>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111111111</a:t>
            </a:r>
            <a:r>
              <a:rPr lang="en-AE" b="1" dirty="0"/>
              <a:t>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111111111</a:t>
            </a:r>
            <a:r>
              <a:rPr lang="en-AE" b="1" dirty="0"/>
              <a:t>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111111111</a:t>
            </a:r>
            <a:r>
              <a:rPr lang="en-AE" b="1" dirty="0"/>
              <a:t>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111111111</a:t>
            </a:r>
            <a:r>
              <a:rPr lang="en-AE" b="1" dirty="0"/>
              <a:t>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111111111</a:t>
            </a:r>
            <a:r>
              <a:rPr lang="en-AE" b="1" dirty="0"/>
              <a:t>0</a:t>
            </a:r>
          </a:p>
          <a:p>
            <a:r>
              <a:rPr lang="en-AE" b="1" dirty="0">
                <a:solidFill>
                  <a:srgbClr val="FF0000"/>
                </a:solidFill>
              </a:rPr>
              <a:t>11111111111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D1C0406-590B-D19B-71B4-83DF2D248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818" y="39928"/>
            <a:ext cx="3238008" cy="620160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9E294D6-A8DF-185E-2544-44DF27384C40}"/>
              </a:ext>
            </a:extLst>
          </p:cNvPr>
          <p:cNvSpPr txBox="1"/>
          <p:nvPr/>
        </p:nvSpPr>
        <p:spPr>
          <a:xfrm>
            <a:off x="816575" y="18513"/>
            <a:ext cx="684309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11111111111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F8905D-CCE8-9CF8-B868-7346641CAC7A}"/>
              </a:ext>
            </a:extLst>
          </p:cNvPr>
          <p:cNvSpPr txBox="1"/>
          <p:nvPr/>
        </p:nvSpPr>
        <p:spPr>
          <a:xfrm>
            <a:off x="9944" y="1851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</a:t>
            </a:r>
            <a:r>
              <a:rPr lang="en-AE" dirty="0"/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C9C2756-A698-E6E1-0742-0609990ABE5C}"/>
              </a:ext>
            </a:extLst>
          </p:cNvPr>
          <p:cNvSpPr txBox="1"/>
          <p:nvPr/>
        </p:nvSpPr>
        <p:spPr>
          <a:xfrm>
            <a:off x="9943" y="30557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2</a:t>
            </a:r>
            <a:r>
              <a:rPr lang="en-AE" dirty="0"/>
              <a:t>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EE039F-D27D-4121-DF56-BC17245FEFB3}"/>
              </a:ext>
            </a:extLst>
          </p:cNvPr>
          <p:cNvSpPr txBox="1"/>
          <p:nvPr/>
        </p:nvSpPr>
        <p:spPr>
          <a:xfrm>
            <a:off x="9942" y="58270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3</a:t>
            </a:r>
            <a:r>
              <a:rPr lang="en-AE" dirty="0"/>
              <a:t>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635845-6742-19A7-3E09-A15FFED39367}"/>
              </a:ext>
            </a:extLst>
          </p:cNvPr>
          <p:cNvSpPr txBox="1"/>
          <p:nvPr/>
        </p:nvSpPr>
        <p:spPr>
          <a:xfrm>
            <a:off x="9942" y="85519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4</a:t>
            </a:r>
            <a:r>
              <a:rPr lang="en-AE" dirty="0"/>
              <a:t>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D61075-2B4C-D10F-3688-FDF888A97B7C}"/>
              </a:ext>
            </a:extLst>
          </p:cNvPr>
          <p:cNvSpPr txBox="1"/>
          <p:nvPr/>
        </p:nvSpPr>
        <p:spPr>
          <a:xfrm>
            <a:off x="9942" y="113231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5</a:t>
            </a:r>
            <a:r>
              <a:rPr lang="en-AE" dirty="0"/>
              <a:t>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8980030-9B35-54A2-101E-8D4FD75B69CE}"/>
              </a:ext>
            </a:extLst>
          </p:cNvPr>
          <p:cNvSpPr txBox="1"/>
          <p:nvPr/>
        </p:nvSpPr>
        <p:spPr>
          <a:xfrm>
            <a:off x="9942" y="140480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6</a:t>
            </a:r>
            <a:r>
              <a:rPr lang="en-AE" dirty="0"/>
              <a:t>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571AF65-199B-D210-A3A1-B8D36A071617}"/>
              </a:ext>
            </a:extLst>
          </p:cNvPr>
          <p:cNvSpPr txBox="1"/>
          <p:nvPr/>
        </p:nvSpPr>
        <p:spPr>
          <a:xfrm>
            <a:off x="9941" y="169186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7</a:t>
            </a:r>
            <a:r>
              <a:rPr lang="en-AE" dirty="0"/>
              <a:t>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38A4383-8771-3FCB-8067-3B375DDD3EF9}"/>
              </a:ext>
            </a:extLst>
          </p:cNvPr>
          <p:cNvSpPr txBox="1"/>
          <p:nvPr/>
        </p:nvSpPr>
        <p:spPr>
          <a:xfrm>
            <a:off x="9940" y="196899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8</a:t>
            </a:r>
            <a:r>
              <a:rPr lang="en-AE" dirty="0"/>
              <a:t>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3A5D79-847F-A321-275B-15C5E246C489}"/>
              </a:ext>
            </a:extLst>
          </p:cNvPr>
          <p:cNvSpPr txBox="1"/>
          <p:nvPr/>
        </p:nvSpPr>
        <p:spPr>
          <a:xfrm>
            <a:off x="9940" y="224148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</a:t>
            </a:r>
            <a:r>
              <a:rPr lang="en-AE" dirty="0"/>
              <a:t>9: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7BD6C9-89CD-D7C0-5D1D-172620DE2F0F}"/>
              </a:ext>
            </a:extLst>
          </p:cNvPr>
          <p:cNvSpPr txBox="1"/>
          <p:nvPr/>
        </p:nvSpPr>
        <p:spPr>
          <a:xfrm>
            <a:off x="9940" y="251860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10</a:t>
            </a:r>
            <a:r>
              <a:rPr lang="en-AE" dirty="0"/>
              <a:t>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AC96A9D-88F8-B32A-6BDB-A8996E1E6F8B}"/>
              </a:ext>
            </a:extLst>
          </p:cNvPr>
          <p:cNvSpPr txBox="1"/>
          <p:nvPr/>
        </p:nvSpPr>
        <p:spPr>
          <a:xfrm>
            <a:off x="9940" y="279109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11</a:t>
            </a:r>
            <a:r>
              <a:rPr lang="en-AE" dirty="0"/>
              <a:t>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0C735F-8213-2F7A-05EB-FA5E18CA38B1}"/>
              </a:ext>
            </a:extLst>
          </p:cNvPr>
          <p:cNvSpPr txBox="1"/>
          <p:nvPr/>
        </p:nvSpPr>
        <p:spPr>
          <a:xfrm>
            <a:off x="9939" y="307815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12</a:t>
            </a:r>
            <a:r>
              <a:rPr lang="en-AE" dirty="0"/>
              <a:t>: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3F6F70-BA8A-67BB-F80A-ACB9D39F3315}"/>
              </a:ext>
            </a:extLst>
          </p:cNvPr>
          <p:cNvSpPr txBox="1"/>
          <p:nvPr/>
        </p:nvSpPr>
        <p:spPr>
          <a:xfrm>
            <a:off x="9938" y="335528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13</a:t>
            </a:r>
            <a:r>
              <a:rPr lang="en-AE" dirty="0"/>
              <a:t>: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312F39-70AB-13D9-115E-A8ED9E3D42A1}"/>
              </a:ext>
            </a:extLst>
          </p:cNvPr>
          <p:cNvSpPr txBox="1"/>
          <p:nvPr/>
        </p:nvSpPr>
        <p:spPr>
          <a:xfrm>
            <a:off x="9938" y="362777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14</a:t>
            </a:r>
            <a:r>
              <a:rPr lang="en-AE" dirty="0"/>
              <a:t>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99029A0-C93A-B019-57D2-69EC289D5DC9}"/>
              </a:ext>
            </a:extLst>
          </p:cNvPr>
          <p:cNvSpPr txBox="1"/>
          <p:nvPr/>
        </p:nvSpPr>
        <p:spPr>
          <a:xfrm>
            <a:off x="9938" y="390489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15</a:t>
            </a:r>
            <a:r>
              <a:rPr lang="en-AE" dirty="0"/>
              <a:t>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0249D28-A202-6092-717F-D39D19F08771}"/>
              </a:ext>
            </a:extLst>
          </p:cNvPr>
          <p:cNvSpPr txBox="1"/>
          <p:nvPr/>
        </p:nvSpPr>
        <p:spPr>
          <a:xfrm>
            <a:off x="9938" y="417738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16</a:t>
            </a:r>
            <a:r>
              <a:rPr lang="en-AE" dirty="0"/>
              <a:t>: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C1F05EB-0599-3A27-A087-8D0DC3777D5F}"/>
              </a:ext>
            </a:extLst>
          </p:cNvPr>
          <p:cNvSpPr txBox="1"/>
          <p:nvPr/>
        </p:nvSpPr>
        <p:spPr>
          <a:xfrm>
            <a:off x="9937" y="446444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17</a:t>
            </a:r>
            <a:r>
              <a:rPr lang="en-AE" dirty="0"/>
              <a:t>: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FB513AB-4B1E-D404-29A6-540166727943}"/>
              </a:ext>
            </a:extLst>
          </p:cNvPr>
          <p:cNvSpPr txBox="1"/>
          <p:nvPr/>
        </p:nvSpPr>
        <p:spPr>
          <a:xfrm>
            <a:off x="9936" y="474157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18</a:t>
            </a:r>
            <a:r>
              <a:rPr lang="en-AE" dirty="0"/>
              <a:t>: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481852A-D064-7AF4-786E-0B379BCF52B9}"/>
              </a:ext>
            </a:extLst>
          </p:cNvPr>
          <p:cNvSpPr txBox="1"/>
          <p:nvPr/>
        </p:nvSpPr>
        <p:spPr>
          <a:xfrm>
            <a:off x="9936" y="501406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19</a:t>
            </a:r>
            <a:r>
              <a:rPr lang="en-AE" dirty="0"/>
              <a:t>: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807570-E356-3E21-62BB-6B676C4B16BB}"/>
              </a:ext>
            </a:extLst>
          </p:cNvPr>
          <p:cNvSpPr txBox="1"/>
          <p:nvPr/>
        </p:nvSpPr>
        <p:spPr>
          <a:xfrm>
            <a:off x="9936" y="529118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10</a:t>
            </a:r>
            <a:r>
              <a:rPr lang="en-AE" dirty="0"/>
              <a:t>: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9481CAE-2F5B-DC49-6644-96512BBAF728}"/>
              </a:ext>
            </a:extLst>
          </p:cNvPr>
          <p:cNvSpPr txBox="1"/>
          <p:nvPr/>
        </p:nvSpPr>
        <p:spPr>
          <a:xfrm>
            <a:off x="9940" y="553593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21</a:t>
            </a:r>
            <a:r>
              <a:rPr lang="en-AE" dirty="0"/>
              <a:t>: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E6D5DF2-A37B-2B46-F8F9-F92218A643E0}"/>
              </a:ext>
            </a:extLst>
          </p:cNvPr>
          <p:cNvSpPr txBox="1"/>
          <p:nvPr/>
        </p:nvSpPr>
        <p:spPr>
          <a:xfrm>
            <a:off x="0" y="578324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22</a:t>
            </a:r>
            <a:r>
              <a:rPr lang="en-AE" dirty="0"/>
              <a:t>:</a:t>
            </a:r>
          </a:p>
        </p:txBody>
      </p:sp>
      <p:sp>
        <p:nvSpPr>
          <p:cNvPr id="78" name="Notched Right Arrow 77">
            <a:extLst>
              <a:ext uri="{FF2B5EF4-FFF2-40B4-BE49-F238E27FC236}">
                <a16:creationId xmlns:a16="http://schemas.microsoft.com/office/drawing/2014/main" id="{8233AE75-743F-260A-62AD-1ACC74AB50D8}"/>
              </a:ext>
            </a:extLst>
          </p:cNvPr>
          <p:cNvSpPr/>
          <p:nvPr/>
        </p:nvSpPr>
        <p:spPr>
          <a:xfrm>
            <a:off x="5764697" y="2592300"/>
            <a:ext cx="790276" cy="74446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A1E5819-B602-14AF-E888-104185AAA98A}"/>
              </a:ext>
            </a:extLst>
          </p:cNvPr>
          <p:cNvSpPr txBox="1"/>
          <p:nvPr/>
        </p:nvSpPr>
        <p:spPr>
          <a:xfrm>
            <a:off x="6592279" y="61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</a:t>
            </a:r>
            <a:r>
              <a:rPr lang="en-AE" dirty="0"/>
              <a:t>: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8A6BC04-58D4-768E-989F-C9E64786F8C3}"/>
              </a:ext>
            </a:extLst>
          </p:cNvPr>
          <p:cNvSpPr txBox="1"/>
          <p:nvPr/>
        </p:nvSpPr>
        <p:spPr>
          <a:xfrm>
            <a:off x="6592278" y="28768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2</a:t>
            </a:r>
            <a:r>
              <a:rPr lang="en-AE" dirty="0"/>
              <a:t>: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F95201-E712-9F75-D21E-DBD6B186F914}"/>
              </a:ext>
            </a:extLst>
          </p:cNvPr>
          <p:cNvSpPr txBox="1"/>
          <p:nvPr/>
        </p:nvSpPr>
        <p:spPr>
          <a:xfrm>
            <a:off x="6592277" y="56480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3</a:t>
            </a:r>
            <a:r>
              <a:rPr lang="en-AE" dirty="0"/>
              <a:t>: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F21ACFA-3DAA-38E0-AA79-32B64B2D2317}"/>
              </a:ext>
            </a:extLst>
          </p:cNvPr>
          <p:cNvSpPr txBox="1"/>
          <p:nvPr/>
        </p:nvSpPr>
        <p:spPr>
          <a:xfrm>
            <a:off x="6592277" y="83729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4</a:t>
            </a:r>
            <a:r>
              <a:rPr lang="en-AE" dirty="0"/>
              <a:t>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1882D5-7B69-D287-DC17-F5FB83408A41}"/>
              </a:ext>
            </a:extLst>
          </p:cNvPr>
          <p:cNvSpPr txBox="1"/>
          <p:nvPr/>
        </p:nvSpPr>
        <p:spPr>
          <a:xfrm>
            <a:off x="6592277" y="111441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5</a:t>
            </a:r>
            <a:r>
              <a:rPr lang="en-AE" dirty="0"/>
              <a:t>: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B098EDD-A5AD-1053-4DC7-5E20EC898A2D}"/>
              </a:ext>
            </a:extLst>
          </p:cNvPr>
          <p:cNvSpPr txBox="1"/>
          <p:nvPr/>
        </p:nvSpPr>
        <p:spPr>
          <a:xfrm>
            <a:off x="6592277" y="138690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6</a:t>
            </a:r>
            <a:r>
              <a:rPr lang="en-AE" dirty="0"/>
              <a:t>: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543DC2-7B23-20EA-271F-C7D1CAF33362}"/>
              </a:ext>
            </a:extLst>
          </p:cNvPr>
          <p:cNvSpPr txBox="1"/>
          <p:nvPr/>
        </p:nvSpPr>
        <p:spPr>
          <a:xfrm>
            <a:off x="6592276" y="167397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7</a:t>
            </a:r>
            <a:r>
              <a:rPr lang="en-AE" dirty="0"/>
              <a:t>: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3050B28-3767-E9D4-82C0-6ED5294E713F}"/>
              </a:ext>
            </a:extLst>
          </p:cNvPr>
          <p:cNvSpPr txBox="1"/>
          <p:nvPr/>
        </p:nvSpPr>
        <p:spPr>
          <a:xfrm>
            <a:off x="6592275" y="195109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8</a:t>
            </a:r>
            <a:r>
              <a:rPr lang="en-AE" dirty="0"/>
              <a:t>: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235DA76-197C-FFB8-FD8D-865371C44248}"/>
              </a:ext>
            </a:extLst>
          </p:cNvPr>
          <p:cNvSpPr txBox="1"/>
          <p:nvPr/>
        </p:nvSpPr>
        <p:spPr>
          <a:xfrm>
            <a:off x="6592275" y="222358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</a:t>
            </a:r>
            <a:r>
              <a:rPr lang="en-AE" dirty="0"/>
              <a:t>9: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3096E62-2E71-D85A-FDFE-1DC899B60D08}"/>
              </a:ext>
            </a:extLst>
          </p:cNvPr>
          <p:cNvSpPr txBox="1"/>
          <p:nvPr/>
        </p:nvSpPr>
        <p:spPr>
          <a:xfrm>
            <a:off x="6592275" y="250071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10</a:t>
            </a:r>
            <a:r>
              <a:rPr lang="en-AE" dirty="0"/>
              <a:t>: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892761D-B824-ADE0-A4D5-5E3444EDB5ED}"/>
              </a:ext>
            </a:extLst>
          </p:cNvPr>
          <p:cNvSpPr txBox="1"/>
          <p:nvPr/>
        </p:nvSpPr>
        <p:spPr>
          <a:xfrm>
            <a:off x="6592275" y="27732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11</a:t>
            </a:r>
            <a:r>
              <a:rPr lang="en-AE" dirty="0"/>
              <a:t>: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EF2DC9D-00EA-F87A-92B2-1823DE0FC1E0}"/>
              </a:ext>
            </a:extLst>
          </p:cNvPr>
          <p:cNvSpPr txBox="1"/>
          <p:nvPr/>
        </p:nvSpPr>
        <p:spPr>
          <a:xfrm>
            <a:off x="6592274" y="306026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12</a:t>
            </a:r>
            <a:r>
              <a:rPr lang="en-AE" dirty="0"/>
              <a:t>: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A52CF5F-0F09-B5A0-4553-779B3C26EB41}"/>
              </a:ext>
            </a:extLst>
          </p:cNvPr>
          <p:cNvSpPr txBox="1"/>
          <p:nvPr/>
        </p:nvSpPr>
        <p:spPr>
          <a:xfrm>
            <a:off x="6592273" y="333738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13</a:t>
            </a:r>
            <a:r>
              <a:rPr lang="en-AE" dirty="0"/>
              <a:t>: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2935DFF-3B92-7DF8-44AA-40241D25F24B}"/>
              </a:ext>
            </a:extLst>
          </p:cNvPr>
          <p:cNvSpPr txBox="1"/>
          <p:nvPr/>
        </p:nvSpPr>
        <p:spPr>
          <a:xfrm>
            <a:off x="6592273" y="360987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14</a:t>
            </a:r>
            <a:r>
              <a:rPr lang="en-AE" dirty="0"/>
              <a:t>: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022B76B-C7F7-E44B-6A4D-C4F1977C3912}"/>
              </a:ext>
            </a:extLst>
          </p:cNvPr>
          <p:cNvSpPr txBox="1"/>
          <p:nvPr/>
        </p:nvSpPr>
        <p:spPr>
          <a:xfrm>
            <a:off x="6592273" y="388700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15</a:t>
            </a:r>
            <a:r>
              <a:rPr lang="en-AE" dirty="0"/>
              <a:t>: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32CFB91-5F44-24EC-C303-203B6811F8DD}"/>
              </a:ext>
            </a:extLst>
          </p:cNvPr>
          <p:cNvSpPr txBox="1"/>
          <p:nvPr/>
        </p:nvSpPr>
        <p:spPr>
          <a:xfrm>
            <a:off x="6592273" y="415949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16</a:t>
            </a:r>
            <a:r>
              <a:rPr lang="en-AE" dirty="0"/>
              <a:t>: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0D80DC5-C4E0-F343-0865-12D7260068A2}"/>
              </a:ext>
            </a:extLst>
          </p:cNvPr>
          <p:cNvSpPr txBox="1"/>
          <p:nvPr/>
        </p:nvSpPr>
        <p:spPr>
          <a:xfrm>
            <a:off x="6592272" y="4446554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17</a:t>
            </a:r>
            <a:r>
              <a:rPr lang="en-AE" dirty="0"/>
              <a:t>: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34BBB26-EFD2-463F-BBBF-B4037F845E11}"/>
              </a:ext>
            </a:extLst>
          </p:cNvPr>
          <p:cNvSpPr txBox="1"/>
          <p:nvPr/>
        </p:nvSpPr>
        <p:spPr>
          <a:xfrm>
            <a:off x="6592271" y="472367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18</a:t>
            </a:r>
            <a:r>
              <a:rPr lang="en-AE" dirty="0"/>
              <a:t>: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249119-31D3-9208-8957-B15F0626325A}"/>
              </a:ext>
            </a:extLst>
          </p:cNvPr>
          <p:cNvSpPr txBox="1"/>
          <p:nvPr/>
        </p:nvSpPr>
        <p:spPr>
          <a:xfrm>
            <a:off x="6592271" y="499616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19</a:t>
            </a:r>
            <a:r>
              <a:rPr lang="en-AE" dirty="0"/>
              <a:t>: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2DEE588-35AF-9AE7-2139-918D33D798A3}"/>
              </a:ext>
            </a:extLst>
          </p:cNvPr>
          <p:cNvSpPr txBox="1"/>
          <p:nvPr/>
        </p:nvSpPr>
        <p:spPr>
          <a:xfrm>
            <a:off x="6592271" y="527329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10</a:t>
            </a:r>
            <a:r>
              <a:rPr lang="en-AE" dirty="0"/>
              <a:t>: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B1087C9-083C-A4D4-4A74-3E6A83A4FAD8}"/>
              </a:ext>
            </a:extLst>
          </p:cNvPr>
          <p:cNvSpPr txBox="1"/>
          <p:nvPr/>
        </p:nvSpPr>
        <p:spPr>
          <a:xfrm>
            <a:off x="6592275" y="551804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21</a:t>
            </a:r>
            <a:r>
              <a:rPr lang="en-AE" dirty="0"/>
              <a:t>: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F10F6E-3F61-10D6-242D-2AEE4E32AACF}"/>
              </a:ext>
            </a:extLst>
          </p:cNvPr>
          <p:cNvSpPr txBox="1"/>
          <p:nvPr/>
        </p:nvSpPr>
        <p:spPr>
          <a:xfrm>
            <a:off x="6582335" y="576535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22</a:t>
            </a:r>
            <a:r>
              <a:rPr lang="en-A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1646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A5C1A72-6066-2586-6131-CB62CD3A4C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0787786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A5C1A72-6066-2586-6131-CB62CD3A4C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45CDA55-F31E-0B53-5B12-65A8BD43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砖块的数据结构-Tetronimo</a:t>
            </a:r>
            <a:endParaRPr lang="en-A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ADE4C-77E6-9F12-8F7B-0ED646D7B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6600" y="2528903"/>
            <a:ext cx="1625600" cy="163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346DE8-F994-BF12-971B-E966278461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713" y="2476224"/>
            <a:ext cx="1651000" cy="166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D45628-B182-58DA-1B0C-B846BEE307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9087" y="2559891"/>
            <a:ext cx="1625600" cy="1612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F18321-720B-03D1-7014-C9AA72D0B8C5}"/>
              </a:ext>
            </a:extLst>
          </p:cNvPr>
          <p:cNvSpPr txBox="1"/>
          <p:nvPr/>
        </p:nvSpPr>
        <p:spPr>
          <a:xfrm>
            <a:off x="574113" y="20787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25E4F-BAD3-72DE-CA72-6E4D38CCC14A}"/>
              </a:ext>
            </a:extLst>
          </p:cNvPr>
          <p:cNvSpPr txBox="1"/>
          <p:nvPr/>
        </p:nvSpPr>
        <p:spPr>
          <a:xfrm>
            <a:off x="3736600" y="20787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43C6C-78A3-FE26-B495-45A8BC863AA6}"/>
              </a:ext>
            </a:extLst>
          </p:cNvPr>
          <p:cNvSpPr txBox="1"/>
          <p:nvPr/>
        </p:nvSpPr>
        <p:spPr>
          <a:xfrm>
            <a:off x="6899087" y="20787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B9158D-8EE4-0ECE-5531-83724D8293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1574" y="2527109"/>
            <a:ext cx="1638300" cy="1625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FCC6A5-A530-7DF0-BD05-0CA9D1F27212}"/>
              </a:ext>
            </a:extLst>
          </p:cNvPr>
          <p:cNvSpPr txBox="1"/>
          <p:nvPr/>
        </p:nvSpPr>
        <p:spPr>
          <a:xfrm>
            <a:off x="10061574" y="207878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Black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C133ED-A9C0-FD1F-125C-1BE9373DC1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113" y="5004247"/>
            <a:ext cx="7772400" cy="10320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CC3220-A585-ADB9-8057-18338CBE79A4}"/>
              </a:ext>
            </a:extLst>
          </p:cNvPr>
          <p:cNvSpPr txBox="1"/>
          <p:nvPr/>
        </p:nvSpPr>
        <p:spPr>
          <a:xfrm>
            <a:off x="490164" y="4567438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Tetris Dead</a:t>
            </a:r>
          </a:p>
        </p:txBody>
      </p:sp>
    </p:spTree>
    <p:extLst>
      <p:ext uri="{BB962C8B-B14F-4D97-AF65-F5344CB8AC3E}">
        <p14:creationId xmlns:p14="http://schemas.microsoft.com/office/powerpoint/2010/main" val="139787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A5C1A72-6066-2586-6131-CB62CD3A4C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4164524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45CDA55-F31E-0B53-5B12-65A8BD43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砖块的数据结构</a:t>
            </a:r>
            <a:endParaRPr lang="en-A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D9C21-053C-EAA5-65F6-70B2A848CFE0}"/>
              </a:ext>
            </a:extLst>
          </p:cNvPr>
          <p:cNvSpPr txBox="1"/>
          <p:nvPr/>
        </p:nvSpPr>
        <p:spPr>
          <a:xfrm>
            <a:off x="655985" y="1858212"/>
            <a:ext cx="43930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2000" dirty="0"/>
              <a:t> [ [0, 0, 0, 0],</a:t>
            </a:r>
          </a:p>
          <a:p>
            <a:r>
              <a:rPr lang="en-AE" sz="2000" dirty="0"/>
              <a:t>   [0, 0, 0, 0],</a:t>
            </a:r>
          </a:p>
          <a:p>
            <a:r>
              <a:rPr lang="en-AE" sz="2000" dirty="0"/>
              <a:t>   [</a:t>
            </a:r>
            <a:r>
              <a:rPr lang="en-AE" sz="2000" dirty="0">
                <a:solidFill>
                  <a:srgbClr val="00B050"/>
                </a:solidFill>
              </a:rPr>
              <a:t>1, 1, 1, 1</a:t>
            </a:r>
            <a:r>
              <a:rPr lang="en-AE" sz="2000" dirty="0"/>
              <a:t>],</a:t>
            </a:r>
          </a:p>
          <a:p>
            <a:r>
              <a:rPr lang="en-AE" sz="2000" dirty="0"/>
              <a:t>   [0, 0, 0, 0],]</a:t>
            </a:r>
            <a:endParaRPr lang="en-GB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0BD17A-A7F8-21C0-4E1D-7A5C976DAA43}"/>
              </a:ext>
            </a:extLst>
          </p:cNvPr>
          <p:cNvSpPr txBox="1"/>
          <p:nvPr/>
        </p:nvSpPr>
        <p:spPr>
          <a:xfrm>
            <a:off x="796637" y="3299603"/>
            <a:ext cx="61125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2000" dirty="0"/>
              <a:t>[ [0, 0, 0, 0],</a:t>
            </a:r>
          </a:p>
          <a:p>
            <a:r>
              <a:rPr lang="en-AE" sz="2000" dirty="0"/>
              <a:t>  [</a:t>
            </a:r>
            <a:r>
              <a:rPr lang="en-AE" sz="2000" dirty="0">
                <a:solidFill>
                  <a:srgbClr val="00B050"/>
                </a:solidFill>
              </a:rPr>
              <a:t>3, 3, 3</a:t>
            </a:r>
            <a:r>
              <a:rPr lang="en-AE" sz="2000" dirty="0"/>
              <a:t>, 0], </a:t>
            </a:r>
          </a:p>
          <a:p>
            <a:r>
              <a:rPr lang="en-AE" sz="2000" dirty="0"/>
              <a:t>  [</a:t>
            </a:r>
            <a:r>
              <a:rPr lang="en-AE" sz="2000" dirty="0">
                <a:solidFill>
                  <a:srgbClr val="00B050"/>
                </a:solidFill>
              </a:rPr>
              <a:t>3</a:t>
            </a:r>
            <a:r>
              <a:rPr lang="en-AE" sz="2000" dirty="0"/>
              <a:t>, 0, 0, 0],</a:t>
            </a:r>
          </a:p>
          <a:p>
            <a:r>
              <a:rPr lang="en-AE" sz="2000" dirty="0"/>
              <a:t>  [0, 0, 0, 0]]</a:t>
            </a:r>
            <a:endParaRPr lang="en-GB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FBF3C7-6669-89E3-C482-A13EDAC9E9D7}"/>
              </a:ext>
            </a:extLst>
          </p:cNvPr>
          <p:cNvSpPr txBox="1"/>
          <p:nvPr/>
        </p:nvSpPr>
        <p:spPr>
          <a:xfrm>
            <a:off x="796637" y="4740994"/>
            <a:ext cx="39756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2000" dirty="0"/>
              <a:t>[ [0, 0, 0, 0],</a:t>
            </a:r>
          </a:p>
          <a:p>
            <a:r>
              <a:rPr lang="en-AE" sz="2000" dirty="0"/>
              <a:t>  [</a:t>
            </a:r>
            <a:r>
              <a:rPr lang="en-AE" sz="2000" dirty="0">
                <a:solidFill>
                  <a:srgbClr val="00B050"/>
                </a:solidFill>
              </a:rPr>
              <a:t>2, 2, 2</a:t>
            </a:r>
            <a:r>
              <a:rPr lang="en-AE" sz="2000" dirty="0"/>
              <a:t>, 0], </a:t>
            </a:r>
          </a:p>
          <a:p>
            <a:r>
              <a:rPr lang="en-AE" sz="2000" dirty="0"/>
              <a:t>  [0, 0, </a:t>
            </a:r>
            <a:r>
              <a:rPr lang="en-AE" sz="2000" dirty="0">
                <a:solidFill>
                  <a:srgbClr val="00B050"/>
                </a:solidFill>
              </a:rPr>
              <a:t>2</a:t>
            </a:r>
            <a:r>
              <a:rPr lang="en-AE" sz="2000" dirty="0"/>
              <a:t>, 0],</a:t>
            </a:r>
          </a:p>
          <a:p>
            <a:r>
              <a:rPr lang="en-AE" sz="2000" dirty="0"/>
              <a:t>  [0, 0, 0, 0], ]</a:t>
            </a:r>
            <a:endParaRPr lang="en-GB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1358C5-C03E-D20B-ED27-07E166F11606}"/>
              </a:ext>
            </a:extLst>
          </p:cNvPr>
          <p:cNvSpPr txBox="1"/>
          <p:nvPr/>
        </p:nvSpPr>
        <p:spPr>
          <a:xfrm>
            <a:off x="8454891" y="1858185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dirty="0"/>
              <a:t>[ [0, 0, 0, 0],</a:t>
            </a:r>
          </a:p>
          <a:p>
            <a:r>
              <a:rPr lang="en-AE" dirty="0"/>
              <a:t>  [</a:t>
            </a:r>
            <a:r>
              <a:rPr lang="en-AE" dirty="0">
                <a:solidFill>
                  <a:srgbClr val="00B050"/>
                </a:solidFill>
              </a:rPr>
              <a:t>3, 3</a:t>
            </a:r>
            <a:r>
              <a:rPr lang="en-AE" dirty="0"/>
              <a:t>, 0, 0], </a:t>
            </a:r>
          </a:p>
          <a:p>
            <a:r>
              <a:rPr lang="en-AE" dirty="0"/>
              <a:t>  [0, </a:t>
            </a:r>
            <a:r>
              <a:rPr lang="en-AE" dirty="0">
                <a:solidFill>
                  <a:srgbClr val="00B050"/>
                </a:solidFill>
              </a:rPr>
              <a:t>3, 3</a:t>
            </a:r>
            <a:r>
              <a:rPr lang="en-AE" dirty="0"/>
              <a:t>, 0],</a:t>
            </a:r>
          </a:p>
          <a:p>
            <a:r>
              <a:rPr lang="en-AE" dirty="0"/>
              <a:t>  [0, 0, 0, 0]], 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734C28-39BB-970E-F55D-192B980F41F2}"/>
              </a:ext>
            </a:extLst>
          </p:cNvPr>
          <p:cNvSpPr txBox="1"/>
          <p:nvPr/>
        </p:nvSpPr>
        <p:spPr>
          <a:xfrm>
            <a:off x="4593385" y="3315478"/>
            <a:ext cx="61026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2000" dirty="0"/>
              <a:t>[ [0, 0, 0, 0],</a:t>
            </a:r>
          </a:p>
          <a:p>
            <a:r>
              <a:rPr lang="en-AE" sz="2000" dirty="0"/>
              <a:t>  [0, </a:t>
            </a:r>
            <a:r>
              <a:rPr lang="en-AE" sz="2000" dirty="0">
                <a:solidFill>
                  <a:srgbClr val="00B050"/>
                </a:solidFill>
              </a:rPr>
              <a:t>2, 2</a:t>
            </a:r>
            <a:r>
              <a:rPr lang="en-AE" sz="2000" dirty="0"/>
              <a:t>, 0], </a:t>
            </a:r>
          </a:p>
          <a:p>
            <a:r>
              <a:rPr lang="en-AE" sz="2000" dirty="0"/>
              <a:t>  [</a:t>
            </a:r>
            <a:r>
              <a:rPr lang="en-AE" sz="2000" dirty="0">
                <a:solidFill>
                  <a:srgbClr val="00B050"/>
                </a:solidFill>
              </a:rPr>
              <a:t>2, 2</a:t>
            </a:r>
            <a:r>
              <a:rPr lang="en-AE" sz="2000" dirty="0"/>
              <a:t>, 0, 0],</a:t>
            </a:r>
          </a:p>
          <a:p>
            <a:r>
              <a:rPr lang="en-AE" sz="2000" dirty="0"/>
              <a:t>  [0, 0, 0, 0]]</a:t>
            </a:r>
            <a:endParaRPr lang="en-GB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A68E19-B3BD-AE73-6608-44825406468F}"/>
              </a:ext>
            </a:extLst>
          </p:cNvPr>
          <p:cNvSpPr txBox="1"/>
          <p:nvPr/>
        </p:nvSpPr>
        <p:spPr>
          <a:xfrm>
            <a:off x="4593385" y="4740994"/>
            <a:ext cx="61026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2000" dirty="0"/>
              <a:t>[ [0, 0, 0, 0],</a:t>
            </a:r>
          </a:p>
          <a:p>
            <a:r>
              <a:rPr lang="en-AE" sz="2000" dirty="0"/>
              <a:t>  [0, </a:t>
            </a:r>
            <a:r>
              <a:rPr lang="en-AE" sz="2000" dirty="0">
                <a:solidFill>
                  <a:srgbClr val="00B050"/>
                </a:solidFill>
              </a:rPr>
              <a:t>1, 1</a:t>
            </a:r>
            <a:r>
              <a:rPr lang="en-AE" sz="2000" dirty="0"/>
              <a:t>, 0], </a:t>
            </a:r>
          </a:p>
          <a:p>
            <a:r>
              <a:rPr lang="en-AE" sz="2000" dirty="0"/>
              <a:t>  [0, </a:t>
            </a:r>
            <a:r>
              <a:rPr lang="en-AE" sz="2000" dirty="0">
                <a:solidFill>
                  <a:srgbClr val="00B050"/>
                </a:solidFill>
              </a:rPr>
              <a:t>1, 1</a:t>
            </a:r>
            <a:r>
              <a:rPr lang="en-AE" sz="2000" dirty="0"/>
              <a:t>, 0],</a:t>
            </a:r>
          </a:p>
          <a:p>
            <a:r>
              <a:rPr lang="en-AE" sz="2000" dirty="0"/>
              <a:t>  [0, 0, 0, 0]]</a:t>
            </a:r>
            <a:endParaRPr lang="en-GB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9B1EFA-7DFC-D6BF-0D38-005BE2E1A20F}"/>
              </a:ext>
            </a:extLst>
          </p:cNvPr>
          <p:cNvSpPr txBox="1"/>
          <p:nvPr/>
        </p:nvSpPr>
        <p:spPr>
          <a:xfrm>
            <a:off x="4593385" y="1867699"/>
            <a:ext cx="61026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2000" dirty="0"/>
              <a:t>[ [0, 0, 0, 0],</a:t>
            </a:r>
          </a:p>
          <a:p>
            <a:r>
              <a:rPr lang="en-AE" sz="2000" dirty="0"/>
              <a:t>  [</a:t>
            </a:r>
            <a:r>
              <a:rPr lang="en-AE" sz="2000" dirty="0">
                <a:solidFill>
                  <a:srgbClr val="00B050"/>
                </a:solidFill>
              </a:rPr>
              <a:t>1, 1, 1</a:t>
            </a:r>
            <a:r>
              <a:rPr lang="en-AE" sz="2000" dirty="0"/>
              <a:t>, 0], </a:t>
            </a:r>
          </a:p>
          <a:p>
            <a:r>
              <a:rPr lang="en-AE" sz="2000" dirty="0"/>
              <a:t>  [0, </a:t>
            </a:r>
            <a:r>
              <a:rPr lang="en-AE" sz="2000" dirty="0">
                <a:solidFill>
                  <a:srgbClr val="00B050"/>
                </a:solidFill>
              </a:rPr>
              <a:t>1</a:t>
            </a:r>
            <a:r>
              <a:rPr lang="en-AE" sz="2000" dirty="0"/>
              <a:t>, 0, 0],</a:t>
            </a:r>
          </a:p>
          <a:p>
            <a:r>
              <a:rPr lang="en-AE" sz="2000" dirty="0"/>
              <a:t>  [0, 0, 0, 0]] </a:t>
            </a:r>
            <a:endParaRPr lang="en-GB" sz="20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05297EF-9D2D-8A24-2CB6-0C303C123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7854" y="2077939"/>
            <a:ext cx="1219200" cy="876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123FB21-F8A6-8FCC-41F2-B7AB7ABD73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1934" y="4984980"/>
            <a:ext cx="1295400" cy="9525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F55F2B-4B57-E162-F487-E2D5AA5F88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6534" y="3578495"/>
            <a:ext cx="1320800" cy="914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CE2265D-D516-389D-3EC8-21D6FA37FF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3254" y="4953230"/>
            <a:ext cx="1193800" cy="1016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9769F9-C1C1-8E68-ACA8-28ECFE40A9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3254" y="3581670"/>
            <a:ext cx="1244600" cy="9271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3673CC8-8741-FC16-E36E-B5070BFE64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81878" y="2077939"/>
            <a:ext cx="1257300" cy="914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AC7907F-770E-BDFF-32CA-18D62298A6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20635" y="2198562"/>
            <a:ext cx="16383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1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0E5C28-5D1C-C5DA-F761-8DB75D19E1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404145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0E5C28-5D1C-C5DA-F761-8DB75D19E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08D552-0DD6-EE06-798E-F74E67F6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砖块的数据结构-tetronimoes数组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DFE74-9E3C-4735-62C4-8C7AFA103661}"/>
              </a:ext>
            </a:extLst>
          </p:cNvPr>
          <p:cNvSpPr txBox="1"/>
          <p:nvPr/>
        </p:nvSpPr>
        <p:spPr>
          <a:xfrm>
            <a:off x="3444023" y="2075267"/>
            <a:ext cx="7633250" cy="3693319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0000111001000000010011000100000001001110000000000100011001000000</a:t>
            </a:r>
          </a:p>
          <a:p>
            <a:endParaRPr lang="en-AE" dirty="0"/>
          </a:p>
          <a:p>
            <a:r>
              <a:rPr lang="en-AE" dirty="0"/>
              <a:t>0000222000200000020002002200000020002220000000000220020002000000</a:t>
            </a:r>
          </a:p>
          <a:p>
            <a:endParaRPr lang="en-AE" dirty="0"/>
          </a:p>
          <a:p>
            <a:r>
              <a:rPr lang="en-AE" dirty="0"/>
              <a:t>00003300033000000300330030000000</a:t>
            </a:r>
          </a:p>
          <a:p>
            <a:endParaRPr lang="en-AE" dirty="0"/>
          </a:p>
          <a:p>
            <a:r>
              <a:rPr lang="en-AE" dirty="0"/>
              <a:t>00000110011000000000011001100000</a:t>
            </a:r>
          </a:p>
          <a:p>
            <a:endParaRPr lang="en-AE" dirty="0"/>
          </a:p>
          <a:p>
            <a:r>
              <a:rPr lang="en-AE" dirty="0"/>
              <a:t>00000220220000002000220002000000</a:t>
            </a:r>
          </a:p>
          <a:p>
            <a:endParaRPr lang="en-AE" dirty="0"/>
          </a:p>
          <a:p>
            <a:r>
              <a:rPr lang="en-AE" dirty="0"/>
              <a:t>0000333030000000330003000300000000303330000000000300030003300000</a:t>
            </a:r>
          </a:p>
          <a:p>
            <a:endParaRPr lang="en-AE" dirty="0"/>
          </a:p>
          <a:p>
            <a:r>
              <a:rPr lang="en-AE" dirty="0"/>
              <a:t>00000000111100000100010001000100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36DF6B-704A-C9E6-3029-C24FEF632133}"/>
              </a:ext>
            </a:extLst>
          </p:cNvPr>
          <p:cNvSpPr txBox="1"/>
          <p:nvPr/>
        </p:nvSpPr>
        <p:spPr>
          <a:xfrm>
            <a:off x="1451574" y="204577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1: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8AB76-7FA7-8BDD-8FDD-A104CD1D6CF1}"/>
              </a:ext>
            </a:extLst>
          </p:cNvPr>
          <p:cNvSpPr txBox="1"/>
          <p:nvPr/>
        </p:nvSpPr>
        <p:spPr>
          <a:xfrm>
            <a:off x="1451575" y="260960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2: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4462A-1268-D166-3AB6-C1E77B0C8BC7}"/>
              </a:ext>
            </a:extLst>
          </p:cNvPr>
          <p:cNvSpPr txBox="1"/>
          <p:nvPr/>
        </p:nvSpPr>
        <p:spPr>
          <a:xfrm>
            <a:off x="1451574" y="3170963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3: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1BD2E1-EA15-3E9B-02DE-66D181C61D59}"/>
              </a:ext>
            </a:extLst>
          </p:cNvPr>
          <p:cNvSpPr txBox="1"/>
          <p:nvPr/>
        </p:nvSpPr>
        <p:spPr>
          <a:xfrm>
            <a:off x="1451574" y="3737261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4: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ED78C2-6FB4-95E6-5224-F3F4637FEDB8}"/>
              </a:ext>
            </a:extLst>
          </p:cNvPr>
          <p:cNvSpPr txBox="1"/>
          <p:nvPr/>
        </p:nvSpPr>
        <p:spPr>
          <a:xfrm>
            <a:off x="1451573" y="430355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5: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85F998-79E4-309E-FCFA-B7066C9A4F40}"/>
              </a:ext>
            </a:extLst>
          </p:cNvPr>
          <p:cNvSpPr txBox="1"/>
          <p:nvPr/>
        </p:nvSpPr>
        <p:spPr>
          <a:xfrm>
            <a:off x="1451572" y="479887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6: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19AD17-98FB-8682-D832-BFA1FA0F429B}"/>
              </a:ext>
            </a:extLst>
          </p:cNvPr>
          <p:cNvSpPr txBox="1"/>
          <p:nvPr/>
        </p:nvSpPr>
        <p:spPr>
          <a:xfrm>
            <a:off x="1451572" y="5360235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7: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87D6DC99-AA51-DF88-0BB7-EA1B00A54FE3}"/>
              </a:ext>
            </a:extLst>
          </p:cNvPr>
          <p:cNvSpPr/>
          <p:nvPr/>
        </p:nvSpPr>
        <p:spPr>
          <a:xfrm>
            <a:off x="2593037" y="2139347"/>
            <a:ext cx="78519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2A59482-F0B6-CB8B-91F6-B29571F62EEE}"/>
              </a:ext>
            </a:extLst>
          </p:cNvPr>
          <p:cNvSpPr/>
          <p:nvPr/>
        </p:nvSpPr>
        <p:spPr>
          <a:xfrm>
            <a:off x="2593037" y="2703174"/>
            <a:ext cx="78519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3778190-17DB-A298-0C70-D4BDF8605119}"/>
              </a:ext>
            </a:extLst>
          </p:cNvPr>
          <p:cNvSpPr/>
          <p:nvPr/>
        </p:nvSpPr>
        <p:spPr>
          <a:xfrm>
            <a:off x="2593037" y="3276842"/>
            <a:ext cx="78519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A8E522B7-49FE-9BF1-B3F5-627E91FA6134}"/>
              </a:ext>
            </a:extLst>
          </p:cNvPr>
          <p:cNvSpPr/>
          <p:nvPr/>
        </p:nvSpPr>
        <p:spPr>
          <a:xfrm>
            <a:off x="2593037" y="3860351"/>
            <a:ext cx="78519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01703043-D700-08C7-156B-89DB5BD34613}"/>
              </a:ext>
            </a:extLst>
          </p:cNvPr>
          <p:cNvSpPr/>
          <p:nvPr/>
        </p:nvSpPr>
        <p:spPr>
          <a:xfrm>
            <a:off x="2593037" y="4395892"/>
            <a:ext cx="78519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13C1CA3-C688-9ACF-C810-2B105DDC5FA3}"/>
              </a:ext>
            </a:extLst>
          </p:cNvPr>
          <p:cNvSpPr/>
          <p:nvPr/>
        </p:nvSpPr>
        <p:spPr>
          <a:xfrm>
            <a:off x="2593037" y="4953159"/>
            <a:ext cx="78519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FC83DBF5-EB33-2458-FA12-4E28A8238F71}"/>
              </a:ext>
            </a:extLst>
          </p:cNvPr>
          <p:cNvSpPr/>
          <p:nvPr/>
        </p:nvSpPr>
        <p:spPr>
          <a:xfrm>
            <a:off x="2593037" y="5510426"/>
            <a:ext cx="78519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82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0E5C28-5D1C-C5DA-F761-8DB75D19E1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062112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0E5C28-5D1C-C5DA-F761-8DB75D19E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08D552-0DD6-EE06-798E-F74E67F6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砖块的数据结构-tetronimoes数组-index 1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DFE74-9E3C-4735-62C4-8C7AFA103661}"/>
              </a:ext>
            </a:extLst>
          </p:cNvPr>
          <p:cNvSpPr txBox="1"/>
          <p:nvPr/>
        </p:nvSpPr>
        <p:spPr>
          <a:xfrm>
            <a:off x="3438943" y="2095146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0000111001000000010011000100000001001110000000000100011001000000</a:t>
            </a:r>
          </a:p>
          <a:p>
            <a:r>
              <a:rPr lang="en-AE" dirty="0"/>
              <a:t>0000            		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			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			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</a:t>
            </a:r>
          </a:p>
          <a:p>
            <a:r>
              <a:rPr lang="en-AE" dirty="0">
                <a:solidFill>
                  <a:srgbClr val="FF0000"/>
                </a:solidFill>
              </a:rPr>
              <a:t>111</a:t>
            </a:r>
            <a:r>
              <a:rPr lang="en-AE" dirty="0"/>
              <a:t>0            		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00			</a:t>
            </a:r>
            <a:r>
              <a:rPr lang="en-AE" dirty="0">
                <a:solidFill>
                  <a:srgbClr val="FF0000"/>
                </a:solidFill>
              </a:rPr>
              <a:t>111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</a:t>
            </a:r>
          </a:p>
          <a:p>
            <a:r>
              <a:rPr lang="en-AE" dirty="0"/>
              <a:t>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			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			0000			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</a:t>
            </a:r>
          </a:p>
          <a:p>
            <a:r>
              <a:rPr lang="en-AE" dirty="0"/>
              <a:t>0000			0000			0000			0000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87D6DC99-AA51-DF88-0BB7-EA1B00A54FE3}"/>
              </a:ext>
            </a:extLst>
          </p:cNvPr>
          <p:cNvSpPr/>
          <p:nvPr/>
        </p:nvSpPr>
        <p:spPr>
          <a:xfrm>
            <a:off x="3448882" y="1928190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urved Down Arrow 20">
            <a:extLst>
              <a:ext uri="{FF2B5EF4-FFF2-40B4-BE49-F238E27FC236}">
                <a16:creationId xmlns:a16="http://schemas.microsoft.com/office/drawing/2014/main" id="{98CDB492-0BE4-C197-305F-75213F47E00E}"/>
              </a:ext>
            </a:extLst>
          </p:cNvPr>
          <p:cNvSpPr/>
          <p:nvPr/>
        </p:nvSpPr>
        <p:spPr>
          <a:xfrm>
            <a:off x="4204252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Curved Down Arrow 21">
            <a:extLst>
              <a:ext uri="{FF2B5EF4-FFF2-40B4-BE49-F238E27FC236}">
                <a16:creationId xmlns:a16="http://schemas.microsoft.com/office/drawing/2014/main" id="{F173B065-A737-8156-7AD7-61CD36334594}"/>
              </a:ext>
            </a:extLst>
          </p:cNvPr>
          <p:cNvSpPr/>
          <p:nvPr/>
        </p:nvSpPr>
        <p:spPr>
          <a:xfrm>
            <a:off x="6096000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1DE54A32-F266-2B65-26DC-F2D93244C08A}"/>
              </a:ext>
            </a:extLst>
          </p:cNvPr>
          <p:cNvSpPr/>
          <p:nvPr/>
        </p:nvSpPr>
        <p:spPr>
          <a:xfrm>
            <a:off x="7987748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046A59-0673-85B0-7BD7-764DD86620D9}"/>
              </a:ext>
            </a:extLst>
          </p:cNvPr>
          <p:cNvSpPr txBox="1"/>
          <p:nvPr/>
        </p:nvSpPr>
        <p:spPr>
          <a:xfrm>
            <a:off x="260542" y="1853754"/>
            <a:ext cx="212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Clockwise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AE361F-87E7-E57C-D2E8-703553430EAE}"/>
              </a:ext>
            </a:extLst>
          </p:cNvPr>
          <p:cNvSpPr txBox="1"/>
          <p:nvPr/>
        </p:nvSpPr>
        <p:spPr>
          <a:xfrm>
            <a:off x="3448882" y="4218519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0000111001000000010011000100000001001110000000000100011001000000</a:t>
            </a:r>
          </a:p>
          <a:p>
            <a:r>
              <a:rPr lang="en-AE" dirty="0"/>
              <a:t>0000            		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			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			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</a:t>
            </a:r>
          </a:p>
          <a:p>
            <a:r>
              <a:rPr lang="en-AE" dirty="0">
                <a:solidFill>
                  <a:srgbClr val="FF0000"/>
                </a:solidFill>
              </a:rPr>
              <a:t>111</a:t>
            </a:r>
            <a:r>
              <a:rPr lang="en-AE" dirty="0"/>
              <a:t>0            		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00			</a:t>
            </a:r>
            <a:r>
              <a:rPr lang="en-AE" dirty="0">
                <a:solidFill>
                  <a:srgbClr val="FF0000"/>
                </a:solidFill>
              </a:rPr>
              <a:t>111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</a:t>
            </a:r>
          </a:p>
          <a:p>
            <a:r>
              <a:rPr lang="en-AE" dirty="0"/>
              <a:t>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			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			0000			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</a:t>
            </a:r>
          </a:p>
          <a:p>
            <a:r>
              <a:rPr lang="en-AE" dirty="0"/>
              <a:t>0000			0000			0000			0000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11BCBBAF-A95B-B3EF-7D07-0481B79E830E}"/>
              </a:ext>
            </a:extLst>
          </p:cNvPr>
          <p:cNvSpPr/>
          <p:nvPr/>
        </p:nvSpPr>
        <p:spPr>
          <a:xfrm rot="10800000">
            <a:off x="3458821" y="4051563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Curved Down Arrow 28">
            <a:extLst>
              <a:ext uri="{FF2B5EF4-FFF2-40B4-BE49-F238E27FC236}">
                <a16:creationId xmlns:a16="http://schemas.microsoft.com/office/drawing/2014/main" id="{0D2E6AF6-F030-7BFD-CEF7-869F2D7B4DEF}"/>
              </a:ext>
            </a:extLst>
          </p:cNvPr>
          <p:cNvSpPr/>
          <p:nvPr/>
        </p:nvSpPr>
        <p:spPr>
          <a:xfrm flipH="1">
            <a:off x="7987746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Curved Down Arrow 29">
            <a:extLst>
              <a:ext uri="{FF2B5EF4-FFF2-40B4-BE49-F238E27FC236}">
                <a16:creationId xmlns:a16="http://schemas.microsoft.com/office/drawing/2014/main" id="{E7333015-D7BD-0561-84F4-BF48563212A1}"/>
              </a:ext>
            </a:extLst>
          </p:cNvPr>
          <p:cNvSpPr/>
          <p:nvPr/>
        </p:nvSpPr>
        <p:spPr>
          <a:xfrm flipH="1">
            <a:off x="6095999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Curved Down Arrow 30">
            <a:extLst>
              <a:ext uri="{FF2B5EF4-FFF2-40B4-BE49-F238E27FC236}">
                <a16:creationId xmlns:a16="http://schemas.microsoft.com/office/drawing/2014/main" id="{BC70EE21-8631-A0C0-B526-B97321038417}"/>
              </a:ext>
            </a:extLst>
          </p:cNvPr>
          <p:cNvSpPr/>
          <p:nvPr/>
        </p:nvSpPr>
        <p:spPr>
          <a:xfrm flipH="1">
            <a:off x="420425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55E8F5-262F-A1D3-9B3C-0EA6514D049D}"/>
              </a:ext>
            </a:extLst>
          </p:cNvPr>
          <p:cNvSpPr txBox="1"/>
          <p:nvPr/>
        </p:nvSpPr>
        <p:spPr>
          <a:xfrm>
            <a:off x="260542" y="3801935"/>
            <a:ext cx="294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Anti-clockwise</a:t>
            </a:r>
          </a:p>
        </p:txBody>
      </p:sp>
      <p:sp>
        <p:nvSpPr>
          <p:cNvPr id="37" name="Curved Down Arrow 36">
            <a:extLst>
              <a:ext uri="{FF2B5EF4-FFF2-40B4-BE49-F238E27FC236}">
                <a16:creationId xmlns:a16="http://schemas.microsoft.com/office/drawing/2014/main" id="{FA6C9F2C-92C8-97FD-64D0-DD6128D7EC7D}"/>
              </a:ext>
            </a:extLst>
          </p:cNvPr>
          <p:cNvSpPr/>
          <p:nvPr/>
        </p:nvSpPr>
        <p:spPr>
          <a:xfrm>
            <a:off x="9879496" y="251236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Curved Down Arrow 37">
            <a:extLst>
              <a:ext uri="{FF2B5EF4-FFF2-40B4-BE49-F238E27FC236}">
                <a16:creationId xmlns:a16="http://schemas.microsoft.com/office/drawing/2014/main" id="{1502713B-E2B4-BB79-F96B-35F2B82E6825}"/>
              </a:ext>
            </a:extLst>
          </p:cNvPr>
          <p:cNvSpPr/>
          <p:nvPr/>
        </p:nvSpPr>
        <p:spPr>
          <a:xfrm flipH="1">
            <a:off x="228434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123E6CA-BD57-72F1-2266-11A30A62C9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76" y="2742678"/>
            <a:ext cx="12192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444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F6D6652-BE04-4F4A-B9FA-9276CBF61560}">
  <we:reference id="4b785c87-866c-4bad-85d8-5d1ae467ac9a" version="3.5.1.0" store="EXCatalog" storeType="EXCatalog"/>
  <we:alternateReferences>
    <we:reference id="WA104381909" version="3.5.1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245</TotalTime>
  <Words>2065</Words>
  <Application>Microsoft Macintosh PowerPoint</Application>
  <PresentationFormat>Widescreen</PresentationFormat>
  <Paragraphs>315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Gill Sans MT</vt:lpstr>
      <vt:lpstr>Gallery</vt:lpstr>
      <vt:lpstr>think-cell Slide</vt:lpstr>
      <vt:lpstr>俄罗斯方块设计</vt:lpstr>
      <vt:lpstr>数据结构的设计</vt:lpstr>
      <vt:lpstr>舞台的数据结构</vt:lpstr>
      <vt:lpstr>PowerPoint Presentation</vt:lpstr>
      <vt:lpstr>PowerPoint Presentation</vt:lpstr>
      <vt:lpstr>砖块的数据结构-Tetronimo</vt:lpstr>
      <vt:lpstr>砖块的数据结构</vt:lpstr>
      <vt:lpstr>砖块的数据结构-tetronimoes数组</vt:lpstr>
      <vt:lpstr>砖块的数据结构-tetronimoes数组-index 1</vt:lpstr>
      <vt:lpstr>砖块的数据结构-tetronimoes数组-Index 2</vt:lpstr>
      <vt:lpstr>砖块的数据结构-tetronimoes数组-Index 3</vt:lpstr>
      <vt:lpstr>砖块的数据结构-tetronimoes数组-index 4</vt:lpstr>
      <vt:lpstr>砖块的数据结构-tetronimoes数组-index 5</vt:lpstr>
      <vt:lpstr>砖块的数据结构-tetronimoes数组-index 6</vt:lpstr>
      <vt:lpstr>砖块的数据结构-tetronimoes数组</vt:lpstr>
      <vt:lpstr>砖块统计数组-statistics</vt:lpstr>
      <vt:lpstr>速度数组-Speeds</vt:lpstr>
      <vt:lpstr>行消除相关数组-cleared</vt:lpstr>
      <vt:lpstr>辅助变量定义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俄罗斯方块设计</dc:title>
  <dc:creator>Bater Makhabel</dc:creator>
  <cp:lastModifiedBy>Bater Makhabel</cp:lastModifiedBy>
  <cp:revision>25</cp:revision>
  <dcterms:created xsi:type="dcterms:W3CDTF">2023-04-16T05:57:00Z</dcterms:created>
  <dcterms:modified xsi:type="dcterms:W3CDTF">2023-04-16T10:02:34Z</dcterms:modified>
</cp:coreProperties>
</file>