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2" r:id="rId6"/>
    <p:sldId id="323" r:id="rId7"/>
    <p:sldId id="259" r:id="rId8"/>
    <p:sldId id="260" r:id="rId9"/>
    <p:sldId id="261" r:id="rId10"/>
    <p:sldId id="285" r:id="rId11"/>
    <p:sldId id="267" r:id="rId12"/>
    <p:sldId id="268" r:id="rId13"/>
    <p:sldId id="269" r:id="rId14"/>
    <p:sldId id="270" r:id="rId15"/>
    <p:sldId id="271" r:id="rId16"/>
    <p:sldId id="284" r:id="rId17"/>
    <p:sldId id="275" r:id="rId18"/>
    <p:sldId id="276" r:id="rId19"/>
    <p:sldId id="277" r:id="rId20"/>
    <p:sldId id="279" r:id="rId21"/>
    <p:sldId id="288" r:id="rId22"/>
    <p:sldId id="289" r:id="rId23"/>
    <p:sldId id="300" r:id="rId24"/>
    <p:sldId id="301" r:id="rId25"/>
    <p:sldId id="291" r:id="rId26"/>
    <p:sldId id="294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6197"/>
  </p:normalViewPr>
  <p:slideViewPr>
    <p:cSldViewPr snapToGrid="0">
      <p:cViewPr varScale="1">
        <p:scale>
          <a:sx n="116" d="100"/>
          <a:sy n="116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944706-693E-438E-A147-F1FA8CA7743F}">
      <dgm:prSet/>
      <dgm:spPr/>
      <dgm:t>
        <a:bodyPr/>
        <a:lstStyle/>
        <a:p>
          <a:r>
            <a:rPr lang="en-US" dirty="0"/>
            <a:t>Mercado</a:t>
          </a:r>
        </a:p>
      </dgm:t>
    </dgm:pt>
    <dgm:pt modelId="{54FC14E0-1E7C-4E1D-BE6C-23049B8A6C70}" type="parTrans" cxnId="{11999D34-220D-4D0D-B9C2-0AE25C95313B}">
      <dgm:prSet/>
      <dgm:spPr/>
      <dgm:t>
        <a:bodyPr/>
        <a:lstStyle/>
        <a:p>
          <a:endParaRPr lang="en-US"/>
        </a:p>
      </dgm:t>
    </dgm:pt>
    <dgm:pt modelId="{44C9B9DE-70FF-4C39-A0C7-8591C98B81BA}" type="sibTrans" cxnId="{11999D34-220D-4D0D-B9C2-0AE25C95313B}">
      <dgm:prSet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pt-BR" dirty="0"/>
            <a:t>Prompts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C0F07B1E-4952-4DC0-8DD3-4489950F0DE2}">
      <dgm:prSet/>
      <dgm:spPr/>
      <dgm:t>
        <a:bodyPr/>
        <a:lstStyle/>
        <a:p>
          <a:r>
            <a:rPr lang="en-US" dirty="0" err="1"/>
            <a:t>Prática</a:t>
          </a:r>
          <a:endParaRPr lang="en-US" dirty="0"/>
        </a:p>
      </dgm:t>
    </dgm:pt>
    <dgm:pt modelId="{7CE3EDF8-D821-4AC3-84B8-108A6A3CB140}" type="parTrans" cxnId="{0BCA85DB-F04D-41E0-8030-8B272E01AC91}">
      <dgm:prSet/>
      <dgm:spPr/>
      <dgm:t>
        <a:bodyPr/>
        <a:lstStyle/>
        <a:p>
          <a:endParaRPr lang="en-US"/>
        </a:p>
      </dgm:t>
    </dgm:pt>
    <dgm:pt modelId="{31F42193-25D1-46E6-9049-3FF4C5276B78}" type="sibTrans" cxnId="{0BCA85DB-F04D-41E0-8030-8B272E01AC91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DAFCE89B-15C3-0541-A7C3-A03734D9AA2B}">
      <dgm:prSet/>
      <dgm:spPr/>
      <dgm:t>
        <a:bodyPr/>
        <a:lstStyle/>
        <a:p>
          <a:r>
            <a:rPr lang="en-US" dirty="0"/>
            <a:t>Transformers</a:t>
          </a:r>
        </a:p>
      </dgm:t>
    </dgm:pt>
    <dgm:pt modelId="{AC1C849B-8E5F-CF4C-9973-6E8AB05E9F6E}" type="parTrans" cxnId="{E680DA47-627F-CC47-B281-41EC8DB05E73}">
      <dgm:prSet/>
      <dgm:spPr/>
      <dgm:t>
        <a:bodyPr/>
        <a:lstStyle/>
        <a:p>
          <a:endParaRPr lang="pt-BR"/>
        </a:p>
      </dgm:t>
    </dgm:pt>
    <dgm:pt modelId="{34E5F3E5-5722-6347-BF1D-BF2F16ECE8D2}" type="sibTrans" cxnId="{E680DA47-627F-CC47-B281-41EC8DB05E73}">
      <dgm:prSet/>
      <dgm:spPr/>
      <dgm:t>
        <a:bodyPr/>
        <a:lstStyle/>
        <a:p>
          <a:endParaRPr lang="pt-BR"/>
        </a:p>
      </dgm:t>
    </dgm:pt>
    <dgm:pt modelId="{50A3A6F6-79AD-1F47-85EF-C41627C27222}">
      <dgm:prSet/>
      <dgm:spPr/>
      <dgm:t>
        <a:bodyPr/>
        <a:lstStyle/>
        <a:p>
          <a:r>
            <a:rPr lang="pt-BR" dirty="0"/>
            <a:t>Definições</a:t>
          </a:r>
        </a:p>
      </dgm:t>
    </dgm:pt>
    <dgm:pt modelId="{AAD90C22-9360-FA4E-B620-9A84C404E9F7}" type="parTrans" cxnId="{D1159A1E-2D2A-CE4D-8C87-E27C0FA7EE9B}">
      <dgm:prSet/>
      <dgm:spPr/>
      <dgm:t>
        <a:bodyPr/>
        <a:lstStyle/>
        <a:p>
          <a:endParaRPr lang="pt-BR"/>
        </a:p>
      </dgm:t>
    </dgm:pt>
    <dgm:pt modelId="{F9EAFE7B-E070-FE4C-8B3C-3CBA237949F9}" type="sibTrans" cxnId="{D1159A1E-2D2A-CE4D-8C87-E27C0FA7EE9B}">
      <dgm:prSet/>
      <dgm:spPr/>
      <dgm:t>
        <a:bodyPr/>
        <a:lstStyle/>
        <a:p>
          <a:endParaRPr lang="pt-BR"/>
        </a:p>
      </dgm:t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D4E21390-B108-9941-A08B-859B586E82E1}" type="pres">
      <dgm:prSet presAssocID="{F5944706-693E-438E-A147-F1FA8CA7743F}" presName="thickLine" presStyleLbl="alignNode1" presStyleIdx="0" presStyleCnt="6"/>
      <dgm:spPr/>
    </dgm:pt>
    <dgm:pt modelId="{2949E5F7-E4D4-EE49-8093-F31E19E3E36B}" type="pres">
      <dgm:prSet presAssocID="{F5944706-693E-438E-A147-F1FA8CA7743F}" presName="horz1" presStyleCnt="0"/>
      <dgm:spPr/>
    </dgm:pt>
    <dgm:pt modelId="{60DB5DEA-E747-A948-B0B9-C42703B70209}" type="pres">
      <dgm:prSet presAssocID="{F5944706-693E-438E-A147-F1FA8CA7743F}" presName="tx1" presStyleLbl="revTx" presStyleIdx="0" presStyleCnt="6"/>
      <dgm:spPr/>
    </dgm:pt>
    <dgm:pt modelId="{FB04DC8B-A8C6-AF4E-8FF0-EC16AC0F19EA}" type="pres">
      <dgm:prSet presAssocID="{F5944706-693E-438E-A147-F1FA8CA7743F}" presName="vert1" presStyleCnt="0"/>
      <dgm:spPr/>
    </dgm:pt>
    <dgm:pt modelId="{B1C18145-C261-904D-A8D8-7CC578A983D8}" type="pres">
      <dgm:prSet presAssocID="{50A3A6F6-79AD-1F47-85EF-C41627C27222}" presName="thickLine" presStyleLbl="alignNode1" presStyleIdx="1" presStyleCnt="6"/>
      <dgm:spPr/>
    </dgm:pt>
    <dgm:pt modelId="{458821B5-8196-DB4F-A023-BBCD68ADC523}" type="pres">
      <dgm:prSet presAssocID="{50A3A6F6-79AD-1F47-85EF-C41627C27222}" presName="horz1" presStyleCnt="0"/>
      <dgm:spPr/>
    </dgm:pt>
    <dgm:pt modelId="{AE431555-ECA8-D447-98BA-2A5E0E4D5535}" type="pres">
      <dgm:prSet presAssocID="{50A3A6F6-79AD-1F47-85EF-C41627C27222}" presName="tx1" presStyleLbl="revTx" presStyleIdx="1" presStyleCnt="6"/>
      <dgm:spPr/>
    </dgm:pt>
    <dgm:pt modelId="{573D388B-7202-B64C-B752-D5794E91037E}" type="pres">
      <dgm:prSet presAssocID="{50A3A6F6-79AD-1F47-85EF-C41627C27222}" presName="vert1" presStyleCnt="0"/>
      <dgm:spPr/>
    </dgm:pt>
    <dgm:pt modelId="{5E381342-E66D-A44B-AD00-DEBBF1915954}" type="pres">
      <dgm:prSet presAssocID="{44B2D338-27ED-6E48-B8F5-91285AFE0E0D}" presName="thickLine" presStyleLbl="alignNode1" presStyleIdx="2" presStyleCnt="6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2" presStyleCnt="6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3" presStyleCnt="6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3" presStyleCnt="6"/>
      <dgm:spPr/>
    </dgm:pt>
    <dgm:pt modelId="{13DD6045-B784-CF4A-8C5D-00B6D168F117}" type="pres">
      <dgm:prSet presAssocID="{34B3B087-ABCE-4D92-B820-00EDC0B202AC}" presName="vert1" presStyleCnt="0"/>
      <dgm:spPr/>
    </dgm:pt>
    <dgm:pt modelId="{B7411136-E761-0B40-96C9-DB261FA7CCFD}" type="pres">
      <dgm:prSet presAssocID="{DAFCE89B-15C3-0541-A7C3-A03734D9AA2B}" presName="thickLine" presStyleLbl="alignNode1" presStyleIdx="4" presStyleCnt="6"/>
      <dgm:spPr/>
    </dgm:pt>
    <dgm:pt modelId="{3E2139DF-38FD-3E49-8228-8D390AAB9F77}" type="pres">
      <dgm:prSet presAssocID="{DAFCE89B-15C3-0541-A7C3-A03734D9AA2B}" presName="horz1" presStyleCnt="0"/>
      <dgm:spPr/>
    </dgm:pt>
    <dgm:pt modelId="{396D9ACD-2357-DB49-AD3E-A1DAA004996B}" type="pres">
      <dgm:prSet presAssocID="{DAFCE89B-15C3-0541-A7C3-A03734D9AA2B}" presName="tx1" presStyleLbl="revTx" presStyleIdx="4" presStyleCnt="6"/>
      <dgm:spPr/>
    </dgm:pt>
    <dgm:pt modelId="{97C24838-97C7-A94B-B5B4-54ABB6F3BA09}" type="pres">
      <dgm:prSet presAssocID="{DAFCE89B-15C3-0541-A7C3-A03734D9AA2B}" presName="vert1" presStyleCnt="0"/>
      <dgm:spPr/>
    </dgm:pt>
    <dgm:pt modelId="{78F23A53-69BF-9E4E-8CF9-0A6AB437E876}" type="pres">
      <dgm:prSet presAssocID="{C0F07B1E-4952-4DC0-8DD3-4489950F0DE2}" presName="thickLine" presStyleLbl="alignNode1" presStyleIdx="5" presStyleCnt="6"/>
      <dgm:spPr/>
    </dgm:pt>
    <dgm:pt modelId="{AEC7608A-8239-0F4B-9D35-4A39FEDB9F13}" type="pres">
      <dgm:prSet presAssocID="{C0F07B1E-4952-4DC0-8DD3-4489950F0DE2}" presName="horz1" presStyleCnt="0"/>
      <dgm:spPr/>
    </dgm:pt>
    <dgm:pt modelId="{1E38FFEF-40AF-CC4B-B39D-03E76F11E70E}" type="pres">
      <dgm:prSet presAssocID="{C0F07B1E-4952-4DC0-8DD3-4489950F0DE2}" presName="tx1" presStyleLbl="revTx" presStyleIdx="5" presStyleCnt="6"/>
      <dgm:spPr/>
    </dgm:pt>
    <dgm:pt modelId="{D3ED5DB7-EDD5-B24B-88C5-574E978E35C3}" type="pres">
      <dgm:prSet presAssocID="{C0F07B1E-4952-4DC0-8DD3-4489950F0DE2}" presName="vert1" presStyleCnt="0"/>
      <dgm:spPr/>
    </dgm:pt>
  </dgm:ptLst>
  <dgm:cxnLst>
    <dgm:cxn modelId="{18FC5301-73A6-BB46-8514-7D57E92577BC}" type="presOf" srcId="{DAFCE89B-15C3-0541-A7C3-A03734D9AA2B}" destId="{396D9ACD-2357-DB49-AD3E-A1DAA004996B}" srcOrd="0" destOrd="0" presId="urn:microsoft.com/office/officeart/2008/layout/LinedList"/>
    <dgm:cxn modelId="{D1159A1E-2D2A-CE4D-8C87-E27C0FA7EE9B}" srcId="{AEFDA71F-0163-4378-B9B1-248E0325FB12}" destId="{50A3A6F6-79AD-1F47-85EF-C41627C27222}" srcOrd="1" destOrd="0" parTransId="{AAD90C22-9360-FA4E-B620-9A84C404E9F7}" sibTransId="{F9EAFE7B-E070-FE4C-8B3C-3CBA237949F9}"/>
    <dgm:cxn modelId="{11999D34-220D-4D0D-B9C2-0AE25C95313B}" srcId="{AEFDA71F-0163-4378-B9B1-248E0325FB12}" destId="{F5944706-693E-438E-A147-F1FA8CA7743F}" srcOrd="0" destOrd="0" parTransId="{54FC14E0-1E7C-4E1D-BE6C-23049B8A6C70}" sibTransId="{44C9B9DE-70FF-4C39-A0C7-8591C98B81BA}"/>
    <dgm:cxn modelId="{0A460A37-8B57-394F-BD3E-21B1C4009900}" srcId="{AEFDA71F-0163-4378-B9B1-248E0325FB12}" destId="{44B2D338-27ED-6E48-B8F5-91285AFE0E0D}" srcOrd="2" destOrd="0" parTransId="{B18C5C5E-6B26-654A-9661-9520EBD96556}" sibTransId="{8068AC80-2582-6045-9138-B65ECC696D76}"/>
    <dgm:cxn modelId="{E680DA47-627F-CC47-B281-41EC8DB05E73}" srcId="{AEFDA71F-0163-4378-B9B1-248E0325FB12}" destId="{DAFCE89B-15C3-0541-A7C3-A03734D9AA2B}" srcOrd="4" destOrd="0" parTransId="{AC1C849B-8E5F-CF4C-9973-6E8AB05E9F6E}" sibTransId="{34E5F3E5-5722-6347-BF1D-BF2F16ECE8D2}"/>
    <dgm:cxn modelId="{6E644557-1870-784F-82E8-27EABE4727A4}" type="presOf" srcId="{C0F07B1E-4952-4DC0-8DD3-4489950F0DE2}" destId="{1E38FFEF-40AF-CC4B-B39D-03E76F11E70E}" srcOrd="0" destOrd="0" presId="urn:microsoft.com/office/officeart/2008/layout/LinedList"/>
    <dgm:cxn modelId="{20489B7D-A475-BB49-A285-3ED3434E08C4}" type="presOf" srcId="{F5944706-693E-438E-A147-F1FA8CA7743F}" destId="{60DB5DEA-E747-A948-B0B9-C42703B70209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0BCA85DB-F04D-41E0-8030-8B272E01AC91}" srcId="{AEFDA71F-0163-4378-B9B1-248E0325FB12}" destId="{C0F07B1E-4952-4DC0-8DD3-4489950F0DE2}" srcOrd="5" destOrd="0" parTransId="{7CE3EDF8-D821-4AC3-84B8-108A6A3CB140}" sibTransId="{31F42193-25D1-46E6-9049-3FF4C5276B78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864F9CF5-12EB-D54C-AA35-014B5780CE67}" type="presOf" srcId="{50A3A6F6-79AD-1F47-85EF-C41627C27222}" destId="{AE431555-ECA8-D447-98BA-2A5E0E4D5535}" srcOrd="0" destOrd="0" presId="urn:microsoft.com/office/officeart/2008/layout/LinedList"/>
    <dgm:cxn modelId="{6A4DBAFD-4976-457D-92CD-743517BF3792}" srcId="{AEFDA71F-0163-4378-B9B1-248E0325FB12}" destId="{34B3B087-ABCE-4D92-B820-00EDC0B202AC}" srcOrd="3" destOrd="0" parTransId="{119B34E9-F0DB-42C7-923E-760BB2DDD384}" sibTransId="{9B00AA4C-E443-4A1B-982E-C1A03398B8B7}"/>
    <dgm:cxn modelId="{A587E777-BF87-AC4A-ACAA-0A1B1CCA02C5}" type="presParOf" srcId="{345221F8-DC80-E246-89C4-D245A01C5D1D}" destId="{D4E21390-B108-9941-A08B-859B586E82E1}" srcOrd="0" destOrd="0" presId="urn:microsoft.com/office/officeart/2008/layout/LinedList"/>
    <dgm:cxn modelId="{41210EE9-2841-5C48-B53E-9D7C730AEDC6}" type="presParOf" srcId="{345221F8-DC80-E246-89C4-D245A01C5D1D}" destId="{2949E5F7-E4D4-EE49-8093-F31E19E3E36B}" srcOrd="1" destOrd="0" presId="urn:microsoft.com/office/officeart/2008/layout/LinedList"/>
    <dgm:cxn modelId="{20EA1780-6782-C94C-91C9-3D5E9EBCF12B}" type="presParOf" srcId="{2949E5F7-E4D4-EE49-8093-F31E19E3E36B}" destId="{60DB5DEA-E747-A948-B0B9-C42703B70209}" srcOrd="0" destOrd="0" presId="urn:microsoft.com/office/officeart/2008/layout/LinedList"/>
    <dgm:cxn modelId="{462E3F83-B833-A543-B107-3062FD826B76}" type="presParOf" srcId="{2949E5F7-E4D4-EE49-8093-F31E19E3E36B}" destId="{FB04DC8B-A8C6-AF4E-8FF0-EC16AC0F19EA}" srcOrd="1" destOrd="0" presId="urn:microsoft.com/office/officeart/2008/layout/LinedList"/>
    <dgm:cxn modelId="{6C74C1D6-014C-DB46-8D8D-F15D123679B0}" type="presParOf" srcId="{345221F8-DC80-E246-89C4-D245A01C5D1D}" destId="{B1C18145-C261-904D-A8D8-7CC578A983D8}" srcOrd="2" destOrd="0" presId="urn:microsoft.com/office/officeart/2008/layout/LinedList"/>
    <dgm:cxn modelId="{F8301170-B07B-E243-96FC-95187B7203AC}" type="presParOf" srcId="{345221F8-DC80-E246-89C4-D245A01C5D1D}" destId="{458821B5-8196-DB4F-A023-BBCD68ADC523}" srcOrd="3" destOrd="0" presId="urn:microsoft.com/office/officeart/2008/layout/LinedList"/>
    <dgm:cxn modelId="{3BD97631-FADE-1D44-890C-D58A2A0463BC}" type="presParOf" srcId="{458821B5-8196-DB4F-A023-BBCD68ADC523}" destId="{AE431555-ECA8-D447-98BA-2A5E0E4D5535}" srcOrd="0" destOrd="0" presId="urn:microsoft.com/office/officeart/2008/layout/LinedList"/>
    <dgm:cxn modelId="{6BFB95F1-29F5-A249-800F-15665CD8C75B}" type="presParOf" srcId="{458821B5-8196-DB4F-A023-BBCD68ADC523}" destId="{573D388B-7202-B64C-B752-D5794E91037E}" srcOrd="1" destOrd="0" presId="urn:microsoft.com/office/officeart/2008/layout/LinedList"/>
    <dgm:cxn modelId="{BF67DEAC-0BDA-B94C-8454-7780544D96FC}" type="presParOf" srcId="{345221F8-DC80-E246-89C4-D245A01C5D1D}" destId="{5E381342-E66D-A44B-AD00-DEBBF1915954}" srcOrd="4" destOrd="0" presId="urn:microsoft.com/office/officeart/2008/layout/LinedList"/>
    <dgm:cxn modelId="{8C19CB32-4DEF-2147-8284-041848E9FB31}" type="presParOf" srcId="{345221F8-DC80-E246-89C4-D245A01C5D1D}" destId="{9E28F483-35EB-E740-87DE-D0979DD94673}" srcOrd="5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6" destOrd="0" presId="urn:microsoft.com/office/officeart/2008/layout/LinedList"/>
    <dgm:cxn modelId="{C5950761-8D88-AC4A-A947-5A9D95AC19DB}" type="presParOf" srcId="{345221F8-DC80-E246-89C4-D245A01C5D1D}" destId="{CDB6AF43-C5B3-5341-99FF-9E77FE1D1E56}" srcOrd="7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144D2224-E5BD-A54C-9E8A-86E403250AF2}" type="presParOf" srcId="{345221F8-DC80-E246-89C4-D245A01C5D1D}" destId="{B7411136-E761-0B40-96C9-DB261FA7CCFD}" srcOrd="8" destOrd="0" presId="urn:microsoft.com/office/officeart/2008/layout/LinedList"/>
    <dgm:cxn modelId="{5BB8C4F0-5C15-E54E-9B69-9F079CEA49F5}" type="presParOf" srcId="{345221F8-DC80-E246-89C4-D245A01C5D1D}" destId="{3E2139DF-38FD-3E49-8228-8D390AAB9F77}" srcOrd="9" destOrd="0" presId="urn:microsoft.com/office/officeart/2008/layout/LinedList"/>
    <dgm:cxn modelId="{0D4818F2-395E-DA46-808C-9563C4FFA2B1}" type="presParOf" srcId="{3E2139DF-38FD-3E49-8228-8D390AAB9F77}" destId="{396D9ACD-2357-DB49-AD3E-A1DAA004996B}" srcOrd="0" destOrd="0" presId="urn:microsoft.com/office/officeart/2008/layout/LinedList"/>
    <dgm:cxn modelId="{7AD2DC09-5593-FB49-82AF-12BC5739F210}" type="presParOf" srcId="{3E2139DF-38FD-3E49-8228-8D390AAB9F77}" destId="{97C24838-97C7-A94B-B5B4-54ABB6F3BA09}" srcOrd="1" destOrd="0" presId="urn:microsoft.com/office/officeart/2008/layout/LinedList"/>
    <dgm:cxn modelId="{5397F9A2-18E0-E545-ABDF-951C018C14BD}" type="presParOf" srcId="{345221F8-DC80-E246-89C4-D245A01C5D1D}" destId="{78F23A53-69BF-9E4E-8CF9-0A6AB437E876}" srcOrd="10" destOrd="0" presId="urn:microsoft.com/office/officeart/2008/layout/LinedList"/>
    <dgm:cxn modelId="{7F44DD26-9C43-FA4B-BD77-BA2373807460}" type="presParOf" srcId="{345221F8-DC80-E246-89C4-D245A01C5D1D}" destId="{AEC7608A-8239-0F4B-9D35-4A39FEDB9F13}" srcOrd="11" destOrd="0" presId="urn:microsoft.com/office/officeart/2008/layout/LinedList"/>
    <dgm:cxn modelId="{4955D7AC-5F7C-AC43-9378-4BBE729820F7}" type="presParOf" srcId="{AEC7608A-8239-0F4B-9D35-4A39FEDB9F13}" destId="{1E38FFEF-40AF-CC4B-B39D-03E76F11E70E}" srcOrd="0" destOrd="0" presId="urn:microsoft.com/office/officeart/2008/layout/LinedList"/>
    <dgm:cxn modelId="{2D0F3C96-A2CD-4B47-88F8-64CC26EB1E4A}" type="presParOf" srcId="{AEC7608A-8239-0F4B-9D35-4A39FEDB9F13}" destId="{D3ED5DB7-EDD5-B24B-88C5-574E978E35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21390-B108-9941-A08B-859B586E82E1}">
      <dsp:nvSpPr>
        <dsp:cNvPr id="0" name=""/>
        <dsp:cNvSpPr/>
      </dsp:nvSpPr>
      <dsp:spPr>
        <a:xfrm>
          <a:off x="0" y="2597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5DEA-E747-A948-B0B9-C42703B70209}">
      <dsp:nvSpPr>
        <dsp:cNvPr id="0" name=""/>
        <dsp:cNvSpPr/>
      </dsp:nvSpPr>
      <dsp:spPr>
        <a:xfrm>
          <a:off x="0" y="2597"/>
          <a:ext cx="5889686" cy="88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Mercado</a:t>
          </a:r>
        </a:p>
      </dsp:txBody>
      <dsp:txXfrm>
        <a:off x="0" y="2597"/>
        <a:ext cx="5889686" cy="885674"/>
      </dsp:txXfrm>
    </dsp:sp>
    <dsp:sp modelId="{B1C18145-C261-904D-A8D8-7CC578A983D8}">
      <dsp:nvSpPr>
        <dsp:cNvPr id="0" name=""/>
        <dsp:cNvSpPr/>
      </dsp:nvSpPr>
      <dsp:spPr>
        <a:xfrm>
          <a:off x="0" y="888271"/>
          <a:ext cx="5889686" cy="0"/>
        </a:xfrm>
        <a:prstGeom prst="line">
          <a:avLst/>
        </a:prstGeom>
        <a:solidFill>
          <a:schemeClr val="accent2">
            <a:hueOff val="-2534110"/>
            <a:satOff val="-6041"/>
            <a:lumOff val="-2784"/>
            <a:alphaOff val="0"/>
          </a:schemeClr>
        </a:solidFill>
        <a:ln w="15875" cap="flat" cmpd="sng" algn="ctr">
          <a:solidFill>
            <a:schemeClr val="accent2">
              <a:hueOff val="-2534110"/>
              <a:satOff val="-6041"/>
              <a:lumOff val="-2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31555-ECA8-D447-98BA-2A5E0E4D5535}">
      <dsp:nvSpPr>
        <dsp:cNvPr id="0" name=""/>
        <dsp:cNvSpPr/>
      </dsp:nvSpPr>
      <dsp:spPr>
        <a:xfrm>
          <a:off x="0" y="888271"/>
          <a:ext cx="5889686" cy="88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Definições</a:t>
          </a:r>
        </a:p>
      </dsp:txBody>
      <dsp:txXfrm>
        <a:off x="0" y="888271"/>
        <a:ext cx="5889686" cy="885674"/>
      </dsp:txXfrm>
    </dsp:sp>
    <dsp:sp modelId="{5E381342-E66D-A44B-AD00-DEBBF1915954}">
      <dsp:nvSpPr>
        <dsp:cNvPr id="0" name=""/>
        <dsp:cNvSpPr/>
      </dsp:nvSpPr>
      <dsp:spPr>
        <a:xfrm>
          <a:off x="0" y="1773946"/>
          <a:ext cx="5889686" cy="0"/>
        </a:xfrm>
        <a:prstGeom prst="line">
          <a:avLst/>
        </a:prstGeom>
        <a:solidFill>
          <a:schemeClr val="accent2">
            <a:hueOff val="-5068220"/>
            <a:satOff val="-12081"/>
            <a:lumOff val="-5569"/>
            <a:alphaOff val="0"/>
          </a:schemeClr>
        </a:solidFill>
        <a:ln w="15875" cap="flat" cmpd="sng" algn="ctr">
          <a:solidFill>
            <a:schemeClr val="accent2">
              <a:hueOff val="-5068220"/>
              <a:satOff val="-12081"/>
              <a:lumOff val="-5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1773946"/>
          <a:ext cx="5889686" cy="88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Machine Learning</a:t>
          </a:r>
        </a:p>
      </dsp:txBody>
      <dsp:txXfrm>
        <a:off x="0" y="1773946"/>
        <a:ext cx="5889686" cy="885674"/>
      </dsp:txXfrm>
    </dsp:sp>
    <dsp:sp modelId="{47644EBB-5922-5342-8BF1-3984E943FD41}">
      <dsp:nvSpPr>
        <dsp:cNvPr id="0" name=""/>
        <dsp:cNvSpPr/>
      </dsp:nvSpPr>
      <dsp:spPr>
        <a:xfrm>
          <a:off x="0" y="2659620"/>
          <a:ext cx="5889686" cy="0"/>
        </a:xfrm>
        <a:prstGeom prst="line">
          <a:avLst/>
        </a:prstGeom>
        <a:solidFill>
          <a:schemeClr val="accent2">
            <a:hueOff val="-7602330"/>
            <a:satOff val="-18122"/>
            <a:lumOff val="-8353"/>
            <a:alphaOff val="0"/>
          </a:schemeClr>
        </a:solidFill>
        <a:ln w="15875" cap="flat" cmpd="sng" algn="ctr">
          <a:solidFill>
            <a:schemeClr val="accent2">
              <a:hueOff val="-7602330"/>
              <a:satOff val="-18122"/>
              <a:lumOff val="-8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2659620"/>
          <a:ext cx="5889686" cy="88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Prompts</a:t>
          </a:r>
          <a:endParaRPr lang="en-US" sz="4200" kern="1200" dirty="0"/>
        </a:p>
      </dsp:txBody>
      <dsp:txXfrm>
        <a:off x="0" y="2659620"/>
        <a:ext cx="5889686" cy="885674"/>
      </dsp:txXfrm>
    </dsp:sp>
    <dsp:sp modelId="{B7411136-E761-0B40-96C9-DB261FA7CCFD}">
      <dsp:nvSpPr>
        <dsp:cNvPr id="0" name=""/>
        <dsp:cNvSpPr/>
      </dsp:nvSpPr>
      <dsp:spPr>
        <a:xfrm>
          <a:off x="0" y="3545294"/>
          <a:ext cx="5889686" cy="0"/>
        </a:xfrm>
        <a:prstGeom prst="line">
          <a:avLst/>
        </a:prstGeom>
        <a:solidFill>
          <a:schemeClr val="accent2">
            <a:hueOff val="-10136440"/>
            <a:satOff val="-24162"/>
            <a:lumOff val="-11138"/>
            <a:alphaOff val="0"/>
          </a:schemeClr>
        </a:solidFill>
        <a:ln w="15875" cap="flat" cmpd="sng" algn="ctr">
          <a:solidFill>
            <a:schemeClr val="accent2">
              <a:hueOff val="-10136440"/>
              <a:satOff val="-24162"/>
              <a:lumOff val="-11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D9ACD-2357-DB49-AD3E-A1DAA004996B}">
      <dsp:nvSpPr>
        <dsp:cNvPr id="0" name=""/>
        <dsp:cNvSpPr/>
      </dsp:nvSpPr>
      <dsp:spPr>
        <a:xfrm>
          <a:off x="0" y="3545294"/>
          <a:ext cx="5889686" cy="88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Transformers</a:t>
          </a:r>
        </a:p>
      </dsp:txBody>
      <dsp:txXfrm>
        <a:off x="0" y="3545294"/>
        <a:ext cx="5889686" cy="885674"/>
      </dsp:txXfrm>
    </dsp:sp>
    <dsp:sp modelId="{78F23A53-69BF-9E4E-8CF9-0A6AB437E876}">
      <dsp:nvSpPr>
        <dsp:cNvPr id="0" name=""/>
        <dsp:cNvSpPr/>
      </dsp:nvSpPr>
      <dsp:spPr>
        <a:xfrm>
          <a:off x="0" y="4430969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8FFEF-40AF-CC4B-B39D-03E76F11E70E}">
      <dsp:nvSpPr>
        <dsp:cNvPr id="0" name=""/>
        <dsp:cNvSpPr/>
      </dsp:nvSpPr>
      <dsp:spPr>
        <a:xfrm>
          <a:off x="0" y="4430969"/>
          <a:ext cx="5889686" cy="88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Prática</a:t>
          </a:r>
          <a:endParaRPr lang="en-US" sz="4200" kern="1200" dirty="0"/>
        </a:p>
      </dsp:txBody>
      <dsp:txXfrm>
        <a:off x="0" y="4430969"/>
        <a:ext cx="5889686" cy="885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what-is/deep-learn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IA GENERATIVA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 err="1">
                <a:latin typeface="+mj-lt"/>
                <a:ea typeface="+mj-ea"/>
                <a:cs typeface="+mj-cs"/>
              </a:rPr>
              <a:t>Construindo</a:t>
            </a:r>
            <a:r>
              <a:rPr lang="en-US" sz="1900" dirty="0">
                <a:latin typeface="+mj-lt"/>
                <a:ea typeface="+mj-ea"/>
                <a:cs typeface="+mj-cs"/>
              </a:rPr>
              <a:t> um chatbot do zero com transformer</a:t>
            </a: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Aprendizado Supervisionado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abordagem do aprendizado supervisionado no ML emprega conjuntos de dados rotulados que fazem o treinamento de algoritmos para classificar dados ou prever resultados com precisão.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9F6910-D546-06F0-8144-343D903583FF}"/>
              </a:ext>
            </a:extLst>
          </p:cNvPr>
          <p:cNvSpPr txBox="1"/>
          <p:nvPr/>
        </p:nvSpPr>
        <p:spPr>
          <a:xfrm>
            <a:off x="1176050" y="4202853"/>
            <a:ext cx="7130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Regressão </a:t>
            </a:r>
          </a:p>
        </p:txBody>
      </p:sp>
    </p:spTree>
    <p:extLst>
      <p:ext uri="{BB962C8B-B14F-4D97-AF65-F5344CB8AC3E}">
        <p14:creationId xmlns:p14="http://schemas.microsoft.com/office/powerpoint/2010/main" val="297630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Aprendizado Não - Supervisionado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 o aprendizado não supervisionado, algoritmos de ML são adotados para analisar e agrupar conjuntos de dados sem rótulos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69EC87-2589-0FE5-9821-60005548072E}"/>
              </a:ext>
            </a:extLst>
          </p:cNvPr>
          <p:cNvSpPr txBox="1"/>
          <p:nvPr/>
        </p:nvSpPr>
        <p:spPr>
          <a:xfrm>
            <a:off x="1176050" y="3972021"/>
            <a:ext cx="7130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Clustering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Associação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Redução de Dimensionalidade</a:t>
            </a:r>
          </a:p>
        </p:txBody>
      </p:sp>
    </p:spTree>
    <p:extLst>
      <p:ext uri="{BB962C8B-B14F-4D97-AF65-F5344CB8AC3E}">
        <p14:creationId xmlns:p14="http://schemas.microsoft.com/office/powerpoint/2010/main" val="401050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Aprendizado Semi - Supervisionado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objetivo é trabalhar </a:t>
            </a:r>
            <a:r>
              <a:rPr lang="pt-BR" b="1" dirty="0"/>
              <a:t>em um cenário com problemas de rotulação parcial dos dados</a:t>
            </a:r>
            <a:r>
              <a:rPr lang="pt-BR" dirty="0"/>
              <a:t>, onde as informações sobre a variável alvo são poucas.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69EC87-2589-0FE5-9821-60005548072E}"/>
              </a:ext>
            </a:extLst>
          </p:cNvPr>
          <p:cNvSpPr txBox="1"/>
          <p:nvPr/>
        </p:nvSpPr>
        <p:spPr>
          <a:xfrm>
            <a:off x="1176050" y="3972021"/>
            <a:ext cx="7130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Label</a:t>
            </a:r>
            <a:r>
              <a:rPr lang="pt-BR" dirty="0"/>
              <a:t> </a:t>
            </a:r>
            <a:r>
              <a:rPr lang="pt-BR" dirty="0" err="1"/>
              <a:t>Propagation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Self-Training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Co-Training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6024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Aprendizado Por Reforço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aprendizado por Reforço, tentamos imitar o processo de aprendizado por tentativa e erro que os seres humanos usam para atingir seus objetivos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69EC87-2589-0FE5-9821-60005548072E}"/>
              </a:ext>
            </a:extLst>
          </p:cNvPr>
          <p:cNvSpPr txBox="1"/>
          <p:nvPr/>
        </p:nvSpPr>
        <p:spPr>
          <a:xfrm>
            <a:off x="1176050" y="3972021"/>
            <a:ext cx="7130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Deep</a:t>
            </a:r>
            <a:r>
              <a:rPr lang="pt-BR" dirty="0"/>
              <a:t> Learning por Reforço</a:t>
            </a:r>
          </a:p>
        </p:txBody>
      </p:sp>
    </p:spTree>
    <p:extLst>
      <p:ext uri="{BB962C8B-B14F-4D97-AF65-F5344CB8AC3E}">
        <p14:creationId xmlns:p14="http://schemas.microsoft.com/office/powerpoint/2010/main" val="21876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Prompts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Prompt?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“Prompt” é uma instrução ou estimulo que é fornecido a uma IA para que ela gere uma resposta</a:t>
            </a:r>
          </a:p>
        </p:txBody>
      </p:sp>
    </p:spTree>
    <p:extLst>
      <p:ext uri="{BB962C8B-B14F-4D97-AF65-F5344CB8AC3E}">
        <p14:creationId xmlns:p14="http://schemas.microsoft.com/office/powerpoint/2010/main" val="109699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Engenharia de Prompt?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técnica que envolve a criação de prompts.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Conjunto de regras, técnicas ou abordagens para refinar e melhorar as instruções de um prompt</a:t>
            </a:r>
          </a:p>
        </p:txBody>
      </p:sp>
    </p:spTree>
    <p:extLst>
      <p:ext uri="{BB962C8B-B14F-4D97-AF65-F5344CB8AC3E}">
        <p14:creationId xmlns:p14="http://schemas.microsoft.com/office/powerpoint/2010/main" val="361574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Regras de um bom prompt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Clareza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Especificidade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Contexto (cenário)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Informação prévia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4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542141" y="634502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Exemplo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055783" y="1395547"/>
            <a:ext cx="100804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Instrução: </a:t>
            </a:r>
            <a:r>
              <a:rPr lang="pt-BR" i="1" dirty="0"/>
              <a:t>Você é o </a:t>
            </a:r>
            <a:r>
              <a:rPr lang="pt-BR" i="1" dirty="0" err="1"/>
              <a:t>BotdaDio</a:t>
            </a:r>
            <a:r>
              <a:rPr lang="pt-BR" i="1" dirty="0"/>
              <a:t>, um serviço automatizado para explicação do serviço da plataforma </a:t>
            </a:r>
            <a:r>
              <a:rPr lang="pt-BR" i="1" dirty="0" err="1"/>
              <a:t>dio.me</a:t>
            </a:r>
            <a:r>
              <a:rPr lang="pt-BR" i="1" dirty="0"/>
              <a:t> de capacitação profissional e educacional. O serviço oferece diversos </a:t>
            </a:r>
            <a:r>
              <a:rPr lang="pt-BR" i="1" dirty="0" err="1"/>
              <a:t>bootcamps</a:t>
            </a:r>
            <a:r>
              <a:rPr lang="pt-BR" i="1" dirty="0"/>
              <a:t> na área da tecnologia com foco em capacitar o aluno para o mercado de trabalho.</a:t>
            </a:r>
          </a:p>
          <a:p>
            <a:r>
              <a:rPr lang="pt-BR" i="1" dirty="0"/>
              <a:t>Você primeiro deve cumprimentar o cliente, perguntar o nome dele e depois responder às dúvidas dele, depois você deve perguntar se o cliente irá participar do </a:t>
            </a:r>
            <a:r>
              <a:rPr lang="pt-BR" i="1" dirty="0" err="1"/>
              <a:t>Coding</a:t>
            </a:r>
            <a:r>
              <a:rPr lang="pt-BR" i="1" dirty="0"/>
              <a:t> de Futuro, uma </a:t>
            </a:r>
            <a:r>
              <a:rPr lang="pt-BR" i="1" dirty="0" err="1"/>
              <a:t>live</a:t>
            </a:r>
            <a:r>
              <a:rPr lang="pt-BR" i="1" dirty="0"/>
              <a:t> ao vivo que demonstra, na prática, o uso de </a:t>
            </a:r>
            <a:r>
              <a:rPr lang="pt-BR" i="1" dirty="0" err="1"/>
              <a:t>Transformer</a:t>
            </a:r>
            <a:r>
              <a:rPr lang="pt-BR" i="1" dirty="0"/>
              <a:t> para automatizar um </a:t>
            </a:r>
            <a:r>
              <a:rPr lang="pt-BR" i="1" dirty="0" err="1"/>
              <a:t>chatbot</a:t>
            </a:r>
            <a:r>
              <a:rPr lang="pt-BR" i="1" dirty="0"/>
              <a:t>. Como você.</a:t>
            </a:r>
          </a:p>
          <a:p>
            <a:r>
              <a:rPr lang="pt-BR" i="1" dirty="0"/>
              <a:t>Você espera a resposta e orienta de acordo com o conteúdo que é usar </a:t>
            </a:r>
            <a:r>
              <a:rPr lang="pt-BR" i="1" dirty="0" err="1"/>
              <a:t>Transformer</a:t>
            </a:r>
            <a:r>
              <a:rPr lang="pt-BR" i="1" dirty="0"/>
              <a:t> para criação do LLM.</a:t>
            </a:r>
          </a:p>
          <a:p>
            <a:r>
              <a:rPr lang="pt-BR" i="1" dirty="0"/>
              <a:t>Aguarde, caso o cliente deseje saber algo diferente, oriente através de documentações da </a:t>
            </a:r>
            <a:r>
              <a:rPr lang="pt-BR" i="1" dirty="0" err="1"/>
              <a:t>dio.me</a:t>
            </a:r>
            <a:r>
              <a:rPr lang="pt-BR" i="1" dirty="0"/>
              <a:t> e da biblioteca </a:t>
            </a:r>
            <a:r>
              <a:rPr lang="pt-BR" i="1" dirty="0" err="1"/>
              <a:t>transformer</a:t>
            </a:r>
            <a:r>
              <a:rPr lang="pt-BR" i="1" dirty="0"/>
              <a:t> e das bibliotecas de Python.</a:t>
            </a:r>
          </a:p>
          <a:p>
            <a:r>
              <a:rPr lang="pt-BR" i="1" dirty="0"/>
              <a:t>Regras do serviço: Só pode participar pessoas que estão interessadas em fazer a diferença na sociedade. Só podem ser maiores de 18 anos.</a:t>
            </a:r>
          </a:p>
          <a:p>
            <a:r>
              <a:rPr lang="pt-BR" i="1" dirty="0"/>
              <a:t>Para maiores informações você deve orientar o cliente a procurar a </a:t>
            </a:r>
            <a:r>
              <a:rPr lang="pt-BR" i="1" dirty="0" err="1"/>
              <a:t>DIO.Me</a:t>
            </a:r>
            <a:r>
              <a:rPr lang="pt-BR" i="1" dirty="0"/>
              <a:t> no site https://</a:t>
            </a:r>
            <a:r>
              <a:rPr lang="pt-BR" i="1" dirty="0" err="1"/>
              <a:t>www.dio.me</a:t>
            </a:r>
            <a:r>
              <a:rPr lang="pt-BR" i="1" dirty="0"/>
              <a:t>/</a:t>
            </a:r>
            <a:r>
              <a:rPr lang="pt-BR" i="1" dirty="0" err="1"/>
              <a:t>pt</a:t>
            </a:r>
            <a:endParaRPr lang="pt-BR" dirty="0"/>
          </a:p>
        </p:txBody>
      </p:sp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1FC150AC-1993-BB1F-7B05-B84C760D2868}"/>
              </a:ext>
            </a:extLst>
          </p:cNvPr>
          <p:cNvSpPr/>
          <p:nvPr/>
        </p:nvSpPr>
        <p:spPr>
          <a:xfrm>
            <a:off x="4450813" y="5887463"/>
            <a:ext cx="2952521" cy="5618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229377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Transformers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5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11310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Transformers </a:t>
            </a:r>
            <a:r>
              <a:rPr lang="pt-BR" sz="2000" dirty="0"/>
              <a:t>(Técnicas Generativas de Texto) </a:t>
            </a:r>
            <a:r>
              <a:rPr lang="pt-BR" sz="3200" dirty="0"/>
              <a:t>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arquitetura de rede neural que usa sequência.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pensamos em texto, pensamos em sequencias. Ordem e gramatica. Transformes trabalha assim.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aprende com contextos e atenção.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o que está por trás do GPT.</a:t>
            </a:r>
          </a:p>
        </p:txBody>
      </p:sp>
    </p:spTree>
    <p:extLst>
      <p:ext uri="{BB962C8B-B14F-4D97-AF65-F5344CB8AC3E}">
        <p14:creationId xmlns:p14="http://schemas.microsoft.com/office/powerpoint/2010/main" val="50934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Transformers?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Transformers processam sequencias longas em sua totalidade, reduzindo consideravelmente os tempos de treino e processamento.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 é por isso que usamos para modelo de linguagem LLM</a:t>
            </a:r>
          </a:p>
        </p:txBody>
      </p:sp>
    </p:spTree>
    <p:extLst>
      <p:ext uri="{BB962C8B-B14F-4D97-AF65-F5344CB8AC3E}">
        <p14:creationId xmlns:p14="http://schemas.microsoft.com/office/powerpoint/2010/main" val="378877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Transformers?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Transformers processam sequencias longas em sua totalidade, reduzindo consideravelmente os tempos de treino e processamento.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 é por isso que usamos para modelo de linguagem LLM</a:t>
            </a:r>
          </a:p>
        </p:txBody>
      </p:sp>
    </p:spTree>
    <p:extLst>
      <p:ext uri="{BB962C8B-B14F-4D97-AF65-F5344CB8AC3E}">
        <p14:creationId xmlns:p14="http://schemas.microsoft.com/office/powerpoint/2010/main" val="198750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Prática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35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206E241E-4C3B-E758-3844-19E1D4C0C61A}"/>
              </a:ext>
            </a:extLst>
          </p:cNvPr>
          <p:cNvSpPr/>
          <p:nvPr/>
        </p:nvSpPr>
        <p:spPr>
          <a:xfrm>
            <a:off x="3789802" y="5354198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ACBCB4-DCBB-B0C9-0FE7-8489DF119F1C}"/>
              </a:ext>
            </a:extLst>
          </p:cNvPr>
          <p:cNvSpPr txBox="1"/>
          <p:nvPr/>
        </p:nvSpPr>
        <p:spPr>
          <a:xfrm>
            <a:off x="1176050" y="2619515"/>
            <a:ext cx="7130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códigos estarão no </a:t>
            </a:r>
            <a:r>
              <a:rPr lang="pt-BR" dirty="0" err="1"/>
              <a:t>github</a:t>
            </a:r>
            <a:r>
              <a:rPr lang="pt-BR" dirty="0"/>
              <a:t> para vocês realizarem download.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https://</a:t>
            </a:r>
            <a:r>
              <a:rPr lang="pt-BR" dirty="0" err="1"/>
              <a:t>github.com</a:t>
            </a:r>
            <a:r>
              <a:rPr lang="pt-BR" dirty="0"/>
              <a:t>/batestin1/</a:t>
            </a:r>
            <a:r>
              <a:rPr lang="pt-BR" dirty="0" err="1"/>
              <a:t>code_the_future_diobot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406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42367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Mercado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mercado de IA GENERATIVA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Carreira de um Cientista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Carreira de um MLOPS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Carreira de um Arquiteto de 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Carreira de Curador</a:t>
            </a:r>
          </a:p>
        </p:txBody>
      </p:sp>
    </p:spTree>
    <p:extLst>
      <p:ext uri="{BB962C8B-B14F-4D97-AF65-F5344CB8AC3E}">
        <p14:creationId xmlns:p14="http://schemas.microsoft.com/office/powerpoint/2010/main" val="2739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Definições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Definições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Os Modelos de Linguagem de Grande Escala (</a:t>
            </a:r>
            <a:r>
              <a:rPr lang="pt-BR" dirty="0" err="1">
                <a:effectLst/>
              </a:rPr>
              <a:t>Large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Language</a:t>
            </a:r>
            <a:r>
              <a:rPr lang="pt-BR" dirty="0">
                <a:effectLst/>
              </a:rPr>
              <a:t> Models ou </a:t>
            </a:r>
            <a:r>
              <a:rPr lang="pt-BR" dirty="0" err="1">
                <a:effectLst/>
              </a:rPr>
              <a:t>LLMs</a:t>
            </a:r>
            <a:r>
              <a:rPr lang="pt-BR" dirty="0">
                <a:effectLst/>
              </a:rPr>
              <a:t>) são um tipo de modelo de </a:t>
            </a:r>
            <a:r>
              <a:rPr lang="pt-BR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aprendizado profundo</a:t>
            </a:r>
            <a:r>
              <a:rPr lang="pt-BR" b="1" dirty="0"/>
              <a:t> </a:t>
            </a:r>
            <a:r>
              <a:rPr lang="pt-BR" dirty="0">
                <a:effectLst/>
              </a:rPr>
              <a:t>criado para entender e gerar texto</a:t>
            </a:r>
            <a:r>
              <a:rPr lang="pt-BR" dirty="0"/>
              <a:t> (linguagem natural).</a:t>
            </a:r>
          </a:p>
        </p:txBody>
      </p:sp>
    </p:spTree>
    <p:extLst>
      <p:ext uri="{BB962C8B-B14F-4D97-AF65-F5344CB8AC3E}">
        <p14:creationId xmlns:p14="http://schemas.microsoft.com/office/powerpoint/2010/main" val="169871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um aprendizado profundo?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Aprendizado Profundo (</a:t>
            </a:r>
            <a:r>
              <a:rPr lang="pt-PT" b="1" dirty="0" err="1"/>
              <a:t>Deep</a:t>
            </a:r>
            <a:r>
              <a:rPr lang="pt-PT" b="1" dirty="0"/>
              <a:t> </a:t>
            </a:r>
            <a:r>
              <a:rPr lang="pt-PT" b="1" dirty="0" err="1"/>
              <a:t>Learning</a:t>
            </a:r>
            <a:r>
              <a:rPr lang="pt-PT" b="1" dirty="0"/>
              <a:t>) </a:t>
            </a:r>
            <a:r>
              <a:rPr lang="pt-PT" dirty="0"/>
              <a:t>é um subconjunto de aprendizado de máquina, que é essencialmente uma rede neural com três ou mais </a:t>
            </a:r>
            <a:r>
              <a:rPr lang="pt-PT" b="1" u="sng" dirty="0"/>
              <a:t>camadas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Essas redes neurais tentam simular o comportamento do cérebro humano, embora longe de corresponder a sua capacidade, permitindo que ele “aprenda” com grandes quantidades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6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597225" y="535351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Arquitetura de um </a:t>
            </a:r>
            <a:r>
              <a:rPr lang="pt-BR" sz="3200" dirty="0" err="1"/>
              <a:t>Deep</a:t>
            </a:r>
            <a:r>
              <a:rPr lang="pt-BR" sz="3200" dirty="0"/>
              <a:t> Learning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E6307FB-CE78-83F8-906F-4977BD69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90" y="1594258"/>
            <a:ext cx="9738910" cy="47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83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3068</TotalTime>
  <Words>751</Words>
  <Application>Microsoft Macintosh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11</cp:revision>
  <dcterms:created xsi:type="dcterms:W3CDTF">2024-03-23T13:38:28Z</dcterms:created>
  <dcterms:modified xsi:type="dcterms:W3CDTF">2024-04-25T21:42:59Z</dcterms:modified>
</cp:coreProperties>
</file>