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BC41-4E6E-97C3-F7EE-C7C160699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818D-0F80-F059-099E-DACE89C2F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658C-6E8E-D560-7125-AC2519FA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5B2B-FCF5-8F3A-ABD0-66FE584B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66CBC-8270-9323-01A4-543C12FC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9F1-B57F-B273-F70B-42D391ED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4B7D4-836D-9D9B-03E5-AB136D6AB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72EA-1E7D-B7A8-289C-3AC456C9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1B0E-7F94-B3D5-A47F-0BB41DD6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044C-A098-B634-2D78-F9C2D5FB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F1324-7228-1589-B7D2-4A0ED9645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4B42C-A1CE-BDCE-AC1C-BAE30CFB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1597-07C4-44DC-9CDE-76FA705D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7FF5-DE5E-1646-5317-C4399C11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A8D-0C41-8F89-0C88-43A36E63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5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C7CD-B0A0-A8E1-E2F2-206192F4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4B14-FE4D-D382-96FC-09438061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2302-C981-8243-E272-7B79024D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45D0-1071-ABBE-CB7A-1210BE5A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7B46-749E-AF7E-3DE5-FBCDEDBD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9231-F958-ABAC-7C52-BBA1708C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B6323-802C-E1E2-0C77-9D0AED77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62CF-A94A-D5A7-9FFB-A6F8B6BE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D8D9-F5BD-15B8-3C75-B9DA62AA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023F-A126-8655-3CDC-B6BFC735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E1A4-9B43-B03F-E732-668C1099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DFF4-64C3-4A4A-32E8-AA5F181A1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896A4-7157-060C-1E36-EB71B9E5B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9B7F1-22ED-CBAF-65F7-D4A9DE8D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EE7A8-CE3A-55A1-8CAB-23ADB3A7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5EDD1-A321-8309-5DC9-84291453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4216-451D-0BC8-2AD4-F8CC5765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5FDC-EECC-2397-7EEC-2EC37D3EB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86F96-E1CA-EEAC-EC57-4EC9C8A9D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3B84C-F08E-2A0E-5D77-28B2A7434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445B2-B842-ADD4-25FA-4308A9832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BF8D8-FFA7-CEA7-5A0C-EF0775F2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14B2D-1717-0531-1EC9-78B8F098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90104-BD84-C6DD-1620-B83F0D1F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EADA-5B56-B1E9-52A0-F5613E49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EFCA7-F781-D91C-816B-FF765B6D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5C4D9-167A-9A11-474D-C0E69DB0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E3D82-8E44-CC24-2618-385F7174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0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90A17-4CD1-D239-1F87-4C957E29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3BD8F-5E56-4476-58AF-B72E876F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4650-BEE2-12AE-05B5-82985AE9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7673-8669-151B-9E63-3145457C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9E9D8-7E87-FC11-9B12-DEFAD9BE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B6E63-E4D9-D01F-F0C6-14E876ECB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6192-C74C-8181-57D2-A21292E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9411C-410E-7AEB-2D9A-B23E9823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4BFB-24DB-A4B0-B6EA-FEAE3BBD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804E-357F-8C27-18F8-A55C4102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83C61-4A57-195B-2BA7-2D41152D9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432DE-296A-2073-1A53-C915D177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849B-6331-123D-9472-501255D3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672D4-547C-50D8-15E1-79C961A2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84EC5-F692-0170-D0F8-1F44573E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53CA3-BDEE-8224-F6B8-FC7DA892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8C33-ABF1-DE6D-63B1-5ADF143AB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AA92-1DA5-45B9-FF4A-BA8675978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FFF1-A002-EF46-8693-3FEC9D3CA2F0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B727-B53B-2EDC-70EA-653230FD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EF46-9F5B-FC1C-345A-6A8FA0D00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69E74-B4BB-0340-A017-CDF80EF4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1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3582-933C-054F-FC5C-FCD42A0B8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P4C ligand trial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BD2C-695F-C015-9160-D57EF0337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Hansen</a:t>
            </a:r>
          </a:p>
        </p:txBody>
      </p:sp>
    </p:spTree>
    <p:extLst>
      <p:ext uri="{BB962C8B-B14F-4D97-AF65-F5344CB8AC3E}">
        <p14:creationId xmlns:p14="http://schemas.microsoft.com/office/powerpoint/2010/main" val="114763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0245-9D3C-C329-D07D-53206AF3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82" y="169852"/>
            <a:ext cx="10515600" cy="1325563"/>
          </a:xfrm>
        </p:spPr>
        <p:txBody>
          <a:bodyPr/>
          <a:lstStyle/>
          <a:p>
            <a:r>
              <a:rPr lang="en-US" dirty="0"/>
              <a:t>Ligands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430C4-DBCE-A25F-11A0-2FF40BF56670}"/>
              </a:ext>
            </a:extLst>
          </p:cNvPr>
          <p:cNvSpPr txBox="1"/>
          <p:nvPr/>
        </p:nvSpPr>
        <p:spPr>
          <a:xfrm>
            <a:off x="356182" y="5924411"/>
            <a:ext cx="11263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Gilbert, S. D., Reyes, F. E., Edwards, A. L., and Batey, R. T. (2009) “Adaptive ligand binding by the purine riboswitch in the recognition of guanine and adenine analogs”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</a:rPr>
              <a:t>Structure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</a:rPr>
              <a:t>17: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857-868.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Gilbert, S. D.,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Mediatore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S. J. and Batey, R. T. (2006) “Modified pyrimidines specifically bind the purine riboswitch.”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</a:rPr>
              <a:t>Journal of the American Chemical Society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</a:rPr>
              <a:t>128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14214-14215.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8C761E3-AB14-E38E-F4C8-AD1AF4D90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036840"/>
              </p:ext>
            </p:extLst>
          </p:nvPr>
        </p:nvGraphicFramePr>
        <p:xfrm>
          <a:off x="3974306" y="1714501"/>
          <a:ext cx="4243387" cy="3128965"/>
        </p:xfrm>
        <a:graphic>
          <a:graphicData uri="http://schemas.openxmlformats.org/drawingml/2006/table">
            <a:tbl>
              <a:tblPr/>
              <a:tblGrid>
                <a:gridCol w="2558152">
                  <a:extLst>
                    <a:ext uri="{9D8B030D-6E8A-4147-A177-3AD203B41FA5}">
                      <a16:colId xmlns:a16="http://schemas.microsoft.com/office/drawing/2014/main" val="1435733638"/>
                    </a:ext>
                  </a:extLst>
                </a:gridCol>
                <a:gridCol w="1685235">
                  <a:extLst>
                    <a:ext uri="{9D8B030D-6E8A-4147-A177-3AD203B41FA5}">
                      <a16:colId xmlns:a16="http://schemas.microsoft.com/office/drawing/2014/main" val="2586760232"/>
                    </a:ext>
                  </a:extLst>
                </a:gridCol>
              </a:tblGrid>
              <a:tr h="4469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</a:rPr>
                        <a:t>Ligand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800" b="1" baseline="-2500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800" b="1">
                          <a:effectLst/>
                          <a:latin typeface="Calibri" panose="020F0502020204030204" pitchFamily="34" charset="0"/>
                        </a:rPr>
                        <a:t> For U74 (µM)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526630"/>
                  </a:ext>
                </a:extLst>
              </a:tr>
              <a:tr h="4469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xanthine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n.d.</a:t>
                      </a:r>
                      <a:r>
                        <a:rPr lang="en-US" sz="1800" baseline="30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56804"/>
                  </a:ext>
                </a:extLst>
              </a:tr>
              <a:tr h="4469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2,6-diaminopurine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0.017 ± 0.006</a:t>
                      </a:r>
                      <a:r>
                        <a:rPr lang="en-US" sz="1800" baseline="30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84093"/>
                  </a:ext>
                </a:extLst>
              </a:tr>
              <a:tr h="4469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2-aminopurine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0.25 ± 0.03</a:t>
                      </a:r>
                      <a:r>
                        <a:rPr lang="en-US" sz="1800" baseline="30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2301"/>
                  </a:ext>
                </a:extLst>
              </a:tr>
              <a:tr h="4469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2-fluoroadenine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4.0 ± 1.1</a:t>
                      </a:r>
                      <a:r>
                        <a:rPr lang="en-US" sz="1800" baseline="30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666929"/>
                  </a:ext>
                </a:extLst>
              </a:tr>
              <a:tr h="4469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6-methylaminopurine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105 ± 4</a:t>
                      </a:r>
                      <a:r>
                        <a:rPr lang="en-US" sz="1800" baseline="300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48593"/>
                  </a:ext>
                </a:extLst>
              </a:tr>
              <a:tr h="4469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2,4,6-triaminopyrimidine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20 ± 3</a:t>
                      </a:r>
                      <a:r>
                        <a:rPr lang="en-US" sz="1800" baseline="30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40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789C-339A-A1F6-E383-1C4DB9B9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Negative control: </a:t>
            </a:r>
            <a:r>
              <a:rPr lang="en-US" dirty="0" err="1"/>
              <a:t>pCOLA</a:t>
            </a:r>
            <a:r>
              <a:rPr lang="en-US" dirty="0"/>
              <a:t> (</a:t>
            </a:r>
            <a:r>
              <a:rPr lang="en-US" dirty="0" err="1"/>
              <a:t>kan</a:t>
            </a:r>
            <a:r>
              <a:rPr lang="en-US" dirty="0"/>
              <a:t> resistant vector)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99C163-256C-14A1-AEF0-D650815F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181378"/>
            <a:ext cx="8101012" cy="56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7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8687-83AD-36F3-4292-0ACD0B0D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Positive control: PRR6_mNeon (</a:t>
            </a:r>
            <a:r>
              <a:rPr lang="en-US" dirty="0" err="1"/>
              <a:t>mNeon</a:t>
            </a:r>
            <a:r>
              <a:rPr lang="en-US" dirty="0"/>
              <a:t> and Kan resistance)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D7333-8D84-DFF9-2E5A-0D4121CB8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12" y="1343818"/>
            <a:ext cx="8843963" cy="53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3F7B-1690-29A8-B25D-8271173B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/>
              <a:t>Positive and negative control (</a:t>
            </a:r>
            <a:r>
              <a:rPr lang="en-US" dirty="0" err="1"/>
              <a:t>pCOLA</a:t>
            </a:r>
            <a:r>
              <a:rPr lang="en-US" dirty="0"/>
              <a:t> and PRR6_mNeon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B0FF0-C623-E4C7-5E6B-C705795EB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303" y="1800225"/>
            <a:ext cx="9348490" cy="49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3280-9F69-5BC7-3024-BD79C5A4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PRR6_P4C_mNeon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2DD3B-CE02-92DF-360E-E2D65A43A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8" y="1558442"/>
            <a:ext cx="9923934" cy="50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7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86EE-DC46-3BF0-3E3F-F63A90AE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samples on one plot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B7514-4E31-2D00-34D7-00010387E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1271588"/>
            <a:ext cx="9339782" cy="55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1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173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Roboto</vt:lpstr>
      <vt:lpstr>Office Theme</vt:lpstr>
      <vt:lpstr>P4C ligand trial</vt:lpstr>
      <vt:lpstr>Ligands</vt:lpstr>
      <vt:lpstr>Negative control: pCOLA (kan resistant vector)</vt:lpstr>
      <vt:lpstr>Positive control: PRR6_mNeon (mNeon and Kan resistance) </vt:lpstr>
      <vt:lpstr>Positive and negative control (pCOLA and PRR6_mNeon</vt:lpstr>
      <vt:lpstr>PRR6_P4C_mNeon</vt:lpstr>
      <vt:lpstr>All samples on one plot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P4C ligand trial</dc:title>
  <dc:creator>Lisa Hansen</dc:creator>
  <cp:lastModifiedBy>Lisa Hansen</cp:lastModifiedBy>
  <cp:revision>1</cp:revision>
  <dcterms:created xsi:type="dcterms:W3CDTF">2023-02-24T21:06:37Z</dcterms:created>
  <dcterms:modified xsi:type="dcterms:W3CDTF">2023-02-24T23:21:29Z</dcterms:modified>
</cp:coreProperties>
</file>