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8" r:id="rId3"/>
    <p:sldId id="261" r:id="rId4"/>
    <p:sldId id="283" r:id="rId5"/>
    <p:sldId id="263" r:id="rId6"/>
    <p:sldId id="284" r:id="rId7"/>
    <p:sldId id="285" r:id="rId8"/>
    <p:sldId id="264" r:id="rId9"/>
    <p:sldId id="288" r:id="rId10"/>
    <p:sldId id="287" r:id="rId11"/>
    <p:sldId id="265" r:id="rId12"/>
    <p:sldId id="289" r:id="rId13"/>
    <p:sldId id="290" r:id="rId14"/>
    <p:sldId id="291" r:id="rId15"/>
    <p:sldId id="268" r:id="rId16"/>
    <p:sldId id="292" r:id="rId17"/>
    <p:sldId id="275" r:id="rId18"/>
    <p:sldId id="295" r:id="rId19"/>
    <p:sldId id="266" r:id="rId20"/>
    <p:sldId id="276" r:id="rId21"/>
    <p:sldId id="278" r:id="rId22"/>
    <p:sldId id="279" r:id="rId23"/>
  </p:sldIdLst>
  <p:sldSz cx="9144000" cy="5143500" type="screen16x9"/>
  <p:notesSz cx="6858000" cy="9144000"/>
  <p:embeddedFontLst>
    <p:embeddedFont>
      <p:font typeface="Sniglet" panose="020B0604020202020204" charset="0"/>
      <p:regular r:id="rId25"/>
    </p:embeddedFont>
    <p:embeddedFont>
      <p:font typeface="Dosis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05E0FE-D782-4A1A-986F-B7B9CD512967}">
  <a:tblStyle styleId="{BE05E0FE-D782-4A1A-986F-B7B9CD51296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56" autoAdjust="0"/>
  </p:normalViewPr>
  <p:slideViewPr>
    <p:cSldViewPr snapToGrid="0">
      <p:cViewPr>
        <p:scale>
          <a:sx n="75" d="100"/>
          <a:sy n="75" d="100"/>
        </p:scale>
        <p:origin x="522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4575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388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mtClean="0"/>
              <a:t>Sơ</a:t>
            </a:r>
            <a:r>
              <a:rPr lang="en-US" baseline="0" smtClean="0"/>
              <a:t> đồ khối board điều khiển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0616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001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mtClean="0"/>
              <a:t>Hiện thực</a:t>
            </a:r>
            <a:r>
              <a:rPr lang="en-US" baseline="0" smtClean="0"/>
              <a:t> mạch đo ppm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smtClean="0"/>
              <a:t>Kiểm soát được nồng độ thì ntn?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smtClean="0"/>
              <a:t>Thiết bị thực tế, hạn chế.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smtClean="0"/>
              <a:t>Đối với thiết bị này ta có thể lấy giá trị output ra để xử lý, ít chịu sự tác động của con người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9582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mtClean="0"/>
              <a:t>Giải thích nhanh</a:t>
            </a:r>
            <a:r>
              <a:rPr lang="en-US" baseline="0" smtClean="0"/>
              <a:t> hoạt động của các khối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123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mtClean="0"/>
              <a:t>Tính</a:t>
            </a:r>
            <a:r>
              <a:rPr lang="en-US" baseline="0" smtClean="0"/>
              <a:t> toán giá trị TDS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9791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mtClean="0"/>
              <a:t>Chèn</a:t>
            </a:r>
            <a:r>
              <a:rPr lang="en-US" baseline="0" smtClean="0"/>
              <a:t> hình ảnh thực tế, bảng giá trị tham khảo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1119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921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727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509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62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414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906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337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53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230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107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mtClean="0"/>
              <a:t>Trồng cây</a:t>
            </a:r>
            <a:r>
              <a:rPr lang="en-US" baseline="0" smtClean="0"/>
              <a:t> trong dung dịch dinh dưỡng, rễ được giữ trong các giá thể như xơ dừa, trấu, sỏi nhẹ, mút xốp…</a:t>
            </a:r>
          </a:p>
          <a:p>
            <a:pPr lvl="0">
              <a:spcBef>
                <a:spcPts val="0"/>
              </a:spcBef>
              <a:buNone/>
            </a:pPr>
            <a:r>
              <a:rPr lang="en-US" smtClean="0"/>
              <a:t>Đối</a:t>
            </a:r>
            <a:r>
              <a:rPr lang="en-US" baseline="0" smtClean="0"/>
              <a:t> với mô hình này ta có thể tận dụng về mặt không gian.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3072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674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640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748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42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3692" y="4220090"/>
            <a:ext cx="794875" cy="98573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8" y="3053286"/>
            <a:ext cx="782014" cy="890356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20"/>
            <a:ext cx="370864" cy="809587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5" y="3128353"/>
            <a:ext cx="730670" cy="895810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7" y="3285712"/>
            <a:ext cx="805934" cy="750837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2"/>
            <a:ext cx="873792" cy="600259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208" cy="679226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1" y="3994834"/>
            <a:ext cx="919681" cy="950907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1" y="4036537"/>
            <a:ext cx="890356" cy="7068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1" y="3186156"/>
            <a:ext cx="829754" cy="780162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60" y="3186146"/>
            <a:ext cx="599145" cy="706812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4" y="4813558"/>
            <a:ext cx="816943" cy="313966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0883" cy="73062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30" y="3104431"/>
            <a:ext cx="684731" cy="721462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45" cy="372666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1" y="4729061"/>
            <a:ext cx="508531" cy="324975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34" cy="567281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90" y="3053271"/>
            <a:ext cx="541559" cy="67927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4" y="4028294"/>
            <a:ext cx="734323" cy="723314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433" cy="244207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3" y="4082883"/>
            <a:ext cx="690236" cy="510383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3" y="3417442"/>
            <a:ext cx="317619" cy="65900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5707037" y="4213989"/>
            <a:ext cx="884796" cy="750833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115838" y="4509560"/>
            <a:ext cx="537852" cy="464440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3" y="3966329"/>
            <a:ext cx="846268" cy="598458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94" y="3021440"/>
            <a:ext cx="493819" cy="63153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6"/>
            <a:ext cx="666365" cy="75268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1" y="4742878"/>
            <a:ext cx="681078" cy="455286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5" y="4614394"/>
            <a:ext cx="308461" cy="330480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5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91" name="Shape 291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292" name="Shape 292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1" name="Shape 321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grpSp>
        <p:nvGrpSpPr>
          <p:cNvPr id="326" name="Shape 326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27" name="Shape 32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6" name="Shape 356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747925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body" idx="2"/>
          </p:nvPr>
        </p:nvSpPr>
        <p:spPr>
          <a:xfrm>
            <a:off x="2953086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1" name="Shape 361"/>
          <p:cNvSpPr txBox="1">
            <a:spLocks noGrp="1"/>
          </p:cNvSpPr>
          <p:nvPr>
            <p:ph type="body" idx="3"/>
          </p:nvPr>
        </p:nvSpPr>
        <p:spPr>
          <a:xfrm>
            <a:off x="5158248" y="1308875"/>
            <a:ext cx="2097899" cy="3617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63" name="Shape 363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92" name="Shape 392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395" name="Shape 395"/>
          <p:cNvGrpSpPr/>
          <p:nvPr/>
        </p:nvGrpSpPr>
        <p:grpSpPr>
          <a:xfrm>
            <a:off x="7442902" y="-91153"/>
            <a:ext cx="1796289" cy="5330574"/>
            <a:chOff x="6023725" y="842300"/>
            <a:chExt cx="1358150" cy="4030375"/>
          </a:xfrm>
        </p:grpSpPr>
        <p:sp>
          <p:nvSpPr>
            <p:cNvPr id="396" name="Shape 396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425" name="Shape 425"/>
          <p:cNvCxnSpPr/>
          <p:nvPr/>
        </p:nvCxnSpPr>
        <p:spPr>
          <a:xfrm>
            <a:off x="850475" y="1031425"/>
            <a:ext cx="60377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7302880" y="-294361"/>
            <a:ext cx="450549" cy="558733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-35374" y="3366962"/>
            <a:ext cx="443259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817947" y="3439660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742973" y="4166676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360954" y="450691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-77078" y="1488018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052571" y="482525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052577" y="4132326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430898" y="4873170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522443" y="4000279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829403" y="4583868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963978" y="1338718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Shape 483"/>
          <p:cNvSpPr/>
          <p:nvPr/>
        </p:nvSpPr>
        <p:spPr>
          <a:xfrm rot="-2426120">
            <a:off x="7110131" y="4877011"/>
            <a:ext cx="279909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659647" y="4370196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797587" y="3078732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782420" y="4885132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46877" y="608614"/>
            <a:ext cx="210213" cy="4588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45010" y="355961"/>
            <a:ext cx="414157" cy="50776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-7" y="1013366"/>
            <a:ext cx="372517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699356" y="179111"/>
            <a:ext cx="521291" cy="538991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00454" y="4557599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58966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35015" y="4075593"/>
            <a:ext cx="339602" cy="4006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21257" y="4998018"/>
            <a:ext cx="463058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243127" y="5420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-38626" y="579045"/>
            <a:ext cx="297605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955989" y="-57166"/>
            <a:ext cx="323616" cy="32154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333293" y="4678454"/>
            <a:ext cx="306966" cy="385026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91624" y="4552927"/>
            <a:ext cx="416228" cy="409987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525678" y="4911343"/>
            <a:ext cx="391238" cy="289294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703" y="4900230"/>
            <a:ext cx="180032" cy="373538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 rot="1920548">
            <a:off x="8225550" y="625274"/>
            <a:ext cx="501521" cy="425556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46867" y="4064142"/>
            <a:ext cx="479680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 rot="-5400000">
            <a:off x="7996280" y="316929"/>
            <a:ext cx="279905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801760" y="790270"/>
            <a:ext cx="377708" cy="426637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58962" y="4957957"/>
            <a:ext cx="386047" cy="258064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8699345" y="1151406"/>
            <a:ext cx="174841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23"/>
            <a:ext cx="9143797" cy="5143377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D4965"/>
              </a:buClr>
              <a:buSzPct val="1000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jp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ctrTitle"/>
          </p:nvPr>
        </p:nvSpPr>
        <p:spPr>
          <a:xfrm>
            <a:off x="2305100" y="454469"/>
            <a:ext cx="6153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MẪU SLIDE POWERPOINT ĐẸP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5288973" y="1828800"/>
            <a:ext cx="316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1C4587"/>
                </a:solidFill>
                <a:latin typeface="Sniglet" panose="020B0604020202020204" charset="0"/>
              </a:rPr>
              <a:t>HTTP://WWW.PHAMLOCBLOG.COM</a:t>
            </a:r>
            <a:endParaRPr lang="en-US" sz="1600" dirty="0">
              <a:solidFill>
                <a:srgbClr val="1C4587"/>
              </a:solidFill>
              <a:latin typeface="Sniglet" panose="020B0604020202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smtClean="0">
                <a:latin typeface="+mj-lt"/>
              </a:rPr>
              <a:t>Board điều khiển:</a:t>
            </a:r>
            <a:endParaRPr lang="en" sz="280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95140" y="1304926"/>
            <a:ext cx="689113" cy="18573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Node</a:t>
            </a:r>
          </a:p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MCU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" y="1323975"/>
            <a:ext cx="1447800" cy="5547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Cảm biến nhiệt độ, độ ẩm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36285" y="1150730"/>
            <a:ext cx="1046922" cy="452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Realtime Clock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99348" y="2341107"/>
            <a:ext cx="893832" cy="3112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Register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43220" y="2995875"/>
            <a:ext cx="1011030" cy="2070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Relay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32" y="4002404"/>
            <a:ext cx="1423608" cy="952501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3689351" y="2245359"/>
            <a:ext cx="1162049" cy="115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STM32</a:t>
            </a:r>
          </a:p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F103C8T6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200" y="1981200"/>
            <a:ext cx="1447800" cy="5547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Cảm biến ánh sáng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818" y="2624138"/>
            <a:ext cx="1447800" cy="5547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Cảm biến nồng độ dung dịch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95620" y="3148275"/>
            <a:ext cx="1011030" cy="2070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Relay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748020" y="3300675"/>
            <a:ext cx="1011030" cy="2070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Relay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6268244" y="3612197"/>
            <a:ext cx="85249" cy="876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6453981" y="3609816"/>
            <a:ext cx="85249" cy="876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6644481" y="3609816"/>
            <a:ext cx="85249" cy="876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592580" y="1458660"/>
            <a:ext cx="556259" cy="285750"/>
          </a:xfrm>
          <a:prstGeom prst="rightArrow">
            <a:avLst>
              <a:gd name="adj1" fmla="val 68532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1592580" y="2066002"/>
            <a:ext cx="586739" cy="285750"/>
          </a:xfrm>
          <a:prstGeom prst="rightArrow">
            <a:avLst>
              <a:gd name="adj1" fmla="val 7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I2C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1569720" y="2737148"/>
            <a:ext cx="594360" cy="285750"/>
          </a:xfrm>
          <a:prstGeom prst="rightArrow">
            <a:avLst>
              <a:gd name="adj1" fmla="val 70591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Left-Right Arrow 19"/>
          <p:cNvSpPr/>
          <p:nvPr/>
        </p:nvSpPr>
        <p:spPr>
          <a:xfrm>
            <a:off x="2910840" y="2609215"/>
            <a:ext cx="737870" cy="381000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uart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4937760" y="2352040"/>
            <a:ext cx="525780" cy="273050"/>
          </a:xfrm>
          <a:prstGeom prst="rightArrow">
            <a:avLst>
              <a:gd name="adj1" fmla="val 7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spi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5400000">
            <a:off x="5847715" y="2719073"/>
            <a:ext cx="233679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-Right Arrow 40"/>
          <p:cNvSpPr/>
          <p:nvPr/>
        </p:nvSpPr>
        <p:spPr>
          <a:xfrm rot="5400000">
            <a:off x="2132012" y="3427414"/>
            <a:ext cx="798832" cy="36258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accent1">
                    <a:lumMod val="50000"/>
                  </a:schemeClr>
                </a:solidFill>
              </a:rPr>
              <a:t>MQTT</a:t>
            </a:r>
            <a:endParaRPr 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 rot="5400000">
            <a:off x="3944938" y="1727518"/>
            <a:ext cx="614044" cy="381000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5400000">
            <a:off x="4023360" y="176022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I2C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24000" y="2743200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accent1">
                    <a:lumMod val="50000"/>
                  </a:schemeClr>
                </a:solidFill>
              </a:rPr>
              <a:t>analog</a:t>
            </a:r>
            <a:endParaRPr 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box_light"/>
          <p:cNvSpPr/>
          <p:nvPr/>
        </p:nvSpPr>
        <p:spPr>
          <a:xfrm>
            <a:off x="2354580" y="1706880"/>
            <a:ext cx="3360420" cy="2331720"/>
          </a:xfrm>
          <a:prstGeom prst="borderCallout1">
            <a:avLst>
              <a:gd name="adj1" fmla="val 25792"/>
              <a:gd name="adj2" fmla="val -273"/>
              <a:gd name="adj3" fmla="val 27434"/>
              <a:gd name="adj4" fmla="val -349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ligh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473" y="1768815"/>
            <a:ext cx="2340927" cy="220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_light"/>
          <p:cNvSpPr txBox="1"/>
          <p:nvPr/>
        </p:nvSpPr>
        <p:spPr>
          <a:xfrm>
            <a:off x="4660900" y="174752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BH1750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box_temp"/>
          <p:cNvSpPr/>
          <p:nvPr/>
        </p:nvSpPr>
        <p:spPr>
          <a:xfrm>
            <a:off x="2405380" y="1511300"/>
            <a:ext cx="2788920" cy="2184400"/>
          </a:xfrm>
          <a:prstGeom prst="borderCallout1">
            <a:avLst>
              <a:gd name="adj1" fmla="val 25792"/>
              <a:gd name="adj2" fmla="val -273"/>
              <a:gd name="adj3" fmla="val 7691"/>
              <a:gd name="adj4" fmla="val -3524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te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15" y="1601392"/>
            <a:ext cx="1823085" cy="198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_temp"/>
          <p:cNvSpPr txBox="1"/>
          <p:nvPr/>
        </p:nvSpPr>
        <p:spPr>
          <a:xfrm>
            <a:off x="4122420" y="1851660"/>
            <a:ext cx="81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DHT22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box_ppm"/>
          <p:cNvSpPr/>
          <p:nvPr/>
        </p:nvSpPr>
        <p:spPr>
          <a:xfrm>
            <a:off x="2593340" y="1498600"/>
            <a:ext cx="3578860" cy="2344420"/>
          </a:xfrm>
          <a:prstGeom prst="borderCallout1">
            <a:avLst>
              <a:gd name="adj1" fmla="val 25792"/>
              <a:gd name="adj2" fmla="val -273"/>
              <a:gd name="adj3" fmla="val 52364"/>
              <a:gd name="adj4" fmla="val -338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pm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23" y="1774165"/>
            <a:ext cx="2639377" cy="198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_ppm"/>
          <p:cNvSpPr txBox="1"/>
          <p:nvPr/>
        </p:nvSpPr>
        <p:spPr>
          <a:xfrm>
            <a:off x="5029200" y="1567180"/>
            <a:ext cx="1074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BK_PPM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box_mcu"/>
          <p:cNvSpPr/>
          <p:nvPr/>
        </p:nvSpPr>
        <p:spPr>
          <a:xfrm>
            <a:off x="3726180" y="1257300"/>
            <a:ext cx="3970020" cy="3162300"/>
          </a:xfrm>
          <a:prstGeom prst="borderCallout1">
            <a:avLst>
              <a:gd name="adj1" fmla="val 25792"/>
              <a:gd name="adj2" fmla="val -273"/>
              <a:gd name="adj3" fmla="val 22262"/>
              <a:gd name="adj4" fmla="val -246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mcu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915" y="1337298"/>
            <a:ext cx="3296285" cy="293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_mcu"/>
          <p:cNvSpPr txBox="1"/>
          <p:nvPr/>
        </p:nvSpPr>
        <p:spPr>
          <a:xfrm>
            <a:off x="6146800" y="1346200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ESP8266 WiFi Soc</a:t>
            </a:r>
          </a:p>
        </p:txBody>
      </p:sp>
      <p:sp>
        <p:nvSpPr>
          <p:cNvPr id="66" name="box_arm"/>
          <p:cNvSpPr/>
          <p:nvPr/>
        </p:nvSpPr>
        <p:spPr>
          <a:xfrm rot="10800000">
            <a:off x="127000" y="1272540"/>
            <a:ext cx="3027680" cy="3045460"/>
          </a:xfrm>
          <a:prstGeom prst="borderCallout1">
            <a:avLst>
              <a:gd name="adj1" fmla="val 78560"/>
              <a:gd name="adj2" fmla="val 303"/>
              <a:gd name="adj3" fmla="val 58829"/>
              <a:gd name="adj4" fmla="val -232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arm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286000"/>
            <a:ext cx="2886148" cy="1771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_arm"/>
          <p:cNvSpPr txBox="1"/>
          <p:nvPr/>
        </p:nvSpPr>
        <p:spPr>
          <a:xfrm>
            <a:off x="1828800" y="1402080"/>
            <a:ext cx="1135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ARM 32bit CortexM3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9" name="box_realtime"/>
          <p:cNvSpPr/>
          <p:nvPr/>
        </p:nvSpPr>
        <p:spPr>
          <a:xfrm rot="10800000">
            <a:off x="304800" y="1318260"/>
            <a:ext cx="2674620" cy="2847340"/>
          </a:xfrm>
          <a:prstGeom prst="borderCallout1">
            <a:avLst>
              <a:gd name="adj1" fmla="val 78560"/>
              <a:gd name="adj2" fmla="val 303"/>
              <a:gd name="adj3" fmla="val 94783"/>
              <a:gd name="adj4" fmla="val -345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realtim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" y="2032000"/>
            <a:ext cx="2594545" cy="206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_realtime"/>
          <p:cNvSpPr txBox="1"/>
          <p:nvPr/>
        </p:nvSpPr>
        <p:spPr>
          <a:xfrm>
            <a:off x="1630680" y="1325880"/>
            <a:ext cx="149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Realtime clock DS1307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" name="box_register"/>
          <p:cNvSpPr/>
          <p:nvPr/>
        </p:nvSpPr>
        <p:spPr>
          <a:xfrm rot="10800000">
            <a:off x="1866900" y="1592580"/>
            <a:ext cx="2659380" cy="2573020"/>
          </a:xfrm>
          <a:prstGeom prst="borderCallout1">
            <a:avLst>
              <a:gd name="adj1" fmla="val 78560"/>
              <a:gd name="adj2" fmla="val 303"/>
              <a:gd name="adj3" fmla="val 64859"/>
              <a:gd name="adj4" fmla="val -393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register"/>
          <p:cNvGrpSpPr>
            <a:grpSpLocks/>
          </p:cNvGrpSpPr>
          <p:nvPr/>
        </p:nvGrpSpPr>
        <p:grpSpPr bwMode="auto">
          <a:xfrm>
            <a:off x="2016442" y="1638300"/>
            <a:ext cx="2390458" cy="2299661"/>
            <a:chOff x="1033068" y="625098"/>
            <a:chExt cx="3426371" cy="3800313"/>
          </a:xfrm>
        </p:grpSpPr>
        <p:pic>
          <p:nvPicPr>
            <p:cNvPr id="74" name="Picture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068" y="1657155"/>
              <a:ext cx="3032178" cy="2768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TextBox 13"/>
            <p:cNvSpPr txBox="1">
              <a:spLocks noChangeArrowheads="1"/>
            </p:cNvSpPr>
            <p:nvPr/>
          </p:nvSpPr>
          <p:spPr bwMode="auto">
            <a:xfrm>
              <a:off x="2379505" y="625098"/>
              <a:ext cx="2079934" cy="1236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accent1">
                      <a:lumMod val="50000"/>
                    </a:schemeClr>
                  </a:solidFill>
                </a:rPr>
                <a:t>Register </a:t>
              </a:r>
              <a:endParaRPr lang="en-US" altLang="en-US" sz="140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smtClean="0">
                  <a:solidFill>
                    <a:schemeClr val="accent1">
                      <a:lumMod val="50000"/>
                    </a:schemeClr>
                  </a:solidFill>
                </a:rPr>
                <a:t>74HC595</a:t>
              </a:r>
              <a:endParaRPr lang="en-US" altLang="en-US" sz="1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76" name="box_relay"/>
          <p:cNvSpPr/>
          <p:nvPr/>
        </p:nvSpPr>
        <p:spPr>
          <a:xfrm rot="10800000">
            <a:off x="1155700" y="1231900"/>
            <a:ext cx="3238500" cy="2997200"/>
          </a:xfrm>
          <a:prstGeom prst="borderCallout1">
            <a:avLst>
              <a:gd name="adj1" fmla="val 78560"/>
              <a:gd name="adj2" fmla="val 303"/>
              <a:gd name="adj3" fmla="val 39253"/>
              <a:gd name="adj4" fmla="val -356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relay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355468"/>
            <a:ext cx="2921000" cy="282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_relay"/>
          <p:cNvSpPr txBox="1"/>
          <p:nvPr/>
        </p:nvSpPr>
        <p:spPr>
          <a:xfrm>
            <a:off x="3384550" y="1403350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Relay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5749" y="4529232"/>
            <a:ext cx="1766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accent1">
                    <a:lumMod val="50000"/>
                  </a:schemeClr>
                </a:solidFill>
              </a:rPr>
              <a:t>Sơ đồ tổng quát</a:t>
            </a:r>
            <a:endParaRPr 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3884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3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16" grpId="0" animBg="1"/>
      <p:bldP spid="33" grpId="0" animBg="1"/>
      <p:bldP spid="34" grpId="0" animBg="1"/>
      <p:bldP spid="17" grpId="0" animBg="1"/>
      <p:bldP spid="36" grpId="0" animBg="1"/>
      <p:bldP spid="37" grpId="0" animBg="1"/>
      <p:bldP spid="20" grpId="0" animBg="1"/>
      <p:bldP spid="29" grpId="0" animBg="1"/>
      <p:bldP spid="40" grpId="0" animBg="1"/>
      <p:bldP spid="41" grpId="0" animBg="1"/>
      <p:bldP spid="42" grpId="0" animBg="1"/>
      <p:bldP spid="32" grpId="0"/>
      <p:bldP spid="35" grpId="0"/>
      <p:bldP spid="44" grpId="0" animBg="1"/>
      <p:bldP spid="44" grpId="1" animBg="1"/>
      <p:bldP spid="46" grpId="0"/>
      <p:bldP spid="46" grpId="1"/>
      <p:bldP spid="56" grpId="0" animBg="1"/>
      <p:bldP spid="56" grpId="1" animBg="1"/>
      <p:bldP spid="45" grpId="0"/>
      <p:bldP spid="45" grpId="1"/>
      <p:bldP spid="60" grpId="0" animBg="1"/>
      <p:bldP spid="60" grpId="1" animBg="1"/>
      <p:bldP spid="47" grpId="0"/>
      <p:bldP spid="47" grpId="1"/>
      <p:bldP spid="63" grpId="0" animBg="1"/>
      <p:bldP spid="63" grpId="1" animBg="1"/>
      <p:bldP spid="54" grpId="0"/>
      <p:bldP spid="54" grpId="1"/>
      <p:bldP spid="66" grpId="0" animBg="1"/>
      <p:bldP spid="66" grpId="1" animBg="1"/>
      <p:bldP spid="58" grpId="0"/>
      <p:bldP spid="58" grpId="1"/>
      <p:bldP spid="69" grpId="0" animBg="1"/>
      <p:bldP spid="69" grpId="1" animBg="1"/>
      <p:bldP spid="59" grpId="0"/>
      <p:bldP spid="59" grpId="1"/>
      <p:bldP spid="72" grpId="0" animBg="1"/>
      <p:bldP spid="72" grpId="1" animBg="1"/>
      <p:bldP spid="76" grpId="0" animBg="1"/>
      <p:bldP spid="76" grpId="1" animBg="1"/>
      <p:bldP spid="62" grpId="0"/>
      <p:bldP spid="62" grpId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smtClean="0">
                <a:latin typeface="+mj-lt"/>
              </a:rPr>
              <a:t>Thiết bị điều khiển</a:t>
            </a:r>
            <a:endParaRPr lang="en" sz="2800">
              <a:latin typeface="+mj-lt"/>
            </a:endParaRPr>
          </a:p>
        </p:txBody>
      </p:sp>
      <p:pic>
        <p:nvPicPr>
          <p:cNvPr id="5" name="bơ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454727"/>
            <a:ext cx="3631225" cy="305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x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21" y="1460211"/>
            <a:ext cx="328771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l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775" y="1199861"/>
            <a:ext cx="3003551" cy="322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hape 549"/>
          <p:cNvSpPr txBox="1">
            <a:spLocks noGrp="1"/>
          </p:cNvSpPr>
          <p:nvPr>
            <p:ph type="body" idx="1"/>
          </p:nvPr>
        </p:nvSpPr>
        <p:spPr>
          <a:xfrm>
            <a:off x="532774" y="1383518"/>
            <a:ext cx="2869334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000" smtClean="0">
                <a:latin typeface="+mj-lt"/>
              </a:rPr>
              <a:t>Máy bơm</a:t>
            </a:r>
            <a:endParaRPr lang="en" sz="2000">
              <a:latin typeface="+mj-lt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 sz="2000" smtClean="0">
                <a:latin typeface="+mj-lt"/>
              </a:rPr>
              <a:t>Đèn LED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smtClean="0">
                <a:latin typeface="+mj-lt"/>
              </a:rPr>
              <a:t>Máy sủi oxi</a:t>
            </a:r>
            <a:endParaRPr lang="en" sz="2000">
              <a:latin typeface="+mj-lt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707584" y="1213158"/>
            <a:ext cx="3158999" cy="15151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- </a:t>
            </a:r>
            <a:r>
              <a:rPr lang="en" sz="200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Thiết bị đo ppm phổ biến trên thị trường</a:t>
            </a:r>
            <a:endParaRPr lang="en" sz="200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smtClean="0">
                <a:latin typeface="+mj-lt"/>
              </a:rPr>
              <a:t>Mạch chức năng đo PPM</a:t>
            </a:r>
            <a:endParaRPr lang="en" sz="2800">
              <a:latin typeface="+mj-lt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" y="1257156"/>
            <a:ext cx="37814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112" y="1292081"/>
            <a:ext cx="4051300" cy="30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075709" y="2923309"/>
            <a:ext cx="692727" cy="5126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844146" y="2854036"/>
            <a:ext cx="692727" cy="5126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1018" y="4668982"/>
            <a:ext cx="228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Thiết bị </a:t>
            </a:r>
            <a:r>
              <a:rPr lang="en-US" sz="2000" b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BK-PPM</a:t>
            </a:r>
            <a:endParaRPr lang="en-US" sz="2000" b="1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371" y="125095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067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" grpId="0" build="p"/>
      <p:bldP spid="3" grpId="0" animBg="1"/>
      <p:bldP spid="10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smtClean="0">
                <a:latin typeface="+mj-lt"/>
              </a:rPr>
              <a:t>Mạch chức năng đo PPM</a:t>
            </a:r>
            <a:endParaRPr lang="en" sz="280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84200" y="1467416"/>
            <a:ext cx="1311267" cy="949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/>
              <a:t>Oscillator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01901" y="1467416"/>
            <a:ext cx="1375052" cy="949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/>
              <a:t>Gain Loop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664145" y="1433030"/>
            <a:ext cx="1292155" cy="94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/>
              <a:t>AC to DC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026411" y="1838262"/>
            <a:ext cx="372468" cy="238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105552" y="1788442"/>
            <a:ext cx="372468" cy="240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748722" y="3314700"/>
            <a:ext cx="858078" cy="434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/>
              <a:t>Probe</a:t>
            </a:r>
          </a:p>
        </p:txBody>
      </p:sp>
      <p:sp>
        <p:nvSpPr>
          <p:cNvPr id="5" name="Right Arrow 4"/>
          <p:cNvSpPr/>
          <p:nvPr/>
        </p:nvSpPr>
        <p:spPr>
          <a:xfrm rot="5400000">
            <a:off x="2696956" y="2744998"/>
            <a:ext cx="622852" cy="212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6200000">
            <a:off x="3048691" y="2738372"/>
            <a:ext cx="622852" cy="212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05075" y="4117975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accent1">
                    <a:lumMod val="50000"/>
                  </a:schemeClr>
                </a:solidFill>
              </a:rPr>
              <a:t>Sơ đồ khối của mạch</a:t>
            </a:r>
            <a:endParaRPr lang="en-US" sz="2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6188352" y="1807492"/>
            <a:ext cx="372468" cy="240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984875" y="1409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Output</a:t>
            </a:r>
            <a:endParaRPr lang="en-US" sz="18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1088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5" grpId="0" animBg="1"/>
      <p:bldP spid="19" grpId="0" animBg="1"/>
      <p:bldP spid="6" grpId="0"/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smtClean="0">
                <a:latin typeface="+mj-lt"/>
              </a:rPr>
              <a:t>Mạch chức năng đo PPM</a:t>
            </a:r>
            <a:endParaRPr lang="en" sz="280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43275" y="1631497"/>
            <a:ext cx="1619250" cy="206057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4" name="Group 21"/>
          <p:cNvGrpSpPr>
            <a:grpSpLocks/>
          </p:cNvGrpSpPr>
          <p:nvPr/>
        </p:nvGrpSpPr>
        <p:grpSpPr bwMode="auto">
          <a:xfrm>
            <a:off x="1492250" y="1615622"/>
            <a:ext cx="5378448" cy="1866900"/>
            <a:chOff x="1594485" y="3778439"/>
            <a:chExt cx="5378262" cy="1865930"/>
          </a:xfrm>
        </p:grpSpPr>
        <p:sp>
          <p:nvSpPr>
            <p:cNvPr id="35" name="Rectangle 34"/>
            <p:cNvSpPr/>
            <p:nvPr/>
          </p:nvSpPr>
          <p:spPr>
            <a:xfrm>
              <a:off x="4231232" y="5203273"/>
              <a:ext cx="46035" cy="249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4223294" y="4387722"/>
              <a:ext cx="44448" cy="2760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7" name="Group 18"/>
            <p:cNvGrpSpPr>
              <a:grpSpLocks/>
            </p:cNvGrpSpPr>
            <p:nvPr/>
          </p:nvGrpSpPr>
          <p:grpSpPr bwMode="auto">
            <a:xfrm>
              <a:off x="1594485" y="3778439"/>
              <a:ext cx="5378262" cy="1865930"/>
              <a:chOff x="1202600" y="3856909"/>
              <a:chExt cx="5378262" cy="1865930"/>
            </a:xfrm>
          </p:grpSpPr>
          <p:grpSp>
            <p:nvGrpSpPr>
              <p:cNvPr id="38" name="Group 14"/>
              <p:cNvGrpSpPr>
                <a:grpSpLocks/>
              </p:cNvGrpSpPr>
              <p:nvPr/>
            </p:nvGrpSpPr>
            <p:grpSpPr bwMode="auto">
              <a:xfrm>
                <a:off x="1202600" y="3856909"/>
                <a:ext cx="5378262" cy="1865930"/>
                <a:chOff x="523331" y="3888904"/>
                <a:chExt cx="5378262" cy="186593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23331" y="3888904"/>
                  <a:ext cx="1244557" cy="9535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800" dirty="0"/>
                    <a:t>PPM meter </a:t>
                  </a:r>
                </a:p>
              </p:txBody>
            </p:sp>
            <p:sp>
              <p:nvSpPr>
                <p:cNvPr id="41" name="Right Arrow 40"/>
                <p:cNvSpPr/>
                <p:nvPr/>
              </p:nvSpPr>
              <p:spPr>
                <a:xfrm>
                  <a:off x="1767888" y="4287160"/>
                  <a:ext cx="1227095" cy="15708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877512" y="4174506"/>
                  <a:ext cx="639740" cy="3125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/>
                    <a:t>10K</a:t>
                  </a: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3007683" y="4753642"/>
                  <a:ext cx="379399" cy="5347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753692" y="5537460"/>
                  <a:ext cx="887381" cy="2173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/>
                    <a:t>GND</a:t>
                  </a:r>
                </a:p>
              </p:txBody>
            </p:sp>
            <p:sp>
              <p:nvSpPr>
                <p:cNvPr id="45" name="Right Arrow 44"/>
                <p:cNvSpPr/>
                <p:nvPr/>
              </p:nvSpPr>
              <p:spPr>
                <a:xfrm>
                  <a:off x="3517252" y="4287160"/>
                  <a:ext cx="979454" cy="15708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501467" y="3888904"/>
                  <a:ext cx="1400126" cy="9535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800" dirty="0"/>
                    <a:t>NodeMCU</a:t>
                  </a:r>
                </a:p>
              </p:txBody>
            </p:sp>
          </p:grpSp>
          <p:sp>
            <p:nvSpPr>
              <p:cNvPr id="39" name="Rectangle 38"/>
              <p:cNvSpPr/>
              <p:nvPr/>
            </p:nvSpPr>
            <p:spPr>
              <a:xfrm>
                <a:off x="3564718" y="4818434"/>
                <a:ext cx="623866" cy="3490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20K</a:t>
                </a:r>
              </a:p>
            </p:txBody>
          </p:sp>
        </p:grpSp>
      </p:grpSp>
      <p:sp>
        <p:nvSpPr>
          <p:cNvPr id="47" name="Rectangle 46"/>
          <p:cNvSpPr/>
          <p:nvPr/>
        </p:nvSpPr>
        <p:spPr>
          <a:xfrm>
            <a:off x="904875" y="2939597"/>
            <a:ext cx="2066925" cy="80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/>
              <a:t>Voltage Regualtor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/>
              <a:t> Vo = 1/3 Vi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736850" y="2661785"/>
            <a:ext cx="606425" cy="354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386113" y="4245178"/>
            <a:ext cx="4985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ctr">
              <a:defRPr/>
            </a:pPr>
            <a:r>
              <a:rPr lang="en-US" sz="1800">
                <a:solidFill>
                  <a:schemeClr val="accent1">
                    <a:lumMod val="50000"/>
                  </a:schemeClr>
                </a:solidFill>
              </a:rPr>
              <a:t>Hệ số TDS(ppm) sẽ được tính theo công </a:t>
            </a:r>
            <a:r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thức:</a:t>
            </a:r>
          </a:p>
          <a:p>
            <a:pPr lvl="3" algn="ctr">
              <a:defRPr/>
            </a:pPr>
            <a:r>
              <a:rPr lang="en-US" sz="1800" smtClean="0">
                <a:solidFill>
                  <a:srgbClr val="FF0000"/>
                </a:solidFill>
              </a:rPr>
              <a:t>TDS = Vp*k*3 (ppm), k = 400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8039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7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smtClean="0">
                <a:latin typeface="+mj-lt"/>
              </a:rPr>
              <a:t>Thực nghiệm</a:t>
            </a:r>
            <a:endParaRPr lang="en" sz="2800">
              <a:latin typeface="+mj-lt"/>
            </a:endParaRPr>
          </a:p>
        </p:txBody>
      </p:sp>
      <p:graphicFrame>
        <p:nvGraphicFramePr>
          <p:cNvPr id="601" name="Shape 601"/>
          <p:cNvGraphicFramePr/>
          <p:nvPr>
            <p:extLst>
              <p:ext uri="{D42A27DB-BD31-4B8C-83A1-F6EECF244321}">
                <p14:modId xmlns:p14="http://schemas.microsoft.com/office/powerpoint/2010/main" val="2144890600"/>
              </p:ext>
            </p:extLst>
          </p:nvPr>
        </p:nvGraphicFramePr>
        <p:xfrm>
          <a:off x="381000" y="1399581"/>
          <a:ext cx="6896100" cy="3199655"/>
        </p:xfrm>
        <a:graphic>
          <a:graphicData uri="http://schemas.openxmlformats.org/drawingml/2006/table">
            <a:tbl>
              <a:tblPr>
                <a:noFill/>
                <a:tableStyleId>{BE05E0FE-D782-4A1A-986F-B7B9CD512967}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550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smtClean="0">
                          <a:solidFill>
                            <a:srgbClr val="FFFFFF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Giá</a:t>
                      </a:r>
                      <a:r>
                        <a:rPr lang="en" sz="1800" b="1" baseline="0" smtClean="0">
                          <a:solidFill>
                            <a:srgbClr val="FFFFFF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 trị mẫu 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baseline="0" smtClean="0">
                          <a:solidFill>
                            <a:srgbClr val="FFFFFF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trung bình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baseline="0" smtClean="0">
                          <a:solidFill>
                            <a:srgbClr val="FFFFFF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(PPM)</a:t>
                      </a:r>
                      <a:endParaRPr lang="en" sz="1800" b="1">
                        <a:solidFill>
                          <a:srgbClr val="FFFFFF"/>
                        </a:solidFill>
                        <a:latin typeface="+mj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smtClean="0">
                          <a:solidFill>
                            <a:srgbClr val="FFFFFF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Giá</a:t>
                      </a:r>
                      <a:r>
                        <a:rPr lang="en" sz="1800" b="1" baseline="0" smtClean="0">
                          <a:solidFill>
                            <a:srgbClr val="FFFFFF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 trị đo thực tế trung bình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baseline="0" smtClean="0">
                          <a:solidFill>
                            <a:srgbClr val="FFFFFF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(PPM)</a:t>
                      </a:r>
                      <a:endParaRPr lang="en" sz="1800" b="1">
                        <a:solidFill>
                          <a:srgbClr val="FFFFFF"/>
                        </a:solidFill>
                        <a:latin typeface="+mj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400" b="1" baseline="0" smtClean="0">
                          <a:solidFill>
                            <a:srgbClr val="FFFFF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" sz="1800" b="1" baseline="0" smtClean="0">
                          <a:solidFill>
                            <a:srgbClr val="FFFFFF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Sai số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baseline="0" smtClean="0">
                          <a:solidFill>
                            <a:srgbClr val="FFFFFF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(%)</a:t>
                      </a:r>
                      <a:endParaRPr lang="en" sz="1800" b="1">
                        <a:solidFill>
                          <a:srgbClr val="FFFFFF"/>
                        </a:solidFill>
                        <a:latin typeface="+mj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55CC">
                        <a:alpha val="49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50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800" b="1" smtClean="0">
                          <a:solidFill>
                            <a:srgbClr val="3C78D8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Trường</a:t>
                      </a:r>
                      <a:r>
                        <a:rPr lang="en" sz="1800" b="1" baseline="0" smtClean="0">
                          <a:solidFill>
                            <a:srgbClr val="3C78D8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 hợp </a:t>
                      </a:r>
                      <a:r>
                        <a:rPr lang="en" sz="1800" b="1" baseline="0" smtClean="0">
                          <a:solidFill>
                            <a:srgbClr val="3C78D8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endParaRPr lang="en" sz="1800" b="1">
                        <a:solidFill>
                          <a:srgbClr val="3C78D8"/>
                        </a:solidFill>
                        <a:latin typeface="+mj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smtClean="0">
                          <a:solidFill>
                            <a:srgbClr val="3D4965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3000</a:t>
                      </a:r>
                      <a:endParaRPr lang="en" sz="1800" b="1">
                        <a:solidFill>
                          <a:srgbClr val="3D4965"/>
                        </a:solidFill>
                        <a:latin typeface="+mj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smtClean="0">
                          <a:solidFill>
                            <a:srgbClr val="3D4965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3135</a:t>
                      </a:r>
                      <a:endParaRPr lang="en" sz="1800" b="1">
                        <a:solidFill>
                          <a:srgbClr val="3D4965"/>
                        </a:solidFill>
                        <a:latin typeface="+mj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3D4965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50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800" b="1" smtClean="0">
                          <a:solidFill>
                            <a:srgbClr val="3C78D8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Trường</a:t>
                      </a:r>
                      <a:r>
                        <a:rPr lang="en" sz="1800" b="1" baseline="0" smtClean="0">
                          <a:solidFill>
                            <a:srgbClr val="3C78D8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 hợp 2</a:t>
                      </a:r>
                      <a:endParaRPr lang="en" sz="1800" b="1">
                        <a:solidFill>
                          <a:srgbClr val="3C78D8"/>
                        </a:solidFill>
                        <a:latin typeface="+mj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smtClean="0">
                          <a:solidFill>
                            <a:srgbClr val="3D4965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2330</a:t>
                      </a:r>
                      <a:endParaRPr lang="en" sz="1800" b="1">
                        <a:solidFill>
                          <a:srgbClr val="3D4965"/>
                        </a:solidFill>
                        <a:latin typeface="+mj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smtClean="0">
                          <a:solidFill>
                            <a:srgbClr val="3D4965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2210</a:t>
                      </a:r>
                      <a:endParaRPr lang="en" sz="1800" b="1">
                        <a:solidFill>
                          <a:srgbClr val="3D4965"/>
                        </a:solidFill>
                        <a:latin typeface="+mj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3D4965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507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smtClean="0">
                          <a:solidFill>
                            <a:srgbClr val="3C78D8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Trường</a:t>
                      </a:r>
                      <a:r>
                        <a:rPr lang="en" sz="1800" b="1" baseline="0" smtClean="0">
                          <a:solidFill>
                            <a:srgbClr val="3C78D8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 hợp 3</a:t>
                      </a:r>
                      <a:endParaRPr lang="en" sz="1800" b="1">
                        <a:solidFill>
                          <a:srgbClr val="3C78D8"/>
                        </a:solidFill>
                        <a:latin typeface="+mj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3D4965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3D4965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3D4965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smtClean="0">
                <a:latin typeface="+mj-lt"/>
              </a:rPr>
              <a:t>Ứng dụng mobile</a:t>
            </a:r>
            <a:endParaRPr lang="en" sz="240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684" y="1059543"/>
            <a:ext cx="2728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Công nghệ sử dụng:</a:t>
            </a:r>
            <a:endParaRPr lang="en-US" sz="2000" b="1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" name="Picture 4" descr="Image result for ionic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501076"/>
            <a:ext cx="6972526" cy="341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1297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674" name="Shape 674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400">
                <a:latin typeface="+mj-lt"/>
              </a:rPr>
              <a:t>Ứng dụng </a:t>
            </a:r>
            <a:r>
              <a:rPr lang="en" sz="2400" smtClean="0">
                <a:latin typeface="+mj-lt"/>
              </a:rPr>
              <a:t>mobile – Tính năng</a:t>
            </a:r>
            <a:endParaRPr lang="en" sz="2400">
              <a:latin typeface="+mj-lt"/>
            </a:endParaRPr>
          </a:p>
        </p:txBody>
      </p:sp>
      <p:pic>
        <p:nvPicPr>
          <p:cNvPr id="8" name="1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332" y="862769"/>
            <a:ext cx="1814867" cy="324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hape 549"/>
          <p:cNvSpPr txBox="1">
            <a:spLocks noGrp="1"/>
          </p:cNvSpPr>
          <p:nvPr>
            <p:ph type="body" idx="1"/>
          </p:nvPr>
        </p:nvSpPr>
        <p:spPr>
          <a:xfrm>
            <a:off x="0" y="1252890"/>
            <a:ext cx="4819650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000" smtClean="0">
                <a:latin typeface="+mj-lt"/>
              </a:rPr>
              <a:t>Đăng nhập người dùng</a:t>
            </a:r>
            <a:endParaRPr lang="en" sz="2000">
              <a:latin typeface="+mj-lt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 sz="2000" smtClean="0">
                <a:latin typeface="+mj-lt"/>
              </a:rPr>
              <a:t>Quản lý thông tin board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smtClean="0">
                <a:latin typeface="+mj-lt"/>
              </a:rPr>
              <a:t>Thêm thiết bị mới – Mã QR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smtClean="0">
                <a:latin typeface="+mj-lt"/>
              </a:rPr>
              <a:t>Giám sát hệ thống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smtClean="0">
                <a:latin typeface="+mj-lt"/>
              </a:rPr>
              <a:t>Điều khiển hệ thống</a:t>
            </a:r>
            <a:endParaRPr lang="en" sz="2000">
              <a:latin typeface="+mj-lt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" name="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66775"/>
            <a:ext cx="1852896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3" hidden="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98" y="1875402"/>
            <a:ext cx="1572552" cy="122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4" hidden="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19" y="885824"/>
            <a:ext cx="182295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5" hidden="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871" y="876300"/>
            <a:ext cx="1831346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ctrTitle" idx="4294967295"/>
          </p:nvPr>
        </p:nvSpPr>
        <p:spPr>
          <a:xfrm>
            <a:off x="685800" y="2286499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smtClean="0"/>
              <a:t>DEMO</a:t>
            </a:r>
            <a:endParaRPr lang="en" sz="6000"/>
          </a:p>
        </p:txBody>
      </p:sp>
      <p:sp>
        <p:nvSpPr>
          <p:cNvPr id="555" name="Shape 555"/>
          <p:cNvSpPr txBox="1">
            <a:spLocks noGrp="1"/>
          </p:cNvSpPr>
          <p:nvPr>
            <p:ph type="subTitle" idx="4294967295"/>
          </p:nvPr>
        </p:nvSpPr>
        <p:spPr>
          <a:xfrm>
            <a:off x="2339950" y="3411550"/>
            <a:ext cx="44640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2000"/>
          </a:p>
        </p:txBody>
      </p:sp>
      <p:sp>
        <p:nvSpPr>
          <p:cNvPr id="556" name="Shape 556"/>
          <p:cNvSpPr/>
          <p:nvPr/>
        </p:nvSpPr>
        <p:spPr>
          <a:xfrm>
            <a:off x="4572753" y="647123"/>
            <a:ext cx="1323527" cy="1341148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7" name="Shape 557"/>
          <p:cNvSpPr/>
          <p:nvPr/>
        </p:nvSpPr>
        <p:spPr>
          <a:xfrm rot="1473079">
            <a:off x="3369356" y="1316755"/>
            <a:ext cx="773816" cy="75376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4316768" y="518957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9" name="Shape 559"/>
          <p:cNvSpPr/>
          <p:nvPr/>
        </p:nvSpPr>
        <p:spPr>
          <a:xfrm rot="2487273">
            <a:off x="4098884" y="2012730"/>
            <a:ext cx="241052" cy="23424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6049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Shape 586"/>
          <p:cNvPicPr preferRelativeResize="0"/>
          <p:nvPr/>
        </p:nvPicPr>
        <p:blipFill rotWithShape="1">
          <a:blip r:embed="rId3">
            <a:alphaModFix/>
          </a:blip>
          <a:srcRect t="12122" b="2988"/>
          <a:stretch/>
        </p:blipFill>
        <p:spPr>
          <a:xfrm>
            <a:off x="280950" y="277725"/>
            <a:ext cx="8587599" cy="4588049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Shape 587"/>
          <p:cNvSpPr txBox="1">
            <a:spLocks noGrp="1"/>
          </p:cNvSpPr>
          <p:nvPr>
            <p:ph type="title" idx="4294967295"/>
          </p:nvPr>
        </p:nvSpPr>
        <p:spPr>
          <a:xfrm>
            <a:off x="280950" y="4333500"/>
            <a:ext cx="8587499" cy="532199"/>
          </a:xfrm>
          <a:prstGeom prst="rect">
            <a:avLst/>
          </a:prstGeom>
          <a:solidFill>
            <a:srgbClr val="1155CC">
              <a:alpha val="4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0">
                <a:solidFill>
                  <a:srgbClr val="FFFFFF"/>
                </a:solidFill>
              </a:rPr>
              <a:t>Want big impact? Use big image.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4294967295"/>
          </p:nvPr>
        </p:nvSpPr>
        <p:spPr>
          <a:xfrm>
            <a:off x="2213113" y="137900"/>
            <a:ext cx="6187690" cy="176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smtClean="0">
                <a:latin typeface="+mj-lt"/>
              </a:rPr>
              <a:t>ĐẠI HỌC QUỐC GIA TP.HCM TRƯỜNG ĐẠI HỌC BÁCH KHOA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000" smtClean="0">
                <a:latin typeface="+mj-lt"/>
              </a:rPr>
              <a:t>KHOA </a:t>
            </a:r>
            <a:r>
              <a:rPr lang="en" sz="200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KHOA</a:t>
            </a:r>
            <a:r>
              <a:rPr lang="en" sz="2000" smtClean="0">
                <a:latin typeface="+mj-lt"/>
              </a:rPr>
              <a:t> HỌC VÀ KỸ THUẬT MÁY TÍNH</a:t>
            </a:r>
          </a:p>
        </p:txBody>
      </p:sp>
      <p:pic>
        <p:nvPicPr>
          <p:cNvPr id="532" name="Shape 5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355662"/>
            <a:ext cx="1189681" cy="1168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153883" y="3592286"/>
            <a:ext cx="320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GVHS: ThS Nguyễn Cao Trí</a:t>
            </a:r>
          </a:p>
          <a:p>
            <a:r>
              <a:rPr lang="en-US" sz="1800" b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GVPB: ThS Lê Đình Thuận</a:t>
            </a:r>
            <a:endParaRPr lang="en-US" sz="1800" b="1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84700" y="3315608"/>
            <a:ext cx="396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SVTH 1: Huỳnh Bá Thạch          </a:t>
            </a:r>
            <a:r>
              <a:rPr lang="en-US" b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n-US" b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51303742)</a:t>
            </a:r>
          </a:p>
          <a:p>
            <a:r>
              <a:rPr lang="en-US" b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SVTH 2: Tạ Chí Tây                    </a:t>
            </a:r>
            <a:r>
              <a:rPr lang="en-US" b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n-US" b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51303574)</a:t>
            </a:r>
          </a:p>
          <a:p>
            <a:r>
              <a:rPr lang="en-US" b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SVTH 3: Nguyễn Đình Dũng      </a:t>
            </a:r>
            <a:r>
              <a:rPr lang="en-US" b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n-US" b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51300665)</a:t>
            </a:r>
          </a:p>
          <a:p>
            <a:r>
              <a:rPr lang="en-US" b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SVTH 4: Nguyễn Lê Minh Khôi  </a:t>
            </a:r>
            <a:r>
              <a:rPr lang="en-US" b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n-US" b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51301906)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5083" y="2035629"/>
            <a:ext cx="75697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+mj-lt"/>
              </a:rPr>
              <a:t>XÂY DỰNG BOARD ĐIỀU KHIỂN VÀ</a:t>
            </a:r>
            <a:br>
              <a:rPr lang="en-US" sz="2800" b="1">
                <a:solidFill>
                  <a:schemeClr val="accent1">
                    <a:lumMod val="50000"/>
                  </a:schemeClr>
                </a:solidFill>
                <a:latin typeface="+mj-lt"/>
              </a:rPr>
            </a:br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+mj-lt"/>
              </a:rPr>
              <a:t>HỆ THỐNG HỖ TRỢ NÔNG NGHIỆP ĐÔ THỊ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681" name="Shape 68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iPhone Project</a:t>
            </a:r>
          </a:p>
        </p:txBody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747925" y="1297039"/>
            <a:ext cx="40598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/>
        </p:nvSpPr>
        <p:spPr>
          <a:xfrm>
            <a:off x="3393700" y="864533"/>
            <a:ext cx="4858468" cy="378237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3597011" y="1058116"/>
            <a:ext cx="4451999" cy="2842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697" name="Shape 69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Desktop Project</a:t>
            </a:r>
          </a:p>
        </p:txBody>
      </p:sp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747925" y="1297050"/>
            <a:ext cx="2254800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ctrTitle" idx="4294967295"/>
          </p:nvPr>
        </p:nvSpPr>
        <p:spPr>
          <a:xfrm>
            <a:off x="3657037" y="1073100"/>
            <a:ext cx="32292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704" name="Shape 704"/>
          <p:cNvSpPr txBox="1">
            <a:spLocks noGrp="1"/>
          </p:cNvSpPr>
          <p:nvPr>
            <p:ph type="body" idx="4294967295"/>
          </p:nvPr>
        </p:nvSpPr>
        <p:spPr>
          <a:xfrm>
            <a:off x="3657037" y="2119105"/>
            <a:ext cx="3229200" cy="24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You can find me at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@username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user@mail.me</a:t>
            </a:r>
          </a:p>
        </p:txBody>
      </p:sp>
      <p:sp>
        <p:nvSpPr>
          <p:cNvPr id="705" name="Shape 705"/>
          <p:cNvSpPr/>
          <p:nvPr/>
        </p:nvSpPr>
        <p:spPr>
          <a:xfrm>
            <a:off x="2257757" y="1402659"/>
            <a:ext cx="1180108" cy="1089974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smtClean="0">
                <a:latin typeface="+mj-lt"/>
              </a:rPr>
              <a:t>Nội </a:t>
            </a:r>
            <a:r>
              <a:rPr lang="en" sz="2800" smtClean="0">
                <a:latin typeface="+mj-lt"/>
              </a:rPr>
              <a:t>dung:</a:t>
            </a:r>
            <a:endParaRPr lang="en" sz="2800">
              <a:latin typeface="+mj-lt"/>
            </a:endParaRP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747925" y="1302836"/>
            <a:ext cx="6140399" cy="361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mtClean="0">
                <a:latin typeface="+mj-lt"/>
              </a:rPr>
              <a:t>Giới thiệu</a:t>
            </a:r>
            <a:endParaRPr lang="en">
              <a:latin typeface="+mj-lt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 smtClean="0">
                <a:latin typeface="+mj-lt"/>
              </a:rPr>
              <a:t>Thiết kế, hiện thực hệ thống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mtClean="0">
                <a:latin typeface="+mj-lt"/>
              </a:rPr>
              <a:t>Demo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mtClean="0">
                <a:latin typeface="+mj-lt"/>
              </a:rPr>
              <a:t>Kết luận</a:t>
            </a:r>
            <a:endParaRPr lang="en">
              <a:latin typeface="+mj-lt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ctrTitle" idx="4294967295"/>
          </p:nvPr>
        </p:nvSpPr>
        <p:spPr>
          <a:xfrm>
            <a:off x="685800" y="2286499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smtClean="0"/>
              <a:t>Giới thiệu</a:t>
            </a:r>
            <a:endParaRPr lang="en" sz="6000"/>
          </a:p>
        </p:txBody>
      </p:sp>
      <p:sp>
        <p:nvSpPr>
          <p:cNvPr id="555" name="Shape 555"/>
          <p:cNvSpPr txBox="1">
            <a:spLocks noGrp="1"/>
          </p:cNvSpPr>
          <p:nvPr>
            <p:ph type="subTitle" idx="4294967295"/>
          </p:nvPr>
        </p:nvSpPr>
        <p:spPr>
          <a:xfrm>
            <a:off x="2339950" y="3411550"/>
            <a:ext cx="44640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2000"/>
          </a:p>
        </p:txBody>
      </p:sp>
      <p:sp>
        <p:nvSpPr>
          <p:cNvPr id="556" name="Shape 556"/>
          <p:cNvSpPr/>
          <p:nvPr/>
        </p:nvSpPr>
        <p:spPr>
          <a:xfrm>
            <a:off x="4572753" y="647123"/>
            <a:ext cx="1323527" cy="1341148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7" name="Shape 557"/>
          <p:cNvSpPr/>
          <p:nvPr/>
        </p:nvSpPr>
        <p:spPr>
          <a:xfrm rot="1473079">
            <a:off x="3369356" y="1316755"/>
            <a:ext cx="773816" cy="75376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4316768" y="518957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9" name="Shape 559"/>
          <p:cNvSpPr/>
          <p:nvPr/>
        </p:nvSpPr>
        <p:spPr>
          <a:xfrm rot="2487273">
            <a:off x="4098884" y="2012730"/>
            <a:ext cx="241052" cy="23424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3357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894229" y="1692337"/>
            <a:ext cx="3158999" cy="11788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smtClean="0">
                <a:latin typeface="+mj-lt"/>
              </a:rPr>
              <a:t>- Kỹ </a:t>
            </a:r>
            <a:r>
              <a:rPr lang="en" sz="2000" smtClean="0">
                <a:latin typeface="+mj-lt"/>
              </a:rPr>
              <a:t>thuật trồng cây không dùng </a:t>
            </a:r>
            <a:r>
              <a:rPr lang="en" sz="2000" smtClean="0">
                <a:latin typeface="+mj-lt"/>
              </a:rPr>
              <a:t>đất. </a:t>
            </a:r>
            <a:endParaRPr lang="en" sz="2000">
              <a:latin typeface="+mj-lt"/>
            </a:endParaRPr>
          </a:p>
        </p:txBody>
      </p:sp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800" smtClean="0">
                <a:latin typeface="+mj-lt"/>
              </a:rPr>
              <a:t>Thủy canh (</a:t>
            </a:r>
            <a:r>
              <a:rPr lang="en" sz="2800">
                <a:latin typeface="+mj-lt"/>
              </a:rPr>
              <a:t>Hydroponic</a:t>
            </a:r>
            <a:r>
              <a:rPr lang="en" sz="2800" smtClean="0">
                <a:latin typeface="+mj-lt"/>
              </a:rPr>
              <a:t>):</a:t>
            </a:r>
            <a:endParaRPr lang="en" sz="280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386" y="1437894"/>
            <a:ext cx="3024378" cy="3024378"/>
          </a:xfrm>
          <a:prstGeom prst="rect">
            <a:avLst/>
          </a:prstGeom>
        </p:spPr>
      </p:pic>
      <p:pic>
        <p:nvPicPr>
          <p:cNvPr id="7" name="Picture 4" descr="Kết quả hình ảnh cho thủy canh" hidden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04" y="1607366"/>
            <a:ext cx="3765040" cy="250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630775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smtClean="0">
                <a:latin typeface="+mj-lt"/>
              </a:rPr>
              <a:t>Một số hệ thống thủy canh hiện nay:</a:t>
            </a:r>
            <a:endParaRPr lang="en" sz="2800">
              <a:latin typeface="+mj-lt"/>
            </a:endParaRP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88571"/>
            <a:ext cx="2397050" cy="149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289" y="1066800"/>
            <a:ext cx="2508518" cy="156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393" y="1076036"/>
            <a:ext cx="2437193" cy="152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2" y="2928257"/>
            <a:ext cx="2515150" cy="1571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69" y="2948538"/>
            <a:ext cx="2595318" cy="162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Khí canh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526" y="2961478"/>
            <a:ext cx="2472331" cy="154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5182" y="257425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accent1">
                    <a:lumMod val="50000"/>
                  </a:schemeClr>
                </a:solidFill>
                <a:latin typeface="+mj-lt"/>
              </a:rPr>
              <a:t>B</a:t>
            </a:r>
            <a:r>
              <a:rPr lang="en-US" sz="180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ấc</a:t>
            </a:r>
            <a:endParaRPr lang="en-US" sz="180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5878" y="266395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Thủy canh tĩnh</a:t>
            </a:r>
            <a:endParaRPr lang="en-US" sz="180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28211" y="264522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accent1">
                    <a:lumMod val="50000"/>
                  </a:schemeClr>
                </a:solidFill>
                <a:latin typeface="+mj-lt"/>
              </a:rPr>
              <a:t>N</a:t>
            </a:r>
            <a:r>
              <a:rPr lang="en-US" sz="180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gập rút định kì</a:t>
            </a:r>
            <a:endParaRPr lang="en-US" sz="180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810" y="463600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accent1">
                    <a:lumMod val="50000"/>
                  </a:schemeClr>
                </a:solidFill>
                <a:latin typeface="+mj-lt"/>
              </a:rPr>
              <a:t>N</a:t>
            </a:r>
            <a:r>
              <a:rPr lang="en-US" sz="180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hỏ giọt</a:t>
            </a:r>
            <a:endParaRPr lang="en-US" sz="180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41171" y="46506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180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àng dinh dưỡng NFT</a:t>
            </a:r>
            <a:endParaRPr lang="en-US" sz="180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32576" y="46071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accent1">
                    <a:lumMod val="50000"/>
                  </a:schemeClr>
                </a:solidFill>
                <a:latin typeface="+mj-lt"/>
              </a:rPr>
              <a:t>K</a:t>
            </a:r>
            <a:r>
              <a:rPr lang="en-US" sz="180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hí canh</a:t>
            </a:r>
            <a:endParaRPr lang="en-US" sz="180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45639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747925" y="3458817"/>
            <a:ext cx="3158999" cy="15151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- Tương tác thông qua mạng Internet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- Thu thập thông tin từ môi trường.</a:t>
            </a:r>
            <a:endParaRPr lang="en" sz="1800" b="1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smtClean="0">
                <a:latin typeface="+mj-lt"/>
              </a:rPr>
              <a:t>Công nghệ Internet of Things (IoT)</a:t>
            </a:r>
            <a:endParaRPr lang="en" sz="2800">
              <a:latin typeface="+mj-lt"/>
            </a:endParaRPr>
          </a:p>
        </p:txBody>
      </p:sp>
      <p:sp>
        <p:nvSpPr>
          <p:cNvPr id="566" name="Shape 566"/>
          <p:cNvSpPr txBox="1">
            <a:spLocks noGrp="1"/>
          </p:cNvSpPr>
          <p:nvPr>
            <p:ph type="body" idx="2"/>
          </p:nvPr>
        </p:nvSpPr>
        <p:spPr>
          <a:xfrm>
            <a:off x="4110350" y="3458817"/>
            <a:ext cx="3158999" cy="13826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- Kiểm soát hoạt động của thiết bị điều khiển</a:t>
            </a:r>
            <a:endParaRPr lang="en" b="1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23" y="1094043"/>
            <a:ext cx="4585251" cy="232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269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smtClean="0">
                <a:latin typeface="+mj-lt"/>
              </a:rPr>
              <a:t>Mục tiêu:</a:t>
            </a:r>
            <a:endParaRPr lang="en" sz="280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7" y="1325216"/>
            <a:ext cx="2500951" cy="25009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916" y="1524000"/>
            <a:ext cx="4076647" cy="20653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5" y="2186610"/>
            <a:ext cx="858304" cy="855806"/>
          </a:xfrm>
          <a:prstGeom prst="rect">
            <a:avLst/>
          </a:prstGeom>
        </p:spPr>
      </p:pic>
      <p:pic>
        <p:nvPicPr>
          <p:cNvPr id="13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7" y="1060174"/>
            <a:ext cx="6358627" cy="357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514352"/>
            <a:ext cx="4668287" cy="262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hape 549"/>
          <p:cNvSpPr txBox="1">
            <a:spLocks noGrp="1"/>
          </p:cNvSpPr>
          <p:nvPr>
            <p:ph type="body" idx="1"/>
          </p:nvPr>
        </p:nvSpPr>
        <p:spPr>
          <a:xfrm>
            <a:off x="0" y="1398086"/>
            <a:ext cx="2604875" cy="24500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mtClean="0">
                <a:latin typeface="+mj-lt"/>
              </a:rPr>
              <a:t>Board điều khiển cảm biến, relay.</a:t>
            </a:r>
          </a:p>
          <a:p>
            <a:pPr marL="457200" lvl="0" indent="-228600" rtl="0">
              <a:spcBef>
                <a:spcPts val="0"/>
              </a:spcBef>
            </a:pPr>
            <a:endParaRPr lang="en">
              <a:latin typeface="+mj-lt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 smtClean="0">
                <a:latin typeface="+mj-lt"/>
              </a:rPr>
              <a:t>Ứng dụng trên nền tảng web</a:t>
            </a:r>
          </a:p>
          <a:p>
            <a:pPr marL="457200" lvl="0" indent="-228600" rtl="0">
              <a:spcBef>
                <a:spcPts val="0"/>
              </a:spcBef>
            </a:pPr>
            <a:endParaRPr lang="en" smtClean="0">
              <a:latin typeface="+mj-lt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smtClean="0">
                <a:latin typeface="+mj-lt"/>
              </a:rPr>
              <a:t>Ứng dụng trên nền tảng di động (Android, ios)</a:t>
            </a:r>
            <a:endParaRPr lang="en">
              <a:latin typeface="+mj-lt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ctrTitle" idx="4294967295"/>
          </p:nvPr>
        </p:nvSpPr>
        <p:spPr>
          <a:xfrm>
            <a:off x="685800" y="2286499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smtClean="0"/>
              <a:t>THIẾT KẾ, HIỆN THỰC</a:t>
            </a:r>
            <a:endParaRPr lang="en" sz="6000"/>
          </a:p>
        </p:txBody>
      </p:sp>
      <p:sp>
        <p:nvSpPr>
          <p:cNvPr id="555" name="Shape 555"/>
          <p:cNvSpPr txBox="1">
            <a:spLocks noGrp="1"/>
          </p:cNvSpPr>
          <p:nvPr>
            <p:ph type="subTitle" idx="4294967295"/>
          </p:nvPr>
        </p:nvSpPr>
        <p:spPr>
          <a:xfrm>
            <a:off x="2339950" y="3411550"/>
            <a:ext cx="44640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2000"/>
          </a:p>
        </p:txBody>
      </p:sp>
      <p:sp>
        <p:nvSpPr>
          <p:cNvPr id="556" name="Shape 556"/>
          <p:cNvSpPr/>
          <p:nvPr/>
        </p:nvSpPr>
        <p:spPr>
          <a:xfrm>
            <a:off x="4572753" y="647123"/>
            <a:ext cx="1323527" cy="1341148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7" name="Shape 557"/>
          <p:cNvSpPr/>
          <p:nvPr/>
        </p:nvSpPr>
        <p:spPr>
          <a:xfrm rot="1473079">
            <a:off x="3369356" y="1316755"/>
            <a:ext cx="773816" cy="75376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4316768" y="518957"/>
            <a:ext cx="338774" cy="32920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59" name="Shape 559"/>
          <p:cNvSpPr/>
          <p:nvPr/>
        </p:nvSpPr>
        <p:spPr>
          <a:xfrm rot="2487273">
            <a:off x="4098884" y="2012730"/>
            <a:ext cx="241052" cy="234241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4734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611</Words>
  <Application>Microsoft Office PowerPoint</Application>
  <PresentationFormat>On-screen Show (16:9)</PresentationFormat>
  <Paragraphs>142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Sniglet</vt:lpstr>
      <vt:lpstr>Times New Roman</vt:lpstr>
      <vt:lpstr>Arial</vt:lpstr>
      <vt:lpstr>Dosis</vt:lpstr>
      <vt:lpstr>Friar template</vt:lpstr>
      <vt:lpstr>MẪU SLIDE POWERPOINT ĐẸP</vt:lpstr>
      <vt:lpstr>PowerPoint Presentation</vt:lpstr>
      <vt:lpstr>Nội dung:</vt:lpstr>
      <vt:lpstr>Giới thiệu</vt:lpstr>
      <vt:lpstr>Thủy canh (Hydroponic):</vt:lpstr>
      <vt:lpstr>Một số hệ thống thủy canh hiện nay:</vt:lpstr>
      <vt:lpstr>Công nghệ Internet of Things (IoT)</vt:lpstr>
      <vt:lpstr>Mục tiêu:</vt:lpstr>
      <vt:lpstr>THIẾT KẾ, HIỆN THỰC</vt:lpstr>
      <vt:lpstr>Board điều khiển:</vt:lpstr>
      <vt:lpstr>Thiết bị điều khiển</vt:lpstr>
      <vt:lpstr>Mạch chức năng đo PPM</vt:lpstr>
      <vt:lpstr>Mạch chức năng đo PPM</vt:lpstr>
      <vt:lpstr>Mạch chức năng đo PPM</vt:lpstr>
      <vt:lpstr>Thực nghiệm</vt:lpstr>
      <vt:lpstr>Ứng dụng mobile</vt:lpstr>
      <vt:lpstr>Ứng dụng mobile – Tính năng</vt:lpstr>
      <vt:lpstr>DEMO</vt:lpstr>
      <vt:lpstr>Want big impact? Use big image.</vt:lpstr>
      <vt:lpstr>iPhone Project</vt:lpstr>
      <vt:lpstr>Desktop Project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MẪU SLIDE POWERPOINT ĐẸP</dc:title>
  <cp:lastModifiedBy>khoi</cp:lastModifiedBy>
  <cp:revision>75</cp:revision>
  <dcterms:modified xsi:type="dcterms:W3CDTF">2018-01-06T13:36:03Z</dcterms:modified>
</cp:coreProperties>
</file>