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73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1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0160C-116B-473F-8F7A-5F1E98B23482}" type="datetimeFigureOut">
              <a:rPr lang="en-US" smtClean="0"/>
              <a:t>20-Mar-18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2C582-978F-4D68-BABB-61C809DF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45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9170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481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9325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8617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96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D95C3-5A66-476A-8236-467C02DF54B5}" type="datetimeFigureOut">
              <a:rPr lang="en-US" smtClean="0"/>
              <a:t>20-Mar-18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311D-1D48-4F58-A11F-8A95714A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5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D95C3-5A66-476A-8236-467C02DF54B5}" type="datetimeFigureOut">
              <a:rPr lang="en-US" smtClean="0"/>
              <a:t>20-Mar-18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311D-1D48-4F58-A11F-8A95714A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D95C3-5A66-476A-8236-467C02DF54B5}" type="datetimeFigureOut">
              <a:rPr lang="en-US" smtClean="0"/>
              <a:t>20-Mar-18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311D-1D48-4F58-A11F-8A95714A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56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9569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09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26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990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00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528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66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87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D95C3-5A66-476A-8236-467C02DF54B5}" type="datetimeFigureOut">
              <a:rPr lang="en-US" smtClean="0"/>
              <a:t>20-Mar-18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311D-1D48-4F58-A11F-8A95714A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650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5856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7469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6215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6412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3507267" y="840200"/>
            <a:ext cx="5177600" cy="5177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7240467" y="304800"/>
            <a:ext cx="1850800" cy="18508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7877667" y="6214433"/>
            <a:ext cx="807200" cy="807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3608867" y="5163505"/>
            <a:ext cx="1463600" cy="14636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2775592" y="1028361"/>
            <a:ext cx="1032800" cy="1032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8684868" y="2155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3227301" y="4816059"/>
            <a:ext cx="449200" cy="449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3149979" y="2226844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9091281" y="1784923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8218652" y="58327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3067482" y="1320254"/>
            <a:ext cx="449023" cy="449023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62" name="Shape 62"/>
          <p:cNvGrpSpPr/>
          <p:nvPr/>
        </p:nvGrpSpPr>
        <p:grpSpPr>
          <a:xfrm>
            <a:off x="4001434" y="5576165"/>
            <a:ext cx="678468" cy="638281"/>
            <a:chOff x="5972700" y="2330200"/>
            <a:chExt cx="411625" cy="387275"/>
          </a:xfrm>
        </p:grpSpPr>
        <p:sp>
          <p:nvSpPr>
            <p:cNvPr id="63" name="Shape 6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65" name="Shape 65"/>
          <p:cNvGrpSpPr/>
          <p:nvPr/>
        </p:nvGrpSpPr>
        <p:grpSpPr>
          <a:xfrm>
            <a:off x="7815691" y="675413"/>
            <a:ext cx="699967" cy="1109527"/>
            <a:chOff x="6718575" y="2318625"/>
            <a:chExt cx="256950" cy="407375"/>
          </a:xfrm>
        </p:grpSpPr>
        <p:sp>
          <p:nvSpPr>
            <p:cNvPr id="66" name="Shape 6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</p:grpSp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676333" y="1281800"/>
            <a:ext cx="4839200" cy="42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5" name="Shape 75"/>
          <p:cNvSpPr/>
          <p:nvPr/>
        </p:nvSpPr>
        <p:spPr>
          <a:xfrm>
            <a:off x="3676329" y="1149293"/>
            <a:ext cx="401200" cy="401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4679904" y="6343113"/>
            <a:ext cx="284000" cy="284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7326468" y="5832703"/>
            <a:ext cx="551200" cy="5512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95801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 Magenta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290467" y="228333"/>
            <a:ext cx="1405600" cy="1405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1542635" y="-183032"/>
            <a:ext cx="531600" cy="53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1862967" y="450019"/>
            <a:ext cx="182400" cy="182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650837" y="1779313"/>
            <a:ext cx="284000" cy="28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344385" y="21028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92" name="Shape 92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93" name="Shape 9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95" name="Shape 95"/>
          <p:cNvGrpSpPr/>
          <p:nvPr/>
        </p:nvGrpSpPr>
        <p:grpSpPr>
          <a:xfrm>
            <a:off x="727495" y="509853"/>
            <a:ext cx="531544" cy="842560"/>
            <a:chOff x="6718575" y="2318625"/>
            <a:chExt cx="256950" cy="407375"/>
          </a:xfrm>
        </p:grpSpPr>
        <p:sp>
          <p:nvSpPr>
            <p:cNvPr id="96" name="Shape 9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04" name="Shape 104"/>
          <p:cNvSpPr/>
          <p:nvPr/>
        </p:nvSpPr>
        <p:spPr>
          <a:xfrm>
            <a:off x="-156367" y="1129676"/>
            <a:ext cx="807200" cy="8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65552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3507267" y="840200"/>
            <a:ext cx="5177600" cy="5177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7240467" y="304800"/>
            <a:ext cx="1850800" cy="18508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7877667" y="6214433"/>
            <a:ext cx="807200" cy="807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3608867" y="5163505"/>
            <a:ext cx="1463600" cy="14636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2775592" y="10283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8684868" y="2155587"/>
            <a:ext cx="551200" cy="5512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3227301" y="4816059"/>
            <a:ext cx="449200" cy="449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3149979" y="2226844"/>
            <a:ext cx="284000" cy="28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9091281" y="1784923"/>
            <a:ext cx="125200" cy="12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8218652" y="58327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3067482" y="1320254"/>
            <a:ext cx="449023" cy="449023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18" name="Shape 118"/>
          <p:cNvGrpSpPr/>
          <p:nvPr/>
        </p:nvGrpSpPr>
        <p:grpSpPr>
          <a:xfrm>
            <a:off x="4001434" y="5576165"/>
            <a:ext cx="678468" cy="638281"/>
            <a:chOff x="5972700" y="2330200"/>
            <a:chExt cx="411625" cy="387275"/>
          </a:xfrm>
        </p:grpSpPr>
        <p:sp>
          <p:nvSpPr>
            <p:cNvPr id="119" name="Shape 11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21" name="Shape 121"/>
          <p:cNvGrpSpPr/>
          <p:nvPr/>
        </p:nvGrpSpPr>
        <p:grpSpPr>
          <a:xfrm>
            <a:off x="7815691" y="675413"/>
            <a:ext cx="699967" cy="1109527"/>
            <a:chOff x="6718575" y="2318625"/>
            <a:chExt cx="256950" cy="407375"/>
          </a:xfrm>
        </p:grpSpPr>
        <p:sp>
          <p:nvSpPr>
            <p:cNvPr id="122" name="Shape 12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</p:grpSp>
      <p:sp>
        <p:nvSpPr>
          <p:cNvPr id="130" name="Shape 130"/>
          <p:cNvSpPr/>
          <p:nvPr/>
        </p:nvSpPr>
        <p:spPr>
          <a:xfrm>
            <a:off x="3676329" y="1149293"/>
            <a:ext cx="401200" cy="40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4679904" y="6343113"/>
            <a:ext cx="284000" cy="284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7326468" y="5832703"/>
            <a:ext cx="551200" cy="5512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3848133" y="2517533"/>
            <a:ext cx="4495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4000">
                <a:solidFill>
                  <a:srgbClr val="02BDC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4000">
                <a:solidFill>
                  <a:srgbClr val="02BDC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4000">
                <a:solidFill>
                  <a:srgbClr val="02BDC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4000">
                <a:solidFill>
                  <a:srgbClr val="02BDC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4000">
                <a:solidFill>
                  <a:srgbClr val="02BDC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4000">
                <a:solidFill>
                  <a:srgbClr val="02BDC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4000">
                <a:solidFill>
                  <a:srgbClr val="02BDC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4000">
                <a:solidFill>
                  <a:srgbClr val="02BDC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4000">
                <a:solidFill>
                  <a:srgbClr val="02BDC7"/>
                </a:solidFill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ubTitle" idx="1"/>
          </p:nvPr>
        </p:nvSpPr>
        <p:spPr>
          <a:xfrm>
            <a:off x="3848133" y="3888336"/>
            <a:ext cx="4495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None/>
              <a:defRPr>
                <a:solidFill>
                  <a:srgbClr val="FFB600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4000">
                <a:solidFill>
                  <a:srgbClr val="FFB600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4000">
                <a:solidFill>
                  <a:srgbClr val="FFB600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4000">
                <a:solidFill>
                  <a:srgbClr val="FFB600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4000">
                <a:solidFill>
                  <a:srgbClr val="FFB600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4000">
                <a:solidFill>
                  <a:srgbClr val="FFB600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4000">
                <a:solidFill>
                  <a:srgbClr val="FFB600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4000">
                <a:solidFill>
                  <a:srgbClr val="FFB600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rgbClr val="FFB600"/>
              </a:buClr>
              <a:buSzPts val="3000"/>
              <a:buNone/>
              <a:defRPr sz="4000">
                <a:solidFill>
                  <a:srgbClr val="FFB6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683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D95C3-5A66-476A-8236-467C02DF54B5}" type="datetimeFigureOut">
              <a:rPr lang="en-US" smtClean="0"/>
              <a:t>20-Mar-18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311D-1D48-4F58-A11F-8A95714A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D95C3-5A66-476A-8236-467C02DF54B5}" type="datetimeFigureOut">
              <a:rPr lang="en-US" smtClean="0"/>
              <a:t>20-Mar-18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311D-1D48-4F58-A11F-8A95714A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8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D95C3-5A66-476A-8236-467C02DF54B5}" type="datetimeFigureOut">
              <a:rPr lang="en-US" smtClean="0"/>
              <a:t>20-Mar-18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311D-1D48-4F58-A11F-8A95714A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2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D95C3-5A66-476A-8236-467C02DF54B5}" type="datetimeFigureOut">
              <a:rPr lang="en-US" smtClean="0"/>
              <a:t>20-Mar-18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311D-1D48-4F58-A11F-8A95714A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2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D95C3-5A66-476A-8236-467C02DF54B5}" type="datetimeFigureOut">
              <a:rPr lang="en-US" smtClean="0"/>
              <a:t>20-Mar-18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311D-1D48-4F58-A11F-8A95714A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6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D95C3-5A66-476A-8236-467C02DF54B5}" type="datetimeFigureOut">
              <a:rPr lang="en-US" smtClean="0"/>
              <a:t>20-Mar-18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311D-1D48-4F58-A11F-8A95714A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D95C3-5A66-476A-8236-467C02DF54B5}" type="datetimeFigureOut">
              <a:rPr lang="en-US" smtClean="0"/>
              <a:t>20-Mar-18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311D-1D48-4F58-A11F-8A95714A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5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D95C3-5A66-476A-8236-467C02DF54B5}" type="datetimeFigureOut">
              <a:rPr lang="en-US" smtClean="0"/>
              <a:t>20-Mar-18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2311D-1D48-4F58-A11F-8A95714A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2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595959"/>
                </a:solidFill>
                <a:cs typeface="Arial"/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595959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49344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187705091000402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sciencedirect.com/science/article/pii/S0031320317302017" TargetMode="External"/><Relationship Id="rId5" Type="http://schemas.openxmlformats.org/officeDocument/2006/relationships/hyperlink" Target="https://ac.els-cdn.com/S2212017313006075/1-s2.0-S2212017313006075-main.pdf?_tid=b83f8dc4-149e-11e8-ba9b-00000aab0f6c&amp;acdnat=1518953436_194955ed49bf84124e050ae2812f16c2" TargetMode="External"/><Relationship Id="rId4" Type="http://schemas.openxmlformats.org/officeDocument/2006/relationships/hyperlink" Target="https://www.sciencedirect.com/science/article/pii/S2090447910000080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19718" cy="31197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44153" y="174812"/>
            <a:ext cx="84447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indent="685800">
              <a:tabLst>
                <a:tab pos="1317625" algn="l"/>
              </a:tabLst>
            </a:pPr>
            <a:r>
              <a:rPr lang="en-US" sz="6600" dirty="0" smtClean="0">
                <a:solidFill>
                  <a:schemeClr val="tx2">
                    <a:lumMod val="75000"/>
                  </a:schemeClr>
                </a:solidFill>
              </a:rPr>
              <a:t>RAJASTHAN </a:t>
            </a:r>
            <a:r>
              <a:rPr lang="en-US" sz="6600" dirty="0" smtClean="0">
                <a:solidFill>
                  <a:srgbClr val="ED116F"/>
                </a:solidFill>
              </a:rPr>
              <a:t>HACK</a:t>
            </a:r>
            <a:r>
              <a:rPr lang="en-US" sz="6600" dirty="0" smtClean="0">
                <a:solidFill>
                  <a:schemeClr val="tx2">
                    <a:lumMod val="75000"/>
                  </a:schemeClr>
                </a:solidFill>
              </a:rPr>
              <a:t>ATH</a:t>
            </a:r>
            <a:r>
              <a:rPr lang="en-US" sz="6600" dirty="0" smtClean="0">
                <a:solidFill>
                  <a:srgbClr val="ED116F"/>
                </a:solidFill>
              </a:rPr>
              <a:t>ON</a:t>
            </a:r>
            <a:r>
              <a:rPr lang="en-US" sz="6600" dirty="0" smtClean="0"/>
              <a:t> </a:t>
            </a:r>
            <a:r>
              <a:rPr lang="en-US" sz="6600" dirty="0" smtClean="0">
                <a:solidFill>
                  <a:srgbClr val="ED116F"/>
                </a:solidFill>
              </a:rPr>
              <a:t>4.0</a:t>
            </a:r>
            <a:endParaRPr lang="en-US" sz="6600" dirty="0">
              <a:solidFill>
                <a:srgbClr val="ED116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7165" y="2985247"/>
            <a:ext cx="108652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           </a:t>
            </a:r>
            <a:r>
              <a:rPr lang="en-US" sz="6000" dirty="0" smtClean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MART</a:t>
            </a:r>
            <a:r>
              <a:rPr lang="en-US" sz="3600" dirty="0" smtClean="0"/>
              <a:t> </a:t>
            </a:r>
            <a:r>
              <a:rPr lang="en-US" sz="6000" dirty="0" smtClean="0">
                <a:solidFill>
                  <a:srgbClr val="ED116F"/>
                </a:solidFill>
              </a:rPr>
              <a:t>S</a:t>
            </a:r>
            <a:r>
              <a:rPr lang="en-US" sz="3600" dirty="0" smtClean="0">
                <a:solidFill>
                  <a:srgbClr val="ED116F"/>
                </a:solidFill>
              </a:rPr>
              <a:t>IGNATURE</a:t>
            </a:r>
            <a:r>
              <a:rPr lang="en-US" sz="3600" dirty="0" smtClean="0"/>
              <a:t> </a:t>
            </a:r>
            <a:r>
              <a:rPr lang="en-US" sz="6000" dirty="0" smtClean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ERIFICATION</a:t>
            </a:r>
            <a:r>
              <a:rPr lang="en-US" sz="3600" dirty="0" smtClean="0"/>
              <a:t> </a:t>
            </a:r>
            <a:r>
              <a:rPr lang="en-US" sz="6000" dirty="0" smtClean="0">
                <a:solidFill>
                  <a:srgbClr val="ED116F"/>
                </a:solidFill>
              </a:rPr>
              <a:t>S</a:t>
            </a:r>
            <a:r>
              <a:rPr lang="en-US" sz="3600" dirty="0" smtClean="0">
                <a:solidFill>
                  <a:srgbClr val="ED116F"/>
                </a:solidFill>
              </a:rPr>
              <a:t>YSTEM </a:t>
            </a:r>
            <a:r>
              <a:rPr lang="en-US" sz="3600" dirty="0" smtClean="0"/>
              <a:t>                   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</a:t>
            </a:r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</a:rPr>
              <a:t>TEAM</a:t>
            </a:r>
            <a:r>
              <a:rPr lang="en-US" sz="4800" dirty="0" smtClean="0"/>
              <a:t> </a:t>
            </a:r>
            <a:r>
              <a:rPr lang="en-US" sz="6000" dirty="0" smtClean="0">
                <a:solidFill>
                  <a:srgbClr val="ED116F"/>
                </a:solidFill>
              </a:rPr>
              <a:t>KRACKJACK</a:t>
            </a:r>
          </a:p>
          <a:p>
            <a:r>
              <a:rPr lang="en-US" sz="4800" dirty="0">
                <a:solidFill>
                  <a:srgbClr val="ED116F"/>
                </a:solidFill>
              </a:rPr>
              <a:t> </a:t>
            </a:r>
            <a:r>
              <a:rPr lang="en-US" sz="4800" dirty="0" smtClean="0">
                <a:solidFill>
                  <a:srgbClr val="ED116F"/>
                </a:solidFill>
              </a:rPr>
              <a:t>                          </a:t>
            </a:r>
            <a:r>
              <a:rPr lang="en-US" sz="6000" dirty="0" smtClean="0">
                <a:solidFill>
                  <a:srgbClr val="ED116F"/>
                </a:solidFill>
              </a:rPr>
              <a:t>IIT</a:t>
            </a:r>
            <a:r>
              <a:rPr lang="en-US" sz="4800" dirty="0" smtClean="0">
                <a:solidFill>
                  <a:srgbClr val="ED116F"/>
                </a:solidFill>
              </a:rPr>
              <a:t> </a:t>
            </a:r>
            <a:r>
              <a:rPr lang="en-US" sz="4800" dirty="0" smtClean="0">
                <a:solidFill>
                  <a:schemeClr val="bg2">
                    <a:lumMod val="25000"/>
                  </a:schemeClr>
                </a:solidFill>
              </a:rPr>
              <a:t>ROORKEE</a:t>
            </a:r>
            <a:endParaRPr lang="en-US" sz="4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9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      PRE-PROCESSING OF SIGNATURES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931" y="2356904"/>
            <a:ext cx="3387622" cy="23630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896" y="2356904"/>
            <a:ext cx="3237940" cy="236301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454170" y="3106272"/>
            <a:ext cx="919735" cy="52627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2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          SIGNATURE DETECTION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endParaRPr lang="en-US" dirty="0"/>
          </a:p>
        </p:txBody>
      </p:sp>
      <p:pic>
        <p:nvPicPr>
          <p:cNvPr id="5" name="Shape 30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40202" y="2345478"/>
            <a:ext cx="9144002" cy="3330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313"/>
          <p:cNvPicPr preferRelativeResize="0"/>
          <p:nvPr/>
        </p:nvPicPr>
        <p:blipFill rotWithShape="1">
          <a:blip r:embed="rId3">
            <a:alphaModFix/>
          </a:blip>
          <a:srcRect t="30261" r="21568" b="5922"/>
          <a:stretch/>
        </p:blipFill>
        <p:spPr>
          <a:xfrm>
            <a:off x="1414336" y="3312070"/>
            <a:ext cx="1109974" cy="100432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" name="Shape 313"/>
          <p:cNvPicPr preferRelativeResize="0"/>
          <p:nvPr/>
        </p:nvPicPr>
        <p:blipFill rotWithShape="1">
          <a:blip r:embed="rId3">
            <a:alphaModFix/>
          </a:blip>
          <a:srcRect t="30261" r="21568" b="5922"/>
          <a:stretch/>
        </p:blipFill>
        <p:spPr>
          <a:xfrm>
            <a:off x="1663618" y="3520014"/>
            <a:ext cx="1109974" cy="100432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10343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>
                <a:solidFill>
                  <a:srgbClr val="000000"/>
                </a:solidFill>
              </a:rPr>
              <a:t>Signature Classification Model:</a:t>
            </a:r>
            <a:endParaRPr sz="2400" b="1"/>
          </a:p>
        </p:txBody>
      </p:sp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415600" y="15077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u="sng">
                <a:solidFill>
                  <a:srgbClr val="000000"/>
                </a:solidFill>
              </a:rPr>
              <a:t>Penalized Classification:</a:t>
            </a:r>
            <a:endParaRPr sz="3200" u="sng"/>
          </a:p>
        </p:txBody>
      </p:sp>
      <p:sp>
        <p:nvSpPr>
          <p:cNvPr id="334" name="Shape 334"/>
          <p:cNvSpPr txBox="1"/>
          <p:nvPr/>
        </p:nvSpPr>
        <p:spPr>
          <a:xfrm>
            <a:off x="6526167" y="1566464"/>
            <a:ext cx="5167600" cy="488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720400" y="2247833"/>
            <a:ext cx="5578400" cy="447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Char char="❏"/>
            </a:pPr>
            <a:r>
              <a:rPr lang="en" dirty="0">
                <a:solidFill>
                  <a:schemeClr val="dk1"/>
                </a:solidFill>
              </a:rPr>
              <a:t>Imposed an additional cost on the model for making classification mistakes on the negative class during training.</a:t>
            </a:r>
            <a:endParaRPr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Char char="❏"/>
            </a:pPr>
            <a:r>
              <a:rPr lang="en" dirty="0">
                <a:solidFill>
                  <a:schemeClr val="dk1"/>
                </a:solidFill>
              </a:rPr>
              <a:t>This was done keeping in mind that an incorrect signature when classified as correct would result in a greater loss for the bank</a:t>
            </a:r>
            <a:endParaRPr dirty="0">
              <a:solidFill>
                <a:schemeClr val="dk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067" dirty="0">
              <a:solidFill>
                <a:schemeClr val="dk1"/>
              </a:solidFill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7792500" y="2574364"/>
            <a:ext cx="1710400" cy="1710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/>
              <a:t>True Positives</a:t>
            </a:r>
            <a:endParaRPr sz="2133" b="1"/>
          </a:p>
          <a:p>
            <a:pPr algn="ctr"/>
            <a:r>
              <a:rPr lang="en" sz="2133" b="1"/>
              <a:t>(TP)</a:t>
            </a:r>
            <a:endParaRPr sz="2133" b="1"/>
          </a:p>
        </p:txBody>
      </p:sp>
      <p:sp>
        <p:nvSpPr>
          <p:cNvPr id="337" name="Shape 337"/>
          <p:cNvSpPr/>
          <p:nvPr/>
        </p:nvSpPr>
        <p:spPr>
          <a:xfrm>
            <a:off x="9673167" y="4487964"/>
            <a:ext cx="1710400" cy="1710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/>
              <a:t>True Negatives</a:t>
            </a:r>
            <a:endParaRPr sz="2133" b="1"/>
          </a:p>
          <a:p>
            <a:pPr algn="ctr"/>
            <a:r>
              <a:rPr lang="en" sz="2133" b="1"/>
              <a:t>(TN)</a:t>
            </a:r>
            <a:endParaRPr sz="2133" b="1"/>
          </a:p>
        </p:txBody>
      </p:sp>
      <p:sp>
        <p:nvSpPr>
          <p:cNvPr id="338" name="Shape 338"/>
          <p:cNvSpPr/>
          <p:nvPr/>
        </p:nvSpPr>
        <p:spPr>
          <a:xfrm>
            <a:off x="7792500" y="4487964"/>
            <a:ext cx="1710400" cy="171040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/>
              <a:t>False</a:t>
            </a:r>
            <a:endParaRPr sz="2133" b="1"/>
          </a:p>
          <a:p>
            <a:pPr algn="ctr"/>
            <a:r>
              <a:rPr lang="en" sz="2133" b="1"/>
              <a:t>Positives</a:t>
            </a:r>
            <a:endParaRPr sz="2133" b="1"/>
          </a:p>
          <a:p>
            <a:pPr algn="ctr"/>
            <a:r>
              <a:rPr lang="en" sz="2133" b="1"/>
              <a:t>(FP)</a:t>
            </a:r>
            <a:endParaRPr sz="2133" b="1"/>
          </a:p>
        </p:txBody>
      </p:sp>
      <p:sp>
        <p:nvSpPr>
          <p:cNvPr id="339" name="Shape 339"/>
          <p:cNvSpPr/>
          <p:nvPr/>
        </p:nvSpPr>
        <p:spPr>
          <a:xfrm>
            <a:off x="9673167" y="2574364"/>
            <a:ext cx="1710400" cy="1710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/>
              <a:t> False</a:t>
            </a:r>
            <a:endParaRPr sz="2133" b="1"/>
          </a:p>
          <a:p>
            <a:pPr algn="ctr"/>
            <a:r>
              <a:rPr lang="en" sz="2133" b="1"/>
              <a:t>Negatives</a:t>
            </a:r>
            <a:endParaRPr sz="2133" b="1"/>
          </a:p>
          <a:p>
            <a:pPr algn="ctr"/>
            <a:r>
              <a:rPr lang="en" sz="2133" b="1"/>
              <a:t>(FN)</a:t>
            </a:r>
            <a:endParaRPr sz="2133" b="1"/>
          </a:p>
        </p:txBody>
      </p:sp>
      <p:sp>
        <p:nvSpPr>
          <p:cNvPr id="340" name="Shape 340"/>
          <p:cNvSpPr txBox="1"/>
          <p:nvPr/>
        </p:nvSpPr>
        <p:spPr>
          <a:xfrm>
            <a:off x="7894100" y="1533067"/>
            <a:ext cx="317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267" b="1"/>
              <a:t>Predicted Class</a:t>
            </a:r>
            <a:endParaRPr sz="2267" b="1"/>
          </a:p>
        </p:txBody>
      </p:sp>
      <p:sp>
        <p:nvSpPr>
          <p:cNvPr id="341" name="Shape 341"/>
          <p:cNvSpPr txBox="1"/>
          <p:nvPr/>
        </p:nvSpPr>
        <p:spPr>
          <a:xfrm>
            <a:off x="5492333" y="3879433"/>
            <a:ext cx="317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267" b="1"/>
              <a:t>Actual </a:t>
            </a:r>
            <a:endParaRPr sz="2267" b="1"/>
          </a:p>
          <a:p>
            <a:pPr algn="ctr"/>
            <a:r>
              <a:rPr lang="en" sz="2267" b="1"/>
              <a:t>Class</a:t>
            </a:r>
            <a:endParaRPr sz="2267" b="1"/>
          </a:p>
        </p:txBody>
      </p:sp>
      <p:sp>
        <p:nvSpPr>
          <p:cNvPr id="342" name="Shape 342"/>
          <p:cNvSpPr txBox="1"/>
          <p:nvPr/>
        </p:nvSpPr>
        <p:spPr>
          <a:xfrm>
            <a:off x="7363133" y="3104767"/>
            <a:ext cx="8880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533" b="1"/>
              <a:t>1</a:t>
            </a:r>
            <a:endParaRPr sz="2533" b="1"/>
          </a:p>
        </p:txBody>
      </p:sp>
      <p:sp>
        <p:nvSpPr>
          <p:cNvPr id="343" name="Shape 343"/>
          <p:cNvSpPr txBox="1"/>
          <p:nvPr/>
        </p:nvSpPr>
        <p:spPr>
          <a:xfrm>
            <a:off x="8203700" y="2062280"/>
            <a:ext cx="8880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533" b="1"/>
              <a:t>1</a:t>
            </a:r>
            <a:endParaRPr sz="2533" b="1"/>
          </a:p>
        </p:txBody>
      </p:sp>
      <p:sp>
        <p:nvSpPr>
          <p:cNvPr id="344" name="Shape 344"/>
          <p:cNvSpPr txBox="1"/>
          <p:nvPr/>
        </p:nvSpPr>
        <p:spPr>
          <a:xfrm>
            <a:off x="7159933" y="4973700"/>
            <a:ext cx="8880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533" b="1"/>
              <a:t>0</a:t>
            </a:r>
            <a:endParaRPr sz="2533" b="1"/>
          </a:p>
        </p:txBody>
      </p:sp>
      <p:sp>
        <p:nvSpPr>
          <p:cNvPr id="345" name="Shape 345"/>
          <p:cNvSpPr txBox="1"/>
          <p:nvPr/>
        </p:nvSpPr>
        <p:spPr>
          <a:xfrm>
            <a:off x="10084367" y="2062297"/>
            <a:ext cx="8880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533" b="1"/>
              <a:t>0</a:t>
            </a:r>
            <a:endParaRPr sz="2533" b="1"/>
          </a:p>
        </p:txBody>
      </p:sp>
    </p:spTree>
    <p:extLst>
      <p:ext uri="{BB962C8B-B14F-4D97-AF65-F5344CB8AC3E}">
        <p14:creationId xmlns:p14="http://schemas.microsoft.com/office/powerpoint/2010/main" val="21951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/>
              <a:t>Results for Segmentation Model and OCR Model:</a:t>
            </a:r>
            <a:endParaRPr b="1"/>
          </a:p>
          <a:p>
            <a:endParaRPr b="1"/>
          </a:p>
          <a:p>
            <a:endParaRPr b="1"/>
          </a:p>
          <a:p>
            <a:endParaRPr b="1"/>
          </a:p>
          <a:p>
            <a:r>
              <a:rPr lang="en" b="1"/>
              <a:t>Results for Signature Classification Model:</a:t>
            </a:r>
            <a:endParaRPr b="1"/>
          </a:p>
        </p:txBody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591233" y="4022500"/>
            <a:ext cx="11507600" cy="178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99521">
              <a:lnSpc>
                <a:spcPct val="200000"/>
              </a:lnSpc>
              <a:buClr>
                <a:schemeClr val="dk1"/>
              </a:buClr>
              <a:buSzPts val="2300"/>
              <a:buChar char="❏"/>
            </a:pPr>
            <a:r>
              <a:rPr lang="en" sz="3067">
                <a:solidFill>
                  <a:schemeClr val="dk1"/>
                </a:solidFill>
              </a:rPr>
              <a:t>Accuracy: 85%</a:t>
            </a:r>
            <a:endParaRPr sz="3067">
              <a:solidFill>
                <a:schemeClr val="dk1"/>
              </a:solidFill>
            </a:endParaRPr>
          </a:p>
          <a:p>
            <a:pPr indent="-499521">
              <a:lnSpc>
                <a:spcPct val="200000"/>
              </a:lnSpc>
              <a:buClr>
                <a:schemeClr val="dk1"/>
              </a:buClr>
              <a:buSzPts val="2300"/>
              <a:buChar char="❏"/>
            </a:pPr>
            <a:r>
              <a:rPr lang="en" sz="3067">
                <a:solidFill>
                  <a:schemeClr val="dk1"/>
                </a:solidFill>
              </a:rPr>
              <a:t>False Acceptance Rate (FAR): 12%</a:t>
            </a:r>
            <a:endParaRPr sz="3067">
              <a:solidFill>
                <a:schemeClr val="dk1"/>
              </a:solidFill>
            </a:endParaRPr>
          </a:p>
        </p:txBody>
      </p:sp>
      <p:sp>
        <p:nvSpPr>
          <p:cNvPr id="352" name="Shape 352"/>
          <p:cNvSpPr txBox="1"/>
          <p:nvPr/>
        </p:nvSpPr>
        <p:spPr>
          <a:xfrm>
            <a:off x="591233" y="1582600"/>
            <a:ext cx="111632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❏"/>
            </a:pPr>
            <a:r>
              <a:rPr lang="en" sz="3200"/>
              <a:t>Accuracy : </a:t>
            </a:r>
            <a:r>
              <a:rPr lang="en" sz="3067"/>
              <a:t>100% (test cases) &amp; MNIST model : 99.6%</a:t>
            </a:r>
            <a:endParaRPr sz="3067"/>
          </a:p>
        </p:txBody>
      </p:sp>
    </p:spTree>
    <p:extLst>
      <p:ext uri="{BB962C8B-B14F-4D97-AF65-F5344CB8AC3E}">
        <p14:creationId xmlns:p14="http://schemas.microsoft.com/office/powerpoint/2010/main" val="219878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 smtClean="0"/>
              <a:t>IMPORTANT METRICS </a:t>
            </a:r>
            <a:r>
              <a:rPr lang="en" b="1" dirty="0"/>
              <a:t>:</a:t>
            </a:r>
            <a:endParaRPr b="1" dirty="0"/>
          </a:p>
        </p:txBody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97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/>
              <a:t>Relevance to Business Scenarios and Customer Experience</a:t>
            </a:r>
            <a:endParaRPr b="1" dirty="0"/>
          </a:p>
          <a:p>
            <a:pPr lvl="1">
              <a:spcBef>
                <a:spcPts val="0"/>
              </a:spcBef>
            </a:pPr>
            <a:r>
              <a:rPr lang="en" dirty="0"/>
              <a:t>Can reduce Fake Signature Cases </a:t>
            </a:r>
            <a:endParaRPr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" dirty="0"/>
              <a:t>Big step towards Digitalising Banking Solutions and reducing hassales</a:t>
            </a:r>
            <a:endParaRPr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" dirty="0"/>
              <a:t>Highly user friendly designed for better Customer Experience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User can adopt without getting in intricacies of the model </a:t>
            </a:r>
            <a:endParaRPr dirty="0"/>
          </a:p>
          <a:p>
            <a:pPr indent="0">
              <a:lnSpc>
                <a:spcPct val="100000"/>
              </a:lnSpc>
              <a:spcBef>
                <a:spcPts val="2133"/>
              </a:spcBef>
              <a:buNone/>
            </a:pPr>
            <a:endParaRPr dirty="0"/>
          </a:p>
          <a:p>
            <a:r>
              <a:rPr lang="en" b="1" dirty="0"/>
              <a:t>Accuracy :</a:t>
            </a:r>
            <a:endParaRPr b="1" dirty="0"/>
          </a:p>
          <a:p>
            <a:pPr lvl="1">
              <a:spcBef>
                <a:spcPts val="0"/>
              </a:spcBef>
            </a:pPr>
            <a:r>
              <a:rPr lang="en" dirty="0"/>
              <a:t>Extraction Accuracy (Numeric Fields) : 99.6%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Model Accuracy for Fake Signature Detection : 85% (present)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Presently we are using Chinese and Dutch Signatures for training model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With Indian Signature Dataset,model Accuracy can be increased to more than 85 % 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FAR (False Accuracy Rate) penalizes the model to ensure false doesn’t gets classified as true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972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>
                <a:solidFill>
                  <a:srgbClr val="000000"/>
                </a:solidFill>
              </a:rPr>
              <a:t>References:</a:t>
            </a:r>
            <a:endParaRPr sz="2400" b="1"/>
          </a:p>
        </p:txBody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481200" y="17570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0B5394"/>
              </a:buClr>
              <a:buChar char="❏"/>
            </a:pPr>
            <a:r>
              <a:rPr lang="en" sz="2400" u="sng" dirty="0">
                <a:solidFill>
                  <a:srgbClr val="0B5394"/>
                </a:solidFill>
                <a:highlight>
                  <a:srgbClr val="FFFFFF"/>
                </a:highlight>
                <a:hlinkClick r:id="rId3"/>
              </a:rPr>
              <a:t>Offline signature recognition using neural networks approach</a:t>
            </a:r>
            <a:endParaRPr sz="2400" dirty="0">
              <a:solidFill>
                <a:srgbClr val="0B5394"/>
              </a:solidFill>
            </a:endParaRPr>
          </a:p>
          <a:p>
            <a:pPr>
              <a:lnSpc>
                <a:spcPct val="150000"/>
              </a:lnSpc>
              <a:buClr>
                <a:srgbClr val="0B5394"/>
              </a:buClr>
              <a:buChar char="❏"/>
            </a:pPr>
            <a:r>
              <a:rPr lang="en" sz="2400" u="sng" dirty="0">
                <a:solidFill>
                  <a:srgbClr val="0B5394"/>
                </a:solidFill>
                <a:highlight>
                  <a:srgbClr val="FFFFFF"/>
                </a:highlight>
                <a:hlinkClick r:id="rId4"/>
              </a:rPr>
              <a:t>Online handwritten signature verification system based on DWT features extraction and neural network classification</a:t>
            </a:r>
            <a:endParaRPr sz="2400" dirty="0">
              <a:solidFill>
                <a:srgbClr val="0B5394"/>
              </a:solidFill>
            </a:endParaRPr>
          </a:p>
          <a:p>
            <a:pPr>
              <a:lnSpc>
                <a:spcPct val="150000"/>
              </a:lnSpc>
              <a:buClr>
                <a:srgbClr val="0B5394"/>
              </a:buClr>
              <a:buChar char="❏"/>
            </a:pPr>
            <a:r>
              <a:rPr lang="en" sz="2400" u="sng" dirty="0">
                <a:solidFill>
                  <a:srgbClr val="0B5394"/>
                </a:solidFill>
                <a:hlinkClick r:id="rId5"/>
              </a:rPr>
              <a:t>Offline Signature Verification Using Pixel Matching Technique</a:t>
            </a:r>
            <a:endParaRPr sz="2400" dirty="0">
              <a:solidFill>
                <a:srgbClr val="0B5394"/>
              </a:solidFill>
            </a:endParaRPr>
          </a:p>
          <a:p>
            <a:pPr>
              <a:lnSpc>
                <a:spcPct val="104347"/>
              </a:lnSpc>
              <a:buClr>
                <a:srgbClr val="0B5394"/>
              </a:buClr>
              <a:buChar char="❏"/>
            </a:pPr>
            <a:r>
              <a:rPr lang="en" sz="2400" u="sng" dirty="0">
                <a:solidFill>
                  <a:srgbClr val="0B5394"/>
                </a:solidFill>
                <a:hlinkClick r:id="rId6"/>
              </a:rPr>
              <a:t>Learning features for offline handwritten signature verification using deep convolutional neural networks</a:t>
            </a:r>
            <a:endParaRPr sz="2400" dirty="0">
              <a:solidFill>
                <a:srgbClr val="0B5394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667"/>
              </a:spcBef>
              <a:spcAft>
                <a:spcPts val="2133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228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2633"/>
            <a:ext cx="10515600" cy="1080538"/>
          </a:xfrm>
        </p:spPr>
        <p:txBody>
          <a:bodyPr/>
          <a:lstStyle/>
          <a:p>
            <a:r>
              <a:rPr lang="en-US" dirty="0" smtClean="0"/>
              <a:t>                            </a:t>
            </a:r>
            <a:r>
              <a:rPr lang="en-US" sz="6000" dirty="0" smtClean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</a:rPr>
              <a:t>OTIVATION</a:t>
            </a: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0890392">
            <a:off x="153800" y="1917618"/>
            <a:ext cx="8791575" cy="1057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03643">
            <a:off x="4087907" y="2289092"/>
            <a:ext cx="2590800" cy="314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05892">
            <a:off x="8006617" y="1044762"/>
            <a:ext cx="4667250" cy="1200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83418">
            <a:off x="8033112" y="1105458"/>
            <a:ext cx="1419225" cy="238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145" y="755762"/>
            <a:ext cx="6543675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436387">
            <a:off x="5708943" y="3096142"/>
            <a:ext cx="6467475" cy="6572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753" y="3797247"/>
            <a:ext cx="6353175" cy="9810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260872">
            <a:off x="5594711" y="4554485"/>
            <a:ext cx="6296025" cy="4476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58770" y="5624563"/>
            <a:ext cx="903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DO WE NEED </a:t>
            </a:r>
            <a:r>
              <a:rPr lang="en-US" sz="4800" b="1" dirty="0" smtClean="0"/>
              <a:t>MORE</a:t>
            </a:r>
            <a:r>
              <a:rPr lang="en-US" sz="4800" dirty="0" smtClean="0"/>
              <a:t> </a:t>
            </a:r>
            <a:r>
              <a:rPr lang="en-US" sz="4800" b="1" dirty="0" smtClean="0"/>
              <a:t>REASONS ??</a:t>
            </a:r>
            <a:endParaRPr lang="en-US" sz="48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639500">
            <a:off x="268027" y="4778558"/>
            <a:ext cx="53244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3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744"/>
            <a:ext cx="10515600" cy="1325563"/>
          </a:xfrm>
        </p:spPr>
        <p:txBody>
          <a:bodyPr/>
          <a:lstStyle/>
          <a:p>
            <a:r>
              <a:rPr lang="en-US" b="1" dirty="0" smtClean="0"/>
              <a:t>                SOME STATISTICAL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3307"/>
            <a:ext cx="10515600" cy="3818964"/>
          </a:xfrm>
        </p:spPr>
        <p:txBody>
          <a:bodyPr/>
          <a:lstStyle/>
          <a:p>
            <a:r>
              <a:rPr lang="en-US" dirty="0" err="1" smtClean="0"/>
              <a:t>Cheque</a:t>
            </a:r>
            <a:r>
              <a:rPr lang="en-US" dirty="0" smtClean="0"/>
              <a:t> Application Volume in India :  1000000 instruments per day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How RBI plans to solve the problem ? Let’s see..</a:t>
            </a:r>
          </a:p>
          <a:p>
            <a:pPr lvl="1"/>
            <a:r>
              <a:rPr lang="en-US" dirty="0" err="1" smtClean="0"/>
              <a:t>Cheque</a:t>
            </a:r>
            <a:r>
              <a:rPr lang="en-US" dirty="0" smtClean="0"/>
              <a:t> Truncation Project : Run on Pilot basis in Delhi NCR Region</a:t>
            </a:r>
          </a:p>
          <a:p>
            <a:pPr lvl="1"/>
            <a:r>
              <a:rPr lang="en-US" dirty="0" smtClean="0"/>
              <a:t>Setting up extra clearing houses : Increase in human efforts</a:t>
            </a:r>
          </a:p>
          <a:p>
            <a:pPr lvl="1"/>
            <a:r>
              <a:rPr lang="en-US" dirty="0" smtClean="0"/>
              <a:t>Current process is manual in Banks and a person verifies the signature</a:t>
            </a:r>
          </a:p>
          <a:p>
            <a:pPr lvl="1"/>
            <a:r>
              <a:rPr lang="en-US" dirty="0" smtClean="0"/>
              <a:t>Extremely High Amounts are cleared by Signature Experts in Clearing Houses</a:t>
            </a:r>
          </a:p>
          <a:p>
            <a:pPr lvl="1"/>
            <a:r>
              <a:rPr lang="en-US" dirty="0" smtClean="0"/>
              <a:t>Chances of Human based error more than machine based error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8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 SOME STATISTICAL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1"/>
            <a:r>
              <a:rPr lang="en-US" dirty="0" smtClean="0"/>
              <a:t>How we plan to solve the issue ?</a:t>
            </a:r>
          </a:p>
          <a:p>
            <a:pPr lvl="1"/>
            <a:r>
              <a:rPr lang="en-US" dirty="0" smtClean="0"/>
              <a:t>Use Artificial Intelligence (AI – Deep Learning based solution) and Image Processing Techniques (Computer Vision) to automate the process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 Our WebApp takes 8 seconds on an average to verify signatures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 single machine can process :</a:t>
            </a:r>
          </a:p>
          <a:p>
            <a:pPr marL="457200" lvl="1" indent="0">
              <a:buNone/>
            </a:pPr>
            <a:r>
              <a:rPr lang="en-US" dirty="0" smtClean="0"/>
              <a:t>   7.5 </a:t>
            </a:r>
            <a:r>
              <a:rPr lang="en-US" dirty="0" err="1" smtClean="0"/>
              <a:t>cheques</a:t>
            </a:r>
            <a:r>
              <a:rPr lang="en-US" dirty="0" smtClean="0"/>
              <a:t> minute * 24 HOURS *60 MINUTES = 10800 Cheques a day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Total Number of Connections required : 1000000/10800 = 92 connections only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2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SMART SIGNATURE VERIFICATION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Automation and Reduction of Human Effort </a:t>
            </a:r>
          </a:p>
          <a:p>
            <a:r>
              <a:rPr lang="en-US" dirty="0" smtClean="0"/>
              <a:t>Artificial Intelligence : efficient hidden signature feature extraction and lesser chances of forgery (Safe and Secure Systems)</a:t>
            </a:r>
          </a:p>
          <a:p>
            <a:r>
              <a:rPr lang="en-US" dirty="0" smtClean="0"/>
              <a:t>Big Step towards Digital India</a:t>
            </a:r>
          </a:p>
          <a:p>
            <a:r>
              <a:rPr lang="en-US" dirty="0" smtClean="0"/>
              <a:t>Use Case Applications :</a:t>
            </a:r>
          </a:p>
          <a:p>
            <a:pPr lvl="1"/>
            <a:r>
              <a:rPr lang="en-US" dirty="0" smtClean="0"/>
              <a:t>Banks, Post-Offices, Co-operative Societies and Self-Help Groups</a:t>
            </a:r>
          </a:p>
          <a:p>
            <a:pPr lvl="1"/>
            <a:r>
              <a:rPr lang="en-US" dirty="0" smtClean="0"/>
              <a:t>Cases where Handwritten Signatures involved : Land Registry Offices</a:t>
            </a:r>
          </a:p>
          <a:p>
            <a:pPr lvl="1"/>
            <a:r>
              <a:rPr lang="en-US" dirty="0" smtClean="0"/>
              <a:t>As an attendance proof of Schools, Colleges and Post Offices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8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b="1" dirty="0" smtClean="0"/>
              <a:t>           OUR WEB APP FRONT END LOOK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35" y="1398494"/>
            <a:ext cx="9390601" cy="4778469"/>
          </a:xfrm>
        </p:spPr>
      </p:pic>
    </p:spTree>
    <p:extLst>
      <p:ext uri="{BB962C8B-B14F-4D97-AF65-F5344CB8AC3E}">
        <p14:creationId xmlns:p14="http://schemas.microsoft.com/office/powerpoint/2010/main" val="298101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40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/>
              <a:t>Framework:</a:t>
            </a:r>
            <a:endParaRPr b="1"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756200" y="9571600"/>
            <a:ext cx="2401600" cy="65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2133"/>
              </a:spcAft>
              <a:buNone/>
            </a:pPr>
            <a:endParaRPr sz="3067">
              <a:solidFill>
                <a:schemeClr val="dk1"/>
              </a:solidFill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3091300" y="3297291"/>
            <a:ext cx="1665200" cy="5076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/>
              <a:t>Start Date</a:t>
            </a:r>
            <a:endParaRPr sz="1333">
              <a:solidFill>
                <a:srgbClr val="000000"/>
              </a:solidFill>
            </a:endParaRP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37" y="1649050"/>
            <a:ext cx="2401600" cy="112325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8" name="Shape 158"/>
          <p:cNvSpPr/>
          <p:nvPr/>
        </p:nvSpPr>
        <p:spPr>
          <a:xfrm>
            <a:off x="8087567" y="2038684"/>
            <a:ext cx="1967200" cy="977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/>
              <a:t>Signature Classification Model</a:t>
            </a:r>
            <a:endParaRPr sz="2133">
              <a:solidFill>
                <a:srgbClr val="000000"/>
              </a:solidFill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3091300" y="3865911"/>
            <a:ext cx="1665200" cy="5076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/>
              <a:t>End Date</a:t>
            </a:r>
            <a:endParaRPr sz="1333">
              <a:solidFill>
                <a:srgbClr val="000000"/>
              </a:solidFill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3091300" y="5003152"/>
            <a:ext cx="1665200" cy="5076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/>
              <a:t>Name</a:t>
            </a:r>
            <a:endParaRPr sz="1333">
              <a:solidFill>
                <a:srgbClr val="000000"/>
              </a:solidFill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3091300" y="2728659"/>
            <a:ext cx="1665200" cy="5076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/>
              <a:t>Signatures</a:t>
            </a:r>
            <a:endParaRPr sz="1333">
              <a:solidFill>
                <a:srgbClr val="000000"/>
              </a:solidFill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3091300" y="2160051"/>
            <a:ext cx="1665200" cy="5076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/>
              <a:t>Account Number</a:t>
            </a:r>
            <a:endParaRPr sz="1333">
              <a:solidFill>
                <a:srgbClr val="000000"/>
              </a:solidFill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3091300" y="4434532"/>
            <a:ext cx="1665200" cy="5076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/>
              <a:t>Amount</a:t>
            </a:r>
            <a:endParaRPr sz="1333">
              <a:solidFill>
                <a:srgbClr val="000000"/>
              </a:solidFill>
            </a:endParaRPr>
          </a:p>
        </p:txBody>
      </p:sp>
      <p:cxnSp>
        <p:nvCxnSpPr>
          <p:cNvPr id="164" name="Shape 164"/>
          <p:cNvCxnSpPr>
            <a:stCxn id="157" idx="2"/>
            <a:endCxn id="165" idx="0"/>
          </p:cNvCxnSpPr>
          <p:nvPr/>
        </p:nvCxnSpPr>
        <p:spPr>
          <a:xfrm>
            <a:off x="1489337" y="2772304"/>
            <a:ext cx="0" cy="826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6" name="Shape 166"/>
          <p:cNvSpPr txBox="1"/>
          <p:nvPr/>
        </p:nvSpPr>
        <p:spPr>
          <a:xfrm>
            <a:off x="3226500" y="5726367"/>
            <a:ext cx="1394800" cy="3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733"/>
              <a:t>Segmented Images</a:t>
            </a:r>
            <a:endParaRPr sz="1733"/>
          </a:p>
        </p:txBody>
      </p:sp>
      <p:sp>
        <p:nvSpPr>
          <p:cNvPr id="167" name="Shape 167"/>
          <p:cNvSpPr/>
          <p:nvPr/>
        </p:nvSpPr>
        <p:spPr>
          <a:xfrm>
            <a:off x="4589716" y="593367"/>
            <a:ext cx="2091200" cy="937066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dirty="0" smtClean="0"/>
              <a:t>Centralized Database System</a:t>
            </a:r>
            <a:endParaRPr sz="2133" dirty="0">
              <a:solidFill>
                <a:srgbClr val="000000"/>
              </a:solidFill>
            </a:endParaRPr>
          </a:p>
        </p:txBody>
      </p:sp>
      <p:cxnSp>
        <p:nvCxnSpPr>
          <p:cNvPr id="168" name="Shape 168"/>
          <p:cNvCxnSpPr>
            <a:stCxn id="162" idx="3"/>
            <a:endCxn id="167" idx="2"/>
          </p:cNvCxnSpPr>
          <p:nvPr/>
        </p:nvCxnSpPr>
        <p:spPr>
          <a:xfrm flipV="1">
            <a:off x="4756500" y="1530433"/>
            <a:ext cx="878816" cy="883418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Shape 169"/>
          <p:cNvCxnSpPr>
            <a:stCxn id="167" idx="3"/>
            <a:endCxn id="158" idx="1"/>
          </p:cNvCxnSpPr>
          <p:nvPr/>
        </p:nvCxnSpPr>
        <p:spPr>
          <a:xfrm>
            <a:off x="6680916" y="1061900"/>
            <a:ext cx="1406651" cy="1465384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" name="Shape 170"/>
          <p:cNvCxnSpPr>
            <a:stCxn id="161" idx="3"/>
            <a:endCxn id="158" idx="1"/>
          </p:cNvCxnSpPr>
          <p:nvPr/>
        </p:nvCxnSpPr>
        <p:spPr>
          <a:xfrm rot="10800000" flipH="1">
            <a:off x="4756500" y="2527259"/>
            <a:ext cx="3331200" cy="455200"/>
          </a:xfrm>
          <a:prstGeom prst="bentConnector3">
            <a:avLst>
              <a:gd name="adj1" fmla="val 49998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" name="Shape 171"/>
          <p:cNvSpPr txBox="1"/>
          <p:nvPr/>
        </p:nvSpPr>
        <p:spPr>
          <a:xfrm>
            <a:off x="9032900" y="4002384"/>
            <a:ext cx="1394800" cy="3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733" dirty="0"/>
              <a:t>Output Details</a:t>
            </a:r>
            <a:endParaRPr sz="1733" dirty="0"/>
          </a:p>
        </p:txBody>
      </p:sp>
      <p:cxnSp>
        <p:nvCxnSpPr>
          <p:cNvPr id="172" name="Shape 172"/>
          <p:cNvCxnSpPr>
            <a:stCxn id="158" idx="3"/>
          </p:cNvCxnSpPr>
          <p:nvPr/>
        </p:nvCxnSpPr>
        <p:spPr>
          <a:xfrm>
            <a:off x="10054767" y="2527284"/>
            <a:ext cx="684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4" name="Shape 174"/>
          <p:cNvSpPr/>
          <p:nvPr/>
        </p:nvSpPr>
        <p:spPr>
          <a:xfrm>
            <a:off x="6513932" y="4076500"/>
            <a:ext cx="1967200" cy="635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/>
              <a:t>OCR Model</a:t>
            </a:r>
            <a:endParaRPr sz="2133">
              <a:solidFill>
                <a:srgbClr val="000000"/>
              </a:solidFill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10565708" y="2210676"/>
            <a:ext cx="1705851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733" dirty="0"/>
              <a:t>Confidence Score</a:t>
            </a:r>
            <a:endParaRPr sz="1733" dirty="0"/>
          </a:p>
        </p:txBody>
      </p:sp>
      <p:cxnSp>
        <p:nvCxnSpPr>
          <p:cNvPr id="176" name="Shape 176"/>
          <p:cNvCxnSpPr>
            <a:stCxn id="160" idx="3"/>
            <a:endCxn id="174" idx="1"/>
          </p:cNvCxnSpPr>
          <p:nvPr/>
        </p:nvCxnSpPr>
        <p:spPr>
          <a:xfrm rot="10800000" flipH="1">
            <a:off x="4756500" y="4394152"/>
            <a:ext cx="1757600" cy="862800"/>
          </a:xfrm>
          <a:prstGeom prst="bentConnector3">
            <a:avLst>
              <a:gd name="adj1" fmla="val 49995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Shape 177"/>
          <p:cNvCxnSpPr>
            <a:stCxn id="163" idx="3"/>
            <a:endCxn id="174" idx="1"/>
          </p:cNvCxnSpPr>
          <p:nvPr/>
        </p:nvCxnSpPr>
        <p:spPr>
          <a:xfrm rot="10800000" flipH="1">
            <a:off x="4756500" y="4393932"/>
            <a:ext cx="1757600" cy="294400"/>
          </a:xfrm>
          <a:prstGeom prst="bentConnector3">
            <a:avLst>
              <a:gd name="adj1" fmla="val 49995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Shape 178"/>
          <p:cNvCxnSpPr>
            <a:stCxn id="156" idx="3"/>
            <a:endCxn id="174" idx="1"/>
          </p:cNvCxnSpPr>
          <p:nvPr/>
        </p:nvCxnSpPr>
        <p:spPr>
          <a:xfrm>
            <a:off x="4756500" y="3551091"/>
            <a:ext cx="1757600" cy="843200"/>
          </a:xfrm>
          <a:prstGeom prst="bentConnector3">
            <a:avLst>
              <a:gd name="adj1" fmla="val 49995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9" name="Shape 179"/>
          <p:cNvCxnSpPr>
            <a:stCxn id="159" idx="3"/>
            <a:endCxn id="174" idx="1"/>
          </p:cNvCxnSpPr>
          <p:nvPr/>
        </p:nvCxnSpPr>
        <p:spPr>
          <a:xfrm>
            <a:off x="4756500" y="4119711"/>
            <a:ext cx="1757600" cy="274400"/>
          </a:xfrm>
          <a:prstGeom prst="bentConnector3">
            <a:avLst>
              <a:gd name="adj1" fmla="val 49995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Shape 180"/>
          <p:cNvCxnSpPr>
            <a:stCxn id="174" idx="3"/>
          </p:cNvCxnSpPr>
          <p:nvPr/>
        </p:nvCxnSpPr>
        <p:spPr>
          <a:xfrm>
            <a:off x="8481132" y="4394100"/>
            <a:ext cx="603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5" name="Shape 165"/>
          <p:cNvSpPr/>
          <p:nvPr/>
        </p:nvSpPr>
        <p:spPr>
          <a:xfrm>
            <a:off x="443733" y="3598900"/>
            <a:ext cx="2091200" cy="635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/>
              <a:t>Segmentation Model</a:t>
            </a:r>
            <a:endParaRPr sz="2133">
              <a:solidFill>
                <a:srgbClr val="000000"/>
              </a:solidFill>
            </a:endParaRPr>
          </a:p>
        </p:txBody>
      </p:sp>
      <p:cxnSp>
        <p:nvCxnSpPr>
          <p:cNvPr id="182" name="Shape 182"/>
          <p:cNvCxnSpPr>
            <a:stCxn id="165" idx="3"/>
          </p:cNvCxnSpPr>
          <p:nvPr/>
        </p:nvCxnSpPr>
        <p:spPr>
          <a:xfrm>
            <a:off x="2534933" y="3916500"/>
            <a:ext cx="500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3" name="Shape 183"/>
          <p:cNvSpPr txBox="1"/>
          <p:nvPr/>
        </p:nvSpPr>
        <p:spPr>
          <a:xfrm>
            <a:off x="4858100" y="2928300"/>
            <a:ext cx="2910800" cy="3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733"/>
              <a:t>Questioned Signatures</a:t>
            </a:r>
            <a:endParaRPr sz="1733"/>
          </a:p>
        </p:txBody>
      </p:sp>
      <p:sp>
        <p:nvSpPr>
          <p:cNvPr id="184" name="Shape 184"/>
          <p:cNvSpPr txBox="1"/>
          <p:nvPr/>
        </p:nvSpPr>
        <p:spPr>
          <a:xfrm>
            <a:off x="7050900" y="1146867"/>
            <a:ext cx="1967200" cy="3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733"/>
              <a:t>Reference Signatures</a:t>
            </a:r>
            <a:endParaRPr sz="1733"/>
          </a:p>
        </p:txBody>
      </p:sp>
    </p:spTree>
    <p:extLst>
      <p:ext uri="{BB962C8B-B14F-4D97-AF65-F5344CB8AC3E}">
        <p14:creationId xmlns:p14="http://schemas.microsoft.com/office/powerpoint/2010/main" val="111322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136167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PRE-PROCESSING INVOLVED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                                       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52396" indent="0">
              <a:buNone/>
            </a:pPr>
            <a:r>
              <a:rPr lang="en-US" dirty="0" smtClean="0"/>
              <a:t>                                           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1536633"/>
            <a:ext cx="3352800" cy="32766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077682" y="2918011"/>
            <a:ext cx="346400" cy="2569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9940" y="5080767"/>
            <a:ext cx="228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Scanned Image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386" y="1536633"/>
            <a:ext cx="3343275" cy="3276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35210" y="5080766"/>
            <a:ext cx="2563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Canny Edge Detection &amp; </a:t>
            </a:r>
          </a:p>
          <a:p>
            <a:pPr algn="ctr"/>
            <a:r>
              <a:rPr lang="en-US" dirty="0" smtClean="0"/>
              <a:t>Dilation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8009965" y="2905990"/>
            <a:ext cx="346400" cy="2569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670" y="1990165"/>
            <a:ext cx="3420034" cy="189188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78737" y="5080766"/>
            <a:ext cx="2200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Extracted Image of Form</a:t>
            </a:r>
          </a:p>
        </p:txBody>
      </p:sp>
    </p:spTree>
    <p:extLst>
      <p:ext uri="{BB962C8B-B14F-4D97-AF65-F5344CB8AC3E}">
        <p14:creationId xmlns:p14="http://schemas.microsoft.com/office/powerpoint/2010/main" val="305002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            PRE-PROCESSING </a:t>
            </a:r>
            <a:r>
              <a:rPr lang="en-US" dirty="0"/>
              <a:t>INVOLVED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092" y="2191871"/>
            <a:ext cx="2886075" cy="3619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52396" indent="0">
              <a:buNone/>
            </a:pPr>
            <a:endParaRPr lang="en-US" dirty="0" smtClean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 smtClean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 smtClean="0"/>
          </a:p>
          <a:p>
            <a:pPr marL="152396" indent="0">
              <a:buNone/>
            </a:pPr>
            <a:endParaRPr lang="en-US" dirty="0" smtClean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 smtClean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 smtClean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 smtClean="0"/>
          </a:p>
          <a:p>
            <a:pPr marL="152396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</a:t>
            </a:r>
            <a:endParaRPr lang="en-US" dirty="0"/>
          </a:p>
          <a:p>
            <a:pPr marL="152396" indent="0">
              <a:buNone/>
            </a:pPr>
            <a:endParaRPr lang="en-US" dirty="0" smtClean="0"/>
          </a:p>
          <a:p>
            <a:pPr marL="152396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11" y="2191871"/>
            <a:ext cx="3420034" cy="180190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077682" y="2918011"/>
            <a:ext cx="346400" cy="2569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5071" y="2783541"/>
            <a:ext cx="2541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Account Number Extracted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042" y="3680507"/>
            <a:ext cx="2905125" cy="14573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47092" y="5526741"/>
            <a:ext cx="288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Extracted Signature 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8128191" y="2918010"/>
            <a:ext cx="346400" cy="2569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6217" y="1918758"/>
            <a:ext cx="1581150" cy="18954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807409" y="4262718"/>
            <a:ext cx="2218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Number Recognition with MNIST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4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595</Words>
  <Application>Microsoft Office PowerPoint</Application>
  <PresentationFormat>Widescreen</PresentationFormat>
  <Paragraphs>139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Simple Light</vt:lpstr>
      <vt:lpstr>PowerPoint Presentation</vt:lpstr>
      <vt:lpstr>                            MOTIVATION</vt:lpstr>
      <vt:lpstr>                SOME STATISTICAL ANALYSIS</vt:lpstr>
      <vt:lpstr> SOME STATISTICAL ANALYSIS</vt:lpstr>
      <vt:lpstr>WHY SMART SIGNATURE VERIFICATION ? </vt:lpstr>
      <vt:lpstr>            OUR WEB APP FRONT END LOOK</vt:lpstr>
      <vt:lpstr>Framework:</vt:lpstr>
      <vt:lpstr>                      PRE-PROCESSING INVOLVED</vt:lpstr>
      <vt:lpstr>                        PRE-PROCESSING INVOLVED</vt:lpstr>
      <vt:lpstr>                 PRE-PROCESSING OF SIGNATURES</vt:lpstr>
      <vt:lpstr>                     SIGNATURE DETECTION MODEL</vt:lpstr>
      <vt:lpstr>Signature Classification Model:</vt:lpstr>
      <vt:lpstr>Results for Segmentation Model and OCR Model:    Results for Signature Classification Model:</vt:lpstr>
      <vt:lpstr>IMPORTANT METRICS :</vt:lpstr>
      <vt:lpstr>References: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 Raj</dc:creator>
  <cp:lastModifiedBy>Nishant Raj</cp:lastModifiedBy>
  <cp:revision>28</cp:revision>
  <dcterms:created xsi:type="dcterms:W3CDTF">2018-03-20T09:31:06Z</dcterms:created>
  <dcterms:modified xsi:type="dcterms:W3CDTF">2018-03-20T18:55:22Z</dcterms:modified>
</cp:coreProperties>
</file>