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408" r:id="rId2"/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32" r:id="rId16"/>
    <p:sldId id="433" r:id="rId17"/>
    <p:sldId id="434" r:id="rId18"/>
    <p:sldId id="435" r:id="rId19"/>
    <p:sldId id="436" r:id="rId20"/>
    <p:sldId id="437" r:id="rId21"/>
    <p:sldId id="438" r:id="rId22"/>
    <p:sldId id="439" r:id="rId23"/>
    <p:sldId id="440" r:id="rId24"/>
    <p:sldId id="441" r:id="rId25"/>
    <p:sldId id="442" r:id="rId26"/>
    <p:sldId id="443" r:id="rId27"/>
    <p:sldId id="444" r:id="rId28"/>
    <p:sldId id="445" r:id="rId29"/>
    <p:sldId id="446" r:id="rId30"/>
    <p:sldId id="447" r:id="rId31"/>
    <p:sldId id="448" r:id="rId32"/>
    <p:sldId id="449" r:id="rId33"/>
    <p:sldId id="450" r:id="rId34"/>
    <p:sldId id="451" r:id="rId35"/>
    <p:sldId id="469" r:id="rId36"/>
    <p:sldId id="470" r:id="rId37"/>
    <p:sldId id="472" r:id="rId38"/>
    <p:sldId id="471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3CC"/>
    <a:srgbClr val="0000FF"/>
    <a:srgbClr val="FF00FF"/>
    <a:srgbClr val="FFD347"/>
    <a:srgbClr val="0D18F3"/>
    <a:srgbClr val="FFE181"/>
    <a:srgbClr val="C2ECB6"/>
    <a:srgbClr val="B9FFED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00" autoAdjust="0"/>
    <p:restoredTop sz="94660"/>
  </p:normalViewPr>
  <p:slideViewPr>
    <p:cSldViewPr>
      <p:cViewPr varScale="1">
        <p:scale>
          <a:sx n="67" d="100"/>
          <a:sy n="67" d="100"/>
        </p:scale>
        <p:origin x="60" y="15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0674F-5005-4363-B463-466733034726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D8955-C44E-4BB2-8B1B-02AC9B998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1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D8955-C44E-4BB2-8B1B-02AC9B9986C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786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D8955-C44E-4BB2-8B1B-02AC9B9986C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351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D8955-C44E-4BB2-8B1B-02AC9B9986C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368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F34F-7E53-4797-BAC9-0E1D4CF4C670}" type="datetimeFigureOut">
              <a:rPr lang="ko-KR" altLang="en-US" smtClean="0"/>
              <a:pPr/>
              <a:t>2016-08-30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DAE3-DE78-4A15-B38F-5CCAA9B6F8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F34F-7E53-4797-BAC9-0E1D4CF4C670}" type="datetimeFigureOut">
              <a:rPr lang="ko-KR" altLang="en-US" smtClean="0"/>
              <a:pPr/>
              <a:t>2016-08-30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DAE3-DE78-4A15-B38F-5CCAA9B6F8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F34F-7E53-4797-BAC9-0E1D4CF4C670}" type="datetimeFigureOut">
              <a:rPr lang="ko-KR" altLang="en-US" smtClean="0"/>
              <a:pPr/>
              <a:t>2016-08-30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DAE3-DE78-4A15-B38F-5CCAA9B6F8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32"/>
          </a:xfr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3200" b="1">
                <a:solidFill>
                  <a:srgbClr val="0047D6"/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643602"/>
          </a:xfrm>
        </p:spPr>
        <p:txBody>
          <a:bodyPr lIns="468000" rIns="396000"/>
          <a:lstStyle>
            <a:lvl1pPr latinLnBrk="0" hangingPunct="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  <a:tab pos="2160000" algn="l"/>
              </a:tabLst>
              <a:defRPr sz="1800">
                <a:solidFill>
                  <a:srgbClr val="004DE6"/>
                </a:solidFill>
                <a:latin typeface="Lucida Sans Unicode" pitchFamily="34" charset="0"/>
                <a:cs typeface="Lucida Sans Unicode" pitchFamily="34" charset="0"/>
              </a:defRPr>
            </a:lvl1pPr>
            <a:lvl2pPr latinLnBrk="0" hangingPunct="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  <a:tab pos="2160000" algn="l"/>
              </a:tabLst>
              <a:defRPr sz="1600">
                <a:latin typeface="Lucida Sans Unicode" pitchFamily="34" charset="0"/>
                <a:cs typeface="Lucida Sans Unicode" pitchFamily="34" charset="0"/>
              </a:defRPr>
            </a:lvl2pPr>
            <a:lvl3pPr marL="972000" indent="-228600" latinLnBrk="0" hangingPunct="0">
              <a:spcBef>
                <a:spcPts val="0"/>
              </a:spcBef>
              <a:buNone/>
              <a:tabLst>
                <a:tab pos="360000" algn="l"/>
                <a:tab pos="720000" algn="l"/>
                <a:tab pos="1080000" algn="l"/>
                <a:tab pos="1440000" algn="l"/>
                <a:tab pos="1800000" algn="l"/>
                <a:tab pos="2160000" algn="l"/>
              </a:tabLst>
              <a:defRPr sz="1600">
                <a:latin typeface="Lucida Sans Unicode" pitchFamily="34" charset="0"/>
                <a:cs typeface="Lucida Sans Unicode" pitchFamily="34" charset="0"/>
              </a:defRPr>
            </a:lvl3pPr>
            <a:lvl4pPr marL="360000" indent="0" latinLnBrk="0" hangingPunct="0">
              <a:spcBef>
                <a:spcPts val="0"/>
              </a:spcBef>
              <a:buNone/>
              <a:tabLst>
                <a:tab pos="360000" algn="l"/>
                <a:tab pos="720000" algn="l"/>
                <a:tab pos="1080000" algn="l"/>
                <a:tab pos="1440000" algn="l"/>
                <a:tab pos="1800000" algn="l"/>
                <a:tab pos="2160000" algn="l"/>
              </a:tabLst>
              <a:defRPr sz="1400">
                <a:latin typeface="Lucida Sans Unicode" pitchFamily="34" charset="0"/>
                <a:cs typeface="Lucida Sans Unicode" pitchFamily="34" charset="0"/>
              </a:defRPr>
            </a:lvl4pPr>
            <a:lvl5pPr latinLnBrk="0" hangingPunct="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  <a:tab pos="2160000" algn="l"/>
              </a:tabLst>
              <a:defRPr sz="1400">
                <a:latin typeface="Lucida Sans Unicode" pitchFamily="34" charset="0"/>
                <a:cs typeface="Lucida Sans Unicode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43372" y="6492899"/>
            <a:ext cx="5000628" cy="365125"/>
          </a:xfrm>
        </p:spPr>
        <p:txBody>
          <a:bodyPr/>
          <a:lstStyle/>
          <a:p>
            <a:r>
              <a:rPr lang="en-US" altLang="ko-KR" dirty="0" smtClean="0">
                <a:latin typeface="Eras Bold ITC" pitchFamily="34" charset="0"/>
              </a:rPr>
              <a:t>3D Graphics Fundamentals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fld id="{8B856EBC-F1CA-45BC-BDE4-1F09D0D7BB82}" type="slidenum">
              <a:rPr lang="en-US" altLang="ko-KR" smtClean="0"/>
              <a:pPr/>
              <a:t>‹#›</a:t>
            </a:fld>
            <a:r>
              <a:rPr lang="en-US" altLang="ko-KR" dirty="0" smtClean="0"/>
              <a:t>)</a:t>
            </a:r>
            <a:endParaRPr lang="en-US" altLang="ko-KR" dirty="0">
              <a:latin typeface="Eras Bold ITC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F34F-7E53-4797-BAC9-0E1D4CF4C670}" type="datetimeFigureOut">
              <a:rPr lang="ko-KR" altLang="en-US" smtClean="0"/>
              <a:pPr/>
              <a:t>2016-08-30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DAE3-DE78-4A15-B38F-5CCAA9B6F8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F34F-7E53-4797-BAC9-0E1D4CF4C670}" type="datetimeFigureOut">
              <a:rPr lang="ko-KR" altLang="en-US" smtClean="0"/>
              <a:pPr/>
              <a:t>2016-08-30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DAE3-DE78-4A15-B38F-5CCAA9B6F8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F34F-7E53-4797-BAC9-0E1D4CF4C670}" type="datetimeFigureOut">
              <a:rPr lang="ko-KR" altLang="en-US" smtClean="0"/>
              <a:pPr/>
              <a:t>2016-08-30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DAE3-DE78-4A15-B38F-5CCAA9B6F8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F34F-7E53-4797-BAC9-0E1D4CF4C670}" type="datetimeFigureOut">
              <a:rPr lang="ko-KR" altLang="en-US" smtClean="0"/>
              <a:pPr/>
              <a:t>2016-08-30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DAE3-DE78-4A15-B38F-5CCAA9B6F8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F34F-7E53-4797-BAC9-0E1D4CF4C670}" type="datetimeFigureOut">
              <a:rPr lang="ko-KR" altLang="en-US" smtClean="0"/>
              <a:pPr/>
              <a:t>2016-08-30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DAE3-DE78-4A15-B38F-5CCAA9B6F8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F34F-7E53-4797-BAC9-0E1D4CF4C670}" type="datetimeFigureOut">
              <a:rPr lang="ko-KR" altLang="en-US" smtClean="0"/>
              <a:pPr/>
              <a:t>2016-08-30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DAE3-DE78-4A15-B38F-5CCAA9B6F8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F34F-7E53-4797-BAC9-0E1D4CF4C670}" type="datetimeFigureOut">
              <a:rPr lang="ko-KR" altLang="en-US" smtClean="0"/>
              <a:pPr/>
              <a:t>2016-08-30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DAE3-DE78-4A15-B38F-5CCAA9B6F8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7F34F-7E53-4797-BAC9-0E1D4CF4C670}" type="datetimeFigureOut">
              <a:rPr lang="ko-KR" altLang="en-US" smtClean="0"/>
              <a:pPr/>
              <a:t>2016-08-30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7DAE3-DE78-4A15-B38F-5CCAA9B6F8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0.png"/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3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0.png"/><Relationship Id="rId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0.png"/><Relationship Id="rId13" Type="http://schemas.openxmlformats.org/officeDocument/2006/relationships/image" Target="../media/image1580.png"/><Relationship Id="rId3" Type="http://schemas.openxmlformats.org/officeDocument/2006/relationships/image" Target="../media/image1470.png"/><Relationship Id="rId7" Type="http://schemas.openxmlformats.org/officeDocument/2006/relationships/image" Target="../media/image1510.png"/><Relationship Id="rId12" Type="http://schemas.openxmlformats.org/officeDocument/2006/relationships/image" Target="../media/image1570.png"/><Relationship Id="rId2" Type="http://schemas.openxmlformats.org/officeDocument/2006/relationships/image" Target="../media/image146.png"/><Relationship Id="rId16" Type="http://schemas.openxmlformats.org/officeDocument/2006/relationships/image" Target="../media/image16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0.png"/><Relationship Id="rId11" Type="http://schemas.openxmlformats.org/officeDocument/2006/relationships/image" Target="../media/image1550.png"/><Relationship Id="rId5" Type="http://schemas.openxmlformats.org/officeDocument/2006/relationships/image" Target="../media/image1551.png"/><Relationship Id="rId15" Type="http://schemas.openxmlformats.org/officeDocument/2006/relationships/image" Target="../media/image1600.png"/><Relationship Id="rId10" Type="http://schemas.openxmlformats.org/officeDocument/2006/relationships/image" Target="../media/image1560.png"/><Relationship Id="rId4" Type="http://schemas.openxmlformats.org/officeDocument/2006/relationships/image" Target="../media/image1480.png"/><Relationship Id="rId9" Type="http://schemas.openxmlformats.org/officeDocument/2006/relationships/image" Target="../media/image1530.png"/><Relationship Id="rId14" Type="http://schemas.openxmlformats.org/officeDocument/2006/relationships/image" Target="../media/image159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0.png"/><Relationship Id="rId3" Type="http://schemas.openxmlformats.org/officeDocument/2006/relationships/image" Target="../media/image1620.png"/><Relationship Id="rId7" Type="http://schemas.openxmlformats.org/officeDocument/2006/relationships/image" Target="../media/image1660.png"/><Relationship Id="rId2" Type="http://schemas.openxmlformats.org/officeDocument/2006/relationships/image" Target="../media/image1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0.png"/><Relationship Id="rId5" Type="http://schemas.openxmlformats.org/officeDocument/2006/relationships/image" Target="../media/image1640.png"/><Relationship Id="rId4" Type="http://schemas.openxmlformats.org/officeDocument/2006/relationships/image" Target="../media/image16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블렌딩</a:t>
            </a:r>
            <a:r>
              <a:rPr lang="en-US" altLang="ko-KR" dirty="0"/>
              <a:t>(Blending)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빌보드</a:t>
            </a:r>
            <a:r>
              <a:rPr lang="en-US" altLang="ko-KR" b="1" dirty="0" smtClean="0"/>
              <a:t>(Billboard) </a:t>
            </a:r>
            <a:r>
              <a:rPr lang="ko-KR" altLang="en-US" b="1" dirty="0" smtClean="0"/>
              <a:t>기법</a:t>
            </a:r>
            <a:r>
              <a:rPr lang="en-US" altLang="ko-KR" b="1" dirty="0" smtClean="0"/>
              <a:t> </a:t>
            </a:r>
          </a:p>
          <a:p>
            <a:pPr lvl="1"/>
            <a:r>
              <a:rPr lang="ko-KR" altLang="en-US" dirty="0" smtClean="0"/>
              <a:t>나무</a:t>
            </a:r>
            <a:r>
              <a:rPr lang="en-US" altLang="ko-KR" dirty="0" smtClean="0"/>
              <a:t>(Tree), </a:t>
            </a:r>
            <a:r>
              <a:rPr lang="ko-KR" altLang="en-US" dirty="0" smtClean="0"/>
              <a:t>광고판</a:t>
            </a:r>
            <a:r>
              <a:rPr lang="en-US" altLang="ko-KR" dirty="0" smtClean="0"/>
              <a:t>(Billboard), </a:t>
            </a:r>
            <a:r>
              <a:rPr lang="ko-KR" altLang="en-US" dirty="0" smtClean="0"/>
              <a:t>전봇대</a:t>
            </a:r>
            <a:r>
              <a:rPr lang="en-US" altLang="ko-KR" dirty="0" smtClean="0"/>
              <a:t>(Pole)</a:t>
            </a:r>
            <a:br>
              <a:rPr lang="en-US" altLang="ko-KR" dirty="0" smtClean="0"/>
            </a:br>
            <a:r>
              <a:rPr lang="ko-KR" altLang="en-US" dirty="0" smtClean="0"/>
              <a:t>이러한 객체를 </a:t>
            </a:r>
            <a:r>
              <a:rPr lang="ko-KR" altLang="en-US" dirty="0" err="1" smtClean="0"/>
              <a:t>메쉬로</a:t>
            </a:r>
            <a:r>
              <a:rPr lang="ko-KR" altLang="en-US" dirty="0" smtClean="0"/>
              <a:t> 만들 수 있지만 객체가 많다면 프레임 </a:t>
            </a:r>
            <a:r>
              <a:rPr lang="ko-KR" altLang="en-US" dirty="0" err="1" smtClean="0"/>
              <a:t>레이트가</a:t>
            </a:r>
            <a:r>
              <a:rPr lang="ko-KR" altLang="en-US" dirty="0" smtClean="0"/>
              <a:t> 낮아짐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나무 </a:t>
            </a:r>
            <a:r>
              <a:rPr lang="ko-KR" altLang="en-US" dirty="0" err="1" smtClean="0"/>
              <a:t>메쉬는</a:t>
            </a:r>
            <a:r>
              <a:rPr lang="ko-KR" altLang="en-US" dirty="0" smtClean="0"/>
              <a:t> 다각형의 수가 상당히 많고 모델링이 어려움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</a:t>
            </a:r>
            <a:endParaRPr kumimoji="1" lang="en-US" altLang="ko-KR" dirty="0" smtClean="0">
              <a:solidFill>
                <a:srgbClr val="000000"/>
              </a:solidFill>
              <a:cs typeface="Tahoma" pitchFamily="34" charset="0"/>
            </a:endParaRPr>
          </a:p>
          <a:p>
            <a:pPr marL="457200" lvl="1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14340" name="Picture 4" descr="http://2.bp.blogspot.com/_cOOSgZntI80/SoMzyJZ0J_I/AAAAAAAAACA/sRCNEcVIfDQ/s320/tree223%2Bcop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84" y="2061136"/>
            <a:ext cx="2084064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http://www.archiforge.com/data/jpg/391621303452691e63b2f03z78404556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72" y="2061136"/>
            <a:ext cx="2592000" cy="25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0" name="Picture 14" descr="https://encrypted-tbn1.google.com/images?q=tbn:ANd9GcR71uwDaDOR_VV8nuUqGYYq-Y6OUjB5nGhxT7pJcz4QVaVNudycf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844824"/>
            <a:ext cx="2318037" cy="32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62" name="Picture 26" descr="https://encrypted-tbn1.google.com/images?q=tbn:ANd9GcSrobTYJXri0W3KNOWeSiTHTO63YuNGLiHKVfA65v1z3TyhjZRgHQ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190" y="4869160"/>
            <a:ext cx="2448000" cy="18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66" name="Picture 30" descr="https://encrypted-tbn0.google.com/images?q=tbn:ANd9GcSOV-Kdc62EimTZdSlVHACvQbHs65BkhhRSXzwyvpk_OrPC-dOj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894" y="4869160"/>
            <a:ext cx="2448000" cy="18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70" name="Picture 3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14" y="4869160"/>
            <a:ext cx="2974784" cy="18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1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블렌딩</a:t>
            </a:r>
            <a:r>
              <a:rPr lang="en-US" altLang="ko-KR" dirty="0"/>
              <a:t>(Blending)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안</a:t>
            </a:r>
            <a:r>
              <a:rPr lang="ko-KR" altLang="en-US" b="1" dirty="0"/>
              <a:t>개</a:t>
            </a:r>
            <a:r>
              <a:rPr lang="en-US" altLang="ko-KR" b="1" dirty="0" smtClean="0"/>
              <a:t>(Fog)</a:t>
            </a:r>
          </a:p>
          <a:p>
            <a:pPr lvl="1"/>
            <a:r>
              <a:rPr lang="ko-KR" altLang="en-US" dirty="0" smtClean="0"/>
              <a:t>안개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공기에 포함된 물과 먼지 입자 때문에 빛이 산란되는 현상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렌더링의</a:t>
            </a:r>
            <a:r>
              <a:rPr lang="ko-KR" altLang="en-US" dirty="0" smtClean="0"/>
              <a:t> 최적화를 위해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절두체의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원평면</a:t>
            </a:r>
            <a:r>
              <a:rPr lang="en-US" altLang="ko-KR" dirty="0" smtClean="0"/>
              <a:t>(Far Plane)</a:t>
            </a:r>
            <a:r>
              <a:rPr lang="ko-KR" altLang="en-US" dirty="0" smtClean="0"/>
              <a:t> 바깥쪽에 있는 물체들은 보이지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그려지지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않음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카메라가 전진하면 바깥쪽 물체들이 갑자기 보이게 됨</a:t>
            </a:r>
            <a:r>
              <a:rPr lang="en-US" altLang="ko-KR" dirty="0" smtClean="0"/>
              <a:t>(Popping)</a:t>
            </a:r>
            <a:br>
              <a:rPr lang="en-US" altLang="ko-KR" dirty="0" smtClean="0"/>
            </a:br>
            <a:r>
              <a:rPr lang="ko-KR" altLang="en-US" dirty="0" smtClean="0"/>
              <a:t>안개를 사용하면 이러한 현상을 부드럽게 할 수 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프레임 </a:t>
            </a:r>
            <a:r>
              <a:rPr lang="ko-KR" altLang="en-US" dirty="0" err="1" smtClean="0"/>
              <a:t>레이트를</a:t>
            </a:r>
            <a:r>
              <a:rPr lang="ko-KR" altLang="en-US" dirty="0" smtClean="0"/>
              <a:t> 유지하기 위하여 안개 효과를 사용할 수도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안개는 색상 </a:t>
            </a:r>
            <a:r>
              <a:rPr lang="ko-KR" altLang="en-US" dirty="0" err="1" smtClean="0"/>
              <a:t>블렌딩의</a:t>
            </a:r>
            <a:r>
              <a:rPr lang="ko-KR" altLang="en-US" dirty="0" smtClean="0"/>
              <a:t> 형태로 구현할 수 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카메라와 물체까지의 거리에 따라 </a:t>
            </a:r>
            <a:r>
              <a:rPr lang="ko-KR" altLang="en-US" dirty="0" err="1" smtClean="0"/>
              <a:t>블렌딩</a:t>
            </a:r>
            <a:r>
              <a:rPr lang="ko-KR" altLang="en-US" dirty="0" smtClean="0"/>
              <a:t> 색상을 결정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257" y="4629150"/>
            <a:ext cx="2374941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629150"/>
            <a:ext cx="28670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70" y="4629150"/>
            <a:ext cx="28670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691680" y="3339569"/>
            <a:ext cx="5743339" cy="116955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C</a:t>
            </a:r>
            <a:r>
              <a:rPr kumimoji="1" lang="en-US" altLang="ko-KR" sz="1400" b="1" u="none" strike="noStrike" cap="none" normalizeH="0" baseline="-2500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final</a:t>
            </a:r>
            <a:r>
              <a:rPr kumimoji="1" lang="en-US" altLang="ko-KR" sz="14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 = </a:t>
            </a:r>
            <a:r>
              <a:rPr kumimoji="1" lang="en-US" altLang="ko-KR" sz="1400" b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F</a:t>
            </a:r>
            <a:r>
              <a:rPr kumimoji="1" lang="en-US" altLang="ko-KR" sz="1400" b="1" u="none" strike="noStrike" cap="none" normalizeH="0" baseline="-2500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factor</a:t>
            </a:r>
            <a:r>
              <a:rPr kumimoji="1" lang="en-US" altLang="ko-KR" sz="14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 x </a:t>
            </a:r>
            <a:r>
              <a:rPr kumimoji="1" lang="en-US" altLang="ko-KR" sz="1400" b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C</a:t>
            </a:r>
            <a:r>
              <a:rPr kumimoji="1" lang="en-US" altLang="ko-KR" sz="1400" b="1" u="none" strike="noStrike" cap="none" normalizeH="0" baseline="-2500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original</a:t>
            </a:r>
            <a:r>
              <a:rPr kumimoji="1" lang="en-US" altLang="ko-KR" sz="14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 + (1 – </a:t>
            </a:r>
            <a:r>
              <a:rPr kumimoji="1" lang="en-US" altLang="ko-KR" sz="1400" b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F</a:t>
            </a:r>
            <a:r>
              <a:rPr kumimoji="1" lang="en-US" altLang="ko-KR" sz="1400" b="1" u="none" strike="noStrike" cap="none" normalizeH="0" baseline="-2500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factor</a:t>
            </a:r>
            <a:r>
              <a:rPr kumimoji="1" lang="en-US" altLang="ko-KR" sz="14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) x </a:t>
            </a:r>
            <a:r>
              <a:rPr kumimoji="1" lang="en-US" altLang="ko-KR" sz="1400" b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C</a:t>
            </a:r>
            <a:r>
              <a:rPr kumimoji="1" lang="en-US" altLang="ko-KR" sz="1400" b="1" u="none" strike="noStrike" cap="none" normalizeH="0" baseline="-2500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fog</a:t>
            </a:r>
            <a:r>
              <a:rPr kumimoji="1" lang="en-US" altLang="ko-KR" sz="14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 </a:t>
            </a:r>
            <a:endParaRPr kumimoji="1" lang="en-US" altLang="ko-KR" sz="1400" b="1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ea typeface="맑은 고딕" pitchFamily="50" charset="-127"/>
              <a:cs typeface="Times New Roman" pitchFamily="18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err="1" smtClean="0">
                <a:solidFill>
                  <a:srgbClr val="000000"/>
                </a:solidFill>
                <a:ea typeface="Rockwell" charset="-127"/>
                <a:cs typeface="Times New Roman" pitchFamily="18" charset="0"/>
              </a:rPr>
              <a:t>C</a:t>
            </a:r>
            <a:r>
              <a:rPr kumimoji="1" lang="en-US" altLang="ko-KR" sz="1400" baseline="-25000" dirty="0" err="1" smtClean="0">
                <a:solidFill>
                  <a:srgbClr val="000000"/>
                </a:solidFill>
                <a:ea typeface="Rockwell" charset="-127"/>
                <a:cs typeface="Times New Roman" pitchFamily="18" charset="0"/>
              </a:rPr>
              <a:t>final</a:t>
            </a:r>
            <a:r>
              <a:rPr kumimoji="1" lang="en-US" altLang="ko-KR" sz="1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itchFamily="50" charset="-127"/>
                <a:cs typeface="Times New Roman" pitchFamily="18" charset="0"/>
              </a:rPr>
              <a:t> : </a:t>
            </a:r>
            <a:r>
              <a:rPr kumimoji="1" lang="ko-KR" altLang="en-US" sz="1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안개를 적용한 결과 색상</a:t>
            </a:r>
            <a:r>
              <a:rPr kumimoji="1" lang="en-US" altLang="ko-KR" sz="1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itchFamily="50" charset="-127"/>
                <a:cs typeface="Rockwell" charset="-127"/>
              </a:rPr>
              <a:t/>
            </a:r>
            <a:br>
              <a:rPr kumimoji="1" lang="en-US" altLang="ko-KR" sz="1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itchFamily="50" charset="-127"/>
                <a:cs typeface="Rockwell" charset="-127"/>
              </a:rPr>
            </a:br>
            <a:r>
              <a:rPr kumimoji="1" lang="en-US" altLang="ko-KR" sz="1400" dirty="0" err="1" smtClean="0">
                <a:solidFill>
                  <a:srgbClr val="000000"/>
                </a:solidFill>
                <a:ea typeface="Rockwell" charset="-127"/>
                <a:cs typeface="Times New Roman" pitchFamily="18" charset="0"/>
              </a:rPr>
              <a:t>C</a:t>
            </a:r>
            <a:r>
              <a:rPr kumimoji="1" lang="en-US" altLang="ko-KR" sz="1400" baseline="-25000" dirty="0" err="1" smtClean="0">
                <a:solidFill>
                  <a:srgbClr val="000000"/>
                </a:solidFill>
                <a:ea typeface="Rockwell" charset="-127"/>
                <a:cs typeface="Times New Roman" pitchFamily="18" charset="0"/>
              </a:rPr>
              <a:t>original</a:t>
            </a:r>
            <a:r>
              <a:rPr kumimoji="1" lang="en-US" altLang="ko-KR" sz="1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itchFamily="50" charset="-127"/>
                <a:cs typeface="Times New Roman" pitchFamily="18" charset="0"/>
              </a:rPr>
              <a:t> : </a:t>
            </a:r>
            <a:r>
              <a:rPr kumimoji="1" lang="ko-KR" altLang="en-US" sz="1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안개를 적용하기 전의 색상</a:t>
            </a:r>
            <a:r>
              <a:rPr kumimoji="1" lang="en-US" altLang="ko-KR" sz="1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kumimoji="1" lang="en-US" altLang="ko-KR" sz="1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kumimoji="1" lang="en-US" altLang="ko-KR" sz="1400" dirty="0" err="1" smtClean="0">
                <a:solidFill>
                  <a:srgbClr val="000000"/>
                </a:solidFill>
                <a:ea typeface="Rockwell" charset="-127"/>
                <a:cs typeface="Times New Roman" pitchFamily="18" charset="0"/>
              </a:rPr>
              <a:t>F</a:t>
            </a:r>
            <a:r>
              <a:rPr kumimoji="1" lang="en-US" altLang="ko-KR" sz="1400" baseline="-25000" dirty="0" err="1" smtClean="0">
                <a:solidFill>
                  <a:srgbClr val="000000"/>
                </a:solidFill>
                <a:ea typeface="Rockwell" charset="-127"/>
                <a:cs typeface="Times New Roman" pitchFamily="18" charset="0"/>
              </a:rPr>
              <a:t>factor</a:t>
            </a:r>
            <a:r>
              <a:rPr kumimoji="1" lang="en-US" altLang="ko-KR" sz="1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itchFamily="50" charset="-127"/>
                <a:cs typeface="Times New Roman" pitchFamily="18" charset="0"/>
              </a:rPr>
              <a:t> : </a:t>
            </a:r>
            <a:r>
              <a:rPr kumimoji="1" lang="ko-KR" altLang="en-US" sz="1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안개 인자</a:t>
            </a:r>
            <a:r>
              <a:rPr kumimoji="1" lang="en-US" altLang="ko-KR" sz="1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(Fog Factor), 0.0 ~ 1.0, </a:t>
            </a:r>
            <a:r>
              <a:rPr kumimoji="1" lang="ko-KR" altLang="en-US" sz="1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카메라까지의 거리에 반비례</a:t>
            </a:r>
            <a:r>
              <a:rPr kumimoji="1" lang="en-US" altLang="ko-KR" sz="1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kumimoji="1" lang="en-US" altLang="ko-KR" sz="1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kumimoji="1" lang="en-US" altLang="ko-KR" sz="1400" dirty="0" err="1" smtClean="0">
                <a:solidFill>
                  <a:srgbClr val="000000"/>
                </a:solidFill>
                <a:ea typeface="Rockwell" charset="-127"/>
                <a:cs typeface="Times New Roman" pitchFamily="18" charset="0"/>
              </a:rPr>
              <a:t>C</a:t>
            </a:r>
            <a:r>
              <a:rPr kumimoji="1" lang="en-US" altLang="ko-KR" sz="1400" baseline="-25000" dirty="0" err="1" smtClean="0">
                <a:solidFill>
                  <a:srgbClr val="000000"/>
                </a:solidFill>
                <a:ea typeface="Rockwell" charset="-127"/>
                <a:cs typeface="Times New Roman" pitchFamily="18" charset="0"/>
              </a:rPr>
              <a:t>fog</a:t>
            </a:r>
            <a:r>
              <a:rPr kumimoji="1" lang="en-US" altLang="ko-KR" sz="1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itchFamily="50" charset="-127"/>
                <a:cs typeface="Times New Roman" pitchFamily="18" charset="0"/>
              </a:rPr>
              <a:t> : </a:t>
            </a:r>
            <a:r>
              <a:rPr kumimoji="1" lang="ko-KR" altLang="en-US" sz="1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안개 색상</a:t>
            </a:r>
            <a:endParaRPr kumimoji="1" lang="en-US" altLang="ko-KR" sz="1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8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블렌딩</a:t>
            </a:r>
            <a:r>
              <a:rPr lang="en-US" altLang="ko-KR" dirty="0"/>
              <a:t>(Blending)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안</a:t>
            </a:r>
            <a:r>
              <a:rPr lang="ko-KR" altLang="en-US" b="1" dirty="0"/>
              <a:t>개</a:t>
            </a:r>
            <a:r>
              <a:rPr lang="en-US" altLang="ko-KR" b="1" dirty="0" smtClean="0"/>
              <a:t>(Fog)</a:t>
            </a:r>
          </a:p>
          <a:p>
            <a:pPr lvl="1"/>
            <a:r>
              <a:rPr lang="ko-KR" altLang="en-US" dirty="0" smtClean="0"/>
              <a:t>안개 효과는 정점 또는 픽셀에 대하여 구현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정점 안개</a:t>
            </a:r>
            <a:r>
              <a:rPr lang="en-US" altLang="ko-KR" dirty="0" smtClean="0"/>
              <a:t>(Vertex Fog)</a:t>
            </a:r>
            <a:br>
              <a:rPr lang="en-US" altLang="ko-KR" dirty="0" smtClean="0"/>
            </a:br>
            <a:r>
              <a:rPr lang="ko-KR" altLang="en-US" dirty="0" smtClean="0"/>
              <a:t>각 정점에 대하여 안개 효과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안개 인자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계산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픽셀 안개</a:t>
            </a:r>
            <a:r>
              <a:rPr lang="en-US" altLang="ko-KR" dirty="0" smtClean="0"/>
              <a:t>(Pixel Fog)</a:t>
            </a:r>
            <a:br>
              <a:rPr lang="en-US" altLang="ko-KR" dirty="0" smtClean="0"/>
            </a:br>
            <a:r>
              <a:rPr lang="ko-KR" altLang="en-US" dirty="0" smtClean="0"/>
              <a:t>각 픽셀에 대하여 안개 효과를 계산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안개 계산식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737100" lvl="1" indent="0">
              <a:buNone/>
            </a:pPr>
            <a:r>
              <a:rPr lang="ko-KR" altLang="en-US" dirty="0" smtClean="0"/>
              <a:t>① 선형 안개</a:t>
            </a:r>
            <a:r>
              <a:rPr lang="en-US" altLang="ko-KR" dirty="0" smtClean="0"/>
              <a:t>(Linear Fog)</a:t>
            </a:r>
          </a:p>
          <a:p>
            <a:pPr marL="1080000" lvl="1" indent="-342900">
              <a:buFont typeface="+mj-ea"/>
              <a:buAutoNum type="circleNumDbPlain"/>
            </a:pPr>
            <a:endParaRPr lang="en-US" altLang="ko-KR" sz="2400" dirty="0"/>
          </a:p>
          <a:p>
            <a:pPr marL="1080000" lvl="1" indent="-342900">
              <a:buFont typeface="+mj-ea"/>
              <a:buAutoNum type="circleNumDbPlain"/>
            </a:pPr>
            <a:endParaRPr lang="en-US" altLang="ko-KR" dirty="0" smtClean="0"/>
          </a:p>
          <a:p>
            <a:pPr marL="737100" lvl="1" indent="0">
              <a:buNone/>
            </a:pPr>
            <a:r>
              <a:rPr lang="ko-KR" altLang="en-US" dirty="0" smtClean="0"/>
              <a:t>② 비선형 안개</a:t>
            </a:r>
            <a:r>
              <a:rPr lang="en-US" altLang="ko-KR" dirty="0" smtClean="0"/>
              <a:t>(Exponential Fog)</a:t>
            </a:r>
          </a:p>
          <a:p>
            <a:pPr marL="1080000" lvl="1" indent="-342900">
              <a:buFont typeface="+mj-ea"/>
              <a:buAutoNum type="circleNumDbPlain"/>
            </a:pPr>
            <a:endParaRPr lang="en-US" altLang="ko-KR" sz="1800" dirty="0"/>
          </a:p>
          <a:p>
            <a:pPr marL="737100" lvl="1" indent="0">
              <a:buNone/>
            </a:pPr>
            <a:endParaRPr lang="en-US" altLang="ko-KR" sz="1800" dirty="0"/>
          </a:p>
          <a:p>
            <a:pPr marL="737100" lvl="1" indent="0">
              <a:buNone/>
            </a:pPr>
            <a:r>
              <a:rPr lang="ko-KR" altLang="en-US" dirty="0" smtClean="0"/>
              <a:t>③ 비선형 </a:t>
            </a:r>
            <a:r>
              <a:rPr lang="ko-KR" altLang="en-US" dirty="0"/>
              <a:t>안개</a:t>
            </a:r>
            <a:r>
              <a:rPr lang="en-US" altLang="ko-KR" dirty="0"/>
              <a:t>(Exponential </a:t>
            </a:r>
            <a:r>
              <a:rPr lang="en-US" altLang="ko-KR" dirty="0" smtClean="0"/>
              <a:t>Squared Fog)</a:t>
            </a:r>
            <a:endParaRPr lang="ko-KR" altLang="en-US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691680" y="2905199"/>
            <a:ext cx="5743339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C</a:t>
            </a:r>
            <a:r>
              <a:rPr kumimoji="1" lang="en-US" altLang="ko-KR" sz="1400" b="1" u="none" strike="noStrike" cap="none" normalizeH="0" baseline="-2500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final</a:t>
            </a:r>
            <a:r>
              <a:rPr kumimoji="1" lang="en-US" altLang="ko-KR" sz="14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 = </a:t>
            </a:r>
            <a:r>
              <a:rPr kumimoji="1" lang="en-US" altLang="ko-KR" sz="1400" b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F</a:t>
            </a:r>
            <a:r>
              <a:rPr kumimoji="1" lang="en-US" altLang="ko-KR" sz="1400" b="1" u="none" strike="noStrike" cap="none" normalizeH="0" baseline="-2500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factor</a:t>
            </a:r>
            <a:r>
              <a:rPr kumimoji="1" lang="en-US" altLang="ko-KR" sz="14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 x </a:t>
            </a:r>
            <a:r>
              <a:rPr kumimoji="1" lang="en-US" altLang="ko-KR" sz="1400" b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C</a:t>
            </a:r>
            <a:r>
              <a:rPr kumimoji="1" lang="en-US" altLang="ko-KR" sz="1400" b="1" u="none" strike="noStrike" cap="none" normalizeH="0" baseline="-2500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original</a:t>
            </a:r>
            <a:r>
              <a:rPr kumimoji="1" lang="en-US" altLang="ko-KR" sz="14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 + (1 – </a:t>
            </a:r>
            <a:r>
              <a:rPr kumimoji="1" lang="en-US" altLang="ko-KR" sz="1400" b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F</a:t>
            </a:r>
            <a:r>
              <a:rPr kumimoji="1" lang="en-US" altLang="ko-KR" sz="1400" b="1" u="none" strike="noStrike" cap="none" normalizeH="0" baseline="-2500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factor</a:t>
            </a:r>
            <a:r>
              <a:rPr kumimoji="1" lang="en-US" altLang="ko-KR" sz="14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) x </a:t>
            </a:r>
            <a:r>
              <a:rPr kumimoji="1" lang="en-US" altLang="ko-KR" sz="1400" b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C</a:t>
            </a:r>
            <a:r>
              <a:rPr kumimoji="1" lang="en-US" altLang="ko-KR" sz="1400" b="1" u="none" strike="noStrike" cap="none" normalizeH="0" baseline="-2500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fog</a:t>
            </a:r>
            <a:r>
              <a:rPr kumimoji="1" lang="en-US" altLang="ko-KR" sz="14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 </a:t>
            </a:r>
            <a:endParaRPr kumimoji="1" lang="en-US" altLang="ko-KR" sz="1400" b="1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ea typeface="맑은 고딕" pitchFamily="50" charset="-127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03648" y="3623508"/>
                <a:ext cx="2486450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𝑓𝑎𝑐𝑡𝑜𝑟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𝑒𝑛𝑑</m:t>
                          </m:r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−</m:t>
                          </m:r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𝑒𝑛𝑑</m:t>
                          </m:r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𝑠𝑡𝑎𝑟𝑡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623508"/>
                <a:ext cx="2486450" cy="6183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03648" y="4624160"/>
                <a:ext cx="2254784" cy="614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𝑓𝑎𝑐𝑡𝑜𝑟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𝑑𝑒𝑛𝑠𝑖𝑡𝑦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624160"/>
                <a:ext cx="2254784" cy="6148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403648" y="5560264"/>
                <a:ext cx="2484590" cy="6327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𝑓𝑎𝑐𝑡𝑜𝑟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ko-K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∗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𝑑𝑒𝑛𝑠𝑖𝑡𝑦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5560264"/>
                <a:ext cx="2484590" cy="6327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076056" y="3501008"/>
            <a:ext cx="3759695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6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start : 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안개 시작 거리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	end = 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안개 종료 거리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</a:p>
          <a:p>
            <a:pPr marL="0" lvl="6"/>
            <a:r>
              <a:rPr lang="en-US" altLang="ko-KR" sz="14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density : </a:t>
            </a:r>
            <a:r>
              <a:rPr lang="ko-KR" altLang="en-US" sz="14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안개 농도</a:t>
            </a:r>
            <a:r>
              <a:rPr lang="en-US" altLang="ko-KR" sz="14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(0.0~1.0) </a:t>
            </a:r>
            <a:endParaRPr lang="en-US" altLang="ko-KR" sz="14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lvl="6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 : 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카메라까지의 거리</a:t>
            </a:r>
            <a:endParaRPr lang="ko-KR" altLang="ko-KR" sz="14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52120" y="4285636"/>
            <a:ext cx="639688" cy="30777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6" algn="r"/>
            <a:r>
              <a:rPr lang="en-US" altLang="ko-KR" sz="1400" dirty="0" err="1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</a:t>
            </a:r>
            <a:r>
              <a:rPr lang="en-US" altLang="ko-KR" sz="1400" baseline="-25000" dirty="0" err="1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factor</a:t>
            </a:r>
            <a:endParaRPr lang="ko-KR" altLang="ko-KR" sz="1400" baseline="-250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24156" y="6453336"/>
            <a:ext cx="319844" cy="30777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6" algn="ctr"/>
            <a:r>
              <a:rPr lang="en-US" altLang="ko-KR" sz="14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</a:t>
            </a:r>
            <a:endParaRPr lang="ko-KR" altLang="ko-KR" sz="1400" baseline="-250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08104" y="6505599"/>
            <a:ext cx="639688" cy="30777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6" algn="ctr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0</a:t>
            </a:r>
            <a:endParaRPr lang="ko-KR" altLang="ko-KR" sz="1400" baseline="-250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75830" y="4593657"/>
            <a:ext cx="487288" cy="30777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6" algn="r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1.0</a:t>
            </a:r>
            <a:endParaRPr lang="ko-KR" altLang="ko-KR" sz="1400" baseline="-250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pic>
        <p:nvPicPr>
          <p:cNvPr id="23" name="Picture 4" descr="E:\Working\Unity3D\유니티 게임 개발의 정석\유니티_03 폴더\Links\03-2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24346"/>
            <a:ext cx="2940042" cy="204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08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블렌딩</a:t>
            </a:r>
            <a:r>
              <a:rPr lang="en-US" altLang="ko-KR" dirty="0"/>
              <a:t>(Blending)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9" y="844739"/>
            <a:ext cx="9144000" cy="5643602"/>
          </a:xfrm>
        </p:spPr>
        <p:txBody>
          <a:bodyPr/>
          <a:lstStyle/>
          <a:p>
            <a:r>
              <a:rPr lang="ko-KR" altLang="en-US" b="1" dirty="0" smtClean="0"/>
              <a:t>안</a:t>
            </a:r>
            <a:r>
              <a:rPr lang="ko-KR" altLang="en-US" b="1" dirty="0"/>
              <a:t>개</a:t>
            </a:r>
            <a:r>
              <a:rPr lang="en-US" altLang="ko-KR" b="1" dirty="0" smtClean="0"/>
              <a:t>(Fog)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ko-KR" altLang="en-US" b="1" dirty="0" smtClean="0">
                <a:solidFill>
                  <a:srgbClr val="C00000"/>
                </a:solidFill>
              </a:rPr>
              <a:t>정점 안개</a:t>
            </a:r>
            <a:r>
              <a:rPr lang="en-US" altLang="ko-KR" b="1" dirty="0" smtClean="0">
                <a:solidFill>
                  <a:srgbClr val="C00000"/>
                </a:solidFill>
              </a:rPr>
              <a:t>(Vertex Fog)</a:t>
            </a:r>
            <a:br>
              <a:rPr lang="en-US" altLang="ko-KR" b="1" dirty="0" smtClean="0">
                <a:solidFill>
                  <a:srgbClr val="C00000"/>
                </a:solidFill>
              </a:rPr>
            </a:br>
            <a:r>
              <a:rPr lang="ko-KR" altLang="en-US" dirty="0" smtClean="0"/>
              <a:t>카메라와 정점 사이의 거리 계산을 직접 아니면 다른 방법으로 할 것인가</a:t>
            </a:r>
            <a:r>
              <a:rPr lang="en-US" altLang="ko-KR" dirty="0" smtClean="0"/>
              <a:t>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ko-KR" altLang="en-US" dirty="0"/>
              <a:t>카메라와 정점 사이의 거리 </a:t>
            </a:r>
            <a:r>
              <a:rPr lang="ko-KR" altLang="en-US" dirty="0" smtClean="0"/>
              <a:t>계산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각 정점과 카메라 사이의 </a:t>
            </a:r>
            <a:r>
              <a:rPr lang="ko-KR" altLang="en-US" dirty="0" smtClean="0"/>
              <a:t>거리를 직접 계산하면 시간이 많이 걸림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각 정점과 카메라 사이의 거리는 정점의 카메라 </a:t>
            </a:r>
            <a:r>
              <a:rPr lang="ko-KR" altLang="en-US" dirty="0" err="1" smtClean="0"/>
              <a:t>좌표계의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Z-</a:t>
            </a:r>
            <a:r>
              <a:rPr lang="ko-KR" altLang="en-US" dirty="0" smtClean="0"/>
              <a:t>값을 사용하여 근사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 값은 카메라와 정점 사이의 실제 거리가 아님</a:t>
            </a:r>
            <a:r>
              <a:rPr lang="en-US" altLang="ko-KR" dirty="0" smtClean="0"/>
              <a:t>(</a:t>
            </a:r>
            <a:r>
              <a:rPr lang="ko-KR" altLang="en-US" dirty="0"/>
              <a:t>카메라 </a:t>
            </a:r>
            <a:r>
              <a:rPr lang="ko-KR" altLang="en-US" dirty="0" err="1"/>
              <a:t>좌표계의</a:t>
            </a:r>
            <a:r>
              <a:rPr lang="ko-KR" altLang="en-US" dirty="0"/>
              <a:t> </a:t>
            </a:r>
            <a:r>
              <a:rPr lang="en-US" altLang="ko-KR" dirty="0" smtClean="0"/>
              <a:t>Z-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altLang="ko-KR" dirty="0"/>
              <a:t>W-</a:t>
            </a:r>
            <a:r>
              <a:rPr lang="ko-KR" altLang="en-US" dirty="0"/>
              <a:t>친화 투영 </a:t>
            </a:r>
            <a:r>
              <a:rPr lang="ko-KR" altLang="en-US" dirty="0" smtClean="0"/>
              <a:t>변환 행렬</a:t>
            </a:r>
            <a:r>
              <a:rPr lang="en-US" altLang="ko-KR" dirty="0"/>
              <a:t>(W-Friendly Projection Matrix)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투영 변환 행렬의 </a:t>
            </a:r>
            <a:r>
              <a:rPr lang="en-US" altLang="ko-KR" dirty="0" smtClean="0"/>
              <a:t>W </a:t>
            </a:r>
            <a:r>
              <a:rPr lang="ko-KR" altLang="en-US" dirty="0" smtClean="0"/>
              <a:t>열이</a:t>
            </a:r>
            <a:r>
              <a:rPr lang="en-US" altLang="ko-KR" dirty="0" smtClean="0"/>
              <a:t> (0, 0, 1, 0)</a:t>
            </a:r>
            <a:r>
              <a:rPr lang="ko-KR" altLang="en-US" dirty="0" smtClean="0"/>
              <a:t>인 행렬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 행렬을 사용하여 카메라 좌표 </a:t>
            </a:r>
            <a:r>
              <a:rPr lang="en-US" altLang="ko-KR" dirty="0" smtClean="0"/>
              <a:t>(x, y, z)</a:t>
            </a:r>
            <a:r>
              <a:rPr lang="ko-KR" altLang="en-US" dirty="0" smtClean="0"/>
              <a:t>를 변환하면 </a:t>
            </a:r>
            <a:r>
              <a:rPr lang="en-US" altLang="ko-KR" dirty="0" smtClean="0"/>
              <a:t>W 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z </a:t>
            </a:r>
            <a:r>
              <a:rPr lang="ko-KR" altLang="en-US" dirty="0" smtClean="0"/>
              <a:t>값이 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	(</a:t>
            </a:r>
            <a:r>
              <a:rPr lang="en-US" altLang="ko-KR" dirty="0"/>
              <a:t>x, y, z, 1) ⇨ </a:t>
            </a:r>
            <a:r>
              <a:rPr lang="en-US" altLang="ko-KR" dirty="0">
                <a:solidFill>
                  <a:srgbClr val="C00000"/>
                </a:solidFill>
              </a:rPr>
              <a:t>(X, Y, Z=</a:t>
            </a:r>
            <a:r>
              <a:rPr lang="en-US" altLang="ko-KR" b="1" dirty="0">
                <a:solidFill>
                  <a:srgbClr val="C00000"/>
                </a:solidFill>
              </a:rPr>
              <a:t>depth buffer value</a:t>
            </a:r>
            <a:r>
              <a:rPr lang="en-US" altLang="ko-KR" dirty="0">
                <a:solidFill>
                  <a:srgbClr val="C00000"/>
                </a:solidFill>
              </a:rPr>
              <a:t>, W=z) </a:t>
            </a:r>
            <a:endParaRPr lang="en-US" altLang="ko-KR" sz="2000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altLang="ko-KR" dirty="0" smtClean="0"/>
              <a:t>D3DXMatrixPerspectiveLH() </a:t>
            </a:r>
            <a:r>
              <a:rPr lang="ko-KR" altLang="en-US" dirty="0" smtClean="0"/>
              <a:t>함수가 반환하는 행렬은 </a:t>
            </a:r>
            <a:r>
              <a:rPr lang="en-US" altLang="ko-KR" dirty="0" smtClean="0"/>
              <a:t>W-</a:t>
            </a:r>
            <a:r>
              <a:rPr lang="ko-KR" altLang="en-US" dirty="0" smtClean="0"/>
              <a:t>친화 투영 행렬이다</a:t>
            </a:r>
            <a:r>
              <a:rPr lang="en-US" altLang="ko-KR" dirty="0" smtClean="0"/>
              <a:t>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ko-KR" altLang="en-US" dirty="0"/>
              <a:t>투영 </a:t>
            </a:r>
            <a:r>
              <a:rPr lang="ko-KR" altLang="en-US" dirty="0" smtClean="0"/>
              <a:t>행렬 변환 행렬이 </a:t>
            </a:r>
            <a:r>
              <a:rPr lang="en-US" altLang="ko-KR" dirty="0" smtClean="0"/>
              <a:t>W-</a:t>
            </a:r>
            <a:r>
              <a:rPr lang="ko-KR" altLang="en-US" dirty="0"/>
              <a:t>친화 투영 </a:t>
            </a:r>
            <a:r>
              <a:rPr lang="ko-KR" altLang="en-US" dirty="0" smtClean="0"/>
              <a:t>행렬이 아니면 </a:t>
            </a:r>
            <a:r>
              <a:rPr lang="en-US" altLang="ko-KR" dirty="0" smtClean="0"/>
              <a:t>m34</a:t>
            </a:r>
            <a:r>
              <a:rPr lang="ko-KR" altLang="en-US" dirty="0" smtClean="0"/>
              <a:t>로 나눈다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1707404" y="4562782"/>
          <a:ext cx="2333620" cy="1817688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83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양쪽 대괄호 28"/>
          <p:cNvSpPr/>
          <p:nvPr/>
        </p:nvSpPr>
        <p:spPr>
          <a:xfrm>
            <a:off x="1571604" y="4561925"/>
            <a:ext cx="2605221" cy="181940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5174413" y="4554941"/>
          <a:ext cx="2333620" cy="1817688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83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a/e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b/e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c/e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d/e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양쪽 대괄호 30"/>
          <p:cNvSpPr/>
          <p:nvPr/>
        </p:nvSpPr>
        <p:spPr>
          <a:xfrm>
            <a:off x="5038613" y="4554084"/>
            <a:ext cx="2605221" cy="181940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4357686" y="5268464"/>
            <a:ext cx="500066" cy="428628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0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블렌딩</a:t>
            </a:r>
            <a:r>
              <a:rPr lang="en-US" altLang="ko-KR" dirty="0"/>
              <a:t>(Blending)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5" y="844738"/>
            <a:ext cx="9144000" cy="6013261"/>
          </a:xfrm>
        </p:spPr>
        <p:txBody>
          <a:bodyPr>
            <a:normAutofit lnSpcReduction="10000"/>
          </a:bodyPr>
          <a:lstStyle/>
          <a:p>
            <a:r>
              <a:rPr lang="ko-KR" altLang="en-US" b="1" dirty="0" smtClean="0"/>
              <a:t>안</a:t>
            </a:r>
            <a:r>
              <a:rPr lang="ko-KR" altLang="en-US" b="1" dirty="0"/>
              <a:t>개</a:t>
            </a:r>
            <a:r>
              <a:rPr lang="en-US" altLang="ko-KR" b="1" dirty="0" smtClean="0"/>
              <a:t>(Fog)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ko-KR" altLang="en-US" dirty="0" smtClean="0"/>
              <a:t>정점 안개</a:t>
            </a:r>
            <a:r>
              <a:rPr lang="en-US" altLang="ko-KR" dirty="0" smtClean="0"/>
              <a:t>(Vertex Fog)</a:t>
            </a:r>
            <a:br>
              <a:rPr lang="en-US" altLang="ko-KR" dirty="0" smtClean="0"/>
            </a:br>
            <a:r>
              <a:rPr lang="ko-KR" altLang="en-US" dirty="0" smtClean="0"/>
              <a:t>카메라 </a:t>
            </a:r>
            <a:r>
              <a:rPr lang="ko-KR" altLang="en-US" dirty="0" err="1" smtClean="0"/>
              <a:t>좌표계의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Z-</a:t>
            </a:r>
            <a:r>
              <a:rPr lang="ko-KR" altLang="en-US" dirty="0" smtClean="0"/>
              <a:t>값을 사용하면 카메라가 회전할 때 문제가 발생할 수 있음</a:t>
            </a:r>
            <a:endParaRPr lang="en-US" altLang="ko-KR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altLang="ko-KR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ko-KR" altLang="en-US" b="1" dirty="0">
                <a:solidFill>
                  <a:srgbClr val="C00000"/>
                </a:solidFill>
              </a:rPr>
              <a:t>픽셀 안개</a:t>
            </a:r>
            <a:r>
              <a:rPr lang="en-US" altLang="ko-KR" b="1" dirty="0">
                <a:solidFill>
                  <a:srgbClr val="C00000"/>
                </a:solidFill>
              </a:rPr>
              <a:t>(Pixel Fog)</a:t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en-US" altLang="ko-KR" dirty="0" err="1"/>
              <a:t>F</a:t>
            </a:r>
            <a:r>
              <a:rPr lang="en-US" altLang="ko-KR" baseline="-25000" dirty="0" err="1"/>
              <a:t>factor</a:t>
            </a:r>
            <a:r>
              <a:rPr lang="ko-KR" altLang="en-US" dirty="0"/>
              <a:t>의 계산을 픽셀 기반으로 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고정된 거리에 대하여 </a:t>
            </a:r>
            <a:r>
              <a:rPr lang="en-US" altLang="ko-KR" dirty="0" err="1"/>
              <a:t>F</a:t>
            </a:r>
            <a:r>
              <a:rPr lang="en-US" altLang="ko-KR" baseline="-25000" dirty="0" err="1"/>
              <a:t>factor</a:t>
            </a:r>
            <a:r>
              <a:rPr lang="ko-KR" altLang="en-US" dirty="0"/>
              <a:t>를 미리 계산하고 테이블을 생성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픽셀의 카메라 </a:t>
            </a:r>
            <a:r>
              <a:rPr lang="ko-KR" altLang="en-US" dirty="0" err="1"/>
              <a:t>좌표계</a:t>
            </a:r>
            <a:r>
              <a:rPr lang="ko-KR" altLang="en-US" dirty="0"/>
              <a:t> </a:t>
            </a:r>
            <a:r>
              <a:rPr lang="en-US" altLang="ko-KR" dirty="0"/>
              <a:t>z-</a:t>
            </a:r>
            <a:r>
              <a:rPr lang="ko-KR" altLang="en-US" dirty="0"/>
              <a:t>값을 사용하여 </a:t>
            </a:r>
            <a:r>
              <a:rPr lang="en-US" altLang="ko-KR" dirty="0" err="1"/>
              <a:t>F</a:t>
            </a:r>
            <a:r>
              <a:rPr lang="en-US" altLang="ko-KR" baseline="-25000" dirty="0" err="1"/>
              <a:t>factor</a:t>
            </a:r>
            <a:r>
              <a:rPr lang="ko-KR" altLang="en-US" dirty="0"/>
              <a:t>를 </a:t>
            </a:r>
            <a:r>
              <a:rPr lang="ko-KR" altLang="en-US" dirty="0" smtClean="0"/>
              <a:t>읽음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907052" y="3625279"/>
            <a:ext cx="2880320" cy="648072"/>
          </a:xfrm>
          <a:prstGeom prst="rect">
            <a:avLst/>
          </a:prstGeom>
          <a:solidFill>
            <a:srgbClr val="BFE3D5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H="1" flipV="1">
            <a:off x="323528" y="3841303"/>
            <a:ext cx="2016233" cy="14401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2373824" y="3852061"/>
            <a:ext cx="2016000" cy="144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48379" y="5353471"/>
            <a:ext cx="720080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6" algn="ctr"/>
            <a:r>
              <a:rPr lang="ko-KR" altLang="en-US" sz="140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카메라</a:t>
            </a:r>
            <a:endParaRPr lang="ko-KR" altLang="ko-KR" sz="14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87372" y="4221088"/>
            <a:ext cx="72008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6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Start</a:t>
            </a:r>
            <a:endParaRPr lang="ko-KR" altLang="ko-KR" sz="14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87372" y="3481263"/>
            <a:ext cx="72008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6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End</a:t>
            </a:r>
            <a:endParaRPr lang="ko-KR" altLang="ko-KR" sz="14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555776" y="3852061"/>
            <a:ext cx="144000" cy="144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347848" y="4330512"/>
            <a:ext cx="144000" cy="144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rot="19610541">
            <a:off x="5145137" y="3714649"/>
            <a:ext cx="2880320" cy="648000"/>
          </a:xfrm>
          <a:prstGeom prst="rect">
            <a:avLst/>
          </a:prstGeom>
          <a:solidFill>
            <a:srgbClr val="BFE3D5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 rot="19610541" flipH="1" flipV="1">
            <a:off x="5134385" y="4507028"/>
            <a:ext cx="2016233" cy="14401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19610541" flipV="1">
            <a:off x="6862837" y="3394713"/>
            <a:ext cx="2016000" cy="144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42317" y="5187097"/>
            <a:ext cx="720080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6" algn="ctr"/>
            <a:r>
              <a:rPr lang="ko-KR" altLang="en-US" sz="140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카메라</a:t>
            </a:r>
            <a:endParaRPr lang="ko-KR" altLang="ko-KR" sz="14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58990" y="3400150"/>
            <a:ext cx="72008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6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Start</a:t>
            </a:r>
            <a:endParaRPr lang="ko-KR" altLang="ko-KR" sz="14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36695" y="2719080"/>
            <a:ext cx="72008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6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End</a:t>
            </a:r>
            <a:endParaRPr lang="ko-KR" altLang="ko-KR" sz="14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 rot="19610541">
            <a:off x="7263953" y="3782301"/>
            <a:ext cx="144000" cy="144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 rot="19610541">
            <a:off x="6111825" y="4191795"/>
            <a:ext cx="144000" cy="144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350519" y="4795625"/>
            <a:ext cx="0" cy="687562"/>
          </a:xfrm>
          <a:prstGeom prst="straightConnector1">
            <a:avLst/>
          </a:prstGeom>
          <a:ln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rot="-1980000" flipV="1">
            <a:off x="7289465" y="4774116"/>
            <a:ext cx="0" cy="687562"/>
          </a:xfrm>
          <a:prstGeom prst="straightConnector1">
            <a:avLst/>
          </a:prstGeom>
          <a:ln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907235" y="5292061"/>
            <a:ext cx="2933177" cy="0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2275213" y="5209471"/>
            <a:ext cx="144000" cy="144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/>
          <p:nvPr/>
        </p:nvCxnSpPr>
        <p:spPr>
          <a:xfrm rot="-1920000">
            <a:off x="6110145" y="5173954"/>
            <a:ext cx="2933177" cy="0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 rot="19610541">
            <a:off x="7320701" y="5202484"/>
            <a:ext cx="144000" cy="144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699306" y="3193938"/>
            <a:ext cx="72008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6" algn="ctr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Start</a:t>
            </a:r>
            <a:endParaRPr lang="ko-KR" altLang="ko-KR" sz="14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00808"/>
            <a:ext cx="2727821" cy="1529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3851920" y="3056535"/>
            <a:ext cx="72008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6" algn="ctr"/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카메라</a:t>
            </a:r>
            <a:endParaRPr lang="ko-KR" altLang="ko-KR" sz="14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46913" y="2705342"/>
            <a:ext cx="72008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6" algn="ctr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End</a:t>
            </a:r>
            <a:endParaRPr lang="ko-KR" altLang="ko-KR" sz="14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482357" y="2984535"/>
            <a:ext cx="144000" cy="144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23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블렌딩</a:t>
            </a:r>
            <a:r>
              <a:rPr lang="en-US" altLang="ko-KR" dirty="0"/>
              <a:t>(Blending)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5" y="844738"/>
            <a:ext cx="9144000" cy="6013261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안</a:t>
            </a:r>
            <a:r>
              <a:rPr lang="ko-KR" altLang="en-US" b="1" dirty="0"/>
              <a:t>개</a:t>
            </a:r>
            <a:r>
              <a:rPr lang="en-US" altLang="ko-KR" b="1" dirty="0" smtClean="0"/>
              <a:t>(Fog)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1560" y="4005064"/>
            <a:ext cx="7920880" cy="26776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float4 </a:t>
            </a:r>
            <a:r>
              <a:rPr lang="en-US" altLang="ko-KR" sz="1400" dirty="0" smtClean="0">
                <a:latin typeface="+mj-lt"/>
              </a:rPr>
              <a:t>Fog(float4 </a:t>
            </a:r>
            <a:r>
              <a:rPr lang="en-US" altLang="ko-KR" sz="1400" dirty="0" err="1" smtClean="0">
                <a:latin typeface="+mj-lt"/>
              </a:rPr>
              <a:t>cColor</a:t>
            </a:r>
            <a:r>
              <a:rPr lang="en-US" altLang="ko-KR" sz="1400" dirty="0" smtClean="0">
                <a:latin typeface="+mj-lt"/>
              </a:rPr>
              <a:t>, float3 </a:t>
            </a:r>
            <a:r>
              <a:rPr lang="en-US" altLang="ko-KR" sz="1400" dirty="0" err="1" smtClean="0">
                <a:latin typeface="+mj-lt"/>
              </a:rPr>
              <a:t>vPosition</a:t>
            </a:r>
            <a:r>
              <a:rPr lang="en-US" altLang="ko-KR" sz="1400" dirty="0" smtClean="0">
                <a:latin typeface="+mj-lt"/>
              </a:rPr>
              <a:t>) {</a:t>
            </a:r>
            <a:endParaRPr lang="en-US" altLang="ko-KR" sz="1400" dirty="0">
              <a:latin typeface="+mj-lt"/>
            </a:endParaRPr>
          </a:p>
          <a:p>
            <a:r>
              <a:rPr lang="en-US" altLang="ko-KR" sz="1400" dirty="0" smtClean="0"/>
              <a:t>    float3 </a:t>
            </a:r>
            <a:r>
              <a:rPr lang="en-US" altLang="ko-KR" sz="1400" dirty="0" err="1"/>
              <a:t>vCameraPosition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gvCameraPosition.xyz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    float3 </a:t>
            </a:r>
            <a:r>
              <a:rPr lang="en-US" altLang="ko-KR" sz="1400" dirty="0" err="1" smtClean="0"/>
              <a:t>vPositionToCamera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vCameraPosition</a:t>
            </a:r>
            <a:r>
              <a:rPr lang="en-US" altLang="ko-KR" sz="1400" dirty="0" smtClean="0"/>
              <a:t> – </a:t>
            </a:r>
            <a:r>
              <a:rPr lang="en-US" altLang="ko-KR" sz="1400" dirty="0" err="1" smtClean="0"/>
              <a:t>vPosition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    float </a:t>
            </a:r>
            <a:r>
              <a:rPr lang="en-US" altLang="ko-KR" sz="1400" dirty="0" err="1" smtClean="0"/>
              <a:t>fDistanceToCamera</a:t>
            </a:r>
            <a:r>
              <a:rPr lang="en-US" altLang="ko-KR" sz="1400" dirty="0" smtClean="0"/>
              <a:t> = length(</a:t>
            </a:r>
            <a:r>
              <a:rPr lang="en-US" altLang="ko-KR" sz="1400" dirty="0" err="1" smtClean="0"/>
              <a:t>vPositionToCamera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float </a:t>
            </a:r>
            <a:r>
              <a:rPr lang="en-US" altLang="ko-KR" sz="1400" dirty="0" err="1" smtClean="0"/>
              <a:t>fFogFactor</a:t>
            </a:r>
            <a:r>
              <a:rPr lang="en-US" altLang="ko-KR" sz="1400" dirty="0" smtClean="0"/>
              <a:t> = 0.0f;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if (</a:t>
            </a:r>
            <a:r>
              <a:rPr lang="en-US" altLang="ko-KR" sz="1400" dirty="0" err="1" smtClean="0"/>
              <a:t>gvFogParameter.x</a:t>
            </a:r>
            <a:r>
              <a:rPr lang="en-US" altLang="ko-KR" sz="1400" dirty="0" smtClean="0"/>
              <a:t> == LINEAR_FOG) 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float 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fFogRange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 = 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gvFogParameter.z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</a:rPr>
              <a:t>- 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gvFogParameter.y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;</a:t>
            </a:r>
            <a:endParaRPr lang="en-US" altLang="ko-KR" sz="1400" b="1" dirty="0">
              <a:solidFill>
                <a:srgbClr val="0000FF"/>
              </a:solidFill>
            </a:endParaRPr>
          </a:p>
          <a:p>
            <a:r>
              <a:rPr lang="en-US" altLang="ko-KR" sz="1400" dirty="0" smtClean="0">
                <a:latin typeface="+mj-lt"/>
              </a:rPr>
              <a:t>        </a:t>
            </a:r>
            <a:r>
              <a:rPr lang="en-US" altLang="ko-KR" sz="1400" dirty="0" err="1" smtClean="0"/>
              <a:t>fFogFactor</a:t>
            </a:r>
            <a:r>
              <a:rPr lang="en-US" altLang="ko-KR" sz="1400" dirty="0" smtClean="0"/>
              <a:t> = saturate(</a:t>
            </a:r>
            <a:r>
              <a:rPr lang="en-US" altLang="ko-KR" sz="1400" dirty="0" err="1" smtClean="0"/>
              <a:t>fDistanceToCamera</a:t>
            </a:r>
            <a:r>
              <a:rPr lang="en-US" altLang="ko-KR" sz="1400" dirty="0" smtClean="0"/>
              <a:t> - </a:t>
            </a:r>
            <a:r>
              <a:rPr lang="en-US" altLang="ko-KR" sz="1400" dirty="0" err="1" smtClean="0"/>
              <a:t>gvFogParameter.y</a:t>
            </a:r>
            <a:r>
              <a:rPr lang="en-US" altLang="ko-KR" sz="1400" dirty="0" smtClean="0"/>
              <a:t>) / </a:t>
            </a:r>
            <a:r>
              <a:rPr lang="en-US" altLang="ko-KR" sz="1400" dirty="0" err="1" smtClean="0"/>
              <a:t>fFogRange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}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float4 </a:t>
            </a:r>
            <a:r>
              <a:rPr lang="en-US" altLang="ko-KR" sz="1400" dirty="0" err="1" smtClean="0"/>
              <a:t>cColorByFog</a:t>
            </a:r>
            <a:r>
              <a:rPr lang="en-US" altLang="ko-KR" sz="1400" dirty="0" smtClean="0"/>
              <a:t> = lerp(</a:t>
            </a:r>
            <a:r>
              <a:rPr lang="en-US" altLang="ko-KR" sz="1400" dirty="0" err="1" smtClean="0"/>
              <a:t>cColor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gcFogColor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fFogFactor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 smtClean="0">
                <a:latin typeface="+mj-lt"/>
              </a:rPr>
              <a:t>   return(</a:t>
            </a:r>
            <a:r>
              <a:rPr lang="en-US" altLang="ko-KR" sz="1400" dirty="0" err="1"/>
              <a:t>cColorByFog</a:t>
            </a:r>
            <a:r>
              <a:rPr lang="en-US" altLang="ko-KR" sz="1400" dirty="0" smtClean="0">
                <a:latin typeface="+mj-lt"/>
              </a:rPr>
              <a:t>);</a:t>
            </a:r>
          </a:p>
          <a:p>
            <a:r>
              <a:rPr lang="en-US" altLang="ko-KR" sz="1400" dirty="0">
                <a:latin typeface="+mj-lt"/>
              </a:rPr>
              <a:t>}</a:t>
            </a:r>
            <a:endParaRPr lang="ko-KR" altLang="en-US" sz="1400" dirty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196752"/>
            <a:ext cx="7920880" cy="26776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#define </a:t>
            </a:r>
            <a:r>
              <a:rPr lang="en-US" altLang="ko-KR" sz="1400" dirty="0" smtClean="0"/>
              <a:t>LINEAR_FOG 	1.0f</a:t>
            </a:r>
            <a:endParaRPr lang="en-US" altLang="ko-KR" sz="1400" dirty="0"/>
          </a:p>
          <a:p>
            <a:r>
              <a:rPr lang="en-US" altLang="ko-KR" sz="1400" dirty="0"/>
              <a:t>#define </a:t>
            </a:r>
            <a:r>
              <a:rPr lang="en-US" altLang="ko-KR" sz="1400" dirty="0" smtClean="0"/>
              <a:t>EXP_FOG	2.0f</a:t>
            </a:r>
            <a:endParaRPr lang="en-US" altLang="ko-KR" sz="1400" dirty="0"/>
          </a:p>
          <a:p>
            <a:r>
              <a:rPr lang="en-US" altLang="ko-KR" sz="1400" dirty="0"/>
              <a:t>#define </a:t>
            </a:r>
            <a:r>
              <a:rPr lang="en-US" altLang="ko-KR" sz="1400" dirty="0" smtClean="0"/>
              <a:t>EXP2_FOG	3.0f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cbuffer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cbCamera</a:t>
            </a:r>
            <a:r>
              <a:rPr lang="en-US" altLang="ko-KR" sz="1400" dirty="0"/>
              <a:t> : register(cb2</a:t>
            </a:r>
            <a:r>
              <a:rPr lang="en-US" altLang="ko-KR" sz="1400" dirty="0" smtClean="0"/>
              <a:t>) {</a:t>
            </a:r>
            <a:endParaRPr lang="en-US" altLang="ko-KR" sz="1400" dirty="0"/>
          </a:p>
          <a:p>
            <a:r>
              <a:rPr lang="en-US" altLang="ko-KR" sz="1400" dirty="0"/>
              <a:t>    float4 </a:t>
            </a:r>
            <a:r>
              <a:rPr lang="en-US" altLang="ko-KR" sz="1400" dirty="0" err="1"/>
              <a:t>gvCameraPosition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};</a:t>
            </a:r>
          </a:p>
          <a:p>
            <a:endParaRPr lang="en-US" altLang="ko-KR" sz="1400" dirty="0"/>
          </a:p>
          <a:p>
            <a:r>
              <a:rPr lang="en-US" altLang="ko-KR" sz="1400" dirty="0" err="1" smtClean="0"/>
              <a:t>cbuffer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cbFog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register(cb3) {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float4 </a:t>
            </a:r>
            <a:r>
              <a:rPr lang="en-US" altLang="ko-KR" sz="1400" dirty="0" err="1" smtClean="0"/>
              <a:t>gcFogColor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r>
              <a:rPr lang="en-US" altLang="ko-KR" sz="1400" dirty="0" smtClean="0"/>
              <a:t>    float4 </a:t>
            </a:r>
            <a:r>
              <a:rPr lang="en-US" altLang="ko-KR" sz="1400" dirty="0" err="1" smtClean="0"/>
              <a:t>gvFogParameter</a:t>
            </a:r>
            <a:r>
              <a:rPr lang="en-US" altLang="ko-KR" sz="1400" dirty="0" smtClean="0"/>
              <a:t>; //(Mode, Start, 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End</a:t>
            </a:r>
            <a:r>
              <a:rPr lang="en-US" altLang="ko-KR" sz="1400" dirty="0" smtClean="0"/>
              <a:t>, Density)</a:t>
            </a:r>
            <a:endParaRPr lang="en-US" altLang="ko-KR" sz="1400" dirty="0"/>
          </a:p>
          <a:p>
            <a:r>
              <a:rPr lang="en-US" altLang="ko-KR" sz="1400" dirty="0" smtClean="0"/>
              <a:t>};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300192" y="3475266"/>
                <a:ext cx="2412000" cy="61831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𝑓𝑎𝑐𝑡𝑜𝑟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𝑒𝑛𝑑</m:t>
                          </m:r>
                          <m: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−</m:t>
                          </m:r>
                          <m: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𝑒𝑛𝑑</m:t>
                          </m:r>
                          <m: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𝑠𝑡𝑎𝑟𝑡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475266"/>
                <a:ext cx="2412000" cy="6183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300192" y="4173945"/>
                <a:ext cx="2412000" cy="6148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𝑓𝑎𝑐𝑡𝑜𝑟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altLang="ko-K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altLang="ko-K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𝑑𝑒𝑛𝑠𝑖𝑡𝑦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173945"/>
                <a:ext cx="2412000" cy="6148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00192" y="4869160"/>
                <a:ext cx="2412000" cy="63273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𝑓𝑎𝑐𝑡𝑜𝑟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ko-KR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∗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𝑑𝑒𝑛𝑠𝑖𝑡𝑦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869160"/>
                <a:ext cx="2412000" cy="6327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3984616" y="2996952"/>
            <a:ext cx="4727576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End 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대신에 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Range = (End – Start)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를 사용하면 계산 효율</a:t>
            </a:r>
            <a:endParaRPr lang="ko-KR" altLang="en-US" sz="14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7" name="Rectangle 1"/>
          <p:cNvSpPr>
            <a:spLocks noChangeArrowheads="1"/>
          </p:cNvSpPr>
          <p:nvPr/>
        </p:nvSpPr>
        <p:spPr bwMode="auto">
          <a:xfrm>
            <a:off x="3984616" y="6237312"/>
            <a:ext cx="4115775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C</a:t>
            </a:r>
            <a:r>
              <a:rPr kumimoji="1" lang="en-US" altLang="ko-KR" sz="1400" b="1" u="none" strike="noStrike" cap="none" normalizeH="0" baseline="-2500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final</a:t>
            </a:r>
            <a:r>
              <a:rPr kumimoji="1" lang="en-US" altLang="ko-KR" sz="14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 = </a:t>
            </a:r>
            <a:r>
              <a:rPr kumimoji="1" lang="en-US" altLang="ko-KR" sz="1400" b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F</a:t>
            </a:r>
            <a:r>
              <a:rPr kumimoji="1" lang="en-US" altLang="ko-KR" sz="1400" b="1" u="none" strike="noStrike" cap="none" normalizeH="0" baseline="-2500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factor</a:t>
            </a:r>
            <a:r>
              <a:rPr kumimoji="1" lang="en-US" altLang="ko-KR" sz="14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 x </a:t>
            </a:r>
            <a:r>
              <a:rPr kumimoji="1" lang="en-US" altLang="ko-KR" sz="1400" b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C</a:t>
            </a:r>
            <a:r>
              <a:rPr kumimoji="1" lang="en-US" altLang="ko-KR" sz="1400" b="1" u="none" strike="noStrike" cap="none" normalizeH="0" baseline="-2500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original</a:t>
            </a:r>
            <a:r>
              <a:rPr kumimoji="1" lang="en-US" altLang="ko-KR" sz="14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 + (1 – </a:t>
            </a:r>
            <a:r>
              <a:rPr kumimoji="1" lang="en-US" altLang="ko-KR" sz="1400" b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F</a:t>
            </a:r>
            <a:r>
              <a:rPr kumimoji="1" lang="en-US" altLang="ko-KR" sz="1400" b="1" u="none" strike="noStrike" cap="none" normalizeH="0" baseline="-2500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factor</a:t>
            </a:r>
            <a:r>
              <a:rPr kumimoji="1" lang="en-US" altLang="ko-KR" sz="14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) x </a:t>
            </a:r>
            <a:r>
              <a:rPr kumimoji="1" lang="en-US" altLang="ko-KR" sz="1400" b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C</a:t>
            </a:r>
            <a:r>
              <a:rPr kumimoji="1" lang="en-US" altLang="ko-KR" sz="1400" b="1" u="none" strike="noStrike" cap="none" normalizeH="0" baseline="-2500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fog</a:t>
            </a:r>
            <a:r>
              <a:rPr kumimoji="1" lang="en-US" altLang="ko-KR" sz="14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Rockwell" charset="-127"/>
                <a:cs typeface="Times New Roman" pitchFamily="18" charset="0"/>
              </a:rPr>
              <a:t> </a:t>
            </a:r>
            <a:endParaRPr kumimoji="1" lang="en-US" altLang="ko-KR" sz="1400" b="1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23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스텐실</a:t>
            </a:r>
            <a:r>
              <a:rPr lang="en-US" altLang="ko-KR" dirty="0" smtClean="0"/>
              <a:t>(Stencil)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스텐실 검</a:t>
            </a:r>
            <a:r>
              <a:rPr lang="ko-KR" altLang="en-US" b="1" dirty="0"/>
              <a:t>사</a:t>
            </a:r>
            <a:r>
              <a:rPr lang="en-US" altLang="ko-KR" b="1" dirty="0" smtClean="0"/>
              <a:t>(Stencil Test)</a:t>
            </a:r>
            <a:endParaRPr lang="en-US" altLang="ko-KR" b="1" dirty="0"/>
          </a:p>
          <a:p>
            <a:pPr lvl="1"/>
            <a:r>
              <a:rPr lang="ko-KR" altLang="en-US" dirty="0" smtClean="0"/>
              <a:t>후면버퍼의 일부 영역을 </a:t>
            </a:r>
            <a:r>
              <a:rPr lang="ko-KR" altLang="en-US" dirty="0" err="1" smtClean="0"/>
              <a:t>렌더링하지</a:t>
            </a:r>
            <a:r>
              <a:rPr lang="ko-KR" altLang="en-US" dirty="0" smtClean="0"/>
              <a:t> 않도록 설정</a:t>
            </a:r>
            <a:r>
              <a:rPr lang="en-US" altLang="ko-KR" dirty="0" smtClean="0"/>
              <a:t>(Block)</a:t>
            </a:r>
            <a:br>
              <a:rPr lang="en-US" altLang="ko-KR" dirty="0" smtClean="0"/>
            </a:br>
            <a:r>
              <a:rPr lang="ko-KR" altLang="en-US" dirty="0" smtClean="0"/>
              <a:t>물감으로 색칠을 할 </a:t>
            </a:r>
            <a:r>
              <a:rPr lang="ko-KR" altLang="en-US" dirty="0"/>
              <a:t>때</a:t>
            </a:r>
            <a:r>
              <a:rPr lang="ko-KR" altLang="en-US" dirty="0" smtClean="0"/>
              <a:t> 양초로 그린 부분이 색칠이 되지 않는 것과 유사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거울</a:t>
            </a:r>
            <a:r>
              <a:rPr lang="en-US" altLang="ko-KR" dirty="0" smtClean="0"/>
              <a:t>(Mirror) </a:t>
            </a:r>
            <a:r>
              <a:rPr lang="ko-KR" altLang="en-US" dirty="0" smtClean="0"/>
              <a:t>반사의 표현 예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4966" y="5787261"/>
            <a:ext cx="8567259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smtClean="0"/>
              <a:t>if (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(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StencilReferenceValue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 &amp; 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StencilReadMask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)</a:t>
            </a:r>
            <a:r>
              <a:rPr lang="en-US" altLang="ko-KR" sz="1400" dirty="0" smtClean="0"/>
              <a:t> ▣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(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StencilBufferValue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&amp; 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StencilReadMask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)</a:t>
            </a:r>
            <a:r>
              <a:rPr lang="en-US" altLang="ko-KR" sz="1400" dirty="0" smtClean="0"/>
              <a:t>)</a:t>
            </a:r>
          </a:p>
          <a:p>
            <a:pPr fontAlgn="base" latinLnBrk="0"/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픽셀을 후면버퍼에 쓴다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 smtClean="0"/>
              <a:t>else</a:t>
            </a:r>
          </a:p>
          <a:p>
            <a:pPr fontAlgn="base" latinLnBrk="0"/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픽셀을 버린다</a:t>
            </a:r>
            <a:endParaRPr lang="en-US" altLang="ko-KR" sz="1400" dirty="0"/>
          </a:p>
        </p:txBody>
      </p:sp>
      <p:pic>
        <p:nvPicPr>
          <p:cNvPr id="1027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97" y="2060848"/>
            <a:ext cx="428625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459" y="2060848"/>
            <a:ext cx="4291157" cy="32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4572000" y="6199564"/>
            <a:ext cx="266429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▣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연산자</a:t>
            </a:r>
            <a:r>
              <a:rPr lang="en-US" altLang="ko-KR" sz="1400" dirty="0" smtClean="0"/>
              <a:t>(&lt;, =, ≤, &gt;, ≥, ≠)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39797" y="5433625"/>
            <a:ext cx="226800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b="1" dirty="0" smtClean="0"/>
              <a:t>스텐실 검사</a:t>
            </a:r>
            <a:r>
              <a:rPr lang="en-US" altLang="ko-KR" sz="1400" b="1" dirty="0" smtClean="0"/>
              <a:t>(Stencil Test)</a:t>
            </a:r>
          </a:p>
        </p:txBody>
      </p:sp>
    </p:spTree>
    <p:extLst>
      <p:ext uri="{BB962C8B-B14F-4D97-AF65-F5344CB8AC3E}">
        <p14:creationId xmlns:p14="http://schemas.microsoft.com/office/powerpoint/2010/main" val="111183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꺾인 연결선 46"/>
          <p:cNvCxnSpPr/>
          <p:nvPr/>
        </p:nvCxnSpPr>
        <p:spPr>
          <a:xfrm flipH="1">
            <a:off x="1134112" y="3151337"/>
            <a:ext cx="144000" cy="3420000"/>
          </a:xfrm>
          <a:prstGeom prst="bentConnector3">
            <a:avLst>
              <a:gd name="adj1" fmla="val 560347"/>
            </a:avLst>
          </a:prstGeom>
          <a:ln w="19050">
            <a:solidFill>
              <a:srgbClr val="0000FF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스텐실</a:t>
            </a:r>
            <a:r>
              <a:rPr lang="en-US" altLang="ko-KR" dirty="0"/>
              <a:t>(Stencil)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889576" y="1268784"/>
            <a:ext cx="0" cy="216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순서도: 대체 처리 4"/>
          <p:cNvSpPr/>
          <p:nvPr/>
        </p:nvSpPr>
        <p:spPr>
          <a:xfrm>
            <a:off x="1173536" y="908720"/>
            <a:ext cx="1440000" cy="36000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>
            <a:noAutofit/>
          </a:bodyPr>
          <a:lstStyle/>
          <a:p>
            <a:pPr algn="ctr"/>
            <a:r>
              <a:rPr lang="ko-KR" altLang="en-US" sz="1200" dirty="0" smtClean="0"/>
              <a:t>깊이 검사 시작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104641" y="2442660"/>
            <a:ext cx="1584000" cy="3119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36000" rIns="108000" bIns="36000" rtlCol="0" anchor="ctr" anchorCtr="0">
            <a:noAutofit/>
          </a:bodyPr>
          <a:lstStyle/>
          <a:p>
            <a:pPr algn="ctr"/>
            <a:r>
              <a:rPr lang="ko-KR" altLang="en-US" sz="1200" dirty="0" err="1" smtClean="0"/>
              <a:t>깊이값을</a:t>
            </a:r>
            <a:r>
              <a:rPr lang="ko-KR" altLang="en-US" sz="1200" dirty="0" smtClean="0"/>
              <a:t> 비교한다</a:t>
            </a:r>
            <a:endParaRPr lang="ko-KR" altLang="en-US" sz="1200" dirty="0"/>
          </a:p>
        </p:txBody>
      </p:sp>
      <p:sp>
        <p:nvSpPr>
          <p:cNvPr id="7" name="순서도: 대체 처리 6"/>
          <p:cNvSpPr/>
          <p:nvPr/>
        </p:nvSpPr>
        <p:spPr>
          <a:xfrm>
            <a:off x="1171832" y="2997986"/>
            <a:ext cx="1440000" cy="288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noAutofit/>
          </a:bodyPr>
          <a:lstStyle/>
          <a:p>
            <a:pPr algn="ctr"/>
            <a:r>
              <a:rPr lang="ko-KR" altLang="en-US" sz="1200" dirty="0" smtClean="0"/>
              <a:t>깊이 검사 결과</a:t>
            </a:r>
            <a:endParaRPr lang="ko-KR" altLang="en-US" sz="1200" dirty="0"/>
          </a:p>
        </p:txBody>
      </p:sp>
      <p:sp>
        <p:nvSpPr>
          <p:cNvPr id="8" name="순서도: 대체 처리 7"/>
          <p:cNvSpPr/>
          <p:nvPr/>
        </p:nvSpPr>
        <p:spPr>
          <a:xfrm>
            <a:off x="1173536" y="6381328"/>
            <a:ext cx="1440000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08000" bIns="108000" rtlCol="0" anchor="ctr" anchorCtr="0">
            <a:noAutofit/>
          </a:bodyPr>
          <a:lstStyle/>
          <a:p>
            <a:pPr algn="ctr"/>
            <a:r>
              <a:rPr lang="ko-KR" altLang="en-US" sz="1200" dirty="0" smtClean="0"/>
              <a:t>깊이 검사 종료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5475390"/>
            <a:ext cx="2268000" cy="6994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72000" rIns="108000" bIns="72000" rtlCol="0" anchor="ctr" anchorCtr="1">
            <a:spAutoFit/>
          </a:bodyPr>
          <a:lstStyle/>
          <a:p>
            <a:pPr algn="ctr"/>
            <a:r>
              <a:rPr lang="ko-KR" altLang="en-US" sz="1200" dirty="0" smtClean="0"/>
              <a:t>깊이 쓰기 </a:t>
            </a:r>
            <a:r>
              <a:rPr lang="ko-KR" altLang="en-US" sz="1200" dirty="0" err="1" smtClean="0"/>
              <a:t>매스크</a:t>
            </a:r>
            <a:r>
              <a:rPr lang="en-US" altLang="ko-KR" sz="1200" dirty="0" smtClean="0"/>
              <a:t>(Depth Write Mask)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적용하고 깊이 요소를 저장한다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889576" y="2204358"/>
            <a:ext cx="0" cy="216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1889576" y="2754625"/>
            <a:ext cx="0" cy="216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889576" y="3307752"/>
            <a:ext cx="0" cy="216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889576" y="4271324"/>
            <a:ext cx="0" cy="216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889576" y="5218314"/>
            <a:ext cx="0" cy="216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889576" y="6154177"/>
            <a:ext cx="0" cy="216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/>
          <p:nvPr/>
        </p:nvCxnSpPr>
        <p:spPr>
          <a:xfrm>
            <a:off x="1561057" y="1865417"/>
            <a:ext cx="360000" cy="1548000"/>
          </a:xfrm>
          <a:prstGeom prst="bentConnector3">
            <a:avLst>
              <a:gd name="adj1" fmla="val 575466"/>
            </a:avLst>
          </a:prstGeom>
          <a:ln w="1905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순서도: 판단 16"/>
          <p:cNvSpPr/>
          <p:nvPr/>
        </p:nvSpPr>
        <p:spPr>
          <a:xfrm>
            <a:off x="755576" y="1505377"/>
            <a:ext cx="2268000" cy="720080"/>
          </a:xfrm>
          <a:prstGeom prst="flowChartDecisi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/>
              <a:t>깊이 검사가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활성화되었는가</a:t>
            </a:r>
            <a:r>
              <a:rPr lang="en-US" altLang="ko-KR" sz="1100" dirty="0" smtClean="0"/>
              <a:t>?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2895705" y="1635492"/>
            <a:ext cx="61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아니오</a:t>
            </a:r>
            <a:endParaRPr lang="ko-KR" altLang="en-US" sz="11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959602" y="2189526"/>
            <a:ext cx="378898" cy="2616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1100" b="1" dirty="0" smtClean="0">
                <a:solidFill>
                  <a:srgbClr val="0000FF"/>
                </a:solidFill>
              </a:rPr>
              <a:t>예</a:t>
            </a:r>
            <a:endParaRPr lang="ko-KR" altLang="en-US" sz="1100" b="1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5647" y="4234190"/>
            <a:ext cx="378898" cy="2616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/>
            <a:r>
              <a:rPr lang="ko-KR" altLang="en-US" sz="1100" b="1" dirty="0" smtClean="0">
                <a:solidFill>
                  <a:srgbClr val="0000FF"/>
                </a:solidFill>
              </a:rPr>
              <a:t>예</a:t>
            </a:r>
            <a:endParaRPr lang="ko-KR" altLang="en-US" sz="1100" b="1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59602" y="5191046"/>
            <a:ext cx="378898" cy="2616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1100" b="1" dirty="0" smtClean="0">
                <a:solidFill>
                  <a:srgbClr val="0000FF"/>
                </a:solidFill>
              </a:rPr>
              <a:t>예</a:t>
            </a:r>
            <a:endParaRPr lang="ko-KR" altLang="en-US" sz="1100" b="1" dirty="0">
              <a:solidFill>
                <a:srgbClr val="0000FF"/>
              </a:solidFill>
            </a:endParaRPr>
          </a:p>
        </p:txBody>
      </p:sp>
      <p:cxnSp>
        <p:nvCxnSpPr>
          <p:cNvPr id="22" name="꺾인 연결선 21"/>
          <p:cNvCxnSpPr/>
          <p:nvPr/>
        </p:nvCxnSpPr>
        <p:spPr>
          <a:xfrm>
            <a:off x="2411784" y="3908600"/>
            <a:ext cx="216000" cy="2772000"/>
          </a:xfrm>
          <a:prstGeom prst="bentConnector3">
            <a:avLst>
              <a:gd name="adj1" fmla="val 560347"/>
            </a:avLst>
          </a:prstGeom>
          <a:ln w="1905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95705" y="3666952"/>
            <a:ext cx="61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아니오</a:t>
            </a:r>
            <a:endParaRPr lang="ko-KR" altLang="en-US" sz="1100" b="1" dirty="0"/>
          </a:p>
        </p:txBody>
      </p:sp>
      <p:cxnSp>
        <p:nvCxnSpPr>
          <p:cNvPr id="24" name="꺾인 연결선 23"/>
          <p:cNvCxnSpPr/>
          <p:nvPr/>
        </p:nvCxnSpPr>
        <p:spPr>
          <a:xfrm>
            <a:off x="2488870" y="4859351"/>
            <a:ext cx="144000" cy="1620000"/>
          </a:xfrm>
          <a:prstGeom prst="bentConnector3">
            <a:avLst>
              <a:gd name="adj1" fmla="val 575466"/>
            </a:avLst>
          </a:prstGeom>
          <a:ln w="1905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판단 24"/>
          <p:cNvSpPr/>
          <p:nvPr/>
        </p:nvSpPr>
        <p:spPr>
          <a:xfrm>
            <a:off x="755576" y="3542369"/>
            <a:ext cx="2268000" cy="720080"/>
          </a:xfrm>
          <a:prstGeom prst="flowChartDecisi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/>
              <a:t>깊이 쓰기가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활성화되었는가</a:t>
            </a:r>
            <a:r>
              <a:rPr lang="en-US" altLang="ko-KR" sz="1100" dirty="0" smtClean="0"/>
              <a:t>?</a:t>
            </a:r>
            <a:endParaRPr lang="ko-KR" altLang="en-US" sz="1100" dirty="0"/>
          </a:p>
        </p:txBody>
      </p:sp>
      <p:sp>
        <p:nvSpPr>
          <p:cNvPr id="26" name="순서도: 판단 25"/>
          <p:cNvSpPr/>
          <p:nvPr/>
        </p:nvSpPr>
        <p:spPr>
          <a:xfrm>
            <a:off x="755576" y="4499066"/>
            <a:ext cx="2268000" cy="720080"/>
          </a:xfrm>
          <a:prstGeom prst="flowChartDecisi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 smtClean="0">
                <a:solidFill>
                  <a:srgbClr val="C00000"/>
                </a:solidFill>
              </a:rPr>
              <a:t>스텐실 검사 </a:t>
            </a:r>
            <a:endParaRPr lang="en-US" altLang="ko-KR" sz="1100" b="1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100" dirty="0" smtClean="0"/>
              <a:t>결과가 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TRUE</a:t>
            </a:r>
            <a:r>
              <a:rPr lang="ko-KR" altLang="en-US" sz="1100" dirty="0" smtClean="0"/>
              <a:t>인가</a:t>
            </a:r>
            <a:r>
              <a:rPr lang="en-US" altLang="ko-KR" sz="1100" dirty="0" smtClean="0"/>
              <a:t>?</a:t>
            </a:r>
            <a:endParaRPr lang="ko-KR" alt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895705" y="4616796"/>
            <a:ext cx="61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아니오</a:t>
            </a:r>
            <a:endParaRPr lang="ko-KR" altLang="en-US" sz="1100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880647" y="1277632"/>
            <a:ext cx="0" cy="216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6160647" y="908720"/>
            <a:ext cx="1440000" cy="36000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스텐</a:t>
            </a:r>
            <a:r>
              <a:rPr lang="ko-KR" altLang="en-US" sz="1200" dirty="0"/>
              <a:t>실</a:t>
            </a:r>
            <a:r>
              <a:rPr lang="ko-KR" altLang="en-US" sz="1200" dirty="0" smtClean="0"/>
              <a:t> 검사 시작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746647" y="2514689"/>
            <a:ext cx="2268000" cy="5147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72000" rIns="108000" bIns="72000" rtlCol="0" anchor="ctr" anchorCtr="1">
            <a:spAutoFit/>
          </a:bodyPr>
          <a:lstStyle/>
          <a:p>
            <a:pPr algn="ctr"/>
            <a:r>
              <a:rPr lang="ko-KR" altLang="en-US" sz="1200" dirty="0" smtClean="0"/>
              <a:t>스텐실 버퍼의 값과 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참조값을</a:t>
            </a:r>
            <a:r>
              <a:rPr lang="ko-KR" altLang="en-US" sz="1200" dirty="0" smtClean="0"/>
              <a:t> 비교한다</a:t>
            </a:r>
            <a:endParaRPr lang="ko-KR" altLang="en-US" sz="1200" dirty="0"/>
          </a:p>
        </p:txBody>
      </p:sp>
      <p:sp>
        <p:nvSpPr>
          <p:cNvPr id="31" name="순서도: 대체 처리 30"/>
          <p:cNvSpPr/>
          <p:nvPr/>
        </p:nvSpPr>
        <p:spPr>
          <a:xfrm>
            <a:off x="6160647" y="3243591"/>
            <a:ext cx="1440000" cy="307766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스텐실 검사 결과</a:t>
            </a:r>
            <a:endParaRPr lang="ko-KR" altLang="en-US" sz="1200" dirty="0"/>
          </a:p>
        </p:txBody>
      </p:sp>
      <p:sp>
        <p:nvSpPr>
          <p:cNvPr id="32" name="순서도: 대체 처리 31"/>
          <p:cNvSpPr/>
          <p:nvPr/>
        </p:nvSpPr>
        <p:spPr>
          <a:xfrm>
            <a:off x="6160647" y="5877272"/>
            <a:ext cx="1440000" cy="36004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108000" bIns="108000" rtlCol="0" anchor="ctr"/>
          <a:lstStyle/>
          <a:p>
            <a:pPr algn="ctr"/>
            <a:r>
              <a:rPr lang="ko-KR" altLang="en-US" sz="1200" dirty="0" smtClean="0"/>
              <a:t>스텐실 검사 종료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746647" y="4760925"/>
            <a:ext cx="2268000" cy="88407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72000" rIns="108000" bIns="72000" rtlCol="0" anchor="ctr" anchorCtr="1">
            <a:spAutoFit/>
          </a:bodyPr>
          <a:lstStyle/>
          <a:p>
            <a:pPr algn="ctr"/>
            <a:r>
              <a:rPr lang="ko-KR" altLang="en-US" sz="1200" dirty="0" smtClean="0"/>
              <a:t>스텐실 쓰기 </a:t>
            </a:r>
            <a:r>
              <a:rPr lang="ko-KR" altLang="en-US" sz="1200" dirty="0" err="1" smtClean="0"/>
              <a:t>매스크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(Stencil Write Mask)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</a:t>
            </a:r>
          </a:p>
          <a:p>
            <a:pPr algn="ctr"/>
            <a:r>
              <a:rPr lang="ko-KR" altLang="en-US" sz="1200" dirty="0" smtClean="0"/>
              <a:t>적용하고 스텐</a:t>
            </a:r>
            <a:r>
              <a:rPr lang="ko-KR" altLang="en-US" sz="1200" dirty="0"/>
              <a:t>실</a:t>
            </a:r>
            <a:r>
              <a:rPr lang="ko-KR" altLang="en-US" sz="1200" dirty="0" smtClean="0"/>
              <a:t> 요소를 저장한다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6880647" y="2232737"/>
            <a:ext cx="0" cy="252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6880647" y="3033683"/>
            <a:ext cx="0" cy="180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6880647" y="3553357"/>
            <a:ext cx="0" cy="180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6880647" y="4470830"/>
            <a:ext cx="0" cy="252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880647" y="5639476"/>
            <a:ext cx="0" cy="216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896991" y="1622038"/>
            <a:ext cx="707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아니오</a:t>
            </a:r>
            <a:endParaRPr lang="ko-KR" altLang="en-US" sz="11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897120" y="2217905"/>
            <a:ext cx="378898" cy="2616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1100" b="1" dirty="0" smtClean="0">
                <a:solidFill>
                  <a:srgbClr val="0000FF"/>
                </a:solidFill>
              </a:rPr>
              <a:t>예</a:t>
            </a:r>
            <a:endParaRPr lang="ko-KR" altLang="en-US" sz="1100" b="1" dirty="0">
              <a:solidFill>
                <a:srgbClr val="0000FF"/>
              </a:solidFill>
            </a:endParaRPr>
          </a:p>
        </p:txBody>
      </p:sp>
      <p:cxnSp>
        <p:nvCxnSpPr>
          <p:cNvPr id="41" name="꺾인 연결선 40"/>
          <p:cNvCxnSpPr/>
          <p:nvPr/>
        </p:nvCxnSpPr>
        <p:spPr>
          <a:xfrm>
            <a:off x="7427487" y="1877482"/>
            <a:ext cx="180000" cy="4176000"/>
          </a:xfrm>
          <a:prstGeom prst="bentConnector3">
            <a:avLst>
              <a:gd name="adj1" fmla="val 560347"/>
            </a:avLst>
          </a:prstGeom>
          <a:ln w="1905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판단 41"/>
          <p:cNvSpPr/>
          <p:nvPr/>
        </p:nvSpPr>
        <p:spPr>
          <a:xfrm>
            <a:off x="5746647" y="1514225"/>
            <a:ext cx="2268000" cy="720080"/>
          </a:xfrm>
          <a:prstGeom prst="flowChartDecisi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/>
              <a:t>스텐실 검사가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활성화되었는가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746647" y="3767924"/>
            <a:ext cx="2268000" cy="6994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rtlCol="0" anchor="ctr" anchorCtr="1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0000FF"/>
                </a:solidFill>
              </a:rPr>
              <a:t>깊이 검사</a:t>
            </a:r>
            <a:r>
              <a:rPr lang="ko-KR" altLang="en-US" sz="1200" dirty="0" smtClean="0"/>
              <a:t>와 스텐실 검사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결과에 따라 새로운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스텐실 값을 계산한다</a:t>
            </a:r>
            <a:endParaRPr lang="ko-KR" altLang="en-US" sz="1200" dirty="0"/>
          </a:p>
        </p:txBody>
      </p:sp>
      <p:cxnSp>
        <p:nvCxnSpPr>
          <p:cNvPr id="44" name="꺾인 연결선 43"/>
          <p:cNvCxnSpPr/>
          <p:nvPr/>
        </p:nvCxnSpPr>
        <p:spPr>
          <a:xfrm rot="10800000" flipV="1">
            <a:off x="1905804" y="3386140"/>
            <a:ext cx="4320000" cy="972000"/>
          </a:xfrm>
          <a:prstGeom prst="bentConnector3">
            <a:avLst>
              <a:gd name="adj1" fmla="val 36107"/>
            </a:avLst>
          </a:prstGeom>
          <a:ln w="19050">
            <a:solidFill>
              <a:srgbClr val="7030A0"/>
            </a:solidFill>
            <a:prstDash val="dash"/>
            <a:headEnd type="oval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/>
          <p:nvPr/>
        </p:nvCxnSpPr>
        <p:spPr>
          <a:xfrm>
            <a:off x="2495215" y="3140943"/>
            <a:ext cx="3240000" cy="972000"/>
          </a:xfrm>
          <a:prstGeom prst="bentConnector3">
            <a:avLst>
              <a:gd name="adj1" fmla="val 80759"/>
            </a:avLst>
          </a:prstGeom>
          <a:ln w="19050">
            <a:solidFill>
              <a:srgbClr val="7030A0"/>
            </a:solidFill>
            <a:prstDash val="dash"/>
            <a:headEnd type="oval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491880" y="904054"/>
            <a:ext cx="206498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ko-KR" altLang="en-US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깊이</a:t>
            </a:r>
            <a:r>
              <a:rPr lang="en-US" altLang="ko-KR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</a:t>
            </a:r>
            <a:r>
              <a:rPr lang="ko-KR" altLang="en-US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스텐실 검사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34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스텐실</a:t>
            </a:r>
            <a:r>
              <a:rPr lang="en-US" altLang="ko-KR" dirty="0"/>
              <a:t>(Stencil)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깊이</a:t>
            </a:r>
            <a:r>
              <a:rPr lang="en-US" altLang="ko-KR" b="1" dirty="0"/>
              <a:t>/</a:t>
            </a:r>
            <a:r>
              <a:rPr lang="ko-KR" altLang="en-US" b="1" dirty="0"/>
              <a:t>스텐실 버퍼</a:t>
            </a:r>
            <a:r>
              <a:rPr lang="en-US" altLang="ko-KR" b="1" dirty="0"/>
              <a:t>(Depth/Stencil Buffer) </a:t>
            </a:r>
            <a:r>
              <a:rPr lang="ko-KR" altLang="en-US" b="1" dirty="0"/>
              <a:t>생성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418702" y="5715253"/>
            <a:ext cx="3438128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 err="1"/>
              <a:t>typedef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enum</a:t>
            </a:r>
            <a:r>
              <a:rPr lang="en-US" altLang="ko-KR" sz="1400" dirty="0"/>
              <a:t> D3D11_DSV_FLAG {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D3D11_DSV_READ_ONLY_DEPTH,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D3D11_DSV_READ_ONLY_STENCIL </a:t>
            </a:r>
          </a:p>
          <a:p>
            <a:r>
              <a:rPr lang="en-US" altLang="ko-KR" sz="1400" dirty="0" smtClean="0"/>
              <a:t>} </a:t>
            </a:r>
            <a:r>
              <a:rPr lang="en-US" altLang="ko-KR" sz="1400" b="1" dirty="0">
                <a:solidFill>
                  <a:srgbClr val="0000CC"/>
                </a:solidFill>
              </a:rPr>
              <a:t>D3D11_DSV_FLAG</a:t>
            </a:r>
            <a:r>
              <a:rPr lang="en-US" altLang="ko-KR" sz="1400" dirty="0"/>
              <a:t>; 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20383" y="1268760"/>
            <a:ext cx="8885058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HRESULT ID3D11Device::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CreateDepthStencilView</a:t>
            </a:r>
            <a:r>
              <a:rPr lang="en-US" altLang="ko-KR" sz="1400" dirty="0"/>
              <a:t>( 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/>
              <a:t> </a:t>
            </a:r>
            <a:r>
              <a:rPr lang="en-US" altLang="ko-KR" sz="1400" dirty="0" smtClean="0"/>
              <a:t>  [</a:t>
            </a:r>
            <a:r>
              <a:rPr lang="en-US" altLang="ko-KR" sz="1400" dirty="0"/>
              <a:t>in] ID3D11Resource *</a:t>
            </a:r>
            <a:r>
              <a:rPr lang="en-US" altLang="ko-KR" sz="1400" dirty="0" err="1"/>
              <a:t>pResource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/>
              <a:t> </a:t>
            </a:r>
            <a:r>
              <a:rPr lang="en-US" altLang="ko-KR" sz="1400" dirty="0" smtClean="0"/>
              <a:t>  [</a:t>
            </a:r>
            <a:r>
              <a:rPr lang="en-US" altLang="ko-KR" sz="1400" dirty="0"/>
              <a:t>in] 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0000CC"/>
                </a:solidFill>
              </a:rPr>
              <a:t>D3D11_DEPTH_STENCIL_VIEW_DESC *</a:t>
            </a:r>
            <a:r>
              <a:rPr lang="en-US" altLang="ko-KR" sz="1400" b="1" dirty="0" err="1">
                <a:solidFill>
                  <a:srgbClr val="0000CC"/>
                </a:solidFill>
              </a:rPr>
              <a:t>pDesc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/>
              <a:t> </a:t>
            </a:r>
            <a:r>
              <a:rPr lang="en-US" altLang="ko-KR" sz="1400" dirty="0" smtClean="0"/>
              <a:t>  [</a:t>
            </a:r>
            <a:r>
              <a:rPr lang="en-US" altLang="ko-KR" sz="1400" dirty="0"/>
              <a:t>out] ID3D11DepthStencilView **</a:t>
            </a:r>
            <a:r>
              <a:rPr lang="en-US" altLang="ko-KR" sz="1400" dirty="0" err="1"/>
              <a:t>ppDepthStencilView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 smtClean="0"/>
              <a:t>); </a:t>
            </a:r>
            <a:endParaRPr lang="en-US" altLang="ko-KR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418702" y="2719340"/>
            <a:ext cx="4573860" cy="28931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typedef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 D3D11_DEPTH_STENCIL_VIEW_DESC </a:t>
            </a:r>
            <a:r>
              <a:rPr lang="en-US" altLang="ko-KR" sz="1400" dirty="0" smtClean="0"/>
              <a:t>{</a:t>
            </a:r>
          </a:p>
          <a:p>
            <a:pPr fontAlgn="base" latinLnBrk="0"/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/>
              <a:t>DXGI_FORMAT </a:t>
            </a:r>
            <a:r>
              <a:rPr lang="en-US" altLang="ko-KR" sz="1400" b="1" dirty="0">
                <a:solidFill>
                  <a:srgbClr val="0000CC"/>
                </a:solidFill>
              </a:rPr>
              <a:t>Format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b="1" dirty="0" smtClean="0"/>
              <a:t>D3D11_DSV_DIMENSION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ViewDimension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/>
              <a:t> </a:t>
            </a:r>
            <a:r>
              <a:rPr lang="en-US" altLang="ko-KR" sz="1400" dirty="0" smtClean="0"/>
              <a:t>  UINT </a:t>
            </a:r>
            <a:r>
              <a:rPr lang="en-US" altLang="ko-KR" sz="1400" b="1" dirty="0">
                <a:solidFill>
                  <a:srgbClr val="0000CC"/>
                </a:solidFill>
              </a:rPr>
              <a:t>Flags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/>
              <a:t> </a:t>
            </a:r>
            <a:r>
              <a:rPr lang="en-US" altLang="ko-KR" sz="1400" dirty="0" smtClean="0"/>
              <a:t>  union </a:t>
            </a:r>
            <a:r>
              <a:rPr lang="en-US" altLang="ko-KR" sz="1400" dirty="0"/>
              <a:t>{ 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/>
              <a:t> </a:t>
            </a:r>
            <a:r>
              <a:rPr lang="en-US" altLang="ko-KR" sz="1400" dirty="0" smtClean="0"/>
              <a:t>     D3D11_TEX1D_DSV </a:t>
            </a:r>
            <a:r>
              <a:rPr lang="en-US" altLang="ko-KR" sz="1400" dirty="0"/>
              <a:t>Texture1D; 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/>
              <a:t> </a:t>
            </a:r>
            <a:r>
              <a:rPr lang="en-US" altLang="ko-KR" sz="1400" dirty="0" smtClean="0"/>
              <a:t>     D3D11_TEX1D_ARRAY_DSV </a:t>
            </a:r>
            <a:r>
              <a:rPr lang="en-US" altLang="ko-KR" sz="1400" dirty="0"/>
              <a:t>Texture1DArray; 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en-US" altLang="ko-KR" sz="1400" b="1" dirty="0" smtClean="0">
                <a:solidFill>
                  <a:srgbClr val="0000CC"/>
                </a:solidFill>
              </a:rPr>
              <a:t>D3D11_TEX2D_DSV </a:t>
            </a:r>
            <a:r>
              <a:rPr lang="en-US" altLang="ko-KR" sz="1400" b="1" dirty="0">
                <a:solidFill>
                  <a:srgbClr val="0000CC"/>
                </a:solidFill>
              </a:rPr>
              <a:t>Texture2D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/>
              <a:t> </a:t>
            </a:r>
            <a:r>
              <a:rPr lang="en-US" altLang="ko-KR" sz="1400" dirty="0" smtClean="0"/>
              <a:t>     D3D11_TEX2D_ARRAY_DSV </a:t>
            </a:r>
            <a:r>
              <a:rPr lang="en-US" altLang="ko-KR" sz="1400" dirty="0"/>
              <a:t>Texture2DArray; 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/>
              <a:t> </a:t>
            </a:r>
            <a:r>
              <a:rPr lang="en-US" altLang="ko-KR" sz="1400" dirty="0" smtClean="0"/>
              <a:t>     D3D11_TEX2DMS_DSV </a:t>
            </a:r>
            <a:r>
              <a:rPr lang="en-US" altLang="ko-KR" sz="1400" dirty="0"/>
              <a:t>Texture2DMS; 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/>
              <a:t> </a:t>
            </a:r>
            <a:r>
              <a:rPr lang="en-US" altLang="ko-KR" sz="1400" dirty="0" smtClean="0"/>
              <a:t>     D3D11_TEX2DMS_ARRAY_DSV </a:t>
            </a:r>
            <a:r>
              <a:rPr lang="en-US" altLang="ko-KR" sz="1400" dirty="0"/>
              <a:t>Texture2DMSArray; 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 smtClean="0"/>
              <a:t>   }; </a:t>
            </a:r>
          </a:p>
          <a:p>
            <a:pPr fontAlgn="base" latinLnBrk="0"/>
            <a:r>
              <a:rPr lang="en-US" altLang="ko-KR" sz="1400" dirty="0" smtClean="0"/>
              <a:t>} </a:t>
            </a:r>
            <a:r>
              <a:rPr lang="en-US" altLang="ko-KR" sz="1400" b="1" dirty="0">
                <a:solidFill>
                  <a:srgbClr val="0000CC"/>
                </a:solidFill>
              </a:rPr>
              <a:t>D3D11_DEPTH_STENCIL_VIEW_DESC</a:t>
            </a:r>
            <a:r>
              <a:rPr lang="en-US" altLang="ko-KR" sz="1400" dirty="0"/>
              <a:t>;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5292080" y="1667437"/>
          <a:ext cx="3572326" cy="936104"/>
        </p:xfrm>
        <a:graphic>
          <a:graphicData uri="http://schemas.openxmlformats.org/drawingml/2006/table">
            <a:tbl>
              <a:tblPr/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0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026"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en-US" altLang="ko-KR" sz="1400" dirty="0" smtClean="0"/>
                        <a:t>Format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53881" marR="53881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DXGI_FORMAT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en-US" altLang="ko-KR" sz="1400" dirty="0" err="1" smtClean="0"/>
                        <a:t>ViewDimension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53881" marR="53881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0" fontAlgn="base" latinLnBrk="0" hangingPunct="0"/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리소스의 형식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Flags</a:t>
                      </a:r>
                      <a:endParaRPr lang="en-US" sz="1400" dirty="0">
                        <a:solidFill>
                          <a:srgbClr val="0000FF"/>
                        </a:solidFill>
                        <a:latin typeface="+mj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53881" marR="53881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0" fontAlgn="base" latinLnBrk="0" hangingPunct="0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0(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읽기 전용 아님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r>
                        <a:rPr lang="en-US" altLang="ko-KR" sz="1400" b="0" dirty="0" smtClean="0"/>
                        <a:t>Texture2D </a:t>
                      </a:r>
                      <a:endParaRPr lang="en-US" sz="1400" b="0" dirty="0">
                        <a:solidFill>
                          <a:srgbClr val="0000FF"/>
                        </a:solidFill>
                        <a:latin typeface="+mj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53881" marR="53881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0" fontAlgn="base" latinLnBrk="0" hangingPunct="0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2D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텍스쳐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서브리소스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07504" y="3861048"/>
            <a:ext cx="4212120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 err="1"/>
              <a:t>typedef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enum</a:t>
            </a:r>
            <a:r>
              <a:rPr lang="en-US" altLang="ko-KR" sz="1400" dirty="0"/>
              <a:t> D3D11_DSV_DIMENSION {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D3D11_DSV_DIMENSION_UNKNOWN,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D3D11_DSV_DIMENSION_TEXTURE1D,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D3D11_DSV_DIMENSION_TEXTURE1DARRAY,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D3D11_DSV_DIMENSION_TEXTURE2D</a:t>
            </a:r>
            <a:r>
              <a:rPr lang="en-US" altLang="ko-KR" sz="1400" dirty="0" smtClean="0"/>
              <a:t>,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D3D11_DSV_DIMENSION_TEXTURE2DARRAY,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D3D11_DSV_DIMENSION_TEXTURE2DMS,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D3D11_DSV_DIMENSION_TEXTURE2DMSARRAY </a:t>
            </a:r>
          </a:p>
          <a:p>
            <a:r>
              <a:rPr lang="en-US" altLang="ko-KR" sz="1400" dirty="0" smtClean="0"/>
              <a:t>} </a:t>
            </a:r>
            <a:r>
              <a:rPr lang="en-US" altLang="ko-KR" sz="1400" b="1" dirty="0">
                <a:solidFill>
                  <a:srgbClr val="0000CC"/>
                </a:solidFill>
              </a:rPr>
              <a:t>D3D11_DSV_DIMENSION</a:t>
            </a:r>
            <a:r>
              <a:rPr lang="en-US" altLang="ko-KR" sz="1400" dirty="0"/>
              <a:t>; 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757861" y="2564904"/>
            <a:ext cx="3561763" cy="1169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DXGI_FORMAT_D16_UNORM </a:t>
            </a:r>
          </a:p>
          <a:p>
            <a:r>
              <a:rPr lang="en-US" altLang="ko-KR" sz="1400" b="1" dirty="0">
                <a:solidFill>
                  <a:srgbClr val="C00000"/>
                </a:solidFill>
              </a:rPr>
              <a:t>DXGI_FORMAT_D24_UNORM_</a:t>
            </a:r>
            <a:r>
              <a:rPr lang="en-US" altLang="ko-KR" sz="1400" b="1" dirty="0">
                <a:solidFill>
                  <a:srgbClr val="0000CC"/>
                </a:solidFill>
              </a:rPr>
              <a:t>S8</a:t>
            </a:r>
            <a:r>
              <a:rPr lang="en-US" altLang="ko-KR" sz="1400" b="1" dirty="0">
                <a:solidFill>
                  <a:srgbClr val="C00000"/>
                </a:solidFill>
              </a:rPr>
              <a:t>_UINT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DXGI_FORMAT_D32_FLOAT </a:t>
            </a:r>
          </a:p>
          <a:p>
            <a:r>
              <a:rPr lang="en-US" altLang="ko-KR" sz="1400" b="1" dirty="0">
                <a:solidFill>
                  <a:srgbClr val="C00000"/>
                </a:solidFill>
              </a:rPr>
              <a:t>DXGI_FORMAT_D32_FLOAT_</a:t>
            </a:r>
            <a:r>
              <a:rPr lang="en-US" altLang="ko-KR" sz="1400" b="1" dirty="0">
                <a:solidFill>
                  <a:srgbClr val="0000CC"/>
                </a:solidFill>
              </a:rPr>
              <a:t>S8</a:t>
            </a:r>
            <a:r>
              <a:rPr lang="en-US" altLang="ko-KR" sz="1400" b="1" dirty="0">
                <a:solidFill>
                  <a:srgbClr val="C00000"/>
                </a:solidFill>
              </a:rPr>
              <a:t>X24_UINT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DXGI_FORMAT_UNKNOWN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81496" y="6028462"/>
            <a:ext cx="3438128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 err="1"/>
              <a:t>typedef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 D3D11_TEX2D_DSV {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UINT </a:t>
            </a:r>
            <a:r>
              <a:rPr lang="en-US" altLang="ko-KR" sz="1400" dirty="0" err="1"/>
              <a:t>MipSlice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 smtClean="0"/>
              <a:t>} </a:t>
            </a:r>
            <a:r>
              <a:rPr lang="en-US" altLang="ko-KR" sz="1400" b="1" dirty="0">
                <a:solidFill>
                  <a:srgbClr val="0000CC"/>
                </a:solidFill>
              </a:rPr>
              <a:t>D3D11_TEX2D_DSV</a:t>
            </a:r>
            <a:r>
              <a:rPr lang="en-US" altLang="ko-KR" sz="1400" dirty="0"/>
              <a:t>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070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스텐실</a:t>
            </a:r>
            <a:r>
              <a:rPr lang="en-US" altLang="ko-KR" dirty="0"/>
              <a:t>(Stencil)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깊이</a:t>
            </a:r>
            <a:r>
              <a:rPr lang="en-US" altLang="ko-KR" b="1" dirty="0"/>
              <a:t>/</a:t>
            </a:r>
            <a:r>
              <a:rPr lang="ko-KR" altLang="en-US" b="1" dirty="0"/>
              <a:t>스텐실 버퍼</a:t>
            </a:r>
            <a:r>
              <a:rPr lang="en-US" altLang="ko-KR" b="1" dirty="0"/>
              <a:t>(Depth/Stencil Buffer) </a:t>
            </a:r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0383" y="1244046"/>
            <a:ext cx="8885058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void ID3D11DeviceContext::</a:t>
            </a:r>
            <a:r>
              <a:rPr lang="en-US" altLang="ko-KR" sz="1400" b="1" dirty="0" err="1">
                <a:solidFill>
                  <a:srgbClr val="C00000"/>
                </a:solidFill>
              </a:rPr>
              <a:t>OMSetRenderTargets</a:t>
            </a:r>
            <a:r>
              <a:rPr lang="en-US" altLang="ko-KR" sz="1400" dirty="0" smtClean="0"/>
              <a:t>(</a:t>
            </a:r>
          </a:p>
          <a:p>
            <a:pPr fontAlgn="base" latinLnBrk="0"/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/>
              <a:t>[in] UINT </a:t>
            </a:r>
            <a:r>
              <a:rPr lang="en-US" altLang="ko-KR" sz="1400" dirty="0" err="1"/>
              <a:t>NumViews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/>
              <a:t> </a:t>
            </a:r>
            <a:r>
              <a:rPr lang="en-US" altLang="ko-KR" sz="1400" dirty="0" smtClean="0"/>
              <a:t>  [</a:t>
            </a:r>
            <a:r>
              <a:rPr lang="en-US" altLang="ko-KR" sz="1400" dirty="0"/>
              <a:t>in] ID3D11RenderTargetView *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**</a:t>
            </a:r>
            <a:r>
              <a:rPr lang="en-US" altLang="ko-KR" sz="1400" dirty="0" err="1"/>
              <a:t>ppRenderTargetViews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/>
              <a:t> </a:t>
            </a:r>
            <a:r>
              <a:rPr lang="en-US" altLang="ko-KR" sz="1400" dirty="0" smtClean="0"/>
              <a:t>  [</a:t>
            </a:r>
            <a:r>
              <a:rPr lang="en-US" altLang="ko-KR" sz="1400" dirty="0"/>
              <a:t>in] ID3D11DepthStencilView *</a:t>
            </a:r>
            <a:r>
              <a:rPr lang="en-US" altLang="ko-KR" sz="1400" b="1" dirty="0" err="1">
                <a:solidFill>
                  <a:srgbClr val="0000CC"/>
                </a:solidFill>
              </a:rPr>
              <a:t>pDepthStencilView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 smtClean="0"/>
              <a:t>); </a:t>
            </a:r>
            <a:endParaRPr lang="en-US" altLang="ko-KR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120383" y="3412157"/>
            <a:ext cx="8885058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void ID3D11DeviceContext::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ClearDepthStencilView</a:t>
            </a:r>
            <a:r>
              <a:rPr lang="en-US" altLang="ko-KR" sz="1400" dirty="0"/>
              <a:t>( 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/>
              <a:t> </a:t>
            </a:r>
            <a:r>
              <a:rPr lang="en-US" altLang="ko-KR" sz="1400" dirty="0" smtClean="0"/>
              <a:t>  [</a:t>
            </a:r>
            <a:r>
              <a:rPr lang="en-US" altLang="ko-KR" sz="1400" dirty="0"/>
              <a:t>in] ID3D11DepthStencilView *</a:t>
            </a:r>
            <a:r>
              <a:rPr lang="en-US" altLang="ko-KR" sz="1400" dirty="0" err="1"/>
              <a:t>pDepthStencilView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/>
              <a:t> </a:t>
            </a:r>
            <a:r>
              <a:rPr lang="en-US" altLang="ko-KR" sz="1400" dirty="0" smtClean="0"/>
              <a:t>  [</a:t>
            </a:r>
            <a:r>
              <a:rPr lang="en-US" altLang="ko-KR" sz="1400" dirty="0"/>
              <a:t>in] UINT </a:t>
            </a:r>
            <a:r>
              <a:rPr lang="en-US" altLang="ko-KR" sz="1400" dirty="0" err="1"/>
              <a:t>ClearFlags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/>
              <a:t> </a:t>
            </a:r>
            <a:r>
              <a:rPr lang="en-US" altLang="ko-KR" sz="1400" dirty="0" smtClean="0"/>
              <a:t>  [</a:t>
            </a:r>
            <a:r>
              <a:rPr lang="en-US" altLang="ko-KR" sz="1400" dirty="0"/>
              <a:t>in] FLOAT Depth, 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/>
              <a:t> </a:t>
            </a:r>
            <a:r>
              <a:rPr lang="en-US" altLang="ko-KR" sz="1400" dirty="0" smtClean="0"/>
              <a:t>  [</a:t>
            </a:r>
            <a:r>
              <a:rPr lang="en-US" altLang="ko-KR" sz="1400" dirty="0"/>
              <a:t>in] </a:t>
            </a:r>
            <a:r>
              <a:rPr lang="en-US" altLang="ko-KR" sz="1400" b="1" dirty="0"/>
              <a:t>UINT8</a:t>
            </a:r>
            <a:r>
              <a:rPr lang="en-US" altLang="ko-KR" sz="1400" dirty="0"/>
              <a:t> Stencil 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 smtClean="0"/>
              <a:t>); </a:t>
            </a:r>
            <a:endParaRPr lang="en-US" altLang="ko-KR" sz="14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323528" y="4920722"/>
          <a:ext cx="8568952" cy="936104"/>
        </p:xfrm>
        <a:graphic>
          <a:graphicData uri="http://schemas.openxmlformats.org/drawingml/2006/table">
            <a:tbl>
              <a:tblPr/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026"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en-US" altLang="ko-KR" sz="1400" dirty="0" err="1" smtClean="0"/>
                        <a:t>pDepthStencilView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53881" marR="53881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깊이 스텐실 버퍼에 대한 인터페이스 포인터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en-US" altLang="ko-KR" sz="1400" dirty="0" err="1" smtClean="0"/>
                        <a:t>ClearFlags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53881" marR="53881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0" fontAlgn="base" latinLnBrk="0" hangingPunct="0"/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깊이 버퍼 지움 또는 스텐실 버퍼 지움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Depth</a:t>
                      </a:r>
                      <a:endParaRPr lang="en-US" sz="1400" dirty="0">
                        <a:solidFill>
                          <a:srgbClr val="0000FF"/>
                        </a:solidFill>
                        <a:latin typeface="+mj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53881" marR="53881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0" fontAlgn="base" latinLnBrk="0" hangingPunct="0"/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깊이 버퍼를 지울 값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en-US" altLang="ko-KR" sz="1400" b="1" kern="120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0.0~1.0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Stencil</a:t>
                      </a:r>
                      <a:endParaRPr lang="en-US" sz="1400" b="0" dirty="0">
                        <a:solidFill>
                          <a:srgbClr val="0000FF"/>
                        </a:solidFill>
                        <a:latin typeface="+mj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53881" marR="53881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0" fontAlgn="base" latinLnBrk="0" hangingPunct="0"/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스텐실 버퍼를 지울 값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en-US" altLang="ko-KR" sz="1400" b="1" kern="120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0~255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323528" y="2510898"/>
          <a:ext cx="8568952" cy="702078"/>
        </p:xfrm>
        <a:graphic>
          <a:graphicData uri="http://schemas.openxmlformats.org/drawingml/2006/table">
            <a:tbl>
              <a:tblPr/>
              <a:tblGrid>
                <a:gridCol w="2714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026"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en-US" altLang="ko-KR" sz="1400" dirty="0" err="1" smtClean="0"/>
                        <a:t>NumViews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53881" marR="53881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연결할 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렌더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타겟의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개수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en-US" altLang="ko-KR" sz="1400" dirty="0" err="1" smtClean="0"/>
                        <a:t>ppRenderTargetViews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53881" marR="53881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0" fontAlgn="base" latinLnBrk="0" hangingPunct="0"/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디바이스에 연결할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렌더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타겟의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배열에 대한 포인터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r>
                        <a:rPr lang="en-US" altLang="ko-KR" sz="1400" b="1" dirty="0" err="1" smtClean="0">
                          <a:solidFill>
                            <a:srgbClr val="0000CC"/>
                          </a:solidFill>
                        </a:rPr>
                        <a:t>pDepthStencilView</a:t>
                      </a:r>
                      <a:endParaRPr lang="en-US" sz="1400" dirty="0">
                        <a:solidFill>
                          <a:srgbClr val="0000FF"/>
                        </a:solidFill>
                        <a:latin typeface="+mj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53881" marR="53881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0" fontAlgn="base" latinLnBrk="0" hangingPunct="0"/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디바이스에 연결할 깊이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스텐실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뷰에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대한 포인터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364089" y="5787261"/>
            <a:ext cx="3384376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 err="1"/>
              <a:t>typedef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enum</a:t>
            </a:r>
            <a:r>
              <a:rPr lang="en-US" altLang="ko-KR" sz="1400" dirty="0"/>
              <a:t> D3D11_CLEAR_FLAG </a:t>
            </a:r>
            <a:r>
              <a:rPr lang="en-US" altLang="ko-KR" sz="1400" dirty="0" smtClean="0"/>
              <a:t>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D3D11_CLEAR_DEPTH,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D3D11_CLEAR_STENCIL</a:t>
            </a:r>
          </a:p>
          <a:p>
            <a:r>
              <a:rPr lang="en-US" altLang="ko-KR" sz="1400" dirty="0" smtClean="0"/>
              <a:t>} </a:t>
            </a:r>
            <a:r>
              <a:rPr lang="en-US" altLang="ko-KR" sz="1400" b="1" dirty="0">
                <a:solidFill>
                  <a:srgbClr val="0000CC"/>
                </a:solidFill>
              </a:rPr>
              <a:t>D3D11_CLEAR_FLAG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2150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스텐실</a:t>
            </a:r>
            <a:r>
              <a:rPr lang="en-US" altLang="ko-KR" dirty="0"/>
              <a:t>(Stencil)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깊이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스텐실 버퍼</a:t>
            </a:r>
            <a:r>
              <a:rPr lang="en-US" altLang="ko-KR" b="1" dirty="0" smtClean="0"/>
              <a:t>(Depth/Stencil Buffer) </a:t>
            </a:r>
            <a:r>
              <a:rPr lang="ko-KR" altLang="en-US" b="1" dirty="0" smtClean="0"/>
              <a:t>생성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504" y="1222510"/>
            <a:ext cx="8937376" cy="47089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 smtClean="0"/>
              <a:t>D3D11_TEXTURE2D_DESC </a:t>
            </a:r>
            <a:r>
              <a:rPr lang="en-US" altLang="ko-KR" sz="1400" dirty="0"/>
              <a:t>d3dDepthStencilBufferDesc;</a:t>
            </a:r>
          </a:p>
          <a:p>
            <a:r>
              <a:rPr lang="en-US" altLang="ko-KR" sz="1400" dirty="0" err="1"/>
              <a:t>ZeroMemory</a:t>
            </a:r>
            <a:r>
              <a:rPr lang="en-US" altLang="ko-KR" sz="1400" dirty="0"/>
              <a:t>(&amp;d3dDepthStencilBufferDesc,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(D3D11_TEXTURE2D_DESC));</a:t>
            </a:r>
          </a:p>
          <a:p>
            <a:r>
              <a:rPr lang="en-US" altLang="ko-KR" sz="1400" dirty="0" smtClean="0"/>
              <a:t>d3dDepthStencilBufferDesc.Width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m_nWndClientWidth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d3dDepthStencilBufferDesc.Height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m_nWndClientHeight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d3dDepthStencilBufferDesc.MipLevels </a:t>
            </a:r>
            <a:r>
              <a:rPr lang="en-US" altLang="ko-KR" sz="1400" dirty="0"/>
              <a:t>= 1;</a:t>
            </a:r>
          </a:p>
          <a:p>
            <a:r>
              <a:rPr lang="en-US" altLang="ko-KR" sz="1400" dirty="0" smtClean="0"/>
              <a:t>d3dDepthStencilBufferDesc.ArraySize </a:t>
            </a:r>
            <a:r>
              <a:rPr lang="en-US" altLang="ko-KR" sz="1400" dirty="0"/>
              <a:t>= 1;</a:t>
            </a:r>
          </a:p>
          <a:p>
            <a:r>
              <a:rPr lang="en-US" altLang="ko-KR" sz="1400" dirty="0" smtClean="0"/>
              <a:t>d3dDepthStencilBufferDesc.Format </a:t>
            </a:r>
            <a:r>
              <a:rPr lang="en-US" altLang="ko-KR" sz="1400" dirty="0"/>
              <a:t>= </a:t>
            </a:r>
            <a:r>
              <a:rPr lang="en-US" altLang="ko-KR" sz="1400" b="1" dirty="0"/>
              <a:t>DXGI_FORMAT_D24_UNORM_</a:t>
            </a:r>
            <a:r>
              <a:rPr lang="en-US" altLang="ko-KR" sz="1400" b="1" dirty="0">
                <a:solidFill>
                  <a:srgbClr val="C00000"/>
                </a:solidFill>
              </a:rPr>
              <a:t>S8</a:t>
            </a:r>
            <a:r>
              <a:rPr lang="en-US" altLang="ko-KR" sz="1400" b="1" dirty="0"/>
              <a:t>_UINT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d3dDepthStencilBufferDesc.SampleDesc.Count </a:t>
            </a:r>
            <a:r>
              <a:rPr lang="en-US" altLang="ko-KR" sz="1400" dirty="0"/>
              <a:t>= 1;</a:t>
            </a:r>
          </a:p>
          <a:p>
            <a:r>
              <a:rPr lang="en-US" altLang="ko-KR" sz="1400" dirty="0" smtClean="0"/>
              <a:t>d3dDepthStencilBufferDesc.SampleDesc.Quality </a:t>
            </a:r>
            <a:r>
              <a:rPr lang="en-US" altLang="ko-KR" sz="1400" dirty="0"/>
              <a:t>= 0;</a:t>
            </a:r>
          </a:p>
          <a:p>
            <a:r>
              <a:rPr lang="en-US" altLang="ko-KR" sz="1400" dirty="0" smtClean="0"/>
              <a:t>d3dDepthStencilBufferDesc.Usage </a:t>
            </a:r>
            <a:r>
              <a:rPr lang="en-US" altLang="ko-KR" sz="1400" dirty="0"/>
              <a:t>= D3D11_USAGE_DEFAULT;</a:t>
            </a:r>
          </a:p>
          <a:p>
            <a:r>
              <a:rPr lang="en-US" altLang="ko-KR" sz="1400" dirty="0" smtClean="0"/>
              <a:t>d3dDepthStencilBufferDesc.BindFlags </a:t>
            </a:r>
            <a:r>
              <a:rPr lang="en-US" altLang="ko-KR" sz="1400" dirty="0"/>
              <a:t>= </a:t>
            </a:r>
            <a:r>
              <a:rPr lang="en-US" altLang="ko-KR" sz="1400" b="1" dirty="0">
                <a:solidFill>
                  <a:srgbClr val="C00000"/>
                </a:solidFill>
              </a:rPr>
              <a:t>D3D11_BIND_DEPTH_STENCIL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d3dDepthStencilBufferDesc.CPUAccessFlags </a:t>
            </a:r>
            <a:r>
              <a:rPr lang="en-US" altLang="ko-KR" sz="1400" dirty="0"/>
              <a:t>= 0;</a:t>
            </a:r>
          </a:p>
          <a:p>
            <a:r>
              <a:rPr lang="en-US" altLang="ko-KR" sz="1400" dirty="0" smtClean="0"/>
              <a:t>d3dDepthStencilBufferDesc.MiscFlags </a:t>
            </a:r>
            <a:r>
              <a:rPr lang="en-US" altLang="ko-KR" sz="1400" dirty="0"/>
              <a:t>= 0;</a:t>
            </a:r>
          </a:p>
          <a:p>
            <a:r>
              <a:rPr lang="en-US" altLang="ko-KR" sz="1400" dirty="0" smtClean="0"/>
              <a:t>m_pd3dDevice-</a:t>
            </a:r>
            <a:r>
              <a:rPr lang="en-US" altLang="ko-KR" sz="1400" dirty="0"/>
              <a:t>&gt;</a:t>
            </a:r>
            <a:r>
              <a:rPr lang="en-US" altLang="ko-KR" sz="1400" b="1" dirty="0">
                <a:solidFill>
                  <a:srgbClr val="0000CC"/>
                </a:solidFill>
              </a:rPr>
              <a:t>CreateTexture2D</a:t>
            </a:r>
            <a:r>
              <a:rPr lang="en-US" altLang="ko-KR" sz="1400" dirty="0"/>
              <a:t>(&amp;d3dDepthStencilBufferDesc, NULL, &amp;</a:t>
            </a:r>
            <a:r>
              <a:rPr lang="en-US" altLang="ko-KR" sz="1400" b="1" dirty="0"/>
              <a:t>m_pd3dDepthStencilBuffer</a:t>
            </a:r>
            <a:r>
              <a:rPr lang="en-US" altLang="ko-KR" sz="1400" dirty="0" smtClean="0"/>
              <a:t>);</a:t>
            </a:r>
          </a:p>
          <a:p>
            <a:endParaRPr lang="en-US" altLang="ko-KR" sz="600" dirty="0"/>
          </a:p>
          <a:p>
            <a:r>
              <a:rPr lang="en-US" altLang="ko-KR" sz="1400" dirty="0" smtClean="0"/>
              <a:t>D3D11_DEPTH_STENCIL_VIEW_DESC </a:t>
            </a:r>
            <a:r>
              <a:rPr lang="en-US" altLang="ko-KR" sz="1400" dirty="0"/>
              <a:t>d3dDepthStencilViewDesc;</a:t>
            </a:r>
          </a:p>
          <a:p>
            <a:r>
              <a:rPr lang="en-US" altLang="ko-KR" sz="1400" dirty="0" err="1"/>
              <a:t>ZeroMemory</a:t>
            </a:r>
            <a:r>
              <a:rPr lang="en-US" altLang="ko-KR" sz="1400" dirty="0"/>
              <a:t>(&amp;d3dDepthStencilViewDesc,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(D3D11_DEPTH_STENCIL_VIEW_DESC));</a:t>
            </a:r>
          </a:p>
          <a:p>
            <a:r>
              <a:rPr lang="en-US" altLang="ko-KR" sz="1400" dirty="0" smtClean="0"/>
              <a:t>d3dDepthStencilViewDesc.Format </a:t>
            </a:r>
            <a:r>
              <a:rPr lang="en-US" altLang="ko-KR" sz="1400" dirty="0"/>
              <a:t>= d3dDepthStencilBufferDesc.Format;</a:t>
            </a:r>
          </a:p>
          <a:p>
            <a:r>
              <a:rPr lang="en-US" altLang="ko-KR" sz="1400" dirty="0" smtClean="0"/>
              <a:t>d3dDepthStencilViewDesc.ViewDimension </a:t>
            </a:r>
            <a:r>
              <a:rPr lang="en-US" altLang="ko-KR" sz="1400" dirty="0"/>
              <a:t>= </a:t>
            </a:r>
            <a:r>
              <a:rPr lang="en-US" altLang="ko-KR" sz="1400" b="1" dirty="0"/>
              <a:t>D3D11_DSV_DIMENSION_TEXTURE2D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d3dDepthStencilViewDesc.Texture2D.</a:t>
            </a:r>
            <a:r>
              <a:rPr lang="en-US" altLang="ko-KR" sz="1400" b="1" dirty="0" smtClean="0"/>
              <a:t>MipSlice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0;</a:t>
            </a:r>
          </a:p>
          <a:p>
            <a:r>
              <a:rPr lang="en-US" altLang="ko-KR" sz="1400" dirty="0" smtClean="0"/>
              <a:t>m_pd3dDevice-</a:t>
            </a:r>
            <a:r>
              <a:rPr lang="en-US" altLang="ko-KR" sz="1400" dirty="0"/>
              <a:t>&gt;</a:t>
            </a:r>
            <a:r>
              <a:rPr lang="en-US" altLang="ko-KR" sz="1400" b="1" dirty="0" err="1">
                <a:solidFill>
                  <a:srgbClr val="0000CC"/>
                </a:solidFill>
              </a:rPr>
              <a:t>CreateDepthStencilView</a:t>
            </a:r>
            <a:r>
              <a:rPr lang="en-US" altLang="ko-KR" sz="1400" dirty="0"/>
              <a:t>(m_pd3dDepthStencilBuffer, &amp;d3dDepthStencilViewDesc, &amp;m_pd3dDepthStencilView</a:t>
            </a:r>
            <a:r>
              <a:rPr lang="en-US" altLang="ko-KR" sz="1400" dirty="0" smtClean="0"/>
              <a:t>);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4427984" y="3697287"/>
            <a:ext cx="4490020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 smtClean="0"/>
              <a:t>ID3D11Texture2D *</a:t>
            </a:r>
            <a:r>
              <a:rPr lang="en-US" altLang="ko-KR" sz="1400" dirty="0"/>
              <a:t>m_pd3dDepthStencilBuffer</a:t>
            </a:r>
            <a:r>
              <a:rPr lang="en-US" altLang="ko-KR" sz="1400" dirty="0" smtClean="0"/>
              <a:t>;</a:t>
            </a:r>
            <a:endParaRPr lang="en-US" altLang="ko-KR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056225"/>
            <a:ext cx="8937376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 smtClean="0"/>
              <a:t>m_pd3dDeviceContext-</a:t>
            </a:r>
            <a:r>
              <a:rPr lang="en-US" altLang="ko-KR" sz="1400" dirty="0"/>
              <a:t>&gt;</a:t>
            </a:r>
            <a:r>
              <a:rPr lang="en-US" altLang="ko-KR" sz="1400" b="1" dirty="0" err="1">
                <a:solidFill>
                  <a:srgbClr val="0000CC"/>
                </a:solidFill>
              </a:rPr>
              <a:t>OMSetRenderTargets</a:t>
            </a:r>
            <a:r>
              <a:rPr lang="en-US" altLang="ko-KR" sz="1400" dirty="0"/>
              <a:t>(1, &amp;m_pd3dRenderTargetView, </a:t>
            </a:r>
            <a:r>
              <a:rPr lang="en-US" altLang="ko-KR" sz="1400" b="1" dirty="0"/>
              <a:t>m_pd3dDepthStencilView</a:t>
            </a:r>
            <a:r>
              <a:rPr lang="en-US" altLang="ko-KR" sz="1400" dirty="0"/>
              <a:t>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27984" y="5661248"/>
            <a:ext cx="4490020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 smtClean="0"/>
              <a:t>ID3D11DepthStencilView *</a:t>
            </a:r>
            <a:r>
              <a:rPr lang="en-US" altLang="ko-KR" sz="1400" dirty="0"/>
              <a:t>m_pd3dDepthStencilView</a:t>
            </a:r>
            <a:r>
              <a:rPr lang="en-US" altLang="ko-KR" sz="1400" dirty="0" smtClean="0"/>
              <a:t>;</a:t>
            </a:r>
            <a:endParaRPr lang="en-US" altLang="ko-KR" sz="1400" dirty="0"/>
          </a:p>
        </p:txBody>
      </p:sp>
      <p:sp>
        <p:nvSpPr>
          <p:cNvPr id="8" name="직사각형 7"/>
          <p:cNvSpPr/>
          <p:nvPr/>
        </p:nvSpPr>
        <p:spPr>
          <a:xfrm>
            <a:off x="107504" y="6458305"/>
            <a:ext cx="8937376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 smtClean="0"/>
              <a:t>m_pd3dDeviceContext-&gt;</a:t>
            </a:r>
            <a:r>
              <a:rPr lang="en-US" altLang="ko-KR" sz="1400" b="1" dirty="0" err="1" smtClean="0">
                <a:solidFill>
                  <a:srgbClr val="0000CC"/>
                </a:solidFill>
              </a:rPr>
              <a:t>ClearDepthStencilView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m_pd3dDepthStencilView, </a:t>
            </a:r>
            <a:r>
              <a:rPr lang="en-US" altLang="ko-KR" sz="1400" b="1" dirty="0">
                <a:solidFill>
                  <a:srgbClr val="0000CC"/>
                </a:solidFill>
              </a:rPr>
              <a:t>D3D11_CLEAR_DEPTH</a:t>
            </a:r>
            <a:r>
              <a:rPr lang="en-US" altLang="ko-KR" sz="1400" dirty="0"/>
              <a:t>, 1.0f, </a:t>
            </a:r>
            <a:r>
              <a:rPr lang="en-US" altLang="ko-KR" sz="1400" dirty="0" smtClean="0"/>
              <a:t>0);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1029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블렌딩</a:t>
            </a:r>
            <a:r>
              <a:rPr lang="en-US" altLang="ko-KR" dirty="0"/>
              <a:t>(Blending)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빌보드</a:t>
            </a:r>
            <a:r>
              <a:rPr lang="en-US" altLang="ko-KR" b="1" dirty="0" smtClean="0"/>
              <a:t>(Billboard) </a:t>
            </a:r>
            <a:r>
              <a:rPr lang="ko-KR" altLang="en-US" b="1" dirty="0" smtClean="0"/>
              <a:t>기법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나무</a:t>
            </a:r>
            <a:r>
              <a:rPr lang="en-US" altLang="ko-KR" dirty="0" smtClean="0"/>
              <a:t>(Tree), </a:t>
            </a:r>
            <a:r>
              <a:rPr lang="ko-KR" altLang="en-US" dirty="0" smtClean="0"/>
              <a:t>광고판</a:t>
            </a:r>
            <a:r>
              <a:rPr lang="en-US" altLang="ko-KR" dirty="0" smtClean="0"/>
              <a:t>(Billboard), </a:t>
            </a:r>
            <a:r>
              <a:rPr lang="ko-KR" altLang="en-US" dirty="0" smtClean="0"/>
              <a:t>전봇대</a:t>
            </a:r>
            <a:r>
              <a:rPr lang="en-US" altLang="ko-KR" dirty="0" smtClean="0"/>
              <a:t>(Pole)</a:t>
            </a:r>
            <a:br>
              <a:rPr lang="en-US" altLang="ko-KR" dirty="0" smtClean="0"/>
            </a:br>
            <a:r>
              <a:rPr lang="ko-KR" altLang="en-US" dirty="0" err="1" smtClean="0"/>
              <a:t>메쉬를</a:t>
            </a:r>
            <a:r>
              <a:rPr lang="ko-KR" altLang="en-US" dirty="0" smtClean="0"/>
              <a:t> 사각형으로 만들고 </a:t>
            </a:r>
            <a:r>
              <a:rPr lang="ko-KR" altLang="en-US" dirty="0" err="1" smtClean="0"/>
              <a:t>텍스쳐</a:t>
            </a:r>
            <a:r>
              <a:rPr lang="ko-KR" altLang="en-US" dirty="0" smtClean="0"/>
              <a:t> 이미지를 </a:t>
            </a:r>
            <a:r>
              <a:rPr lang="ko-KR" altLang="en-US" dirty="0" err="1" smtClean="0"/>
              <a:t>매핑</a:t>
            </a:r>
            <a:r>
              <a:rPr lang="en-US" altLang="ko-KR" dirty="0" smtClean="0"/>
              <a:t>(</a:t>
            </a:r>
            <a:r>
              <a:rPr lang="ko-KR" altLang="en-US" dirty="0" smtClean="0"/>
              <a:t>알파 </a:t>
            </a:r>
            <a:r>
              <a:rPr lang="ko-KR" altLang="en-US" dirty="0" err="1" smtClean="0"/>
              <a:t>블렌딩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r>
              <a:rPr lang="ko-KR" altLang="en-US" dirty="0" smtClean="0"/>
              <a:t>    사각형이 항상 카메라를 향하도록 처리</a:t>
            </a:r>
            <a:endParaRPr lang="en-US" altLang="ko-KR" dirty="0" smtClean="0"/>
          </a:p>
          <a:p>
            <a:pPr marL="457200" lvl="1" indent="0">
              <a:buNone/>
            </a:pPr>
            <a:r>
              <a:rPr kumimoji="1" lang="en-US" altLang="ko-KR" dirty="0">
                <a:solidFill>
                  <a:srgbClr val="000000"/>
                </a:solidFill>
                <a:cs typeface="Tahoma" pitchFamily="34" charset="0"/>
              </a:rPr>
              <a:t> </a:t>
            </a:r>
            <a:r>
              <a:rPr kumimoji="1" lang="en-US" altLang="ko-KR" dirty="0" smtClean="0">
                <a:solidFill>
                  <a:srgbClr val="000000"/>
                </a:solidFill>
                <a:cs typeface="Tahoma" pitchFamily="34" charset="0"/>
              </a:rPr>
              <a:t>   </a:t>
            </a:r>
            <a:r>
              <a:rPr kumimoji="1" lang="ko-KR" altLang="en-US" dirty="0" smtClean="0">
                <a:solidFill>
                  <a:srgbClr val="000000"/>
                </a:solidFill>
                <a:cs typeface="Tahoma" pitchFamily="34" charset="0"/>
              </a:rPr>
              <a:t>카메라가 나무 뒤로 이동하면</a:t>
            </a:r>
            <a:r>
              <a:rPr kumimoji="1" lang="en-US" altLang="ko-KR" dirty="0" smtClean="0">
                <a:solidFill>
                  <a:srgbClr val="000000"/>
                </a:solidFill>
                <a:cs typeface="Tahoma" pitchFamily="34" charset="0"/>
              </a:rPr>
              <a:t>?</a:t>
            </a:r>
          </a:p>
          <a:p>
            <a:pPr marL="457200" lvl="1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14340" name="Picture 4" descr="http://2.bp.blogspot.com/_cOOSgZntI80/SoMzyJZ0J_I/AAAAAAAAACA/sRCNEcVIfDQ/s320/tree223%2Bcop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952" y="2385184"/>
            <a:ext cx="2084064" cy="270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12" name="Picture 4" descr="http://2.bp.blogspot.com/_cOOSgZntI80/SoMzyJZ0J_I/AAAAAAAAACA/sRCNEcVIfDQ/s320/tree223%2Bcop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43" y="2385184"/>
            <a:ext cx="2084064" cy="270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cxnSp>
        <p:nvCxnSpPr>
          <p:cNvPr id="15" name="직선 연결선 14"/>
          <p:cNvCxnSpPr/>
          <p:nvPr/>
        </p:nvCxnSpPr>
        <p:spPr>
          <a:xfrm flipV="1">
            <a:off x="6778607" y="3244550"/>
            <a:ext cx="1836000" cy="126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14406" y="4653491"/>
            <a:ext cx="720080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6" algn="ctr"/>
            <a:r>
              <a:rPr lang="ko-KR" altLang="en-US" sz="140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카메라</a:t>
            </a:r>
            <a:endParaRPr lang="ko-KR" altLang="ko-KR" sz="14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6766060" y="2271800"/>
            <a:ext cx="0" cy="22261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 flipV="1">
            <a:off x="5631141" y="2196881"/>
            <a:ext cx="1100058" cy="22468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 flipV="1">
            <a:off x="5425887" y="3387953"/>
            <a:ext cx="1339393" cy="112637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 flipH="1">
            <a:off x="6399598" y="2045520"/>
            <a:ext cx="742655" cy="822540"/>
            <a:chOff x="6300192" y="2348880"/>
            <a:chExt cx="742655" cy="822540"/>
          </a:xfrm>
        </p:grpSpPr>
        <p:sp>
          <p:nvSpPr>
            <p:cNvPr id="6" name="직사각형 5"/>
            <p:cNvSpPr/>
            <p:nvPr/>
          </p:nvSpPr>
          <p:spPr>
            <a:xfrm>
              <a:off x="6455495" y="2492896"/>
              <a:ext cx="432048" cy="50405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6300192" y="2751812"/>
              <a:ext cx="74265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6671519" y="2348880"/>
              <a:ext cx="0" cy="822540"/>
            </a:xfrm>
            <a:prstGeom prst="straightConnector1">
              <a:avLst/>
            </a:prstGeom>
            <a:ln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6599519" y="2679812"/>
              <a:ext cx="144000" cy="144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2" name="직선 연결선 51"/>
          <p:cNvCxnSpPr/>
          <p:nvPr/>
        </p:nvCxnSpPr>
        <p:spPr>
          <a:xfrm flipV="1">
            <a:off x="6781037" y="2085254"/>
            <a:ext cx="1634785" cy="24108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6690754" y="4432117"/>
            <a:ext cx="144000" cy="144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6749253" y="2653858"/>
            <a:ext cx="63364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6" algn="ctr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Look</a:t>
            </a:r>
            <a:endParaRPr lang="ko-KR" altLang="ko-KR" sz="14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380318" y="1957130"/>
            <a:ext cx="63364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6" algn="ctr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Right</a:t>
            </a:r>
            <a:endParaRPr lang="ko-KR" altLang="ko-KR" sz="14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 rot="1998476" flipH="1">
            <a:off x="7894029" y="1909168"/>
            <a:ext cx="742655" cy="822540"/>
            <a:chOff x="6300192" y="2348880"/>
            <a:chExt cx="742655" cy="822540"/>
          </a:xfrm>
        </p:grpSpPr>
        <p:sp>
          <p:nvSpPr>
            <p:cNvPr id="62" name="직사각형 61"/>
            <p:cNvSpPr/>
            <p:nvPr/>
          </p:nvSpPr>
          <p:spPr>
            <a:xfrm>
              <a:off x="6455495" y="2492896"/>
              <a:ext cx="432048" cy="50405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화살표 연결선 62"/>
            <p:cNvCxnSpPr/>
            <p:nvPr/>
          </p:nvCxnSpPr>
          <p:spPr>
            <a:xfrm>
              <a:off x="6300192" y="2751812"/>
              <a:ext cx="74265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/>
            <p:nvPr/>
          </p:nvCxnSpPr>
          <p:spPr>
            <a:xfrm>
              <a:off x="6671519" y="2348880"/>
              <a:ext cx="0" cy="822540"/>
            </a:xfrm>
            <a:prstGeom prst="straightConnector1">
              <a:avLst/>
            </a:prstGeom>
            <a:ln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/>
            <p:cNvSpPr/>
            <p:nvPr/>
          </p:nvSpPr>
          <p:spPr>
            <a:xfrm>
              <a:off x="6599519" y="2679812"/>
              <a:ext cx="144000" cy="144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 rot="3240000" flipH="1">
            <a:off x="8114183" y="2922552"/>
            <a:ext cx="742655" cy="822540"/>
            <a:chOff x="6300192" y="2348880"/>
            <a:chExt cx="742655" cy="822540"/>
          </a:xfrm>
        </p:grpSpPr>
        <p:sp>
          <p:nvSpPr>
            <p:cNvPr id="67" name="직사각형 66"/>
            <p:cNvSpPr/>
            <p:nvPr/>
          </p:nvSpPr>
          <p:spPr>
            <a:xfrm>
              <a:off x="6455495" y="2492896"/>
              <a:ext cx="432048" cy="50405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화살표 연결선 67"/>
            <p:cNvCxnSpPr/>
            <p:nvPr/>
          </p:nvCxnSpPr>
          <p:spPr>
            <a:xfrm>
              <a:off x="6300192" y="2751812"/>
              <a:ext cx="74265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>
              <a:off x="6671519" y="2348880"/>
              <a:ext cx="0" cy="822540"/>
            </a:xfrm>
            <a:prstGeom prst="straightConnector1">
              <a:avLst/>
            </a:prstGeom>
            <a:ln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타원 69"/>
            <p:cNvSpPr/>
            <p:nvPr/>
          </p:nvSpPr>
          <p:spPr>
            <a:xfrm>
              <a:off x="6599519" y="2679812"/>
              <a:ext cx="144000" cy="144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 rot="19999978" flipH="1">
            <a:off x="5375006" y="2023452"/>
            <a:ext cx="742655" cy="822540"/>
            <a:chOff x="6300192" y="2348880"/>
            <a:chExt cx="742655" cy="822540"/>
          </a:xfrm>
        </p:grpSpPr>
        <p:sp>
          <p:nvSpPr>
            <p:cNvPr id="72" name="직사각형 71"/>
            <p:cNvSpPr/>
            <p:nvPr/>
          </p:nvSpPr>
          <p:spPr>
            <a:xfrm>
              <a:off x="6455495" y="2492896"/>
              <a:ext cx="432048" cy="50405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화살표 연결선 72"/>
            <p:cNvCxnSpPr/>
            <p:nvPr/>
          </p:nvCxnSpPr>
          <p:spPr>
            <a:xfrm>
              <a:off x="6300192" y="2751812"/>
              <a:ext cx="74265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>
              <a:off x="6671519" y="2348880"/>
              <a:ext cx="0" cy="822540"/>
            </a:xfrm>
            <a:prstGeom prst="straightConnector1">
              <a:avLst/>
            </a:prstGeom>
            <a:ln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/>
            <p:cNvSpPr/>
            <p:nvPr/>
          </p:nvSpPr>
          <p:spPr>
            <a:xfrm>
              <a:off x="6599519" y="2679812"/>
              <a:ext cx="144000" cy="144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 rot="18584577" flipH="1">
            <a:off x="5096593" y="3018221"/>
            <a:ext cx="742655" cy="822540"/>
            <a:chOff x="6300192" y="2348880"/>
            <a:chExt cx="742655" cy="822540"/>
          </a:xfrm>
        </p:grpSpPr>
        <p:sp>
          <p:nvSpPr>
            <p:cNvPr id="77" name="직사각형 76"/>
            <p:cNvSpPr/>
            <p:nvPr/>
          </p:nvSpPr>
          <p:spPr>
            <a:xfrm>
              <a:off x="6455495" y="2492896"/>
              <a:ext cx="432048" cy="50405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" name="직선 화살표 연결선 77"/>
            <p:cNvCxnSpPr/>
            <p:nvPr/>
          </p:nvCxnSpPr>
          <p:spPr>
            <a:xfrm>
              <a:off x="6300192" y="2751812"/>
              <a:ext cx="74265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6671519" y="2348880"/>
              <a:ext cx="0" cy="822540"/>
            </a:xfrm>
            <a:prstGeom prst="straightConnector1">
              <a:avLst/>
            </a:prstGeom>
            <a:ln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타원 79"/>
            <p:cNvSpPr/>
            <p:nvPr/>
          </p:nvSpPr>
          <p:spPr>
            <a:xfrm>
              <a:off x="6599519" y="2679812"/>
              <a:ext cx="144000" cy="144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4851804" y="5099893"/>
            <a:ext cx="4112684" cy="16414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14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빌보</a:t>
            </a:r>
            <a:r>
              <a:rPr lang="ko-KR" altLang="en-US" sz="14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드</a:t>
            </a:r>
            <a:r>
              <a:rPr lang="ko-KR" altLang="en-US" sz="14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중점</a:t>
            </a:r>
            <a:r>
              <a:rPr lang="en-US" altLang="ko-KR" sz="14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14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월드 </a:t>
            </a:r>
            <a:r>
              <a:rPr lang="ko-KR" altLang="en-US" sz="1400" dirty="0" err="1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좌표계</a:t>
            </a:r>
            <a:r>
              <a:rPr lang="en-US" altLang="ko-KR" sz="14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lang="ko-KR" altLang="en-US" sz="14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400" dirty="0" smtClean="0">
                <a:solidFill>
                  <a:srgbClr val="0000FF"/>
                </a:solidFill>
              </a:rPr>
              <a:t>B = (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B</a:t>
            </a:r>
            <a:r>
              <a:rPr lang="en-US" altLang="ko-KR" sz="1400" baseline="-25000" dirty="0" err="1" smtClean="0">
                <a:solidFill>
                  <a:srgbClr val="0000FF"/>
                </a:solidFill>
              </a:rPr>
              <a:t>x</a:t>
            </a:r>
            <a:r>
              <a:rPr lang="en-US" altLang="ko-KR" sz="1400" dirty="0" smtClean="0">
                <a:solidFill>
                  <a:srgbClr val="0000FF"/>
                </a:solidFill>
              </a:rPr>
              <a:t>, B</a:t>
            </a:r>
            <a:r>
              <a:rPr lang="en-US" altLang="ko-KR" sz="1400" baseline="-25000" dirty="0" smtClean="0">
                <a:solidFill>
                  <a:srgbClr val="0000FF"/>
                </a:solidFill>
              </a:rPr>
              <a:t>y</a:t>
            </a:r>
            <a:r>
              <a:rPr lang="en-US" altLang="ko-KR" sz="1400" dirty="0" smtClean="0">
                <a:solidFill>
                  <a:srgbClr val="0000FF"/>
                </a:solidFill>
              </a:rPr>
              <a:t>, 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B</a:t>
            </a:r>
            <a:r>
              <a:rPr lang="en-US" altLang="ko-KR" sz="1400" baseline="-25000" dirty="0" err="1" smtClean="0">
                <a:solidFill>
                  <a:srgbClr val="0000FF"/>
                </a:solidFill>
              </a:rPr>
              <a:t>z</a:t>
            </a:r>
            <a:r>
              <a:rPr lang="en-US" altLang="ko-KR" sz="1400" dirty="0" smtClean="0">
                <a:solidFill>
                  <a:srgbClr val="0000FF"/>
                </a:solidFill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14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카메라의 위치</a:t>
            </a:r>
            <a:r>
              <a:rPr lang="en-US" altLang="ko-KR" sz="14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14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월드 </a:t>
            </a:r>
            <a:r>
              <a:rPr lang="ko-KR" altLang="en-US" sz="1400" dirty="0" err="1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좌표계</a:t>
            </a:r>
            <a:r>
              <a:rPr lang="en-US" altLang="ko-KR" sz="14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lang="ko-KR" altLang="en-US" sz="14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</a:rPr>
              <a:t>C = (</a:t>
            </a:r>
            <a:r>
              <a:rPr lang="en-US" altLang="ko-KR" sz="1400" dirty="0" err="1">
                <a:solidFill>
                  <a:srgbClr val="0000FF"/>
                </a:solidFill>
              </a:rPr>
              <a:t>C</a:t>
            </a:r>
            <a:r>
              <a:rPr lang="en-US" altLang="ko-KR" sz="1400" baseline="-25000" dirty="0" err="1">
                <a:solidFill>
                  <a:srgbClr val="0000FF"/>
                </a:solidFill>
              </a:rPr>
              <a:t>x</a:t>
            </a:r>
            <a:r>
              <a:rPr lang="en-US" altLang="ko-KR" sz="1400" dirty="0">
                <a:solidFill>
                  <a:srgbClr val="0000FF"/>
                </a:solidFill>
              </a:rPr>
              <a:t>, C</a:t>
            </a:r>
            <a:r>
              <a:rPr lang="en-US" altLang="ko-KR" sz="1400" baseline="-25000" dirty="0">
                <a:solidFill>
                  <a:srgbClr val="0000FF"/>
                </a:solidFill>
              </a:rPr>
              <a:t>y</a:t>
            </a:r>
            <a:r>
              <a:rPr lang="en-US" altLang="ko-KR" sz="1400" dirty="0">
                <a:solidFill>
                  <a:srgbClr val="0000FF"/>
                </a:solidFill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</a:rPr>
              <a:t>C</a:t>
            </a:r>
            <a:r>
              <a:rPr lang="en-US" altLang="ko-KR" sz="1400" baseline="-25000" dirty="0" err="1">
                <a:solidFill>
                  <a:srgbClr val="0000FF"/>
                </a:solidFill>
              </a:rPr>
              <a:t>z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14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빌보드의 로컬 </a:t>
            </a:r>
            <a:r>
              <a:rPr lang="ko-KR" altLang="en-US" sz="1400" dirty="0" err="1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좌표계</a:t>
            </a:r>
            <a:r>
              <a:rPr lang="ko-KR" altLang="en-US" sz="14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400" dirty="0" smtClean="0">
                <a:solidFill>
                  <a:srgbClr val="0000FF"/>
                </a:solidFill>
              </a:rPr>
              <a:t>(Right, Up, Look)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 smtClean="0">
                <a:solidFill>
                  <a:srgbClr val="0000FF"/>
                </a:solidFill>
              </a:rPr>
              <a:t>    Look = normalize(C – B)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 smtClean="0">
                <a:solidFill>
                  <a:srgbClr val="0000FF"/>
                </a:solidFill>
              </a:rPr>
              <a:t>   Up = (0, 1, 0)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 smtClean="0">
                <a:solidFill>
                  <a:srgbClr val="0000FF"/>
                </a:solidFill>
              </a:rPr>
              <a:t>    Right = Up x Look</a:t>
            </a:r>
            <a:endParaRPr lang="en-US" altLang="ko-KR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11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스텐실</a:t>
            </a:r>
            <a:r>
              <a:rPr lang="en-US" altLang="ko-KR" dirty="0"/>
              <a:t>(Stencil)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깊이 스텐실</a:t>
            </a:r>
            <a:r>
              <a:rPr lang="en-US" altLang="ko-KR" b="1" dirty="0"/>
              <a:t>(Depth Stencil State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상태 객체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504" y="1196752"/>
            <a:ext cx="8928992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HRESULT ID3D11Device</a:t>
            </a:r>
            <a:r>
              <a:rPr lang="en-US" altLang="ko-KR" sz="1400" dirty="0" smtClean="0"/>
              <a:t>::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CreateDepthStencilState</a:t>
            </a:r>
            <a:r>
              <a:rPr lang="en-US" altLang="ko-KR" sz="1400" dirty="0" smtClean="0"/>
              <a:t>(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/>
              <a:t>[in] 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0000CC"/>
                </a:solidFill>
              </a:rPr>
              <a:t>D3D11_DEPTH_STENCIL_DESC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pDepthStencilDesc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[</a:t>
            </a:r>
            <a:r>
              <a:rPr lang="en-US" altLang="ko-KR" sz="1400" dirty="0"/>
              <a:t>out] ID3D11DepthStencilState **</a:t>
            </a:r>
            <a:r>
              <a:rPr lang="en-US" altLang="ko-KR" sz="1400" dirty="0" err="1"/>
              <a:t>ppDepthStencilState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); 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716016" y="1988840"/>
            <a:ext cx="4176464" cy="2246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 err="1"/>
              <a:t>typedef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 D3D11_DEPTH_STENCIL_DESC </a:t>
            </a:r>
            <a:r>
              <a:rPr lang="en-US" altLang="ko-KR" sz="1400" dirty="0" smtClean="0"/>
              <a:t>{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BOOL </a:t>
            </a:r>
            <a:r>
              <a:rPr lang="en-US" altLang="ko-KR" sz="1400" b="1" dirty="0" err="1">
                <a:solidFill>
                  <a:srgbClr val="FF0000"/>
                </a:solidFill>
              </a:rPr>
              <a:t>DepthEnable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D3D11_DEPTH_WRITE_MASK </a:t>
            </a:r>
            <a:r>
              <a:rPr lang="en-US" altLang="ko-KR" sz="1400" dirty="0" err="1"/>
              <a:t>DepthWriteMask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b="1" dirty="0" smtClean="0">
                <a:solidFill>
                  <a:srgbClr val="0000CC"/>
                </a:solidFill>
              </a:rPr>
              <a:t>D3D11_COMPARISON_FUNC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DepthFunc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BOOL </a:t>
            </a:r>
            <a:r>
              <a:rPr lang="en-US" altLang="ko-KR" sz="1400" b="1" dirty="0" err="1">
                <a:solidFill>
                  <a:srgbClr val="FF0000"/>
                </a:solidFill>
              </a:rPr>
              <a:t>StencilEnable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UINT8 </a:t>
            </a:r>
            <a:r>
              <a:rPr lang="en-US" altLang="ko-KR" sz="1400" dirty="0" err="1"/>
              <a:t>StencilReadMask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UINT8 </a:t>
            </a:r>
            <a:r>
              <a:rPr lang="en-US" altLang="ko-KR" sz="1400" dirty="0" err="1"/>
              <a:t>StencilWriteMask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D3D11_DEPTH_STENCILOP_DESC </a:t>
            </a:r>
            <a:r>
              <a:rPr lang="en-US" altLang="ko-KR" sz="1400" dirty="0" err="1"/>
              <a:t>FrontFace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D3D11_DEPTH_STENCILOP_DESC </a:t>
            </a:r>
            <a:r>
              <a:rPr lang="en-US" altLang="ko-KR" sz="1400" dirty="0" err="1"/>
              <a:t>BackFace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 smtClean="0"/>
              <a:t>} </a:t>
            </a:r>
            <a:r>
              <a:rPr lang="en-US" altLang="ko-KR" sz="1400" b="1" dirty="0">
                <a:solidFill>
                  <a:srgbClr val="0000CC"/>
                </a:solidFill>
              </a:rPr>
              <a:t>D3D11_DEPTH_STENCIL_DESC</a:t>
            </a:r>
            <a:r>
              <a:rPr lang="en-US" altLang="ko-KR" sz="1400" dirty="0"/>
              <a:t>;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716016" y="4350583"/>
            <a:ext cx="4176464" cy="22467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 err="1"/>
              <a:t>typedef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enum</a:t>
            </a:r>
            <a:r>
              <a:rPr lang="en-US" altLang="ko-KR" sz="1400" dirty="0"/>
              <a:t> D3D11_COMPARISON_FUNC {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D3D11_COMPARISON_NEVER, 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D3D11_COMPARISON_LESS,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D3D11_COMPARISON_EQUAL,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D3D11_COMPARISON_LESS_EQUAL,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D3D11_COMPARISON_GREATER,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D3D11_COMPARISON_NOT_EQUAL,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D3D11_COMPARISON_GREATER_EQUAL,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D3D11_COMPARISON_ALWAYS </a:t>
            </a:r>
          </a:p>
          <a:p>
            <a:r>
              <a:rPr lang="en-US" altLang="ko-KR" sz="1400" dirty="0" smtClean="0"/>
              <a:t>} </a:t>
            </a:r>
            <a:r>
              <a:rPr lang="en-US" altLang="ko-KR" sz="1400" b="1" dirty="0">
                <a:solidFill>
                  <a:srgbClr val="0000CC"/>
                </a:solidFill>
              </a:rPr>
              <a:t>D3D11_COMPARISON_FUNC</a:t>
            </a:r>
            <a:r>
              <a:rPr lang="en-US" altLang="ko-KR" sz="1400" dirty="0"/>
              <a:t>; 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376368" y="4509120"/>
            <a:ext cx="4195632" cy="22467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 err="1"/>
              <a:t>typedef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enum</a:t>
            </a:r>
            <a:r>
              <a:rPr lang="en-US" altLang="ko-KR" sz="1400" dirty="0"/>
              <a:t> D3D11_STENCIL_OP {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D3D11_STENCIL_OP_KEEP,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D3D11_STENCIL_OP_ZERO,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D3D11_STENCIL_OP_REPLACE,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D3D11_STENCIL_OP_INCR_SAT,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D3D11_STENCIL_OP_DECR_SAT,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D3D11_STENCIL_OP_INVERT,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D3D11_STENCIL_OP_INCR,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D3D11_STENCIL_OP_DECR </a:t>
            </a:r>
          </a:p>
          <a:p>
            <a:r>
              <a:rPr lang="en-US" altLang="ko-KR" sz="1400" dirty="0" smtClean="0"/>
              <a:t>} </a:t>
            </a:r>
            <a:r>
              <a:rPr lang="en-US" altLang="ko-KR" sz="1400" b="1" dirty="0">
                <a:solidFill>
                  <a:srgbClr val="0000CC"/>
                </a:solidFill>
              </a:rPr>
              <a:t>D3D11_STENCIL_OP</a:t>
            </a:r>
            <a:r>
              <a:rPr lang="en-US" altLang="ko-KR" sz="1400" dirty="0"/>
              <a:t>; 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376369" y="1988840"/>
            <a:ext cx="4195632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 err="1"/>
              <a:t>typedef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enum</a:t>
            </a:r>
            <a:r>
              <a:rPr lang="en-US" altLang="ko-KR" sz="1400" dirty="0"/>
              <a:t> D3D11_DEPTH_WRITE_MASK {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D3D11_DEPTH_WRITE_MASK_ZERO,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D3D11_DEPTH_WRITE_MASK_ALL </a:t>
            </a:r>
          </a:p>
          <a:p>
            <a:r>
              <a:rPr lang="en-US" altLang="ko-KR" sz="1400" dirty="0" smtClean="0"/>
              <a:t>} </a:t>
            </a:r>
            <a:r>
              <a:rPr lang="en-US" altLang="ko-KR" sz="1400" b="1" dirty="0">
                <a:solidFill>
                  <a:srgbClr val="0000CC"/>
                </a:solidFill>
              </a:rPr>
              <a:t>D3D11_DEPTH_WRITE_MASK</a:t>
            </a:r>
            <a:r>
              <a:rPr lang="en-US" altLang="ko-KR" sz="1400" dirty="0"/>
              <a:t>;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376368" y="3044246"/>
            <a:ext cx="4195632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 err="1"/>
              <a:t>typedef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 D3D11_DEPTH_STENCILOP_DESC {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b="1" dirty="0" smtClean="0">
                <a:solidFill>
                  <a:srgbClr val="0000CC"/>
                </a:solidFill>
              </a:rPr>
              <a:t>D3D11_STENCIL_OP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StencilFailOp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D3D11_STENCIL_OP </a:t>
            </a:r>
            <a:r>
              <a:rPr lang="en-US" altLang="ko-KR" sz="1400" dirty="0" err="1"/>
              <a:t>StencilDepthFailOp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D3D11_STENCIL_OP </a:t>
            </a:r>
            <a:r>
              <a:rPr lang="en-US" altLang="ko-KR" sz="1400" dirty="0" err="1"/>
              <a:t>StencilPassOp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b="1" dirty="0" smtClean="0">
                <a:solidFill>
                  <a:srgbClr val="0000CC"/>
                </a:solidFill>
              </a:rPr>
              <a:t>D3D11_COMPARISON_FUNC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StencilFunc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 smtClean="0"/>
              <a:t>} </a:t>
            </a:r>
            <a:r>
              <a:rPr lang="en-US" altLang="ko-KR" sz="1400" b="1" dirty="0">
                <a:solidFill>
                  <a:srgbClr val="0000CC"/>
                </a:solidFill>
              </a:rPr>
              <a:t>D3D11_DEPTH_STENCILOP_DESC</a:t>
            </a:r>
            <a:r>
              <a:rPr lang="en-US" altLang="ko-KR" sz="1400" dirty="0"/>
              <a:t>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2930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스텐실</a:t>
            </a:r>
            <a:r>
              <a:rPr lang="en-US" altLang="ko-KR" dirty="0"/>
              <a:t>(Stencil)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깊이 스텐실</a:t>
            </a:r>
            <a:r>
              <a:rPr lang="en-US" altLang="ko-KR" b="1" dirty="0"/>
              <a:t>(Depth Stencil State)</a:t>
            </a:r>
            <a:r>
              <a:rPr lang="ko-KR" altLang="en-US" b="1" dirty="0"/>
              <a:t> 상태 객체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1196752"/>
            <a:ext cx="8784976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HRESULT ID3D11Device</a:t>
            </a:r>
            <a:r>
              <a:rPr lang="en-US" altLang="ko-KR" sz="1400" dirty="0" smtClean="0"/>
              <a:t>::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CreateDepthStencilState</a:t>
            </a:r>
            <a:r>
              <a:rPr lang="en-US" altLang="ko-KR" sz="1400" dirty="0" smtClean="0"/>
              <a:t>(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/>
              <a:t>[in] 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0000CC"/>
                </a:solidFill>
              </a:rPr>
              <a:t>D3D11_DEPTH_STENCIL_DESC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pDepthStencilDesc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[</a:t>
            </a:r>
            <a:r>
              <a:rPr lang="en-US" altLang="ko-KR" sz="1400" dirty="0"/>
              <a:t>out] ID3D11DepthStencilState **</a:t>
            </a:r>
            <a:r>
              <a:rPr lang="en-US" altLang="ko-KR" sz="1400" dirty="0" err="1"/>
              <a:t>ppDepthStencilState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); </a:t>
            </a:r>
            <a:endParaRPr lang="ko-KR" altLang="en-US" sz="14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3710953" y="4694720"/>
          <a:ext cx="5256584" cy="534480"/>
        </p:xfrm>
        <a:graphic>
          <a:graphicData uri="http://schemas.openxmlformats.org/drawingml/2006/table">
            <a:tbl>
              <a:tblPr/>
              <a:tblGrid>
                <a:gridCol w="3100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5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7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D3D11_DEPTH_WRITE_MASK_ZERO</a:t>
                      </a:r>
                      <a:r>
                        <a:rPr lang="en-US" altLang="ko-KR" sz="1400" dirty="0" smtClean="0"/>
                        <a:t> </a:t>
                      </a:r>
                      <a:endParaRPr lang="en-US" altLang="ko-KR" sz="140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53881" marR="53881" marT="26940" marB="2694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깊이 버퍼에 쓰지 않음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26940" marB="2694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17"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D3D11_DEPTH_WRITE_MASK_ALL 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marL="53881" marR="53881" marT="26940" marB="2694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깊이 버퍼에 쓰기를 허용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26940" marB="2694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179512" y="2443208"/>
          <a:ext cx="8784975" cy="2137920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7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 smtClean="0">
                          <a:solidFill>
                            <a:srgbClr val="C00000"/>
                          </a:solidFill>
                        </a:rPr>
                        <a:t>DepthEnable</a:t>
                      </a:r>
                      <a:endParaRPr lang="en-US" altLang="ko-KR" sz="14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53881" marR="53881" marT="26940" marB="2694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깊이 검사를 활성화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26940" marB="2694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17">
                <a:tc>
                  <a:txBody>
                    <a:bodyPr/>
                    <a:lstStyle/>
                    <a:p>
                      <a:r>
                        <a:rPr lang="en-US" altLang="ko-KR" sz="1400" b="1" dirty="0" err="1" smtClean="0">
                          <a:solidFill>
                            <a:srgbClr val="0000FF"/>
                          </a:solidFill>
                        </a:rPr>
                        <a:t>DepthWriteMask</a:t>
                      </a:r>
                      <a:endParaRPr 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marL="53881" marR="53881" marT="26940" marB="2694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깊이 버퍼 쓰기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매스크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26940" marB="2694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717">
                <a:tc>
                  <a:txBody>
                    <a:bodyPr/>
                    <a:lstStyle/>
                    <a:p>
                      <a:r>
                        <a:rPr lang="en-US" altLang="ko-KR" sz="1400" dirty="0" err="1" smtClean="0"/>
                        <a:t>DepthFunc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marL="53881" marR="53881" marT="26940" marB="2694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깊이 값을 비교하는 함수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26940" marB="2694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717">
                <a:tc>
                  <a:txBody>
                    <a:bodyPr/>
                    <a:lstStyle/>
                    <a:p>
                      <a:r>
                        <a:rPr lang="en-US" altLang="ko-KR" sz="1400" b="1" dirty="0" err="1" smtClean="0">
                          <a:solidFill>
                            <a:srgbClr val="C00000"/>
                          </a:solidFill>
                        </a:rPr>
                        <a:t>StencilEnable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53881" marR="53881" marT="26940" marB="2694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스텐실 검사를 활성화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26940" marB="2694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717">
                <a:tc>
                  <a:txBody>
                    <a:bodyPr/>
                    <a:lstStyle/>
                    <a:p>
                      <a:r>
                        <a:rPr lang="en-US" altLang="ko-KR" sz="1400" dirty="0" err="1" smtClean="0"/>
                        <a:t>StencilReadMask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marL="53881" marR="53881" marT="26940" marB="2694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스텐실 버퍼를 읽기 위한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매스크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26940" marB="2694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717">
                <a:tc>
                  <a:txBody>
                    <a:bodyPr/>
                    <a:lstStyle/>
                    <a:p>
                      <a:r>
                        <a:rPr lang="en-US" altLang="ko-KR" sz="1400" b="1" dirty="0" err="1" smtClean="0">
                          <a:solidFill>
                            <a:srgbClr val="0000FF"/>
                          </a:solidFill>
                        </a:rPr>
                        <a:t>StencilWriteMask</a:t>
                      </a:r>
                      <a:endParaRPr 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marL="53881" marR="53881" marT="26940" marB="2694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스텐실 버퍼에 쓰기 위한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매스크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26940" marB="2694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717">
                <a:tc>
                  <a:txBody>
                    <a:bodyPr/>
                    <a:lstStyle/>
                    <a:p>
                      <a:r>
                        <a:rPr lang="en-US" altLang="ko-KR" sz="1400" dirty="0" err="1" smtClean="0"/>
                        <a:t>FrontFace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marL="53881" marR="53881" marT="26940" marB="2694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전면에 대하여 깊이 검사와 스텐실 검사의 결과를 사용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스텐실 버퍼가 동작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하는 방법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26940" marB="2694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717">
                <a:tc>
                  <a:txBody>
                    <a:bodyPr/>
                    <a:lstStyle/>
                    <a:p>
                      <a:r>
                        <a:rPr lang="en-US" altLang="ko-KR" sz="1400" dirty="0" err="1" smtClean="0"/>
                        <a:t>BackFace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marL="53881" marR="53881" marT="26940" marB="2694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은면에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대하여 깊이 검사와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스텐실 검사의 결과를 사용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스텐실 버퍼가 동작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하는 방법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26940" marB="2694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769248" y="1723359"/>
            <a:ext cx="4284000" cy="226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rIns="36000">
            <a:noAutofit/>
          </a:bodyPr>
          <a:lstStyle/>
          <a:p>
            <a:r>
              <a:rPr lang="en-US" altLang="ko-KR" sz="1400" dirty="0" err="1"/>
              <a:t>typedef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 D3D11_DEPTH_STENCIL_DESC </a:t>
            </a:r>
            <a:r>
              <a:rPr lang="en-US" altLang="ko-KR" sz="1400" dirty="0" smtClean="0"/>
              <a:t>{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BOOL </a:t>
            </a:r>
            <a:r>
              <a:rPr lang="en-US" altLang="ko-KR" sz="1400" b="1" dirty="0" err="1">
                <a:solidFill>
                  <a:srgbClr val="C00000"/>
                </a:solidFill>
              </a:rPr>
              <a:t>DepthEnable</a:t>
            </a:r>
            <a:r>
              <a:rPr lang="en-US" altLang="ko-KR" sz="1400" b="1" dirty="0">
                <a:solidFill>
                  <a:srgbClr val="C00000"/>
                </a:solidFill>
              </a:rPr>
              <a:t>; 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b="1" dirty="0" smtClean="0">
                <a:solidFill>
                  <a:srgbClr val="0000CC"/>
                </a:solidFill>
              </a:rPr>
              <a:t>D3D11_DEPTH_WRITE_MASK</a:t>
            </a:r>
            <a:r>
              <a:rPr lang="en-US" altLang="ko-KR" sz="1400" dirty="0" smtClean="0"/>
              <a:t> </a:t>
            </a:r>
            <a:r>
              <a:rPr lang="en-US" altLang="ko-KR" sz="1400" b="1" dirty="0" err="1">
                <a:solidFill>
                  <a:srgbClr val="0000FF"/>
                </a:solidFill>
              </a:rPr>
              <a:t>DepthWriteMask</a:t>
            </a:r>
            <a:r>
              <a:rPr lang="en-US" altLang="ko-KR" sz="1400" b="1" dirty="0">
                <a:solidFill>
                  <a:srgbClr val="0000FF"/>
                </a:solidFill>
              </a:rPr>
              <a:t>; </a:t>
            </a:r>
            <a:endParaRPr lang="en-US" altLang="ko-KR" sz="1400" b="1" dirty="0" smtClean="0">
              <a:solidFill>
                <a:srgbClr val="0000FF"/>
              </a:solidFill>
            </a:endParaRP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smtClean="0">
                <a:solidFill>
                  <a:schemeClr val="tx1"/>
                </a:solidFill>
              </a:rPr>
              <a:t>D3D11_COMPARISON_FUNC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DepthFunc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BOOL </a:t>
            </a:r>
            <a:r>
              <a:rPr lang="en-US" altLang="ko-KR" sz="1400" b="1" dirty="0" err="1">
                <a:solidFill>
                  <a:srgbClr val="C00000"/>
                </a:solidFill>
              </a:rPr>
              <a:t>StencilEnable</a:t>
            </a:r>
            <a:r>
              <a:rPr lang="en-US" altLang="ko-KR" sz="1400" b="1" dirty="0">
                <a:solidFill>
                  <a:srgbClr val="C00000"/>
                </a:solidFill>
              </a:rPr>
              <a:t>; 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UINT8 </a:t>
            </a:r>
            <a:r>
              <a:rPr lang="en-US" altLang="ko-KR" sz="1400" dirty="0" err="1"/>
              <a:t>StencilReadMask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UINT8 </a:t>
            </a:r>
            <a:r>
              <a:rPr lang="en-US" altLang="ko-KR" sz="1400" b="1" dirty="0" err="1">
                <a:solidFill>
                  <a:srgbClr val="0000FF"/>
                </a:solidFill>
              </a:rPr>
              <a:t>StencilWriteMask</a:t>
            </a:r>
            <a:r>
              <a:rPr lang="en-US" altLang="ko-KR" sz="1400" b="1" dirty="0">
                <a:solidFill>
                  <a:srgbClr val="0000FF"/>
                </a:solidFill>
              </a:rPr>
              <a:t>; </a:t>
            </a:r>
            <a:endParaRPr lang="en-US" altLang="ko-KR" sz="1400" b="1" dirty="0" smtClean="0">
              <a:solidFill>
                <a:srgbClr val="0000FF"/>
              </a:solidFill>
            </a:endParaRP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D3D11_DEPTH_STENCILOP_DESC </a:t>
            </a:r>
            <a:r>
              <a:rPr lang="en-US" altLang="ko-KR" sz="1400" b="1" dirty="0" err="1">
                <a:solidFill>
                  <a:srgbClr val="C00000"/>
                </a:solidFill>
              </a:rPr>
              <a:t>FrontFace</a:t>
            </a:r>
            <a:r>
              <a:rPr lang="en-US" altLang="ko-KR" sz="1400" b="1" dirty="0">
                <a:solidFill>
                  <a:srgbClr val="C00000"/>
                </a:solidFill>
              </a:rPr>
              <a:t>; 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 D3D11_DEPTH_STENCILOP_DESC </a:t>
            </a:r>
            <a:r>
              <a:rPr lang="en-US" altLang="ko-KR" sz="1400" b="1" dirty="0" err="1">
                <a:solidFill>
                  <a:srgbClr val="C00000"/>
                </a:solidFill>
              </a:rPr>
              <a:t>BackFace</a:t>
            </a:r>
            <a:r>
              <a:rPr lang="en-US" altLang="ko-KR" sz="1400" b="1" dirty="0">
                <a:solidFill>
                  <a:srgbClr val="C00000"/>
                </a:solidFill>
              </a:rPr>
              <a:t>; 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r>
              <a:rPr lang="en-US" altLang="ko-KR" sz="1400" dirty="0" smtClean="0"/>
              <a:t>} </a:t>
            </a:r>
            <a:r>
              <a:rPr lang="en-US" altLang="ko-KR" sz="1400" b="1" dirty="0">
                <a:solidFill>
                  <a:srgbClr val="0000CC"/>
                </a:solidFill>
              </a:rPr>
              <a:t>D3D11_DEPTH_STENCIL_DESC</a:t>
            </a:r>
            <a:r>
              <a:rPr lang="en-US" altLang="ko-KR" sz="1400" dirty="0"/>
              <a:t>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008439" y="4688522"/>
            <a:ext cx="2651688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D3D11_DEPTH_WRITE_MASK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190310" y="5660051"/>
          <a:ext cx="8774178" cy="1068960"/>
        </p:xfrm>
        <a:graphic>
          <a:graphicData uri="http://schemas.openxmlformats.org/drawingml/2006/table">
            <a:tbl>
              <a:tblPr/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7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7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StencilFailOp</a:t>
                      </a:r>
                      <a:endParaRPr lang="en-US" altLang="ko-KR" sz="140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53881" marR="53881" marT="26940" marB="2694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스텐실 검사가 실패할 때 실행할 연산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26940" marB="2694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StencilDepthFailOp</a:t>
                      </a:r>
                      <a:endParaRPr lang="en-US" altLang="ko-KR" sz="140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53881" marR="53881" marT="26940" marB="2694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깊이 검사 실패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스텐실 검사 성공일 때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26940" marB="2694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7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StencilPassOp</a:t>
                      </a:r>
                      <a:endParaRPr lang="en-US" altLang="ko-KR" sz="140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53881" marR="53881" marT="26940" marB="2694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깊이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스텐실 검사가 모두 성공할 때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26940" marB="2694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717">
                <a:tc>
                  <a:txBody>
                    <a:bodyPr/>
                    <a:lstStyle/>
                    <a:p>
                      <a:r>
                        <a:rPr lang="en-US" altLang="ko-KR" sz="1400" dirty="0" err="1" smtClean="0"/>
                        <a:t>StencilFunc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marL="53881" marR="53881" marT="26940" marB="2694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스텐실 값을 비교하는 함수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26940" marB="2694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79512" y="5301208"/>
            <a:ext cx="2980111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400" b="1" dirty="0"/>
              <a:t>D3D11_DEPTH_STENCILOP_DESC</a:t>
            </a:r>
            <a:endParaRPr lang="ko-KR" altLang="en-US" sz="1400" b="1" dirty="0"/>
          </a:p>
        </p:txBody>
      </p:sp>
      <p:sp>
        <p:nvSpPr>
          <p:cNvPr id="15" name="직사각형 14"/>
          <p:cNvSpPr/>
          <p:nvPr/>
        </p:nvSpPr>
        <p:spPr>
          <a:xfrm>
            <a:off x="7142730" y="2857359"/>
            <a:ext cx="1685077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UINT: 8-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비트 정수</a:t>
            </a:r>
            <a:endParaRPr lang="en-US" altLang="ko-KR" sz="14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004048" y="5443010"/>
            <a:ext cx="4049200" cy="1332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36000" tIns="45720" rIns="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굴림" pitchFamily="50" charset="-127"/>
              </a:rPr>
              <a:t>typedef struct D3D11_DEPTH_STENCILOP_DESC</a:t>
            </a:r>
            <a:r>
              <a:rPr kumimoji="1" lang="en-US" altLang="ko-K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굴림" pitchFamily="50" charset="-127"/>
              </a:rPr>
              <a:t>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dirty="0">
                <a:solidFill>
                  <a:schemeClr val="tx1"/>
                </a:solidFill>
                <a:latin typeface="+mj-lt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+mj-lt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굴림" pitchFamily="50" charset="-127"/>
              </a:rPr>
              <a:t> D3D11_STENCIL_OP StencilFailOp;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굴림" pitchFamily="50" charset="-127"/>
              </a:rPr>
              <a:t>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dirty="0">
                <a:solidFill>
                  <a:schemeClr val="tx1"/>
                </a:solidFill>
                <a:latin typeface="+mj-lt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+mj-lt"/>
                <a:ea typeface="굴림" pitchFamily="50" charset="-127"/>
                <a:cs typeface="굴림" pitchFamily="50" charset="-127"/>
              </a:rPr>
              <a:t> 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굴림" pitchFamily="50" charset="-127"/>
              </a:rPr>
              <a:t>D3D11_STENCIL_OP StencilDepthFailOp;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dirty="0">
                <a:solidFill>
                  <a:schemeClr val="tx1"/>
                </a:solidFill>
                <a:latin typeface="+mj-lt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+mj-lt"/>
                <a:ea typeface="굴림" pitchFamily="50" charset="-127"/>
                <a:cs typeface="굴림" pitchFamily="50" charset="-127"/>
              </a:rPr>
              <a:t> 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굴림" pitchFamily="50" charset="-127"/>
              </a:rPr>
              <a:t>D3D11_STENCIL_OP StencilPassOp;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dirty="0">
                <a:solidFill>
                  <a:schemeClr val="tx1"/>
                </a:solidFill>
                <a:latin typeface="+mj-lt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+mj-lt"/>
                <a:ea typeface="굴림" pitchFamily="50" charset="-127"/>
                <a:cs typeface="굴림" pitchFamily="50" charset="-127"/>
              </a:rPr>
              <a:t> 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굴림" pitchFamily="50" charset="-127"/>
              </a:rPr>
              <a:t>D3D11_COMPARISON_FUNC StencilFunc;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굴림" pitchFamily="50" charset="-127"/>
              </a:rPr>
              <a:t>}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+mj-lt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굴림" pitchFamily="50" charset="-127"/>
                <a:cs typeface="굴림" pitchFamily="50" charset="-127"/>
              </a:rPr>
              <a:t>D3D11_DEPTH_STENCILOP_DESC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굴림" pitchFamily="50" charset="-127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95336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스텐실</a:t>
            </a:r>
            <a:r>
              <a:rPr lang="en-US" altLang="ko-KR" dirty="0"/>
              <a:t>(Stencil)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깊이 스텐실</a:t>
            </a:r>
            <a:r>
              <a:rPr lang="en-US" altLang="ko-KR" b="1" dirty="0"/>
              <a:t>(Depth Stencil State)</a:t>
            </a:r>
            <a:r>
              <a:rPr lang="ko-KR" altLang="en-US" b="1" dirty="0"/>
              <a:t> 상태 객체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504" y="1196752"/>
            <a:ext cx="8928992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HRESULT ID3D11Device</a:t>
            </a:r>
            <a:r>
              <a:rPr lang="en-US" altLang="ko-KR" sz="1400" dirty="0" smtClean="0"/>
              <a:t>::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CreateDepthStencilState</a:t>
            </a:r>
            <a:r>
              <a:rPr lang="en-US" altLang="ko-KR" sz="1400" dirty="0" smtClean="0"/>
              <a:t>(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/>
              <a:t>[in] 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0000CC"/>
                </a:solidFill>
              </a:rPr>
              <a:t>D3D11_DEPTH_STENCIL_DESC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pDepthStencilDesc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[</a:t>
            </a:r>
            <a:r>
              <a:rPr lang="en-US" altLang="ko-KR" sz="1400" dirty="0"/>
              <a:t>out] ID3D11DepthStencilState **</a:t>
            </a:r>
            <a:r>
              <a:rPr lang="en-US" altLang="ko-KR" sz="1400" dirty="0" err="1"/>
              <a:t>ppDepthStencilState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); 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863434" y="1723358"/>
            <a:ext cx="4140000" cy="2246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" rIns="36000">
            <a:spAutoFit/>
          </a:bodyPr>
          <a:lstStyle/>
          <a:p>
            <a:r>
              <a:rPr lang="en-US" altLang="ko-KR" sz="1400" dirty="0" err="1"/>
              <a:t>typedef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 D3D11_DEPTH_STENCIL_DESC </a:t>
            </a:r>
            <a:r>
              <a:rPr lang="en-US" altLang="ko-KR" sz="1400" dirty="0" smtClean="0"/>
              <a:t>{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BOOL </a:t>
            </a:r>
            <a:r>
              <a:rPr lang="en-US" altLang="ko-KR" sz="1400" dirty="0" err="1"/>
              <a:t>DepthEnable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smtClean="0">
                <a:solidFill>
                  <a:schemeClr val="tx1"/>
                </a:solidFill>
              </a:rPr>
              <a:t>D3D11_DEPTH_WRITE_MASK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DepthWriteMask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b="1" dirty="0" smtClean="0">
                <a:solidFill>
                  <a:srgbClr val="0000CC"/>
                </a:solidFill>
              </a:rPr>
              <a:t>D3D11_COMPARISON_FUNC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DepthFunc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BOOL </a:t>
            </a:r>
            <a:r>
              <a:rPr lang="en-US" altLang="ko-KR" sz="1400" dirty="0" err="1"/>
              <a:t>StencilEnable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UINT8 </a:t>
            </a:r>
            <a:r>
              <a:rPr lang="en-US" altLang="ko-KR" sz="1400" dirty="0" err="1"/>
              <a:t>StencilReadMask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UINT8 </a:t>
            </a:r>
            <a:r>
              <a:rPr lang="en-US" altLang="ko-KR" sz="1400" dirty="0" err="1"/>
              <a:t>StencilWriteMask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D3D11_DEPTH_STENCILOP_DESC </a:t>
            </a:r>
            <a:r>
              <a:rPr lang="en-US" altLang="ko-KR" sz="1400" b="1" dirty="0" err="1">
                <a:solidFill>
                  <a:srgbClr val="FF0000"/>
                </a:solidFill>
              </a:rPr>
              <a:t>FrontFace</a:t>
            </a:r>
            <a:r>
              <a:rPr lang="en-US" altLang="ko-KR" sz="1400" b="1" dirty="0">
                <a:solidFill>
                  <a:srgbClr val="FF0000"/>
                </a:solidFill>
              </a:rPr>
              <a:t>; 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 D3D11_DEPTH_STENCILOP_DESC </a:t>
            </a:r>
            <a:r>
              <a:rPr lang="en-US" altLang="ko-KR" sz="1400" b="1" dirty="0" err="1">
                <a:solidFill>
                  <a:srgbClr val="FF0000"/>
                </a:solidFill>
              </a:rPr>
              <a:t>BackFace</a:t>
            </a:r>
            <a:r>
              <a:rPr lang="en-US" altLang="ko-KR" sz="1400" b="1" dirty="0">
                <a:solidFill>
                  <a:srgbClr val="FF0000"/>
                </a:solidFill>
              </a:rPr>
              <a:t>; 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} </a:t>
            </a:r>
            <a:r>
              <a:rPr lang="en-US" altLang="ko-KR" sz="1400" b="1" dirty="0">
                <a:solidFill>
                  <a:srgbClr val="0000CC"/>
                </a:solidFill>
              </a:rPr>
              <a:t>D3D11_DEPTH_STENCIL_DESC</a:t>
            </a:r>
            <a:r>
              <a:rPr lang="en-US" altLang="ko-KR" sz="1400" dirty="0"/>
              <a:t>;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179512" y="2227444"/>
            <a:ext cx="1808508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400" dirty="0"/>
              <a:t>D3D11_STENCIL_OP</a:t>
            </a:r>
            <a:endParaRPr lang="ko-KR" altLang="en-US" sz="1400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179512" y="2589618"/>
          <a:ext cx="4608512" cy="2016000"/>
        </p:xfrm>
        <a:graphic>
          <a:graphicData uri="http://schemas.openxmlformats.org/drawingml/2006/table">
            <a:tbl>
              <a:tblPr/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D3D11_STENCIL_OP_KEEP</a:t>
                      </a:r>
                      <a:endParaRPr lang="en-US" altLang="ko-KR" sz="140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기존 스텐실 버퍼 유지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D3D11_STENCIL_OP_ZERO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으로 설정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D3D11_STENCIL_OP_REPLACE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참조 값으로 설정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D3D11_STENCIL_OP_INCR_SAT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증가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클램핑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D3D11_STENCIL_OP_DECR_SAT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감소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클램핑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D3D11_STENCIL_OP_INVERT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비트를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인버트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(Invert)</a:t>
                      </a: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D3D11_STENCIL_OP_INCR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증가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랩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(Wrap)</a:t>
                      </a: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D3D11_STENCIL_OP_DECR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감소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랩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(Wrap)</a:t>
                      </a: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6448991" y="4382430"/>
            <a:ext cx="2515497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400" dirty="0"/>
              <a:t>D3D11_COMPARISON_FUNC</a:t>
            </a:r>
            <a:endParaRPr lang="ko-KR" altLang="en-US" sz="14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79512" y="4746488"/>
          <a:ext cx="8784975" cy="2016000"/>
        </p:xfrm>
        <a:graphic>
          <a:graphicData uri="http://schemas.openxmlformats.org/drawingml/2006/table">
            <a:tbl>
              <a:tblPr/>
              <a:tblGrid>
                <a:gridCol w="338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D3D11_COMPARISON_NEVER </a:t>
                      </a:r>
                      <a:endParaRPr lang="en-US" altLang="ko-KR" sz="140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항상 비교가 실패함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D3D11_COMPARISON_LESS 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소스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새로운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데이터가 목표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기존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데이터보다 작으면 비교에 성공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D3D11_COMPARISON_EQUAL 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소스 데이터가 목표 데이터와 같으면 비교에 성공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D3D11_COMPARISON_LESS_EQUAL 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소스 데이터가 목표 데이터보다 작거나 같으면 비교에 성공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D3D11_COMPARISON_GREATER 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소스 데이터가 목표 데이터보다 크면 비교에 성공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D3D11_COMPARISON_NOT_EQUAL 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소스 데이터가 목표 데이터와 같지 않으면 비교에 성공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D3D11_COMPARISON_GREATER_EQUAL 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소스 데이터가 목표 데이터보다 크거나 같으면 비교에 성공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D3D11_COMPARISON_ALWAYS 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항상 비교가 성공함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2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스텐실</a:t>
            </a:r>
            <a:r>
              <a:rPr lang="en-US" altLang="ko-KR" dirty="0"/>
              <a:t>(Stencil)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깊이 스텐실</a:t>
            </a:r>
            <a:r>
              <a:rPr lang="en-US" altLang="ko-KR" b="1" dirty="0"/>
              <a:t>(Depth Stencil State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상태 객체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271774"/>
              </p:ext>
            </p:extLst>
          </p:nvPr>
        </p:nvGraphicFramePr>
        <p:xfrm>
          <a:off x="179512" y="3717037"/>
          <a:ext cx="8784978" cy="2952323"/>
        </p:xfrm>
        <a:graphic>
          <a:graphicData uri="http://schemas.openxmlformats.org/drawingml/2006/table">
            <a:tbl>
              <a:tblPr/>
              <a:tblGrid>
                <a:gridCol w="146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39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C00000"/>
                          </a:solidFill>
                        </a:rPr>
                        <a:t>깊이 검사</a:t>
                      </a:r>
                      <a:endParaRPr lang="en-US" altLang="ko-KR" sz="14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0000FF"/>
                          </a:solidFill>
                        </a:rPr>
                        <a:t>스텐실 검사</a:t>
                      </a:r>
                      <a:endParaRPr lang="en-US" altLang="ko-KR" sz="14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깊이 버퍼 갱신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스텐실 버퍼 갱신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C00000"/>
                          </a:solidFill>
                        </a:rPr>
                        <a:t>활성화</a:t>
                      </a:r>
                      <a:endParaRPr lang="en-US" altLang="ko-KR" sz="14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C00000"/>
                          </a:solidFill>
                        </a:rPr>
                        <a:t>검사 결과</a:t>
                      </a:r>
                      <a:endParaRPr lang="en-US" altLang="ko-KR" sz="14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0000FF"/>
                          </a:solidFill>
                        </a:rPr>
                        <a:t>활성화</a:t>
                      </a:r>
                      <a:endParaRPr lang="en-US" altLang="ko-KR" sz="14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0000FF"/>
                          </a:solidFill>
                        </a:rPr>
                        <a:t>검사 결과</a:t>
                      </a:r>
                      <a:endParaRPr lang="en-US" altLang="ko-KR" sz="14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3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x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FF"/>
                          </a:solidFill>
                          <a:effectLst/>
                          <a:latin typeface="+mj-lt"/>
                          <a:ea typeface="함초롬바탕" pitchFamily="18" charset="-127"/>
                          <a:cs typeface="함초롬바탕" pitchFamily="18" charset="-127"/>
                        </a:rPr>
                        <a:t>x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altLang="ko-KR" sz="1400" b="0" kern="1200" dirty="0" smtClean="0">
                        <a:solidFill>
                          <a:srgbClr val="0000FF"/>
                        </a:solidFill>
                        <a:effectLst/>
                        <a:latin typeface="+mj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Write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 Mask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FF"/>
                          </a:solidFill>
                          <a:effectLst/>
                          <a:latin typeface="+mj-lt"/>
                          <a:ea typeface="함초롬바탕" pitchFamily="18" charset="-127"/>
                          <a:cs typeface="함초롬바탕" pitchFamily="18" charset="-127"/>
                        </a:rPr>
                        <a:t>x</a:t>
                      </a:r>
                      <a:endParaRPr lang="en-US" altLang="ko-KR" sz="1400" b="0" kern="1200" dirty="0" smtClean="0">
                        <a:solidFill>
                          <a:srgbClr val="FF00FF"/>
                        </a:solidFill>
                        <a:effectLst/>
                        <a:latin typeface="+mj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39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x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 pitchFamily="18" charset="-127"/>
                          <a:cs typeface="함초롬바탕" pitchFamily="18" charset="-127"/>
                        </a:rPr>
                        <a:t>o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true</a:t>
                      </a:r>
                      <a:endParaRPr lang="en-US" altLang="ko-KR" sz="1400" b="0" kern="1200" dirty="0" smtClean="0">
                        <a:solidFill>
                          <a:srgbClr val="0000FF"/>
                        </a:solidFill>
                        <a:effectLst/>
                        <a:latin typeface="+mj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Write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 Mask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함초롬바탕" pitchFamily="18" charset="-127"/>
                          <a:cs typeface="함초롬바탕" pitchFamily="18" charset="-127"/>
                        </a:rPr>
                        <a:t>Write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함초롬바탕" pitchFamily="18" charset="-127"/>
                          <a:cs typeface="함초롬바탕" pitchFamily="18" charset="-127"/>
                        </a:rPr>
                        <a:t> Mask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39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x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 pitchFamily="18" charset="-127"/>
                          <a:cs typeface="함초롬바탕" pitchFamily="18" charset="-127"/>
                        </a:rPr>
                        <a:t>o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FF"/>
                          </a:solidFill>
                          <a:effectLst/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false</a:t>
                      </a:r>
                      <a:endParaRPr lang="en-US" altLang="ko-KR" sz="1400" b="1" kern="1200" dirty="0" smtClean="0">
                        <a:solidFill>
                          <a:srgbClr val="FF00FF"/>
                        </a:solidFill>
                        <a:effectLst/>
                        <a:latin typeface="+mj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FF"/>
                          </a:solidFill>
                          <a:effectLst/>
                          <a:latin typeface="+mj-lt"/>
                          <a:ea typeface="함초롬바탕" pitchFamily="18" charset="-127"/>
                          <a:cs typeface="함초롬바탕" pitchFamily="18" charset="-127"/>
                        </a:rPr>
                        <a:t>x</a:t>
                      </a:r>
                      <a:endParaRPr lang="en-US" altLang="ko-KR" sz="1400" b="0" kern="1200" dirty="0" smtClean="0">
                        <a:solidFill>
                          <a:srgbClr val="FF00FF"/>
                        </a:solidFill>
                        <a:effectLst/>
                        <a:latin typeface="+mj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Write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 Mask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39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o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false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FF"/>
                          </a:solidFill>
                          <a:effectLst/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x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altLang="ko-KR" sz="1400" b="0" kern="1200" dirty="0" smtClean="0">
                        <a:solidFill>
                          <a:srgbClr val="0000FF"/>
                        </a:solidFill>
                        <a:effectLst/>
                        <a:latin typeface="+mn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함초롬바탕" pitchFamily="18" charset="-127"/>
                          <a:cs typeface="함초롬바탕" pitchFamily="18" charset="-127"/>
                        </a:rPr>
                        <a:t>x</a:t>
                      </a:r>
                      <a:endParaRPr lang="en-US" altLang="ko-KR" sz="1400" b="0" kern="1200" dirty="0" smtClean="0">
                        <a:solidFill>
                          <a:srgbClr val="C00000"/>
                        </a:solidFill>
                        <a:effectLst/>
                        <a:latin typeface="+mj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FF"/>
                          </a:solidFill>
                          <a:effectLst/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x</a:t>
                      </a:r>
                      <a:endParaRPr lang="en-US" altLang="ko-KR" sz="1400" b="0" kern="1200" dirty="0" smtClean="0">
                        <a:solidFill>
                          <a:srgbClr val="FF00FF"/>
                        </a:solidFill>
                        <a:effectLst/>
                        <a:latin typeface="+mn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o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true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함초롬바탕" pitchFamily="18" charset="-127"/>
                          <a:cs typeface="함초롬바탕" pitchFamily="18" charset="-127"/>
                        </a:rPr>
                        <a:t>x</a:t>
                      </a:r>
                      <a:endParaRPr lang="en-US" altLang="ko-KR" sz="1400" b="0" kern="1200" dirty="0" smtClean="0">
                        <a:solidFill>
                          <a:srgbClr val="C00000"/>
                        </a:solidFill>
                        <a:effectLst/>
                        <a:latin typeface="+mj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함초롬바탕" pitchFamily="18" charset="-127"/>
                          <a:cs typeface="함초롬바탕" pitchFamily="18" charset="-127"/>
                        </a:rPr>
                        <a:t>Write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함초롬바탕" pitchFamily="18" charset="-127"/>
                          <a:cs typeface="함초롬바탕" pitchFamily="18" charset="-127"/>
                        </a:rPr>
                        <a:t> Mask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o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FF"/>
                          </a:solidFill>
                          <a:effectLst/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false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함초롬바탕" pitchFamily="18" charset="-127"/>
                          <a:cs typeface="함초롬바탕" pitchFamily="18" charset="-127"/>
                        </a:rPr>
                        <a:t>x</a:t>
                      </a:r>
                      <a:endParaRPr lang="en-US" altLang="ko-KR" sz="1400" b="0" kern="1200" dirty="0" smtClean="0">
                        <a:solidFill>
                          <a:srgbClr val="C00000"/>
                        </a:solidFill>
                        <a:effectLst/>
                        <a:latin typeface="+mj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Write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 Mask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39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o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true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FF"/>
                          </a:solidFill>
                          <a:effectLst/>
                          <a:latin typeface="+mj-lt"/>
                          <a:ea typeface="함초롬바탕" pitchFamily="18" charset="-127"/>
                          <a:cs typeface="함초롬바탕" pitchFamily="18" charset="-127"/>
                        </a:rPr>
                        <a:t>x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altLang="ko-KR" sz="1400" b="0" kern="1200" dirty="0" smtClean="0">
                        <a:solidFill>
                          <a:srgbClr val="0000FF"/>
                        </a:solidFill>
                        <a:effectLst/>
                        <a:latin typeface="+mj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함초롬바탕" pitchFamily="18" charset="-127"/>
                          <a:cs typeface="함초롬바탕" pitchFamily="18" charset="-127"/>
                        </a:rPr>
                        <a:t>Write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함초롬바탕" pitchFamily="18" charset="-127"/>
                          <a:cs typeface="함초롬바탕" pitchFamily="18" charset="-127"/>
                        </a:rPr>
                        <a:t> Mask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FF"/>
                          </a:solidFill>
                          <a:effectLst/>
                          <a:latin typeface="+mj-lt"/>
                          <a:ea typeface="함초롬바탕" pitchFamily="18" charset="-127"/>
                          <a:cs typeface="함초롬바탕" pitchFamily="18" charset="-127"/>
                        </a:rPr>
                        <a:t>x</a:t>
                      </a:r>
                      <a:endParaRPr lang="en-US" altLang="ko-KR" sz="1400" b="0" kern="1200" dirty="0" smtClean="0">
                        <a:solidFill>
                          <a:srgbClr val="FF00FF"/>
                        </a:solidFill>
                        <a:effectLst/>
                        <a:latin typeface="+mj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39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o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true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 pitchFamily="18" charset="-127"/>
                          <a:cs typeface="함초롬바탕" pitchFamily="18" charset="-127"/>
                        </a:rPr>
                        <a:t>o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 pitchFamily="18" charset="-127"/>
                          <a:cs typeface="함초롬바탕" pitchFamily="18" charset="-127"/>
                        </a:rPr>
                        <a:t>true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함초롬바탕" pitchFamily="18" charset="-127"/>
                          <a:cs typeface="함초롬바탕" pitchFamily="18" charset="-127"/>
                        </a:rPr>
                        <a:t>Write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함초롬바탕" pitchFamily="18" charset="-127"/>
                          <a:cs typeface="함초롬바탕" pitchFamily="18" charset="-127"/>
                        </a:rPr>
                        <a:t> Mask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함초롬바탕" pitchFamily="18" charset="-127"/>
                          <a:cs typeface="함초롬바탕" pitchFamily="18" charset="-127"/>
                        </a:rPr>
                        <a:t>Write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함초롬바탕" pitchFamily="18" charset="-127"/>
                          <a:cs typeface="함초롬바탕" pitchFamily="18" charset="-127"/>
                        </a:rPr>
                        <a:t> Mask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39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o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C00000"/>
                          </a:solidFill>
                          <a:latin typeface="+mj-lt"/>
                        </a:rPr>
                        <a:t>true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 pitchFamily="18" charset="-127"/>
                          <a:cs typeface="함초롬바탕" pitchFamily="18" charset="-127"/>
                        </a:rPr>
                        <a:t>o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FF"/>
                          </a:solidFill>
                          <a:effectLst/>
                          <a:latin typeface="+mj-lt"/>
                          <a:ea typeface="함초롬바탕" pitchFamily="18" charset="-127"/>
                          <a:cs typeface="함초롬바탕" pitchFamily="18" charset="-127"/>
                        </a:rPr>
                        <a:t>false</a:t>
                      </a:r>
                      <a:endParaRPr lang="en-US" altLang="ko-KR" sz="1400" b="0" kern="1200" dirty="0" smtClean="0">
                        <a:solidFill>
                          <a:srgbClr val="FF00FF"/>
                        </a:solidFill>
                        <a:effectLst/>
                        <a:latin typeface="+mj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FF"/>
                          </a:solidFill>
                          <a:effectLst/>
                          <a:latin typeface="+mj-lt"/>
                          <a:ea typeface="함초롬바탕" pitchFamily="18" charset="-127"/>
                          <a:cs typeface="함초롬바탕" pitchFamily="18" charset="-127"/>
                        </a:rPr>
                        <a:t>x</a:t>
                      </a:r>
                      <a:endParaRPr lang="en-US" altLang="ko-KR" sz="1400" b="0" kern="1200" dirty="0" smtClean="0">
                        <a:solidFill>
                          <a:srgbClr val="FF00FF"/>
                        </a:solidFill>
                        <a:effectLst/>
                        <a:latin typeface="+mj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Write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 Mask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179512" y="1268760"/>
          <a:ext cx="8784975" cy="1195392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 smtClean="0">
                          <a:solidFill>
                            <a:srgbClr val="C00000"/>
                          </a:solidFill>
                        </a:rPr>
                        <a:t>DepthEnable</a:t>
                      </a:r>
                      <a:endParaRPr lang="en-US" altLang="ko-KR" sz="14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53881" marR="53881" marT="26940" marB="2694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깊이 검사를 활성화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26940" marB="2694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848">
                <a:tc>
                  <a:txBody>
                    <a:bodyPr/>
                    <a:lstStyle/>
                    <a:p>
                      <a:r>
                        <a:rPr lang="en-US" altLang="ko-KR" sz="1400" b="1" dirty="0" err="1" smtClean="0">
                          <a:solidFill>
                            <a:srgbClr val="C00000"/>
                          </a:solidFill>
                        </a:rPr>
                        <a:t>DepthWriteMask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53881" marR="53881" marT="26940" marB="2694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깊이 버퍼 쓰기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매스크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26940" marB="2694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848">
                <a:tc>
                  <a:txBody>
                    <a:bodyPr/>
                    <a:lstStyle/>
                    <a:p>
                      <a:r>
                        <a:rPr lang="en-US" altLang="ko-KR" sz="1400" b="1" dirty="0" err="1" smtClean="0">
                          <a:solidFill>
                            <a:srgbClr val="0000FF"/>
                          </a:solidFill>
                        </a:rPr>
                        <a:t>StencilEnable</a:t>
                      </a:r>
                      <a:endParaRPr 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marL="53881" marR="53881" marT="26940" marB="2694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스텐실 검사를 활성화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26940" marB="2694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48">
                <a:tc>
                  <a:txBody>
                    <a:bodyPr/>
                    <a:lstStyle/>
                    <a:p>
                      <a:r>
                        <a:rPr lang="en-US" altLang="ko-KR" sz="1400" b="1" dirty="0" err="1" smtClean="0">
                          <a:solidFill>
                            <a:srgbClr val="0000FF"/>
                          </a:solidFill>
                        </a:rPr>
                        <a:t>StencilWriteMask</a:t>
                      </a:r>
                      <a:endParaRPr 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marL="53881" marR="53881" marT="26940" marB="2694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스텐실 버퍼에 쓰기 위한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매스크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26940" marB="2694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4716016" y="1340768"/>
            <a:ext cx="4176464" cy="2246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 err="1"/>
              <a:t>typedef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 D3D11_DEPTH_STENCIL_DESC </a:t>
            </a:r>
            <a:r>
              <a:rPr lang="en-US" altLang="ko-KR" sz="1400" dirty="0" smtClean="0"/>
              <a:t>{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BOOL </a:t>
            </a:r>
            <a:r>
              <a:rPr lang="en-US" altLang="ko-KR" sz="1400" b="1" dirty="0" err="1">
                <a:solidFill>
                  <a:srgbClr val="FF0000"/>
                </a:solidFill>
              </a:rPr>
              <a:t>DepthEnable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D3D11_DEPTH_WRITE_MASK </a:t>
            </a:r>
            <a:r>
              <a:rPr lang="en-US" altLang="ko-KR" sz="1400" dirty="0" err="1"/>
              <a:t>DepthWriteMask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b="1" dirty="0" smtClean="0">
                <a:solidFill>
                  <a:srgbClr val="0000CC"/>
                </a:solidFill>
              </a:rPr>
              <a:t>D3D11_COMPARISON_FUNC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DepthFunc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BOOL </a:t>
            </a:r>
            <a:r>
              <a:rPr lang="en-US" altLang="ko-KR" sz="1400" b="1" dirty="0" err="1">
                <a:solidFill>
                  <a:srgbClr val="FF0000"/>
                </a:solidFill>
              </a:rPr>
              <a:t>StencilEnable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UINT8 </a:t>
            </a:r>
            <a:r>
              <a:rPr lang="en-US" altLang="ko-KR" sz="1400" dirty="0" err="1"/>
              <a:t>StencilReadMask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UINT8 </a:t>
            </a:r>
            <a:r>
              <a:rPr lang="en-US" altLang="ko-KR" sz="1400" dirty="0" err="1"/>
              <a:t>StencilWriteMask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D3D11_DEPTH_STENCILOP_DESC </a:t>
            </a:r>
            <a:r>
              <a:rPr lang="en-US" altLang="ko-KR" sz="1400" dirty="0" err="1"/>
              <a:t>FrontFace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D3D11_DEPTH_STENCILOP_DESC </a:t>
            </a:r>
            <a:r>
              <a:rPr lang="en-US" altLang="ko-KR" sz="1400" dirty="0" err="1"/>
              <a:t>BackFace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 smtClean="0"/>
              <a:t>} </a:t>
            </a:r>
            <a:r>
              <a:rPr lang="en-US" altLang="ko-KR" sz="1400" b="1" dirty="0">
                <a:solidFill>
                  <a:srgbClr val="0000CC"/>
                </a:solidFill>
              </a:rPr>
              <a:t>D3D11_DEPTH_STENCIL_DESC</a:t>
            </a:r>
            <a:r>
              <a:rPr lang="en-US" altLang="ko-KR" sz="1400" dirty="0"/>
              <a:t>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499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스텐실</a:t>
            </a:r>
            <a:r>
              <a:rPr lang="en-US" altLang="ko-KR" dirty="0"/>
              <a:t>(Stencil)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깊이 스텐실</a:t>
            </a:r>
            <a:r>
              <a:rPr lang="en-US" altLang="ko-KR" b="1" dirty="0"/>
              <a:t>(Depth Stencil State)</a:t>
            </a:r>
            <a:r>
              <a:rPr lang="ko-KR" altLang="en-US" b="1" dirty="0"/>
              <a:t> 상태 객체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504" y="1196752"/>
            <a:ext cx="8928992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HRESULT ID3D11Device</a:t>
            </a:r>
            <a:r>
              <a:rPr lang="en-US" altLang="ko-KR" sz="1400" dirty="0" smtClean="0"/>
              <a:t>::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CreateDepthStencilState</a:t>
            </a:r>
            <a:r>
              <a:rPr lang="en-US" altLang="ko-KR" sz="1400" dirty="0" smtClean="0"/>
              <a:t>(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/>
              <a:t>[in] 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0000CC"/>
                </a:solidFill>
              </a:rPr>
              <a:t>D3D11_DEPTH_STENCIL_DESC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pDepthStencilDesc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[</a:t>
            </a:r>
            <a:r>
              <a:rPr lang="en-US" altLang="ko-KR" sz="1400" dirty="0"/>
              <a:t>out] ID3D11DepthStencilState **</a:t>
            </a:r>
            <a:r>
              <a:rPr lang="en-US" altLang="ko-KR" sz="1400" dirty="0" err="1"/>
              <a:t>ppDepthStencilState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); 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107504" y="2238457"/>
            <a:ext cx="8928992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 smtClean="0"/>
              <a:t>void </a:t>
            </a:r>
            <a:r>
              <a:rPr lang="en-US" altLang="ko-KR" sz="1400" dirty="0"/>
              <a:t>ID3D11DeviceContext::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OMSetDepthStencilState</a:t>
            </a:r>
            <a:r>
              <a:rPr lang="en-US" altLang="ko-KR" sz="1400" dirty="0"/>
              <a:t>(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[</a:t>
            </a:r>
            <a:r>
              <a:rPr lang="en-US" altLang="ko-KR" sz="1400" dirty="0"/>
              <a:t>in] ID3D11DepthStencilState *</a:t>
            </a:r>
            <a:r>
              <a:rPr lang="en-US" altLang="ko-KR" sz="1400" dirty="0" err="1"/>
              <a:t>pDepthStencilState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[</a:t>
            </a:r>
            <a:r>
              <a:rPr lang="en-US" altLang="ko-KR" sz="1400" dirty="0"/>
              <a:t>in] UINT </a:t>
            </a:r>
            <a:r>
              <a:rPr lang="en-US" altLang="ko-KR" sz="1400" b="1" dirty="0" err="1">
                <a:solidFill>
                  <a:srgbClr val="0000FF"/>
                </a:solidFill>
              </a:rPr>
              <a:t>StencilRef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); </a:t>
            </a:r>
            <a:endParaRPr lang="ko-KR" altLang="en-US" sz="1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07505" y="4028512"/>
          <a:ext cx="5112567" cy="2736300"/>
        </p:xfrm>
        <a:graphic>
          <a:graphicData uri="http://schemas.openxmlformats.org/drawingml/2006/table">
            <a:tbl>
              <a:tblPr/>
              <a:tblGrid>
                <a:gridCol w="15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630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00FF"/>
                          </a:solidFill>
                        </a:rPr>
                        <a:t>DepthEnable</a:t>
                      </a:r>
                      <a:endParaRPr 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TRUE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r>
                        <a:rPr lang="en-US" sz="1400" dirty="0" err="1"/>
                        <a:t>DepthWriteMask</a:t>
                      </a:r>
                      <a:endParaRPr lang="en-US" sz="14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D3D11_DEPTH_WRITE_MASK_ALL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r>
                        <a:rPr lang="en-US" sz="1400"/>
                        <a:t>DepthFunc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D3D11_COMPARISON_LESS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C00000"/>
                          </a:solidFill>
                        </a:rPr>
                        <a:t>StencilEnable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FALSE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r>
                        <a:rPr lang="en-US" sz="1400"/>
                        <a:t>StencilReadMask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D3D11_DEFAULT_STENCIL_READ_MASK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r>
                        <a:rPr lang="en-US" sz="1400"/>
                        <a:t>StencilWriteMask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D3D11_DEFAULT_STENCIL_WRITE_MASK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r>
                        <a:rPr lang="en-US" sz="1400"/>
                        <a:t>StencilFunc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D3D11_STENCIL_OP_KEEP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StencilDepthFailOp</a:t>
                      </a:r>
                      <a:endParaRPr lang="en-US" sz="1400" dirty="0"/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D3D11_STENCIL_OP_KEEP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r>
                        <a:rPr lang="en-US" sz="1400"/>
                        <a:t>StencilPassOp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D3D11_STENCIL_OP_KEEP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StencilFailOp</a:t>
                      </a:r>
                      <a:endParaRPr lang="en-US" sz="14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D3D11_COMPARISON_ALWAYS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07504" y="3650395"/>
            <a:ext cx="2016224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b="1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기본 깊이</a:t>
            </a:r>
            <a:r>
              <a:rPr lang="en-US" altLang="ko-KR" sz="1400" b="1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</a:t>
            </a:r>
            <a:r>
              <a:rPr lang="ko-KR" altLang="en-US" sz="1400" b="1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스텐실</a:t>
            </a:r>
            <a:r>
              <a:rPr lang="en-US" altLang="ko-KR" sz="1400" b="1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1400" b="1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상태</a:t>
            </a:r>
            <a:endParaRPr lang="ko-KR" altLang="en-US" sz="1400" b="1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395537" y="3022068"/>
          <a:ext cx="8496943" cy="534480"/>
        </p:xfrm>
        <a:graphic>
          <a:graphicData uri="http://schemas.openxmlformats.org/drawingml/2006/table">
            <a:tbl>
              <a:tblPr/>
              <a:tblGrid>
                <a:gridCol w="1656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7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pDepthStencilState</a:t>
                      </a:r>
                      <a:endParaRPr lang="en-US" altLang="ko-KR" sz="14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53881" marR="53881" marT="26940" marB="2694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깊이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스텐실 상태 객체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인터페이스 </a:t>
                      </a:r>
                      <a:r>
                        <a:rPr lang="ko-KR" alt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포린터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NULL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기본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깊이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스텐실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상태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26940" marB="2694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17">
                <a:tc>
                  <a:txBody>
                    <a:bodyPr/>
                    <a:lstStyle/>
                    <a:p>
                      <a:r>
                        <a:rPr lang="en-US" altLang="ko-KR" sz="1400" b="1" dirty="0" err="1" smtClean="0">
                          <a:solidFill>
                            <a:srgbClr val="0000FF"/>
                          </a:solidFill>
                        </a:rPr>
                        <a:t>StencilRef</a:t>
                      </a:r>
                      <a:r>
                        <a:rPr lang="en-US" altLang="ko-KR" sz="1400" dirty="0" smtClean="0"/>
                        <a:t> </a:t>
                      </a:r>
                    </a:p>
                  </a:txBody>
                  <a:tcPr marL="53881" marR="53881" marT="26940" marB="2694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스텐실 검사에서 사용할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참조값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26940" marB="2694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4980601" y="4149080"/>
            <a:ext cx="4068000" cy="22322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36000" tIns="36000" rIns="36000" bIns="36000">
            <a:noAutofit/>
          </a:bodyPr>
          <a:lstStyle/>
          <a:p>
            <a:r>
              <a:rPr lang="en-US" altLang="ko-KR" sz="1400" dirty="0" err="1"/>
              <a:t>typedef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 D3D11_DEPTH_STENCIL_DESC </a:t>
            </a:r>
            <a:r>
              <a:rPr lang="en-US" altLang="ko-KR" sz="1400" dirty="0" smtClean="0"/>
              <a:t>{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BOOL </a:t>
            </a:r>
            <a:r>
              <a:rPr lang="en-US" altLang="ko-KR" sz="1400" b="1" dirty="0" err="1">
                <a:solidFill>
                  <a:srgbClr val="FF0000"/>
                </a:solidFill>
              </a:rPr>
              <a:t>DepthEnable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D3D11_DEPTH_WRITE_MASK </a:t>
            </a:r>
            <a:r>
              <a:rPr lang="en-US" altLang="ko-KR" sz="1400" dirty="0" err="1"/>
              <a:t>DepthWriteMask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b="1" dirty="0" smtClean="0">
                <a:solidFill>
                  <a:srgbClr val="0000CC"/>
                </a:solidFill>
              </a:rPr>
              <a:t>D3D11_COMPARISON_FUNC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DepthFunc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BOOL </a:t>
            </a:r>
            <a:r>
              <a:rPr lang="en-US" altLang="ko-KR" sz="1400" b="1" dirty="0" err="1">
                <a:solidFill>
                  <a:srgbClr val="FF0000"/>
                </a:solidFill>
              </a:rPr>
              <a:t>StencilEnable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UINT8 </a:t>
            </a:r>
            <a:r>
              <a:rPr lang="en-US" altLang="ko-KR" sz="1400" dirty="0" err="1"/>
              <a:t>StencilReadMask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UINT8 </a:t>
            </a:r>
            <a:r>
              <a:rPr lang="en-US" altLang="ko-KR" sz="1400" dirty="0" err="1"/>
              <a:t>StencilWriteMask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D3D11_DEPTH_STENCILOP_DESC </a:t>
            </a:r>
            <a:r>
              <a:rPr lang="en-US" altLang="ko-KR" sz="1400" dirty="0" err="1"/>
              <a:t>FrontFace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D3D11_DEPTH_STENCILOP_DESC </a:t>
            </a:r>
            <a:r>
              <a:rPr lang="en-US" altLang="ko-KR" sz="1400" dirty="0" err="1"/>
              <a:t>BackFace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 smtClean="0"/>
              <a:t>} </a:t>
            </a:r>
            <a:r>
              <a:rPr lang="en-US" altLang="ko-KR" sz="1400" b="1" dirty="0">
                <a:solidFill>
                  <a:srgbClr val="0000CC"/>
                </a:solidFill>
              </a:rPr>
              <a:t>D3D11_DEPTH_STENCIL_DESC</a:t>
            </a:r>
            <a:r>
              <a:rPr lang="en-US" altLang="ko-KR" sz="1400" dirty="0"/>
              <a:t>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3949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스텐실</a:t>
            </a:r>
            <a:r>
              <a:rPr lang="en-US" altLang="ko-KR" dirty="0"/>
              <a:t>(Stencil)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평면 거울</a:t>
            </a:r>
            <a:r>
              <a:rPr lang="en-US" altLang="ko-KR" b="1" dirty="0" smtClean="0"/>
              <a:t>(Planar Mirror)</a:t>
            </a:r>
            <a:r>
              <a:rPr lang="ko-KR" altLang="en-US" b="1" dirty="0" smtClean="0"/>
              <a:t> 구현</a:t>
            </a:r>
            <a:endParaRPr lang="ko-KR" altLang="en-US" dirty="0"/>
          </a:p>
          <a:p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79512" y="2602530"/>
            <a:ext cx="4032448" cy="0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 noChangeAspect="1"/>
          </p:cNvCxnSpPr>
          <p:nvPr/>
        </p:nvCxnSpPr>
        <p:spPr>
          <a:xfrm>
            <a:off x="1775411" y="2617710"/>
            <a:ext cx="720000" cy="720000"/>
          </a:xfrm>
          <a:prstGeom prst="straightConnector1">
            <a:avLst/>
          </a:prstGeom>
          <a:ln>
            <a:solidFill>
              <a:srgbClr val="0000FF"/>
            </a:solidFill>
            <a:headEnd type="triangle" w="lg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1780601" y="1845691"/>
            <a:ext cx="720000" cy="72000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211960" y="2448641"/>
            <a:ext cx="1004482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sz="1400" b="1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거울 평면</a:t>
            </a:r>
            <a:endParaRPr lang="ko-KR" altLang="en-US" sz="1400" b="1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pic>
        <p:nvPicPr>
          <p:cNvPr id="4099" name="Picture 3" descr="C:\Users\Louis\AppData\Local\Microsoft\Windows\Temporary Internet Files\Content.IE5\USSR0WBB\MP900448626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7544" y="3466626"/>
            <a:ext cx="696238" cy="52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5364088" y="1700808"/>
            <a:ext cx="3600400" cy="73866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거울 평면에 반사된 객체를 구함</a:t>
            </a:r>
            <a:endParaRPr lang="en-US" altLang="ko-KR" sz="14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조명이 있다면 반사된 조명을 구함</a:t>
            </a:r>
            <a:endParaRPr lang="en-US" altLang="ko-KR" sz="14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반사된 객체를 그림</a:t>
            </a:r>
            <a:endParaRPr lang="ko-KR" altLang="en-US" sz="14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6" name="폭발 1 15"/>
          <p:cNvSpPr/>
          <p:nvPr/>
        </p:nvSpPr>
        <p:spPr>
          <a:xfrm>
            <a:off x="3491880" y="1268760"/>
            <a:ext cx="1512168" cy="973730"/>
          </a:xfrm>
          <a:prstGeom prst="irregularSeal1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거울 세상</a:t>
            </a:r>
            <a:endParaRPr lang="ko-KR" altLang="en-US" sz="14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45723" y="3353097"/>
            <a:ext cx="1004482" cy="3077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sz="1400" b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실세계</a:t>
            </a:r>
            <a:endParaRPr lang="ko-KR" altLang="en-US" sz="1400" b="1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pic>
        <p:nvPicPr>
          <p:cNvPr id="25" name="Picture 3" descr="C:\Users\Louis\AppData\Local\Microsoft\Windows\Temporary Internet Files\Content.IE5\QPJCO9UJ\MC900233510[1].wmf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133" y="3357779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Louis\AppData\Local\Microsoft\Windows\Temporary Internet Files\Content.IE5\QPJCO9UJ\MC900233510[1].wmf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133" y="128294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순서도: 데이터 22"/>
          <p:cNvSpPr/>
          <p:nvPr/>
        </p:nvSpPr>
        <p:spPr>
          <a:xfrm>
            <a:off x="107504" y="5884802"/>
            <a:ext cx="3024000" cy="792000"/>
          </a:xfrm>
          <a:prstGeom prst="flowChartInputOutp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03930" y="4365104"/>
            <a:ext cx="2426241" cy="15121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333582" y="4725144"/>
            <a:ext cx="1166936" cy="1152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500600" y="3107481"/>
            <a:ext cx="720000" cy="7191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500601" y="1306386"/>
            <a:ext cx="720000" cy="7191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863688" y="2602530"/>
            <a:ext cx="900000" cy="900000"/>
          </a:xfrm>
          <a:prstGeom prst="straightConnector1">
            <a:avLst/>
          </a:prstGeom>
          <a:ln>
            <a:solidFill>
              <a:srgbClr val="0000FF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데이터 32"/>
          <p:cNvSpPr/>
          <p:nvPr/>
        </p:nvSpPr>
        <p:spPr>
          <a:xfrm>
            <a:off x="2949878" y="5884802"/>
            <a:ext cx="3024000" cy="792000"/>
          </a:xfrm>
          <a:prstGeom prst="flowChartInputOutp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546304" y="4365104"/>
            <a:ext cx="2426241" cy="15121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175956" y="4725144"/>
            <a:ext cx="1166936" cy="1152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데이터 36"/>
          <p:cNvSpPr/>
          <p:nvPr/>
        </p:nvSpPr>
        <p:spPr>
          <a:xfrm>
            <a:off x="5796472" y="5884802"/>
            <a:ext cx="3024000" cy="792000"/>
          </a:xfrm>
          <a:prstGeom prst="flowChartInputOutp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392898" y="4365104"/>
            <a:ext cx="2426241" cy="15121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022550" y="4725144"/>
            <a:ext cx="1166936" cy="1152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619720" y="6021288"/>
            <a:ext cx="432000" cy="432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619720" y="5217500"/>
            <a:ext cx="432000" cy="432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126892" y="6021288"/>
            <a:ext cx="432000" cy="432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5126892" y="5217500"/>
            <a:ext cx="432000" cy="432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948264" y="5516234"/>
            <a:ext cx="64800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7270900" y="6021288"/>
            <a:ext cx="432000" cy="432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7270900" y="5217500"/>
            <a:ext cx="432000" cy="432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364088" y="3050957"/>
            <a:ext cx="3600400" cy="95410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거울 평면에 반사된 객체를 구함</a:t>
            </a:r>
            <a:endParaRPr lang="en-US" altLang="ko-KR" sz="14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조명이 있다면 반사된 조명을 구함</a:t>
            </a:r>
            <a:endParaRPr lang="en-US" altLang="ko-KR" sz="14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 smtClean="0">
                <a:solidFill>
                  <a:srgbClr val="C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거울에만 그려지도록 스텐실을 설정</a:t>
            </a:r>
            <a:endParaRPr lang="en-US" altLang="ko-KR" sz="1400" dirty="0" smtClean="0">
              <a:solidFill>
                <a:srgbClr val="C00000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반사된 객체를 그림</a:t>
            </a:r>
            <a:endParaRPr lang="ko-KR" altLang="en-US" sz="14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069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스텐실</a:t>
            </a:r>
            <a:r>
              <a:rPr lang="en-US" altLang="ko-KR" dirty="0"/>
              <a:t>(Stencil)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평면 거울</a:t>
            </a:r>
            <a:r>
              <a:rPr lang="en-US" altLang="ko-KR" b="1" dirty="0" smtClean="0"/>
              <a:t>(Planar Mirror)</a:t>
            </a:r>
            <a:r>
              <a:rPr lang="ko-KR" altLang="en-US" b="1" dirty="0" smtClean="0"/>
              <a:t> 구현</a:t>
            </a:r>
            <a:endParaRPr lang="ko-KR" altLang="en-US" dirty="0"/>
          </a:p>
          <a:p>
            <a:pPr lvl="1"/>
            <a:r>
              <a:rPr lang="ko-KR" altLang="en-US" dirty="0" smtClean="0"/>
              <a:t>반사 벡터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dirty="0" smtClean="0"/>
              <a:t>점의 반사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grpSp>
        <p:nvGrpSpPr>
          <p:cNvPr id="36" name="그룹 34"/>
          <p:cNvGrpSpPr/>
          <p:nvPr/>
        </p:nvGrpSpPr>
        <p:grpSpPr>
          <a:xfrm>
            <a:off x="285720" y="1412776"/>
            <a:ext cx="5582424" cy="2767665"/>
            <a:chOff x="1214414" y="1334818"/>
            <a:chExt cx="5582424" cy="2767665"/>
          </a:xfrm>
        </p:grpSpPr>
        <p:sp>
          <p:nvSpPr>
            <p:cNvPr id="40" name="평행 사변형 39"/>
            <p:cNvSpPr/>
            <p:nvPr/>
          </p:nvSpPr>
          <p:spPr>
            <a:xfrm>
              <a:off x="1214414" y="2143116"/>
              <a:ext cx="3816000" cy="1214446"/>
            </a:xfrm>
            <a:prstGeom prst="parallelogram">
              <a:avLst>
                <a:gd name="adj" fmla="val 81485"/>
              </a:avLst>
            </a:prstGeom>
            <a:solidFill>
              <a:srgbClr val="BFDB57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rot="5400000" flipH="1" flipV="1">
              <a:off x="1337867" y="2970471"/>
              <a:ext cx="360000" cy="794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5400000">
              <a:off x="2168992" y="2594818"/>
              <a:ext cx="2520000" cy="0"/>
            </a:xfrm>
            <a:prstGeom prst="line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rot="2700000">
              <a:off x="2138285" y="2244654"/>
              <a:ext cx="1500198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214414" y="2773916"/>
                  <a:ext cx="2857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ko-KR" alt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414" y="2773916"/>
                  <a:ext cx="28575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638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500298" y="1571612"/>
                  <a:ext cx="2857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ko-KR" alt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298" y="1571612"/>
                  <a:ext cx="28575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212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원호 53"/>
            <p:cNvSpPr/>
            <p:nvPr/>
          </p:nvSpPr>
          <p:spPr>
            <a:xfrm rot="18599171">
              <a:off x="3107269" y="2522564"/>
              <a:ext cx="720000" cy="720000"/>
            </a:xfrm>
            <a:prstGeom prst="arc">
              <a:avLst>
                <a:gd name="adj1" fmla="val 16876781"/>
                <a:gd name="adj2" fmla="val 210737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50860" y="2289685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ko-KR" sz="1400" dirty="0" smtClean="0"/>
                <a:t>θ</a:t>
              </a:r>
              <a:endParaRPr lang="ko-KR" alt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418514" y="2281230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ko-KR" sz="1400" dirty="0" smtClean="0"/>
                <a:t>θ</a:t>
              </a:r>
              <a:endParaRPr lang="ko-KR" altLang="en-US" sz="1400" dirty="0"/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 rot="2700000">
              <a:off x="3219501" y="3351590"/>
              <a:ext cx="1500198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rot="5400000" flipH="1" flipV="1">
              <a:off x="3957157" y="3321843"/>
              <a:ext cx="1071570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4492582" y="3143248"/>
                  <a:ext cx="12144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altLang="ko-KR" b="1" i="1" dirty="0" err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ko-KR" b="1" i="1" dirty="0" err="1" smtClean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ko-KR" b="1" i="1" dirty="0" err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2582" y="3143248"/>
                  <a:ext cx="121444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직선 화살표 연결선 60"/>
            <p:cNvCxnSpPr/>
            <p:nvPr/>
          </p:nvCxnSpPr>
          <p:spPr>
            <a:xfrm rot="5400000" flipH="1" flipV="1">
              <a:off x="3965571" y="2279959"/>
              <a:ext cx="1071570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rot="16200000" flipH="1">
              <a:off x="4069406" y="2204406"/>
              <a:ext cx="0" cy="120902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4572000" y="1428736"/>
                  <a:ext cx="2224838" cy="369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ko-KR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ko-KR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ko-KR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−2(</m:t>
                        </m:r>
                        <m:r>
                          <a:rPr lang="en-US" altLang="ko-KR" b="1" i="1" dirty="0" err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ko-KR" b="1" i="1" dirty="0" err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ko-KR" b="1" i="1" dirty="0" err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ko-KR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ko-KR" alt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1428736"/>
                  <a:ext cx="222483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직선 화살표 연결선 63"/>
            <p:cNvCxnSpPr/>
            <p:nvPr/>
          </p:nvCxnSpPr>
          <p:spPr>
            <a:xfrm rot="18900000">
              <a:off x="3219501" y="2275136"/>
              <a:ext cx="1500198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/>
            <p:cNvSpPr/>
            <p:nvPr/>
          </p:nvSpPr>
          <p:spPr>
            <a:xfrm>
              <a:off x="3380414" y="275557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평행 사변형 65"/>
          <p:cNvSpPr/>
          <p:nvPr/>
        </p:nvSpPr>
        <p:spPr>
          <a:xfrm>
            <a:off x="197748" y="4741074"/>
            <a:ext cx="3816000" cy="1214446"/>
          </a:xfrm>
          <a:prstGeom prst="parallelogram">
            <a:avLst>
              <a:gd name="adj" fmla="val 81485"/>
            </a:avLst>
          </a:prstGeom>
          <a:solidFill>
            <a:srgbClr val="BFDB5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/>
          <p:cNvCxnSpPr/>
          <p:nvPr/>
        </p:nvCxnSpPr>
        <p:spPr>
          <a:xfrm rot="5400000" flipH="1" flipV="1">
            <a:off x="321201" y="5568429"/>
            <a:ext cx="360000" cy="79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97748" y="5371874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ko-KR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48" y="5371874"/>
                <a:ext cx="285752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6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301058" y="4411996"/>
                <a:ext cx="9118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sz="1600" b="1" i="1" dirty="0" smtClean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en-US" altLang="ko-KR" sz="1600" b="1" i="1" dirty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sz="1600" b="0" i="1" baseline="-25000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600" baseline="-250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058" y="4411996"/>
                <a:ext cx="911843" cy="338554"/>
              </a:xfrm>
              <a:prstGeom prst="rect">
                <a:avLst/>
              </a:prstGeom>
              <a:blipFill rotWithShape="0">
                <a:blip r:embed="rId7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직선 화살표 연결선 76"/>
          <p:cNvCxnSpPr/>
          <p:nvPr/>
        </p:nvCxnSpPr>
        <p:spPr>
          <a:xfrm rot="16200000" flipH="1">
            <a:off x="1941717" y="5971150"/>
            <a:ext cx="1071570" cy="1588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rot="5400000" flipH="1" flipV="1">
            <a:off x="1942496" y="4877917"/>
            <a:ext cx="1071570" cy="1588"/>
          </a:xfrm>
          <a:prstGeom prst="straightConnector1">
            <a:avLst/>
          </a:prstGeom>
          <a:ln w="19050">
            <a:solidFill>
              <a:srgbClr val="0033CC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rot="16200000" flipH="1">
            <a:off x="2165082" y="4590599"/>
            <a:ext cx="0" cy="1656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rot="18900000">
            <a:off x="1142734" y="4853055"/>
            <a:ext cx="1500198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1290190" y="5353536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2431619" y="4234481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174761" y="5379475"/>
                <a:ext cx="4443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b="0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61" y="5379475"/>
                <a:ext cx="444326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482102" y="4049815"/>
                <a:ext cx="4443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ko-KR" altLang="en-US" b="1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102" y="4049815"/>
                <a:ext cx="444326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타원 85"/>
          <p:cNvSpPr/>
          <p:nvPr/>
        </p:nvSpPr>
        <p:spPr>
          <a:xfrm>
            <a:off x="2425931" y="6519452"/>
            <a:ext cx="108000" cy="108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607036" y="6393401"/>
                <a:ext cx="2757052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altLang="ko-KR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b="0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)•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036" y="6393401"/>
                <a:ext cx="2757052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화살표 연결선 89"/>
          <p:cNvCxnSpPr/>
          <p:nvPr/>
        </p:nvCxnSpPr>
        <p:spPr>
          <a:xfrm rot="5400000" flipH="1" flipV="1">
            <a:off x="1167061" y="5191873"/>
            <a:ext cx="360000" cy="794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043608" y="4995318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ko-KR" alt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995318"/>
                <a:ext cx="285752" cy="369332"/>
              </a:xfrm>
              <a:prstGeom prst="rect">
                <a:avLst/>
              </a:prstGeom>
              <a:blipFill rotWithShape="0">
                <a:blip r:embed="rId11"/>
                <a:stretch>
                  <a:fillRect r="-6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2339752" y="4410135"/>
                <a:ext cx="18479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altLang="ko-KR" sz="16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sz="16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en-US" altLang="ko-KR" sz="16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sz="1600" b="1" i="1" baseline="-2500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6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6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•</m:t>
                      </m:r>
                      <m:r>
                        <a:rPr lang="en-US" altLang="ko-KR" sz="16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ko-KR" sz="16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6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ko-KR" altLang="en-US" sz="16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410135"/>
                <a:ext cx="1847947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339752" y="5984509"/>
                <a:ext cx="22002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altLang="ko-KR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en-US" altLang="ko-KR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sz="1600" b="1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• </m:t>
                      </m:r>
                      <m:r>
                        <a:rPr lang="en-US" altLang="ko-KR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ko-KR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ko-KR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5984509"/>
                <a:ext cx="2200248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4" name="표 9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8678772"/>
                  </p:ext>
                </p:extLst>
              </p:nvPr>
            </p:nvGraphicFramePr>
            <p:xfrm>
              <a:off x="5127560" y="3059721"/>
              <a:ext cx="3787780" cy="1714512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0756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7566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7566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6078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862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1−2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𝑛𝑥𝑛𝑥</m:t>
                                </m:r>
                              </m:oMath>
                            </m:oMathPara>
                          </a14:m>
                          <a:endParaRPr lang="ko-KR" altLang="en-US" sz="1400" b="0" baseline="-250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𝑛𝑥𝑛𝑦</m:t>
                                </m:r>
                              </m:oMath>
                            </m:oMathPara>
                          </a14:m>
                          <a:endParaRPr lang="ko-KR" altLang="en-US" sz="1400" b="0" kern="1200" baseline="-250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𝑛𝑥𝑛𝑧</m:t>
                                </m:r>
                              </m:oMath>
                            </m:oMathPara>
                          </a14:m>
                          <a:endParaRPr lang="ko-KR" altLang="en-US" sz="1400" b="0" kern="1200" baseline="-250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862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𝑛𝑥𝑛𝑦</m:t>
                                </m:r>
                              </m:oMath>
                            </m:oMathPara>
                          </a14:m>
                          <a:endParaRPr lang="ko-KR" altLang="en-US" sz="1400" b="0" baseline="-250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1−2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𝑛𝑦𝑛𝑦</m:t>
                                </m:r>
                              </m:oMath>
                            </m:oMathPara>
                          </a14:m>
                          <a:endParaRPr lang="ko-KR" altLang="en-US" sz="1400" b="0" baseline="-250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𝑛𝑦𝑛𝑧</m:t>
                                </m:r>
                              </m:oMath>
                            </m:oMathPara>
                          </a14:m>
                          <a:endParaRPr lang="ko-KR" altLang="en-US" sz="1400" b="0" baseline="-250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862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𝑛𝑥𝑛𝑧</m:t>
                                </m:r>
                              </m:oMath>
                            </m:oMathPara>
                          </a14:m>
                          <a:endParaRPr lang="ko-KR" altLang="en-US" sz="1400" b="0" baseline="-250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𝑛𝑦𝑛𝑧</m:t>
                                </m:r>
                              </m:oMath>
                            </m:oMathPara>
                          </a14:m>
                          <a:endParaRPr lang="ko-KR" altLang="en-US" sz="1400" b="0" baseline="-250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1−2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𝑛𝑧𝑛𝑧</m:t>
                                </m:r>
                              </m:oMath>
                            </m:oMathPara>
                          </a14:m>
                          <a:endParaRPr lang="ko-KR" altLang="en-US" sz="1400" b="0" baseline="-250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862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𝑑𝑛𝑥</m:t>
                                </m:r>
                              </m:oMath>
                            </m:oMathPara>
                          </a14:m>
                          <a:endParaRPr lang="ko-KR" altLang="en-US" sz="1400" b="0" baseline="-250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𝑑𝑛𝑦</m:t>
                                </m:r>
                              </m:oMath>
                            </m:oMathPara>
                          </a14:m>
                          <a:endParaRPr lang="ko-KR" altLang="en-US" sz="1400" b="0" baseline="-250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𝑑𝑛𝑧</m:t>
                                </m:r>
                              </m:oMath>
                            </m:oMathPara>
                          </a14:m>
                          <a:endParaRPr lang="ko-KR" altLang="en-US" sz="1400" b="0" baseline="-250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4" name="표 9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8678772"/>
                  </p:ext>
                </p:extLst>
              </p:nvPr>
            </p:nvGraphicFramePr>
            <p:xfrm>
              <a:off x="5127560" y="3059721"/>
              <a:ext cx="3787780" cy="1714512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075666"/>
                    <a:gridCol w="1075666"/>
                    <a:gridCol w="1075666"/>
                    <a:gridCol w="560782"/>
                  </a:tblGrid>
                  <a:tr h="42862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14"/>
                          <a:stretch>
                            <a:fillRect r="-251412" b="-2985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14"/>
                          <a:stretch>
                            <a:fillRect l="-100568" r="-152841" b="-2985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14"/>
                          <a:stretch>
                            <a:fillRect l="-199435" r="-51977" b="-2985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14"/>
                          <a:stretch>
                            <a:fillRect l="-576087" b="-298592"/>
                          </a:stretch>
                        </a:blipFill>
                      </a:tcPr>
                    </a:tc>
                  </a:tr>
                  <a:tr h="42862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14"/>
                          <a:stretch>
                            <a:fillRect t="-100000" r="-251412" b="-1985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14"/>
                          <a:stretch>
                            <a:fillRect l="-100568" t="-100000" r="-152841" b="-1985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14"/>
                          <a:stretch>
                            <a:fillRect l="-199435" t="-100000" r="-51977" b="-1985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14"/>
                          <a:stretch>
                            <a:fillRect l="-576087" t="-100000" b="-198592"/>
                          </a:stretch>
                        </a:blipFill>
                      </a:tcPr>
                    </a:tc>
                  </a:tr>
                  <a:tr h="42862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>
                          <a:noFill/>
                        </a:lnB>
                        <a:blipFill rotWithShape="0">
                          <a:blip r:embed="rId14"/>
                          <a:stretch>
                            <a:fillRect t="-202857" r="-251412" b="-1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>
                          <a:noFill/>
                        </a:lnB>
                        <a:blipFill rotWithShape="0">
                          <a:blip r:embed="rId14"/>
                          <a:stretch>
                            <a:fillRect l="-100568" t="-202857" r="-152841" b="-1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>
                          <a:noFill/>
                        </a:lnB>
                        <a:blipFill rotWithShape="0">
                          <a:blip r:embed="rId14"/>
                          <a:stretch>
                            <a:fillRect l="-199435" t="-202857" r="-51977" b="-1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>
                          <a:noFill/>
                        </a:lnB>
                        <a:blipFill rotWithShape="0">
                          <a:blip r:embed="rId14"/>
                          <a:stretch>
                            <a:fillRect l="-576087" t="-202857" b="-101429"/>
                          </a:stretch>
                        </a:blipFill>
                      </a:tcPr>
                    </a:tc>
                  </a:tr>
                  <a:tr h="42862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4"/>
                          <a:stretch>
                            <a:fillRect t="-298592" r="-251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4"/>
                          <a:stretch>
                            <a:fillRect l="-100568" t="-298592" r="-152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4"/>
                          <a:stretch>
                            <a:fillRect l="-199435" t="-298592" r="-51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4"/>
                          <a:stretch>
                            <a:fillRect l="-576087" t="-2985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5" name="양쪽 대괄호 94"/>
          <p:cNvSpPr/>
          <p:nvPr/>
        </p:nvSpPr>
        <p:spPr>
          <a:xfrm>
            <a:off x="5077196" y="2988283"/>
            <a:ext cx="3887292" cy="1857388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4464056" y="3747700"/>
                <a:ext cx="61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altLang="ko-KR" b="1" dirty="0" smtClean="0"/>
                  <a:t> </a:t>
                </a:r>
                <a:r>
                  <a:rPr lang="en-US" altLang="ko-KR" dirty="0" smtClean="0"/>
                  <a:t>=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056" y="3747700"/>
                <a:ext cx="612000" cy="369332"/>
              </a:xfrm>
              <a:prstGeom prst="rect">
                <a:avLst/>
              </a:prstGeom>
              <a:blipFill rotWithShape="0">
                <a:blip r:embed="rId15"/>
                <a:stretch>
                  <a:fillRect t="-10000" r="-396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5028820" y="2492896"/>
                <a:ext cx="3992436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en-US" altLang="ko-KR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baseline="-2500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baseline="-2500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baseline="-2500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),  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−</m:t>
                    </m:r>
                    <m:r>
                      <a:rPr lang="en-US" altLang="ko-KR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•</m:t>
                    </m:r>
                    <m:r>
                      <a:rPr lang="en-US" altLang="ko-KR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ko-KR" b="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b="1" dirty="0" smtClean="0">
                    <a:solidFill>
                      <a:schemeClr val="tx1"/>
                    </a:solidFill>
                  </a:rPr>
                  <a:t> 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820" y="2492896"/>
                <a:ext cx="3992436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1"/>
          <p:cNvSpPr>
            <a:spLocks noChangeArrowheads="1"/>
          </p:cNvSpPr>
          <p:nvPr/>
        </p:nvSpPr>
        <p:spPr bwMode="auto">
          <a:xfrm>
            <a:off x="3816504" y="5085184"/>
            <a:ext cx="5292000" cy="576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ts val="300"/>
              </a:spcAft>
            </a:pPr>
            <a:r>
              <a:rPr lang="en-US" altLang="ko-KR" sz="1400" b="1" dirty="0" smtClean="0">
                <a:solidFill>
                  <a:srgbClr val="C00000"/>
                </a:solidFill>
              </a:rPr>
              <a:t>D3DXMatrixReflect</a:t>
            </a:r>
            <a:r>
              <a:rPr lang="en-US" altLang="ko-KR" sz="1400" dirty="0" smtClean="0"/>
              <a:t>(D3DXMATRIX </a:t>
            </a:r>
            <a:r>
              <a:rPr lang="en-US" altLang="ko-KR" sz="1400" dirty="0"/>
              <a:t>*</a:t>
            </a:r>
            <a:r>
              <a:rPr lang="en-US" altLang="ko-KR" sz="1400" dirty="0" err="1"/>
              <a:t>pOut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D3DXPLANE </a:t>
            </a:r>
            <a:r>
              <a:rPr lang="en-US" altLang="ko-KR" sz="1400" dirty="0"/>
              <a:t>*</a:t>
            </a:r>
            <a:r>
              <a:rPr lang="en-US" altLang="ko-KR" sz="1400" dirty="0" err="1" smtClean="0"/>
              <a:t>pPlane</a:t>
            </a:r>
            <a:r>
              <a:rPr lang="en-US" altLang="ko-KR" sz="1400" dirty="0" smtClean="0"/>
              <a:t>); </a:t>
            </a:r>
            <a:endParaRPr kumimoji="1" lang="en-US" altLang="ko-KR" sz="1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굴림" pitchFamily="50" charset="-127"/>
              </a:rPr>
              <a:t>XMMATRIX 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굴림" pitchFamily="50" charset="-127"/>
                <a:cs typeface="굴림" pitchFamily="50" charset="-127"/>
              </a:rPr>
              <a:t>XMMatrixReflect</a:t>
            </a:r>
            <a:r>
              <a:rPr kumimoji="1" lang="ko-KR" altLang="ko-KR" sz="1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굴림" pitchFamily="50" charset="-127"/>
              </a:rPr>
              <a:t>(XMVECTOR ReflectionPlane)</a:t>
            </a:r>
            <a:r>
              <a:rPr kumimoji="1" lang="en-US" altLang="ko-KR" sz="1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굴림" pitchFamily="50" charset="-127"/>
              </a:rPr>
              <a:t>;</a:t>
            </a:r>
            <a:r>
              <a:rPr kumimoji="1" lang="ko-KR" altLang="ko-KR" sz="1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굴림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105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스텐실</a:t>
            </a:r>
            <a:r>
              <a:rPr lang="en-US" altLang="ko-KR" dirty="0"/>
              <a:t>(Stencil)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1" dirty="0" smtClean="0"/>
                  <a:t>반사 행렬</a:t>
                </a:r>
                <a:r>
                  <a:rPr lang="en-US" altLang="ko-KR" b="1" dirty="0" smtClean="0"/>
                  <a:t>(Reflection Matrix)</a:t>
                </a:r>
                <a:endParaRPr lang="ko-KR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ko-KR" b="1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• </m:t>
                    </m:r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ko-KR" altLang="en-US" b="1" dirty="0">
                  <a:solidFill>
                    <a:srgbClr val="C00000"/>
                  </a:solidFill>
                </a:endParaRP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sz="20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4" name="표 9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7228701"/>
                  </p:ext>
                </p:extLst>
              </p:nvPr>
            </p:nvGraphicFramePr>
            <p:xfrm>
              <a:off x="2555776" y="1628230"/>
              <a:ext cx="3683867" cy="1714512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0525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5254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5254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2624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862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1−2</m:t>
                                </m:r>
                                <m:r>
                                  <a:rPr lang="en-US" altLang="ko-KR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𝑛𝑥𝑛𝑥</m:t>
                                </m:r>
                              </m:oMath>
                            </m:oMathPara>
                          </a14:m>
                          <a:endParaRPr lang="ko-KR" altLang="en-US" sz="1400" b="0" baseline="-250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ko-KR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𝑛𝑥𝑛𝑦</m:t>
                                </m:r>
                              </m:oMath>
                            </m:oMathPara>
                          </a14:m>
                          <a:endParaRPr lang="ko-KR" altLang="en-US" sz="1400" b="0" kern="1200" baseline="-250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ko-KR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𝑛𝑥𝑛𝑧</m:t>
                                </m:r>
                              </m:oMath>
                            </m:oMathPara>
                          </a14:m>
                          <a:endParaRPr lang="ko-KR" altLang="en-US" sz="1400" b="0" kern="1200" baseline="-250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862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ko-KR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𝑛𝑥𝑛𝑦</m:t>
                                </m:r>
                              </m:oMath>
                            </m:oMathPara>
                          </a14:m>
                          <a:endParaRPr lang="ko-KR" altLang="en-US" sz="1400" b="0" baseline="-250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1−2</m:t>
                                </m:r>
                                <m:r>
                                  <a:rPr lang="en-US" altLang="ko-KR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𝑛𝑦𝑛𝑦</m:t>
                                </m:r>
                              </m:oMath>
                            </m:oMathPara>
                          </a14:m>
                          <a:endParaRPr lang="ko-KR" altLang="en-US" sz="1400" b="0" baseline="-250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ko-KR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𝑛𝑦𝑛𝑧</m:t>
                                </m:r>
                              </m:oMath>
                            </m:oMathPara>
                          </a14:m>
                          <a:endParaRPr lang="ko-KR" altLang="en-US" sz="1400" b="0" baseline="-250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862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ko-KR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𝑛𝑥𝑛𝑧</m:t>
                                </m:r>
                              </m:oMath>
                            </m:oMathPara>
                          </a14:m>
                          <a:endParaRPr lang="ko-KR" altLang="en-US" sz="1400" b="0" baseline="-250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ko-KR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𝑛𝑦𝑛𝑧</m:t>
                                </m:r>
                              </m:oMath>
                            </m:oMathPara>
                          </a14:m>
                          <a:endParaRPr lang="ko-KR" altLang="en-US" sz="1400" b="0" baseline="-250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1−2</m:t>
                                </m:r>
                                <m:r>
                                  <a:rPr lang="en-US" altLang="ko-KR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𝑛𝑧𝑛𝑧</m:t>
                                </m:r>
                              </m:oMath>
                            </m:oMathPara>
                          </a14:m>
                          <a:endParaRPr lang="ko-KR" altLang="en-US" sz="1400" b="0" baseline="-250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862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ko-KR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𝑑𝑛𝑥</m:t>
                                </m:r>
                              </m:oMath>
                            </m:oMathPara>
                          </a14:m>
                          <a:endParaRPr lang="ko-KR" altLang="en-US" sz="1400" b="0" baseline="-250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ko-KR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𝑑𝑛𝑦</m:t>
                                </m:r>
                              </m:oMath>
                            </m:oMathPara>
                          </a14:m>
                          <a:endParaRPr lang="ko-KR" altLang="en-US" sz="1400" b="0" baseline="-250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ko-KR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𝑑𝑛𝑧</m:t>
                                </m:r>
                              </m:oMath>
                            </m:oMathPara>
                          </a14:m>
                          <a:endParaRPr lang="ko-KR" altLang="en-US" sz="1400" b="0" baseline="-250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400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4" name="표 9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7228701"/>
                  </p:ext>
                </p:extLst>
              </p:nvPr>
            </p:nvGraphicFramePr>
            <p:xfrm>
              <a:off x="2555776" y="1628230"/>
              <a:ext cx="3683867" cy="1714512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052542"/>
                    <a:gridCol w="1052542"/>
                    <a:gridCol w="1052542"/>
                    <a:gridCol w="526241"/>
                  </a:tblGrid>
                  <a:tr h="42862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r="-249711" b="-2971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r="-149711" b="-2971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000" r="-49711" b="-2971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03488" b="-297183"/>
                          </a:stretch>
                        </a:blipFill>
                      </a:tcPr>
                    </a:tc>
                  </a:tr>
                  <a:tr h="42862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t="-101429" r="-249711" b="-2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101429" r="-149711" b="-2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000" t="-101429" r="-49711" b="-2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03488" t="-101429" b="-201429"/>
                          </a:stretch>
                        </a:blipFill>
                      </a:tcPr>
                    </a:tc>
                  </a:tr>
                  <a:tr h="42862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>
                          <a:noFill/>
                        </a:lnB>
                        <a:blipFill rotWithShape="0">
                          <a:blip r:embed="rId3"/>
                          <a:stretch>
                            <a:fillRect t="-198592" r="-249711" b="-985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>
                          <a:noFill/>
                        </a:lnB>
                        <a:blipFill rotWithShape="0">
                          <a:blip r:embed="rId3"/>
                          <a:stretch>
                            <a:fillRect l="-100000" t="-198592" r="-149711" b="-985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>
                          <a:noFill/>
                        </a:lnB>
                        <a:blipFill rotWithShape="0">
                          <a:blip r:embed="rId3"/>
                          <a:stretch>
                            <a:fillRect l="-200000" t="-198592" r="-49711" b="-985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>
                          <a:noFill/>
                        </a:lnB>
                        <a:blipFill rotWithShape="0">
                          <a:blip r:embed="rId3"/>
                          <a:stretch>
                            <a:fillRect l="-603488" t="-198592" b="-98592"/>
                          </a:stretch>
                        </a:blipFill>
                      </a:tcPr>
                    </a:tc>
                  </a:tr>
                  <a:tr h="42862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302857" r="-2497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000" t="-302857" r="-1497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00000" t="-302857" r="-497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603488" t="-30285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5" name="양쪽 대괄호 94"/>
          <p:cNvSpPr/>
          <p:nvPr/>
        </p:nvSpPr>
        <p:spPr>
          <a:xfrm>
            <a:off x="2484627" y="1556792"/>
            <a:ext cx="3791792" cy="1857388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양쪽 대괄호 44"/>
          <p:cNvSpPr/>
          <p:nvPr/>
        </p:nvSpPr>
        <p:spPr>
          <a:xfrm>
            <a:off x="179752" y="2132856"/>
            <a:ext cx="2160000" cy="7560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표 4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0826320"/>
                  </p:ext>
                </p:extLst>
              </p:nvPr>
            </p:nvGraphicFramePr>
            <p:xfrm>
              <a:off x="323752" y="2294766"/>
              <a:ext cx="1872000" cy="45244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468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6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8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68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2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400" b="0" i="1" baseline="-25000" dirty="0" err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400" b="0" baseline="-25000" dirty="0"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400" b="0" i="1" baseline="-25000" dirty="0" err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400" b="0" baseline="-25000" dirty="0"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400" b="0" i="1" baseline="-25000" dirty="0" err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sz="1400" b="0" baseline="-25000" dirty="0"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400" b="0" dirty="0"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표 4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0826320"/>
                  </p:ext>
                </p:extLst>
              </p:nvPr>
            </p:nvGraphicFramePr>
            <p:xfrm>
              <a:off x="323752" y="2294766"/>
              <a:ext cx="1872000" cy="45244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468000"/>
                    <a:gridCol w="468000"/>
                    <a:gridCol w="468000"/>
                    <a:gridCol w="468000"/>
                  </a:tblGrid>
                  <a:tr h="4524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299" t="-1333" r="-302597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1299" t="-1333" r="-202597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1299" t="-1333" r="-102597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1299" t="-1333" r="-2597" b="-2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7" name="양쪽 대괄호 46"/>
          <p:cNvSpPr/>
          <p:nvPr/>
        </p:nvSpPr>
        <p:spPr>
          <a:xfrm>
            <a:off x="6804248" y="2134526"/>
            <a:ext cx="2160240" cy="7560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표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8787360"/>
                  </p:ext>
                </p:extLst>
              </p:nvPr>
            </p:nvGraphicFramePr>
            <p:xfrm>
              <a:off x="6948368" y="2296436"/>
              <a:ext cx="1872000" cy="45244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468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6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8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68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2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ko-KR" sz="1400" b="0" i="1" baseline="-25000" dirty="0" err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400" b="0" baseline="-25000" dirty="0"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ko-KR" sz="1400" b="0" i="1" baseline="-25000" dirty="0" err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400" b="0" baseline="-25000" dirty="0"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ko-KR" sz="1400" b="0" i="1" baseline="-25000" dirty="0" err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sz="1400" b="0" baseline="-25000" dirty="0"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400" b="0" dirty="0"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표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8787360"/>
                  </p:ext>
                </p:extLst>
              </p:nvPr>
            </p:nvGraphicFramePr>
            <p:xfrm>
              <a:off x="6948368" y="2296436"/>
              <a:ext cx="1872000" cy="45244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468000"/>
                    <a:gridCol w="468000"/>
                    <a:gridCol w="468000"/>
                    <a:gridCol w="468000"/>
                  </a:tblGrid>
                  <a:tr h="4524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299" t="-1333" r="-302597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1299" t="-1333" r="-202597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01299" t="-1333" r="-102597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301299" t="-1333" r="-2597" b="-4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25924" y="3543422"/>
                <a:ext cx="8892153" cy="197381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1600" i="1" baseline="-25000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i="1" dirty="0" err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600" i="1" baseline="-25000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𝑝𝑥𝑛𝑥𝑛𝑥</m:t>
                      </m:r>
                      <m:r>
                        <a:rPr lang="en-US" altLang="ko-KR" sz="16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𝑝𝑦𝑛𝑥𝑛𝑦</m:t>
                      </m:r>
                      <m:r>
                        <a:rPr lang="en-US" altLang="ko-KR" sz="16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𝑝𝑧𝑛𝑥𝑛𝑧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𝑑𝑛𝑥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i="1" dirty="0" err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600" i="1" baseline="-25000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600" i="1" dirty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600" i="1" baseline="-25000" dirty="0" err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600" i="1" dirty="0" err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i="1" baseline="-25000" dirty="0" err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i="1" dirty="0" err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600" i="1" baseline="-25000" dirty="0" err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600" i="1" dirty="0" err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i="1" baseline="-25000" dirty="0" err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i="1" dirty="0" err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600" i="1" baseline="-25000" dirty="0" err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600" i="1" dirty="0" err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i="1" baseline="-25000" dirty="0" err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6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600" b="0" i="1" dirty="0" smtClean="0"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altLang="ko-KR" sz="160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 dirty="0" err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600" i="1" baseline="-25000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𝑛𝑥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1" i="1" dirty="0" err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1600" b="1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•</m:t>
                    </m:r>
                    <m:r>
                      <a:rPr lang="en-US" altLang="ko-KR" sz="1600" b="1" i="1" dirty="0" err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ko-KR" sz="1600" baseline="-25000" dirty="0" smtClean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1600" i="1" baseline="-25000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6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𝑝𝑥𝑛𝑥𝑛𝑦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i="1" dirty="0" err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600" i="1" baseline="-25000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𝑝𝑦𝑛𝑦𝑛𝑦</m:t>
                      </m:r>
                      <m:r>
                        <a:rPr lang="en-US" altLang="ko-KR" sz="16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𝑝𝑧𝑛𝑦𝑛𝑧</m:t>
                      </m:r>
                      <m:r>
                        <a:rPr lang="en-US" altLang="ko-KR" sz="16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𝑑𝑛𝑦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i="1" dirty="0" err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600" i="1" baseline="-25000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600" i="1" dirty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600" i="1" baseline="-25000" dirty="0" err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600" i="1" dirty="0" err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i="1" baseline="-25000" dirty="0" err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i="1" dirty="0" err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600" i="1" baseline="-25000" dirty="0" err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600" i="1" dirty="0" err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i="1" baseline="-25000" dirty="0" err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i="1" dirty="0" err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600" i="1" baseline="-25000" dirty="0" err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600" i="1" dirty="0" err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i="1" baseline="-25000" dirty="0" err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6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600" i="1" dirty="0" smtClean="0"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altLang="ko-KR" sz="160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600" i="1" baseline="-25000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𝑛𝑦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1" i="1" dirty="0" err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1600" b="1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•</m:t>
                    </m:r>
                    <m:r>
                      <a:rPr lang="en-US" altLang="ko-KR" sz="1600" b="1" i="1" dirty="0" err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600" baseline="-25000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1600" i="1" baseline="-25000" dirty="0" err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6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𝑝𝑥𝑛𝑥𝑛𝑧</m:t>
                      </m:r>
                      <m:r>
                        <a:rPr lang="en-US" altLang="ko-KR" sz="16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𝑝𝑦𝑛𝑦𝑛𝑧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i="1" dirty="0" err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600" i="1" baseline="-25000" dirty="0" err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𝑝𝑧𝑛𝑧𝑛𝑧</m:t>
                      </m:r>
                      <m:r>
                        <a:rPr lang="en-US" altLang="ko-KR" sz="16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𝑑𝑛𝑧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i="1" dirty="0" err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600" i="1" baseline="-25000" dirty="0" err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600" i="1" dirty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600" i="1" baseline="-25000" dirty="0" err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600" i="1" dirty="0" err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i="1" baseline="-25000" dirty="0" err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i="1" dirty="0" err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600" i="1" baseline="-25000" dirty="0" err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600" i="1" dirty="0" err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i="1" baseline="-25000" dirty="0" err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i="1" dirty="0" err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600" i="1" baseline="-25000" dirty="0" err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600" i="1" dirty="0" err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i="1" baseline="-25000" dirty="0" err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6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600" i="1" dirty="0" smtClean="0"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altLang="ko-KR" sz="160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600" i="1" baseline="-25000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𝑛𝑧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1" i="1" dirty="0" err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1600" b="1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•</m:t>
                    </m:r>
                    <m:r>
                      <a:rPr lang="en-US" altLang="ko-KR" sz="1600" b="1" i="1" dirty="0" err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dirty="0"/>
                  <a:t> </a:t>
                </a:r>
                <a:endParaRPr lang="en-US" altLang="ko-KR" sz="1600" baseline="-250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24" y="3543422"/>
                <a:ext cx="8892153" cy="19738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25924" y="5818038"/>
                <a:ext cx="8892153" cy="92333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n-US" altLang="ko-KR" b="1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ko-KR" b="1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•</m:t>
                      </m:r>
                      <m:r>
                        <a:rPr lang="en-US" altLang="ko-KR" b="1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ko-KR" alt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1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n-US" altLang="ko-KR" b="1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ko-KR" b="1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•</m:t>
                      </m:r>
                      <m:r>
                        <a:rPr lang="en-US" altLang="ko-KR" b="1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•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b="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ko-KR" alt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n-US" altLang="ko-KR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ko-KR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•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b="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ko-KR" alt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1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2((</m:t>
                      </m:r>
                      <m:r>
                        <a:rPr lang="en-US" altLang="ko-KR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b="0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• </m:t>
                      </m:r>
                      <m:r>
                        <a:rPr lang="en-US" altLang="ko-KR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ko-KR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24" y="5818038"/>
                <a:ext cx="8892153" cy="92333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785607" y="5651956"/>
                <a:ext cx="1658601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−</m:t>
                    </m:r>
                    <m:r>
                      <a:rPr lang="en-US" altLang="ko-KR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•</m:t>
                    </m:r>
                    <m:r>
                      <a:rPr lang="en-US" altLang="ko-KR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ko-KR" b="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b="1" dirty="0" smtClean="0">
                    <a:solidFill>
                      <a:schemeClr val="tx1"/>
                    </a:solidFill>
                  </a:rPr>
                  <a:t> 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607" y="5651956"/>
                <a:ext cx="165860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등호 5"/>
          <p:cNvSpPr/>
          <p:nvPr/>
        </p:nvSpPr>
        <p:spPr>
          <a:xfrm>
            <a:off x="6395060" y="2348880"/>
            <a:ext cx="289173" cy="360040"/>
          </a:xfrm>
          <a:prstGeom prst="mathEqua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46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20680" y="1299012"/>
            <a:ext cx="2843808" cy="263691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스텐실</a:t>
            </a:r>
            <a:r>
              <a:rPr lang="en-US" altLang="ko-KR" dirty="0"/>
              <a:t>(Stencil)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평면 거울</a:t>
            </a:r>
            <a:r>
              <a:rPr lang="en-US" altLang="ko-KR" b="1" dirty="0" smtClean="0"/>
              <a:t>(Planar Mirror)</a:t>
            </a:r>
            <a:r>
              <a:rPr lang="ko-KR" altLang="en-US" b="1" dirty="0" smtClean="0"/>
              <a:t> 구현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3" name="순서도: 데이터 22"/>
          <p:cNvSpPr/>
          <p:nvPr/>
        </p:nvSpPr>
        <p:spPr>
          <a:xfrm>
            <a:off x="6263353" y="2962726"/>
            <a:ext cx="2520000" cy="792000"/>
          </a:xfrm>
          <a:prstGeom prst="flowChartInputOutp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765995" y="1525089"/>
            <a:ext cx="2016000" cy="14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44343" y="1196752"/>
            <a:ext cx="5832647" cy="267765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거울을 제외한 객체를 </a:t>
            </a:r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렌더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타겟에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렌더링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140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깊이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40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테스트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40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깊이 버퍼를 초기화하고 변경하도록 설정</a:t>
            </a:r>
            <a:endParaRPr lang="en-US" altLang="ko-KR" sz="14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스텐실 버퍼 초기화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(0)</a:t>
            </a:r>
            <a:b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140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거울을 렌더링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140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깊이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40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테스트와 스텐실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40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테스트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140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항상 성공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lang="ko-KR" altLang="en-US" sz="140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를 수행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140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깊이 버퍼는 변경하지 않고 스텐실 버퍼만 변경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en-US" altLang="ko-KR" sz="14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140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거울에 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그릴 수 </a:t>
            </a:r>
            <a:r>
              <a:rPr lang="ko-KR" altLang="en-US" sz="140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있는 스텐실 버퍼 영역의 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스텐실 값을 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</a:t>
            </a:r>
            <a:r>
              <a:rPr lang="ko-KR" altLang="en-US" sz="140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 설정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lang="ko-KR" altLang="en-US" sz="140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lang="en-US" altLang="ko-KR" sz="14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 smtClean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반사된 객체를 </a:t>
            </a:r>
            <a:r>
              <a:rPr lang="ko-KR" altLang="en-US" sz="1400" dirty="0" err="1" smtClean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렌더링</a:t>
            </a:r>
            <a:r>
              <a:rPr lang="en-US" altLang="ko-KR" sz="1400" dirty="0" smtClean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140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깊이</a:t>
            </a:r>
            <a:r>
              <a:rPr lang="en-US" altLang="ko-KR" sz="14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40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테스트와 스텐실</a:t>
            </a:r>
            <a:r>
              <a:rPr lang="en-US" altLang="ko-KR" sz="14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40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테스트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140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스텐실 값이 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</a:t>
            </a:r>
            <a:r>
              <a:rPr lang="ko-KR" altLang="en-US" sz="140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일 때 성공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lang="ko-KR" altLang="en-US" sz="140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를 </a:t>
            </a:r>
            <a:r>
              <a:rPr lang="ko-KR" altLang="en-US" sz="140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수행</a:t>
            </a:r>
            <a:r>
              <a:rPr lang="en-US" altLang="ko-KR" sz="1400" dirty="0" smtClean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1400" smtClean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렌더 타겟과 </a:t>
            </a:r>
            <a:r>
              <a:rPr lang="ko-KR" altLang="en-US" sz="1400" dirty="0" smtClean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스텐실 </a:t>
            </a:r>
            <a:r>
              <a:rPr lang="ko-KR" altLang="en-US" sz="1400" smtClean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버퍼를 변경</a:t>
            </a:r>
            <a:r>
              <a:rPr lang="en-US" altLang="ko-KR" sz="1400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en-US" altLang="ko-KR" sz="1400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1400" smtClean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반사된 객체는 와인딩 순서가 반대</a:t>
            </a:r>
            <a:endParaRPr lang="en-US" altLang="ko-KR" sz="1400" dirty="0" smtClean="0">
              <a:solidFill>
                <a:schemeClr val="tx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거울을 </a:t>
            </a:r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렌더링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블렌딩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endParaRPr lang="ko-KR" altLang="en-US" sz="14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64288" y="2606879"/>
            <a:ext cx="61200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7524376" y="3099212"/>
            <a:ext cx="432000" cy="43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133183" y="4088795"/>
            <a:ext cx="2843808" cy="263691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데이터 24"/>
          <p:cNvSpPr/>
          <p:nvPr/>
        </p:nvSpPr>
        <p:spPr>
          <a:xfrm>
            <a:off x="3275856" y="5752509"/>
            <a:ext cx="2520000" cy="792000"/>
          </a:xfrm>
          <a:prstGeom prst="flowChartInputOutp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778498" y="4314872"/>
            <a:ext cx="2016000" cy="14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4343" y="4088795"/>
            <a:ext cx="2843808" cy="263691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/>
          <p:cNvSpPr/>
          <p:nvPr/>
        </p:nvSpPr>
        <p:spPr>
          <a:xfrm>
            <a:off x="287016" y="5752509"/>
            <a:ext cx="2520000" cy="792000"/>
          </a:xfrm>
          <a:prstGeom prst="flowChartInputOutput">
            <a:avLst/>
          </a:prstGeom>
          <a:ln w="158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89658" y="4314872"/>
            <a:ext cx="2016000" cy="1440000"/>
          </a:xfrm>
          <a:prstGeom prst="rect">
            <a:avLst/>
          </a:prstGeom>
          <a:ln w="158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330857" y="4664979"/>
            <a:ext cx="972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258737" y="5396662"/>
            <a:ext cx="612000" cy="576064"/>
          </a:xfrm>
          <a:prstGeom prst="rect">
            <a:avLst/>
          </a:prstGeom>
          <a:ln w="158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618825" y="5888995"/>
            <a:ext cx="432000" cy="432000"/>
          </a:xfrm>
          <a:prstGeom prst="ellipse">
            <a:avLst/>
          </a:prstGeom>
          <a:ln w="158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120680" y="4088795"/>
            <a:ext cx="2843808" cy="263691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데이터 51"/>
          <p:cNvSpPr/>
          <p:nvPr/>
        </p:nvSpPr>
        <p:spPr>
          <a:xfrm>
            <a:off x="6263353" y="5752509"/>
            <a:ext cx="2520000" cy="792000"/>
          </a:xfrm>
          <a:prstGeom prst="flowChartInputOutp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765995" y="4314872"/>
            <a:ext cx="2016000" cy="14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307194" y="4664979"/>
            <a:ext cx="972000" cy="108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4610509" y="5085184"/>
            <a:ext cx="432000" cy="43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247577" y="5396662"/>
            <a:ext cx="61200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607665" y="5888995"/>
            <a:ext cx="432000" cy="43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135742" y="4088795"/>
            <a:ext cx="425351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④</a:t>
            </a:r>
            <a:endParaRPr lang="ko-KR" altLang="en-US" b="1" dirty="0">
              <a:solidFill>
                <a:srgbClr val="C00000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133183" y="4088795"/>
            <a:ext cx="430705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③</a:t>
            </a:r>
            <a:endParaRPr lang="ko-KR" altLang="en-US" b="1" dirty="0">
              <a:solidFill>
                <a:srgbClr val="C00000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44343" y="4088795"/>
            <a:ext cx="45547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②</a:t>
            </a:r>
            <a:endParaRPr lang="ko-KR" altLang="en-US" b="1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120680" y="1311916"/>
            <a:ext cx="45547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①</a:t>
            </a:r>
            <a:endParaRPr lang="ko-KR" altLang="en-US" b="1" dirty="0">
              <a:solidFill>
                <a:srgbClr val="C00000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7596384" y="5085184"/>
            <a:ext cx="432000" cy="432000"/>
          </a:xfrm>
          <a:prstGeom prst="ellipse">
            <a:avLst/>
          </a:prstGeom>
          <a:gradFill>
            <a:gsLst>
              <a:gs pos="0">
                <a:srgbClr val="EDBEBD"/>
              </a:gs>
              <a:gs pos="10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235074" y="5396662"/>
            <a:ext cx="61200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7596384" y="5888995"/>
            <a:ext cx="432000" cy="43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96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스텐실</a:t>
            </a:r>
            <a:r>
              <a:rPr lang="en-US" altLang="ko-KR" dirty="0"/>
              <a:t>(Stencil)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평면 거울</a:t>
            </a:r>
            <a:r>
              <a:rPr lang="en-US" altLang="ko-KR" b="1" dirty="0" smtClean="0"/>
              <a:t>(Planar Mirror)</a:t>
            </a:r>
            <a:r>
              <a:rPr lang="ko-KR" altLang="en-US" b="1" dirty="0" smtClean="0"/>
              <a:t> 구현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1928" y="2737952"/>
            <a:ext cx="8820145" cy="39703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D3D11_DEPTH_STENCIL_DESC d3dDepthSencilDesc;</a:t>
            </a:r>
          </a:p>
          <a:p>
            <a:r>
              <a:rPr lang="en-US" altLang="ko-KR" sz="1400" dirty="0" err="1"/>
              <a:t>ZeroMemory</a:t>
            </a:r>
            <a:r>
              <a:rPr lang="en-US" altLang="ko-KR" sz="1400" dirty="0" smtClean="0"/>
              <a:t>(&amp;d3dDepthSencilDesc, </a:t>
            </a:r>
            <a:r>
              <a:rPr lang="en-US" altLang="ko-KR" sz="1400" dirty="0" err="1" smtClean="0"/>
              <a:t>sizeof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D3D11_DEPTH_STENCIL_DESC</a:t>
            </a:r>
            <a:r>
              <a:rPr lang="en-US" altLang="ko-KR" sz="1400" dirty="0" smtClean="0"/>
              <a:t>));</a:t>
            </a:r>
            <a:endParaRPr lang="ko-KR" altLang="en-US" sz="1400" dirty="0"/>
          </a:p>
          <a:p>
            <a:r>
              <a:rPr lang="en-US" altLang="ko-KR" sz="1400" dirty="0" smtClean="0"/>
              <a:t>d3dDepthSencilDesc.DepthEnable </a:t>
            </a:r>
            <a:r>
              <a:rPr lang="en-US" altLang="ko-KR" sz="1400" dirty="0"/>
              <a:t>= </a:t>
            </a:r>
            <a:r>
              <a:rPr lang="en-US" altLang="ko-KR" sz="1400" b="1" dirty="0">
                <a:solidFill>
                  <a:srgbClr val="0D18F3"/>
                </a:solidFill>
              </a:rPr>
              <a:t>true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d3dDepthSencilDesc.DepthWriteMask </a:t>
            </a:r>
            <a:r>
              <a:rPr lang="en-US" altLang="ko-KR" sz="1400" dirty="0"/>
              <a:t>= </a:t>
            </a:r>
            <a:r>
              <a:rPr lang="en-US" altLang="ko-KR" sz="1400" b="1" dirty="0">
                <a:solidFill>
                  <a:srgbClr val="C00000"/>
                </a:solidFill>
              </a:rPr>
              <a:t>D3D11_DEPTH_WRITE_MASK_ZERO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d3dDepthSencilDesc.DepthFunc </a:t>
            </a:r>
            <a:r>
              <a:rPr lang="en-US" altLang="ko-KR" sz="1400" dirty="0"/>
              <a:t>= </a:t>
            </a:r>
            <a:r>
              <a:rPr lang="en-US" altLang="ko-KR" sz="1400" b="1" dirty="0"/>
              <a:t>D3D11_COMPARISON_LESS</a:t>
            </a:r>
            <a:r>
              <a:rPr lang="en-US" altLang="ko-KR" sz="1400" dirty="0"/>
              <a:t>; </a:t>
            </a:r>
          </a:p>
          <a:p>
            <a:r>
              <a:rPr lang="en-US" altLang="ko-KR" sz="1400" dirty="0" smtClean="0"/>
              <a:t>d3dDepthSencilDesc.StencilEnable = </a:t>
            </a:r>
            <a:r>
              <a:rPr lang="en-US" altLang="ko-KR" sz="1400" b="1" dirty="0">
                <a:solidFill>
                  <a:srgbClr val="C00000"/>
                </a:solidFill>
              </a:rPr>
              <a:t>true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d3dDepthSencilDesc.StencilReadMask </a:t>
            </a:r>
            <a:r>
              <a:rPr lang="en-US" altLang="ko-KR" sz="1400" dirty="0"/>
              <a:t>= 0xff;</a:t>
            </a:r>
          </a:p>
          <a:p>
            <a:r>
              <a:rPr lang="en-US" altLang="ko-KR" sz="1400" dirty="0" smtClean="0"/>
              <a:t>d3dDepthSencilDesc.StencilWriteMask </a:t>
            </a:r>
            <a:r>
              <a:rPr lang="en-US" altLang="ko-KR" sz="1400" dirty="0"/>
              <a:t>= </a:t>
            </a:r>
            <a:r>
              <a:rPr lang="en-US" altLang="ko-KR" sz="1400" b="1" dirty="0">
                <a:solidFill>
                  <a:srgbClr val="0D18F3"/>
                </a:solidFill>
              </a:rPr>
              <a:t>0xff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d3dDepthSencilDesc.FrontFace.StencilFailOp </a:t>
            </a:r>
            <a:r>
              <a:rPr lang="en-US" altLang="ko-KR" sz="1400" dirty="0"/>
              <a:t>= </a:t>
            </a:r>
            <a:r>
              <a:rPr lang="en-US" altLang="ko-KR" sz="1400" b="1" dirty="0"/>
              <a:t>D3D11_STENCIL_OP_KEEP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d3dDepthSencilDesc.FrontFace.StencilDepthFailOp = </a:t>
            </a:r>
            <a:r>
              <a:rPr lang="en-US" altLang="ko-KR" sz="1400" b="1" dirty="0"/>
              <a:t>D3D11_STENCIL_OP_KEEP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d3dDepthSencilDesc.FrontFace.StencilPassOp = </a:t>
            </a:r>
            <a:r>
              <a:rPr lang="en-US" altLang="ko-KR" sz="1400" b="1" dirty="0">
                <a:solidFill>
                  <a:srgbClr val="C00000"/>
                </a:solidFill>
              </a:rPr>
              <a:t>D3D11_STENCIL_OP_REPLACE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d3dDepthSencilDesc.FrontFace.StencilFunc </a:t>
            </a:r>
            <a:r>
              <a:rPr lang="en-US" altLang="ko-KR" sz="1400" dirty="0"/>
              <a:t>= </a:t>
            </a:r>
            <a:r>
              <a:rPr lang="en-US" altLang="ko-KR" sz="1400" b="1" dirty="0"/>
              <a:t>D3D11_COMPARISON_ALWAYS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d3dDepthSencilDesc.BackFace.StencilFailOp = </a:t>
            </a:r>
            <a:r>
              <a:rPr lang="en-US" altLang="ko-KR" sz="1400" dirty="0"/>
              <a:t>D3D11_STENCIL_OP_KEEP;</a:t>
            </a:r>
          </a:p>
          <a:p>
            <a:r>
              <a:rPr lang="en-US" altLang="ko-KR" sz="1400" dirty="0" smtClean="0"/>
              <a:t>d3dDepthSencilDesc.BackFace.StencilDepthFailOp </a:t>
            </a:r>
            <a:r>
              <a:rPr lang="en-US" altLang="ko-KR" sz="1400" dirty="0"/>
              <a:t>= D3D11_STENCIL_OP_KEEP;</a:t>
            </a:r>
          </a:p>
          <a:p>
            <a:r>
              <a:rPr lang="en-US" altLang="ko-KR" sz="1400" dirty="0" smtClean="0"/>
              <a:t>d3dDepthSencilDesc.BackFace.StencilPassOp = </a:t>
            </a:r>
            <a:r>
              <a:rPr lang="en-US" altLang="ko-KR" sz="1400" dirty="0"/>
              <a:t>D3D11_STENCIL_OP_REPLACE;</a:t>
            </a:r>
          </a:p>
          <a:p>
            <a:r>
              <a:rPr lang="en-US" altLang="ko-KR" sz="1400" dirty="0" smtClean="0"/>
              <a:t>d3dDepthSencilDesc.BackFace.StencilFunc </a:t>
            </a:r>
            <a:r>
              <a:rPr lang="en-US" altLang="ko-KR" sz="1400" dirty="0"/>
              <a:t>= D3D11_COMPARISON_ALWAYS;</a:t>
            </a:r>
          </a:p>
          <a:p>
            <a:endParaRPr lang="ko-KR" altLang="en-US" sz="1400" dirty="0"/>
          </a:p>
          <a:p>
            <a:r>
              <a:rPr lang="en-US" altLang="ko-KR" sz="1400" dirty="0" smtClean="0"/>
              <a:t>pd3dDevice-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CreateDepthStencilState</a:t>
            </a:r>
            <a:r>
              <a:rPr lang="en-US" altLang="ko-KR" sz="1400" dirty="0"/>
              <a:t>(&amp;d3dDepthSencilDesc, </a:t>
            </a:r>
            <a:r>
              <a:rPr lang="en-US" altLang="ko-KR" sz="1400" dirty="0" smtClean="0"/>
              <a:t>&amp;m_pd3dMirrorToSencilState);</a:t>
            </a:r>
            <a:endParaRPr lang="en-US" altLang="ko-KR" sz="1400" dirty="0"/>
          </a:p>
        </p:txBody>
      </p:sp>
      <p:sp>
        <p:nvSpPr>
          <p:cNvPr id="7" name="직사각형 6"/>
          <p:cNvSpPr/>
          <p:nvPr/>
        </p:nvSpPr>
        <p:spPr>
          <a:xfrm>
            <a:off x="161928" y="1628800"/>
            <a:ext cx="8820145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UINT </a:t>
            </a:r>
            <a:r>
              <a:rPr lang="en-US" altLang="ko-KR" sz="1400" dirty="0" err="1"/>
              <a:t>n</a:t>
            </a:r>
            <a:r>
              <a:rPr lang="en-US" altLang="ko-KR" sz="1400" dirty="0" err="1" smtClean="0"/>
              <a:t>ClearFlags</a:t>
            </a:r>
            <a:r>
              <a:rPr lang="en-US" altLang="ko-KR" sz="1400" dirty="0" smtClean="0"/>
              <a:t> = </a:t>
            </a:r>
            <a:r>
              <a:rPr lang="en-US" altLang="ko-KR" sz="1400" dirty="0"/>
              <a:t>D3D11_CLEAR_DEPTH |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D3D11_CLEAR_STENCIL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m_pd3dDeviceContext-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ClearDepthStencilView</a:t>
            </a:r>
            <a:r>
              <a:rPr lang="en-US" altLang="ko-KR" sz="1400" dirty="0"/>
              <a:t>(m_pd3dDepthStencilView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nClearFlags</a:t>
            </a:r>
            <a:r>
              <a:rPr lang="en-US" altLang="ko-KR" sz="1400" dirty="0" smtClean="0"/>
              <a:t>, </a:t>
            </a:r>
            <a:r>
              <a:rPr lang="en-US" altLang="ko-KR" sz="1400" dirty="0"/>
              <a:t>1.0f, </a:t>
            </a:r>
            <a:r>
              <a:rPr lang="en-US" altLang="ko-KR" sz="1400" b="1" dirty="0">
                <a:solidFill>
                  <a:srgbClr val="C00000"/>
                </a:solidFill>
              </a:rPr>
              <a:t>0</a:t>
            </a:r>
            <a:r>
              <a:rPr lang="en-US" altLang="ko-KR" sz="1400" dirty="0"/>
              <a:t>);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869504" y="2368625"/>
            <a:ext cx="5112569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ID3D11DepthStencilState</a:t>
            </a:r>
            <a:r>
              <a:rPr lang="en-US" altLang="ko-KR" sz="1400" dirty="0" smtClean="0"/>
              <a:t> *m_pd3dMirrorToSencilState;</a:t>
            </a:r>
            <a:endParaRPr lang="en-US" altLang="ko-KR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107504" y="1280483"/>
            <a:ext cx="2411433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②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40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① 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스텐실 버퍼 초기화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(0)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7504" y="2372326"/>
            <a:ext cx="3347865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②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40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② 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거울을 </a:t>
            </a:r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렌더링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스텐실 버퍼만 변경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666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블렌딩</a:t>
            </a:r>
            <a:r>
              <a:rPr lang="en-US" altLang="ko-KR" dirty="0"/>
              <a:t>(Blending)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빌보드</a:t>
            </a:r>
            <a:r>
              <a:rPr lang="en-US" altLang="ko-KR" b="1" dirty="0"/>
              <a:t>(Billboard) </a:t>
            </a:r>
            <a:r>
              <a:rPr lang="ko-KR" altLang="en-US" b="1" dirty="0"/>
              <a:t>기법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504" y="1268760"/>
            <a:ext cx="8928992" cy="54058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 dirty="0" err="1"/>
              <a:t>CTexturedRectangleMesh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CTexturedRectangleMesh</a:t>
            </a:r>
            <a:r>
              <a:rPr lang="en-US" altLang="ko-KR" sz="1400" dirty="0"/>
              <a:t>(ID3D11Device *pd3dDevice, float </a:t>
            </a:r>
            <a:r>
              <a:rPr lang="en-US" altLang="ko-KR" sz="1400" dirty="0" err="1"/>
              <a:t>fWidth</a:t>
            </a:r>
            <a:r>
              <a:rPr lang="en-US" altLang="ko-KR" sz="1400" dirty="0"/>
              <a:t>, float </a:t>
            </a:r>
            <a:r>
              <a:rPr lang="en-US" altLang="ko-KR" sz="1400" dirty="0" err="1"/>
              <a:t>fHeight</a:t>
            </a:r>
            <a:r>
              <a:rPr lang="en-US" altLang="ko-KR" sz="1400" dirty="0"/>
              <a:t>, ID3D11ShaderResourceView *pd3dsrvTexture, ID3D11SamplerState *pd3dSamplerState, ID3D11BlendState *pd3dBlendState) : </a:t>
            </a:r>
            <a:r>
              <a:rPr lang="en-US" altLang="ko-KR" sz="1400" dirty="0" err="1"/>
              <a:t>CTexturedMesh</a:t>
            </a:r>
            <a:r>
              <a:rPr lang="en-US" altLang="ko-KR" sz="1400" dirty="0"/>
              <a:t>(pd3dDevice, pd3dsrvTexture, pd3dSamplerState, pd3dBlendState</a:t>
            </a:r>
            <a:r>
              <a:rPr lang="en-US" altLang="ko-KR" sz="1400" dirty="0" smtClean="0"/>
              <a:t>) {</a:t>
            </a:r>
            <a:endParaRPr lang="ko-KR" altLang="en-US" sz="1400" dirty="0"/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m_nVertices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6;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m_nStride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CTexturedVertex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m_nOffset</a:t>
            </a:r>
            <a:r>
              <a:rPr lang="en-US" altLang="ko-KR" sz="1400" dirty="0"/>
              <a:t> = 0;</a:t>
            </a:r>
          </a:p>
          <a:p>
            <a:r>
              <a:rPr lang="en-US" altLang="ko-KR" sz="1400" dirty="0" smtClean="0"/>
              <a:t>    m_d3dPrimitiveTopology </a:t>
            </a:r>
            <a:r>
              <a:rPr lang="en-US" altLang="ko-KR" sz="1400" dirty="0"/>
              <a:t>= D3D11_PRIMITIVE_TOPOLOGY_TRIANGLELIST</a:t>
            </a:r>
            <a:r>
              <a:rPr lang="en-US" altLang="ko-KR" sz="1400" dirty="0" smtClean="0"/>
              <a:t>;</a:t>
            </a:r>
            <a:endParaRPr lang="ko-KR" altLang="en-US" sz="1400" dirty="0"/>
          </a:p>
          <a:p>
            <a:r>
              <a:rPr lang="en-US" altLang="ko-KR" sz="1400" dirty="0" smtClean="0"/>
              <a:t>    float </a:t>
            </a:r>
            <a:r>
              <a:rPr lang="en-US" altLang="ko-KR" sz="1400" dirty="0" err="1"/>
              <a:t>fx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fWidth</a:t>
            </a:r>
            <a:r>
              <a:rPr lang="en-US" altLang="ko-KR" sz="1400" dirty="0"/>
              <a:t> * 0.5f, </a:t>
            </a:r>
            <a:r>
              <a:rPr lang="en-US" altLang="ko-KR" sz="1400" dirty="0" err="1"/>
              <a:t>fy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fHeight</a:t>
            </a:r>
            <a:r>
              <a:rPr lang="en-US" altLang="ko-KR" sz="1400" dirty="0"/>
              <a:t> * 0.5f;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CTexturedVertex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pVertices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CTexturedVertex</a:t>
            </a:r>
            <a:r>
              <a:rPr lang="en-US" altLang="ko-KR" sz="1400" dirty="0"/>
              <a:t>[</a:t>
            </a:r>
            <a:r>
              <a:rPr lang="en-US" altLang="ko-KR" sz="1400" dirty="0" err="1"/>
              <a:t>m_nVertices</a:t>
            </a:r>
            <a:r>
              <a:rPr lang="en-US" altLang="ko-KR" sz="1400" dirty="0"/>
              <a:t>];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pVertices</a:t>
            </a:r>
            <a:r>
              <a:rPr lang="en-US" altLang="ko-KR" sz="1400" dirty="0"/>
              <a:t>[0] = </a:t>
            </a:r>
            <a:r>
              <a:rPr lang="en-US" altLang="ko-KR" sz="1400" dirty="0" err="1"/>
              <a:t>CTexturedVertex</a:t>
            </a:r>
            <a:r>
              <a:rPr lang="en-US" altLang="ko-KR" sz="1400" dirty="0"/>
              <a:t>(D3DXVECTOR3(+</a:t>
            </a:r>
            <a:r>
              <a:rPr lang="en-US" altLang="ko-KR" sz="1400" dirty="0" err="1"/>
              <a:t>fx</a:t>
            </a:r>
            <a:r>
              <a:rPr lang="en-US" altLang="ko-KR" sz="1400" dirty="0"/>
              <a:t>, +</a:t>
            </a:r>
            <a:r>
              <a:rPr lang="en-US" altLang="ko-KR" sz="1400" dirty="0" err="1"/>
              <a:t>fy</a:t>
            </a:r>
            <a:r>
              <a:rPr lang="en-US" altLang="ko-KR" sz="1400" dirty="0"/>
              <a:t>, 0.0f), D3DXVECTOR2(1.0f, 0.0f));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pVertices</a:t>
            </a:r>
            <a:r>
              <a:rPr lang="en-US" altLang="ko-KR" sz="1400" dirty="0"/>
              <a:t>[1] = </a:t>
            </a:r>
            <a:r>
              <a:rPr lang="en-US" altLang="ko-KR" sz="1400" dirty="0" err="1"/>
              <a:t>CTexturedVertex</a:t>
            </a:r>
            <a:r>
              <a:rPr lang="en-US" altLang="ko-KR" sz="1400" dirty="0"/>
              <a:t>(D3DXVECTOR3(+</a:t>
            </a:r>
            <a:r>
              <a:rPr lang="en-US" altLang="ko-KR" sz="1400" dirty="0" err="1"/>
              <a:t>fx</a:t>
            </a:r>
            <a:r>
              <a:rPr lang="en-US" altLang="ko-KR" sz="1400" dirty="0"/>
              <a:t>, -</a:t>
            </a:r>
            <a:r>
              <a:rPr lang="en-US" altLang="ko-KR" sz="1400" dirty="0" err="1"/>
              <a:t>fy</a:t>
            </a:r>
            <a:r>
              <a:rPr lang="en-US" altLang="ko-KR" sz="1400" dirty="0"/>
              <a:t>, 0.0f), D3DXVECTOR2(1.0f, 1.0f));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pVertices</a:t>
            </a:r>
            <a:r>
              <a:rPr lang="en-US" altLang="ko-KR" sz="1400" dirty="0"/>
              <a:t>[2] = </a:t>
            </a:r>
            <a:r>
              <a:rPr lang="en-US" altLang="ko-KR" sz="1400" dirty="0" err="1"/>
              <a:t>CTexturedVertex</a:t>
            </a:r>
            <a:r>
              <a:rPr lang="en-US" altLang="ko-KR" sz="1400" dirty="0"/>
              <a:t>(D3DXVECTOR3(-</a:t>
            </a:r>
            <a:r>
              <a:rPr lang="en-US" altLang="ko-KR" sz="1400" dirty="0" err="1"/>
              <a:t>fx</a:t>
            </a:r>
            <a:r>
              <a:rPr lang="en-US" altLang="ko-KR" sz="1400" dirty="0"/>
              <a:t>, -</a:t>
            </a:r>
            <a:r>
              <a:rPr lang="en-US" altLang="ko-KR" sz="1400" dirty="0" err="1"/>
              <a:t>fy</a:t>
            </a:r>
            <a:r>
              <a:rPr lang="en-US" altLang="ko-KR" sz="1400" dirty="0"/>
              <a:t>, 0.0f), D3DXVECTOR2(0.0f, 1.0f));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pVertices</a:t>
            </a:r>
            <a:r>
              <a:rPr lang="en-US" altLang="ko-KR" sz="1400" dirty="0"/>
              <a:t>[3] = </a:t>
            </a:r>
            <a:r>
              <a:rPr lang="en-US" altLang="ko-KR" sz="1400" dirty="0" err="1"/>
              <a:t>CTexturedVertex</a:t>
            </a:r>
            <a:r>
              <a:rPr lang="en-US" altLang="ko-KR" sz="1400" dirty="0"/>
              <a:t>(D3DXVECTOR3(-</a:t>
            </a:r>
            <a:r>
              <a:rPr lang="en-US" altLang="ko-KR" sz="1400" dirty="0" err="1"/>
              <a:t>fx</a:t>
            </a:r>
            <a:r>
              <a:rPr lang="en-US" altLang="ko-KR" sz="1400" dirty="0"/>
              <a:t>, -</a:t>
            </a:r>
            <a:r>
              <a:rPr lang="en-US" altLang="ko-KR" sz="1400" dirty="0" err="1"/>
              <a:t>fy</a:t>
            </a:r>
            <a:r>
              <a:rPr lang="en-US" altLang="ko-KR" sz="1400" dirty="0"/>
              <a:t>, 0.0f), D3DXVECTOR2(0.0f, 1.0f));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pVertices</a:t>
            </a:r>
            <a:r>
              <a:rPr lang="en-US" altLang="ko-KR" sz="1400" dirty="0"/>
              <a:t>[4] = </a:t>
            </a:r>
            <a:r>
              <a:rPr lang="en-US" altLang="ko-KR" sz="1400" dirty="0" err="1"/>
              <a:t>CTexturedVertex</a:t>
            </a:r>
            <a:r>
              <a:rPr lang="en-US" altLang="ko-KR" sz="1400" dirty="0"/>
              <a:t>(D3DXVECTOR3(-</a:t>
            </a:r>
            <a:r>
              <a:rPr lang="en-US" altLang="ko-KR" sz="1400" dirty="0" err="1"/>
              <a:t>fx</a:t>
            </a:r>
            <a:r>
              <a:rPr lang="en-US" altLang="ko-KR" sz="1400" dirty="0"/>
              <a:t>, +</a:t>
            </a:r>
            <a:r>
              <a:rPr lang="en-US" altLang="ko-KR" sz="1400" dirty="0" err="1"/>
              <a:t>fy</a:t>
            </a:r>
            <a:r>
              <a:rPr lang="en-US" altLang="ko-KR" sz="1400" dirty="0"/>
              <a:t>, 0.0f), D3DXVECTOR2(0.0f, 0.0f));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pVertices</a:t>
            </a:r>
            <a:r>
              <a:rPr lang="en-US" altLang="ko-KR" sz="1400" dirty="0"/>
              <a:t>[5] = </a:t>
            </a:r>
            <a:r>
              <a:rPr lang="en-US" altLang="ko-KR" sz="1400" dirty="0" err="1"/>
              <a:t>CTexturedVertex</a:t>
            </a:r>
            <a:r>
              <a:rPr lang="en-US" altLang="ko-KR" sz="1400" dirty="0"/>
              <a:t>(D3DXVECTOR3(+</a:t>
            </a:r>
            <a:r>
              <a:rPr lang="en-US" altLang="ko-KR" sz="1400" dirty="0" err="1"/>
              <a:t>fx</a:t>
            </a:r>
            <a:r>
              <a:rPr lang="en-US" altLang="ko-KR" sz="1400" dirty="0"/>
              <a:t>, +</a:t>
            </a:r>
            <a:r>
              <a:rPr lang="en-US" altLang="ko-KR" sz="1400" dirty="0" err="1"/>
              <a:t>fy</a:t>
            </a:r>
            <a:r>
              <a:rPr lang="en-US" altLang="ko-KR" sz="1400" dirty="0"/>
              <a:t>, 0.0f), D3DXVECTOR2(1.0f, 0.0f</a:t>
            </a:r>
            <a:r>
              <a:rPr lang="en-US" altLang="ko-KR" sz="1400" dirty="0" smtClean="0"/>
              <a:t>));</a:t>
            </a:r>
            <a:endParaRPr lang="ko-KR" altLang="en-US" sz="1400" dirty="0"/>
          </a:p>
          <a:p>
            <a:r>
              <a:rPr lang="en-US" altLang="ko-KR" sz="1400" dirty="0" smtClean="0"/>
              <a:t>    D3D11_BUFFER_DESC </a:t>
            </a:r>
            <a:r>
              <a:rPr lang="en-US" altLang="ko-KR" sz="1400" dirty="0"/>
              <a:t>d3dBufferDesc;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ZeroMemory</a:t>
            </a:r>
            <a:r>
              <a:rPr lang="en-US" altLang="ko-KR" sz="1400" dirty="0"/>
              <a:t>(&amp;d3dBufferDesc,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(D3D11_BUFFER_DESC));</a:t>
            </a:r>
          </a:p>
          <a:p>
            <a:r>
              <a:rPr lang="en-US" altLang="ko-KR" sz="1400" dirty="0"/>
              <a:t>    d3dBufferDesc.Usage = D3D11_USAGE_DEFAULT;</a:t>
            </a:r>
          </a:p>
          <a:p>
            <a:r>
              <a:rPr lang="en-US" altLang="ko-KR" sz="1400" dirty="0"/>
              <a:t>    d3dBufferDesc.ByteWidth = </a:t>
            </a:r>
            <a:r>
              <a:rPr lang="en-US" altLang="ko-KR" sz="1400" dirty="0" err="1"/>
              <a:t>m_nStride</a:t>
            </a:r>
            <a:r>
              <a:rPr lang="en-US" altLang="ko-KR" sz="1400" dirty="0"/>
              <a:t> * </a:t>
            </a:r>
            <a:r>
              <a:rPr lang="en-US" altLang="ko-KR" sz="1400" dirty="0" err="1"/>
              <a:t>m_nVertices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d3dBufferDesc.BindFlags = D3D11_BIND_VERTEX_BUFFER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r>
              <a:rPr lang="en-US" altLang="ko-KR" sz="1400" dirty="0"/>
              <a:t>    D3D11_SUBRESOURCE_DATA d3dBufferData;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ZeroMemory</a:t>
            </a:r>
            <a:r>
              <a:rPr lang="en-US" altLang="ko-KR" sz="1400" dirty="0"/>
              <a:t>(&amp;d3dBufferData,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(D3D11_SUBRESOURCE_DATA));</a:t>
            </a:r>
          </a:p>
          <a:p>
            <a:r>
              <a:rPr lang="en-US" altLang="ko-KR" sz="1400" dirty="0"/>
              <a:t>    d3dBufferData.pSysMem = </a:t>
            </a:r>
            <a:r>
              <a:rPr lang="en-US" altLang="ko-KR" sz="1400" dirty="0" err="1"/>
              <a:t>pVertices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pd3dDevice-&gt;</a:t>
            </a:r>
            <a:r>
              <a:rPr lang="en-US" altLang="ko-KR" sz="1400" dirty="0" err="1"/>
              <a:t>CreateBuffer</a:t>
            </a:r>
            <a:r>
              <a:rPr lang="en-US" altLang="ko-KR" sz="1400" dirty="0"/>
              <a:t>(&amp;d3dBufferDesc, &amp;d3dBufferData, &amp;</a:t>
            </a:r>
            <a:r>
              <a:rPr lang="en-US" altLang="ko-KR" sz="1400" b="1" dirty="0"/>
              <a:t>m_pd3dVertexBuffer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pic>
        <p:nvPicPr>
          <p:cNvPr id="5" name="Picture 4" descr="http://2.bp.blogspot.com/_cOOSgZntI80/SoMzyJZ0J_I/AAAAAAAAACA/sRCNEcVIfDQ/s320/tree223%2Bcop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28" y="2060848"/>
            <a:ext cx="1278367" cy="16561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7" name="직선 연결선 6"/>
          <p:cNvCxnSpPr/>
          <p:nvPr/>
        </p:nvCxnSpPr>
        <p:spPr>
          <a:xfrm>
            <a:off x="7596328" y="2060848"/>
            <a:ext cx="1278367" cy="1656184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7524328" y="1988848"/>
            <a:ext cx="144000" cy="144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820472" y="1986490"/>
            <a:ext cx="144000" cy="144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513570" y="3655782"/>
            <a:ext cx="144000" cy="144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820472" y="3655782"/>
            <a:ext cx="144000" cy="144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06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스텐실</a:t>
            </a:r>
            <a:r>
              <a:rPr lang="en-US" altLang="ko-KR" dirty="0"/>
              <a:t>(Stencil)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평면 거울</a:t>
            </a:r>
            <a:r>
              <a:rPr lang="en-US" altLang="ko-KR" b="1" dirty="0" smtClean="0"/>
              <a:t>(Planar Mirror)</a:t>
            </a:r>
            <a:r>
              <a:rPr lang="ko-KR" altLang="en-US" b="1" dirty="0" smtClean="0"/>
              <a:t> 구현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1928" y="1586965"/>
            <a:ext cx="8820145" cy="28931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D3D11_BLEND_DESC </a:t>
            </a:r>
            <a:r>
              <a:rPr lang="en-US" altLang="ko-KR" sz="1400" dirty="0" smtClean="0"/>
              <a:t>d3dBlendDesc;</a:t>
            </a:r>
            <a:endParaRPr lang="en-US" altLang="ko-KR" sz="1400" dirty="0"/>
          </a:p>
          <a:p>
            <a:r>
              <a:rPr lang="en-US" altLang="ko-KR" sz="1400" dirty="0" err="1"/>
              <a:t>ZeroMemory</a:t>
            </a:r>
            <a:r>
              <a:rPr lang="en-US" altLang="ko-KR" sz="1400" dirty="0" smtClean="0"/>
              <a:t>(&amp;d3dBlendDesc, </a:t>
            </a:r>
            <a:r>
              <a:rPr lang="en-US" altLang="ko-KR" sz="1400" dirty="0" err="1" smtClean="0"/>
              <a:t>sizeof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D3D11_BLEND_DESC</a:t>
            </a:r>
            <a:r>
              <a:rPr lang="en-US" altLang="ko-KR" sz="1400" dirty="0" smtClean="0"/>
              <a:t>));</a:t>
            </a:r>
            <a:endParaRPr lang="ko-KR" altLang="en-US" sz="1400" dirty="0"/>
          </a:p>
          <a:p>
            <a:r>
              <a:rPr lang="en-US" altLang="ko-KR" sz="1400" dirty="0" smtClean="0"/>
              <a:t>d3dBlendDesc.AlphaToCoverageEnable </a:t>
            </a:r>
            <a:r>
              <a:rPr lang="en-US" altLang="ko-KR" sz="1400" dirty="0"/>
              <a:t>= false;</a:t>
            </a:r>
          </a:p>
          <a:p>
            <a:r>
              <a:rPr lang="en-US" altLang="ko-KR" sz="1400" dirty="0"/>
              <a:t>d3dBlendDesc.IndependentBlendEnable = false;</a:t>
            </a:r>
          </a:p>
          <a:p>
            <a:r>
              <a:rPr lang="en-US" altLang="ko-KR" sz="1400" dirty="0" smtClean="0"/>
              <a:t>d3dBlendDesc.RenderTarget[0</a:t>
            </a:r>
            <a:r>
              <a:rPr lang="en-US" altLang="ko-KR" sz="1400" dirty="0"/>
              <a:t>].</a:t>
            </a:r>
            <a:r>
              <a:rPr lang="en-US" altLang="ko-KR" sz="1400" dirty="0" err="1"/>
              <a:t>BlendEnable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= </a:t>
            </a:r>
            <a:r>
              <a:rPr lang="en-US" altLang="ko-KR" sz="1400" b="1" dirty="0">
                <a:solidFill>
                  <a:srgbClr val="0D18F3"/>
                </a:solidFill>
              </a:rPr>
              <a:t>false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d3dBlendDesc.RenderTarget[0].</a:t>
            </a:r>
            <a:r>
              <a:rPr lang="en-US" altLang="ko-KR" sz="1400" dirty="0" err="1" smtClean="0"/>
              <a:t>SrcBlend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D3D11_BLEND_ONE;</a:t>
            </a:r>
          </a:p>
          <a:p>
            <a:r>
              <a:rPr lang="en-US" altLang="ko-KR" sz="1400" dirty="0"/>
              <a:t>d3dBlendDesc.RenderTarget[0].</a:t>
            </a:r>
            <a:r>
              <a:rPr lang="en-US" altLang="ko-KR" sz="1400" dirty="0" err="1"/>
              <a:t>DestBlend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= </a:t>
            </a:r>
            <a:r>
              <a:rPr lang="en-US" altLang="ko-KR" sz="1400" dirty="0"/>
              <a:t>D3D11_BLEND_ZERO;</a:t>
            </a:r>
          </a:p>
          <a:p>
            <a:r>
              <a:rPr lang="en-US" altLang="ko-KR" sz="1400" dirty="0"/>
              <a:t>d3dBlendDesc.RenderTarget[0].</a:t>
            </a:r>
            <a:r>
              <a:rPr lang="en-US" altLang="ko-KR" sz="1400" dirty="0" err="1"/>
              <a:t>BlendOp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= </a:t>
            </a:r>
            <a:r>
              <a:rPr lang="en-US" altLang="ko-KR" sz="1400" dirty="0"/>
              <a:t>D3D11_BLEND_OP_ADD;</a:t>
            </a:r>
          </a:p>
          <a:p>
            <a:r>
              <a:rPr lang="en-US" altLang="ko-KR" sz="1400" dirty="0"/>
              <a:t>d3dBlendDesc.RenderTarget[0].</a:t>
            </a:r>
            <a:r>
              <a:rPr lang="en-US" altLang="ko-KR" sz="1400" dirty="0" err="1"/>
              <a:t>SrcBlendAlpha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= </a:t>
            </a:r>
            <a:r>
              <a:rPr lang="en-US" altLang="ko-KR" sz="1400" dirty="0"/>
              <a:t>D3D11_BLEND_ONE;</a:t>
            </a:r>
          </a:p>
          <a:p>
            <a:r>
              <a:rPr lang="en-US" altLang="ko-KR" sz="1400" dirty="0"/>
              <a:t>d3dBlendDesc.RenderTarget[0].</a:t>
            </a:r>
            <a:r>
              <a:rPr lang="en-US" altLang="ko-KR" sz="1400" dirty="0" err="1"/>
              <a:t>DestBlendAlpha</a:t>
            </a:r>
            <a:r>
              <a:rPr lang="en-US" altLang="ko-KR" sz="1400" dirty="0"/>
              <a:t> = D3D11_BLEND_ZERO;</a:t>
            </a:r>
          </a:p>
          <a:p>
            <a:r>
              <a:rPr lang="en-US" altLang="ko-KR" sz="1400" dirty="0"/>
              <a:t>d3dBlendDesc.RenderTarget[0].</a:t>
            </a:r>
            <a:r>
              <a:rPr lang="en-US" altLang="ko-KR" sz="1400" dirty="0" err="1"/>
              <a:t>BlendOpAlpha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= </a:t>
            </a:r>
            <a:r>
              <a:rPr lang="en-US" altLang="ko-KR" sz="1400" dirty="0"/>
              <a:t>D3D11_BLEND_OP_ADD;</a:t>
            </a:r>
          </a:p>
          <a:p>
            <a:r>
              <a:rPr lang="en-US" altLang="ko-KR" sz="1400" dirty="0"/>
              <a:t>d3dBlendDesc.RenderTarget[0].</a:t>
            </a:r>
            <a:r>
              <a:rPr lang="en-US" altLang="ko-KR" sz="1400" b="1" dirty="0" err="1"/>
              <a:t>RenderTargetWriteMask</a:t>
            </a:r>
            <a:r>
              <a:rPr lang="en-US" altLang="ko-KR" sz="1400" dirty="0"/>
              <a:t> = </a:t>
            </a:r>
            <a:r>
              <a:rPr lang="en-US" altLang="ko-KR" sz="1400" b="1" dirty="0">
                <a:solidFill>
                  <a:srgbClr val="C00000"/>
                </a:solidFill>
              </a:rPr>
              <a:t>0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pd3dDevice-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CreateBlendState</a:t>
            </a:r>
            <a:r>
              <a:rPr lang="en-US" altLang="ko-KR" sz="1400" dirty="0"/>
              <a:t>(&amp;d3dBlendDesc, </a:t>
            </a:r>
            <a:r>
              <a:rPr lang="en-US" altLang="ko-KR" sz="1400" dirty="0" smtClean="0"/>
              <a:t>&amp;m_pd3dNoWriteBlendState);</a:t>
            </a:r>
            <a:endParaRPr lang="en-US" altLang="ko-KR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4788025" y="1216477"/>
            <a:ext cx="4176464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ID3D11BlendState</a:t>
            </a:r>
            <a:r>
              <a:rPr lang="en-US" altLang="ko-KR" sz="1400" dirty="0" smtClean="0"/>
              <a:t> *m_pd3dNoWriteBlendState;</a:t>
            </a:r>
            <a:endParaRPr lang="en-US" altLang="ko-KR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107504" y="1216477"/>
            <a:ext cx="3995937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②</a:t>
            </a:r>
            <a:r>
              <a:rPr lang="en-US" altLang="ko-KR" sz="14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40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② 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거울을 </a:t>
            </a:r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렌더링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렌더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타겟에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출력하지 않음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1928" y="4725144"/>
            <a:ext cx="8820145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pd3dDeviceContext-&gt;</a:t>
            </a:r>
            <a:r>
              <a:rPr lang="en-US" altLang="ko-KR" sz="1400" dirty="0" err="1"/>
              <a:t>OMSetDepthStencilState</a:t>
            </a:r>
            <a:r>
              <a:rPr lang="en-US" altLang="ko-KR" sz="1400" dirty="0"/>
              <a:t>(</a:t>
            </a:r>
            <a:r>
              <a:rPr lang="en-US" altLang="ko-KR" sz="1400" b="1" dirty="0">
                <a:solidFill>
                  <a:srgbClr val="0D18F3"/>
                </a:solidFill>
              </a:rPr>
              <a:t>m_pd3dMirrorToSencilState</a:t>
            </a:r>
            <a:r>
              <a:rPr lang="en-US" altLang="ko-KR" sz="1400" dirty="0"/>
              <a:t>, </a:t>
            </a:r>
            <a:r>
              <a:rPr lang="en-US" altLang="ko-KR" sz="1400" b="1" dirty="0">
                <a:solidFill>
                  <a:srgbClr val="C00000"/>
                </a:solidFill>
              </a:rPr>
              <a:t>1</a:t>
            </a:r>
            <a:r>
              <a:rPr lang="en-US" altLang="ko-KR" sz="1400" dirty="0"/>
              <a:t>);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float </a:t>
            </a:r>
            <a:r>
              <a:rPr lang="en-US" altLang="ko-KR" sz="1400" dirty="0" err="1" smtClean="0"/>
              <a:t>pBlendFactor</a:t>
            </a:r>
            <a:r>
              <a:rPr lang="en-US" altLang="ko-KR" sz="1400" dirty="0"/>
              <a:t>[] = </a:t>
            </a:r>
            <a:r>
              <a:rPr lang="en-US" altLang="ko-KR" sz="1400" dirty="0" smtClean="0"/>
              <a:t>{ 0.0f</a:t>
            </a:r>
            <a:r>
              <a:rPr lang="en-US" altLang="ko-KR" sz="1400" dirty="0"/>
              <a:t>, 0.0f, 0.0f, </a:t>
            </a:r>
            <a:r>
              <a:rPr lang="en-US" altLang="ko-KR" sz="1400" dirty="0" smtClean="0"/>
              <a:t>0.0f };</a:t>
            </a:r>
          </a:p>
          <a:p>
            <a:r>
              <a:rPr lang="en-US" altLang="ko-KR" sz="1400" dirty="0" smtClean="0"/>
              <a:t>pd3dDeviceContext-</a:t>
            </a:r>
            <a:r>
              <a:rPr lang="en-US" altLang="ko-KR" sz="1400" dirty="0"/>
              <a:t>&gt;</a:t>
            </a:r>
            <a:r>
              <a:rPr lang="en-US" altLang="ko-KR" sz="1400" dirty="0" err="1" smtClean="0"/>
              <a:t>OMSetBlendState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>
                <a:solidFill>
                  <a:srgbClr val="0D18F3"/>
                </a:solidFill>
              </a:rPr>
              <a:t>m_pd3dNoWriteBlendState</a:t>
            </a:r>
            <a:r>
              <a:rPr lang="en-US" altLang="ko-KR" sz="1400" dirty="0"/>
              <a:t>, </a:t>
            </a:r>
            <a:r>
              <a:rPr lang="en-US" altLang="ko-KR" sz="1400" dirty="0" err="1" smtClean="0"/>
              <a:t>pBlendFactor</a:t>
            </a:r>
            <a:r>
              <a:rPr lang="en-US" altLang="ko-KR" sz="1400" dirty="0"/>
              <a:t>, 0xffffffff);</a:t>
            </a:r>
          </a:p>
          <a:p>
            <a:endParaRPr lang="en-US" altLang="ko-KR" sz="1400" dirty="0" smtClean="0"/>
          </a:p>
          <a:p>
            <a:r>
              <a:rPr lang="en-US" altLang="ko-KR" sz="1400" b="1" dirty="0" err="1" smtClean="0">
                <a:solidFill>
                  <a:srgbClr val="0D18F3"/>
                </a:solidFill>
              </a:rPr>
              <a:t>pMirrorObject</a:t>
            </a:r>
            <a:r>
              <a:rPr lang="en-US" altLang="ko-KR" sz="1400" b="1" dirty="0" smtClean="0">
                <a:solidFill>
                  <a:srgbClr val="0D18F3"/>
                </a:solidFill>
              </a:rPr>
              <a:t>-&gt;Render(pd3dDeviceContext);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pd3dDeviceContext-</a:t>
            </a:r>
            <a:r>
              <a:rPr lang="en-US" altLang="ko-KR" sz="1400" dirty="0"/>
              <a:t>&gt;</a:t>
            </a:r>
            <a:r>
              <a:rPr lang="en-US" altLang="ko-KR" sz="1400" dirty="0" err="1" smtClean="0"/>
              <a:t>OMSetBlendState</a:t>
            </a:r>
            <a:r>
              <a:rPr lang="en-US" altLang="ko-KR" sz="1400" dirty="0" smtClean="0"/>
              <a:t>(NULL, </a:t>
            </a:r>
            <a:r>
              <a:rPr lang="en-US" altLang="ko-KR" sz="1400" dirty="0" err="1"/>
              <a:t>pBlendFactor</a:t>
            </a:r>
            <a:r>
              <a:rPr lang="en-US" altLang="ko-KR" sz="1400" dirty="0"/>
              <a:t>, 0xffffffff);</a:t>
            </a:r>
          </a:p>
          <a:p>
            <a:r>
              <a:rPr lang="en-US" altLang="ko-KR" sz="1400" dirty="0" smtClean="0"/>
              <a:t>pd3dDeviceContext-</a:t>
            </a:r>
            <a:r>
              <a:rPr lang="en-US" altLang="ko-KR" sz="1400" dirty="0"/>
              <a:t>&gt;</a:t>
            </a:r>
            <a:r>
              <a:rPr lang="en-US" altLang="ko-KR" sz="1400" dirty="0" err="1" smtClean="0"/>
              <a:t>OMSetDepthStencilState</a:t>
            </a:r>
            <a:r>
              <a:rPr lang="en-US" altLang="ko-KR" sz="1400" dirty="0" smtClean="0"/>
              <a:t>(NULL, </a:t>
            </a:r>
            <a:r>
              <a:rPr lang="en-US" altLang="ko-KR" sz="1400" dirty="0"/>
              <a:t>1</a:t>
            </a:r>
            <a:r>
              <a:rPr lang="en-US" altLang="ko-KR" sz="1400" dirty="0" smtClean="0"/>
              <a:t>);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445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스텐실</a:t>
            </a:r>
            <a:r>
              <a:rPr lang="en-US" altLang="ko-KR" dirty="0"/>
              <a:t>(Stencil)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평면 거울</a:t>
            </a:r>
            <a:r>
              <a:rPr lang="en-US" altLang="ko-KR" b="1" dirty="0" smtClean="0"/>
              <a:t>(Planar Mirror)</a:t>
            </a:r>
            <a:r>
              <a:rPr lang="ko-KR" altLang="en-US" b="1" dirty="0" smtClean="0"/>
              <a:t> 구현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1928" y="1559048"/>
            <a:ext cx="8820145" cy="35394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D3D11_DEPTH_STENCIL_DESC d3dDepthSencilDesc;</a:t>
            </a:r>
          </a:p>
          <a:p>
            <a:r>
              <a:rPr lang="en-US" altLang="ko-KR" sz="1400" dirty="0" smtClean="0"/>
              <a:t>d3dDepthSencilDesc.DepthEnable = </a:t>
            </a:r>
            <a:r>
              <a:rPr lang="en-US" altLang="ko-KR" sz="1400" b="1" dirty="0">
                <a:solidFill>
                  <a:srgbClr val="C00000"/>
                </a:solidFill>
              </a:rPr>
              <a:t>true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d3dDepthSencilDesc.DepthWriteMask </a:t>
            </a:r>
            <a:r>
              <a:rPr lang="en-US" altLang="ko-KR" sz="1400" dirty="0"/>
              <a:t>= </a:t>
            </a:r>
            <a:r>
              <a:rPr lang="en-US" altLang="ko-KR" sz="1400" b="1" dirty="0">
                <a:solidFill>
                  <a:srgbClr val="0D18F3"/>
                </a:solidFill>
              </a:rPr>
              <a:t>D3D11_DEPTH_WRITE_MASK_ALL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d3dDepthSencilDesc.DepthFunc = </a:t>
            </a:r>
            <a:r>
              <a:rPr lang="en-US" altLang="ko-KR" sz="1400" dirty="0"/>
              <a:t>D3D11_COMPARISON_LESS; </a:t>
            </a:r>
          </a:p>
          <a:p>
            <a:r>
              <a:rPr lang="en-US" altLang="ko-KR" sz="1400" dirty="0" smtClean="0"/>
              <a:t>d3dDepthSencilDesc.StencilEnable = </a:t>
            </a:r>
            <a:r>
              <a:rPr lang="en-US" altLang="ko-KR" sz="1400" b="1" dirty="0">
                <a:solidFill>
                  <a:srgbClr val="C00000"/>
                </a:solidFill>
              </a:rPr>
              <a:t>true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d3dDepthSencilDesc.StencilReadMask = </a:t>
            </a:r>
            <a:r>
              <a:rPr lang="en-US" altLang="ko-KR" sz="1400" dirty="0"/>
              <a:t>0xff;</a:t>
            </a:r>
          </a:p>
          <a:p>
            <a:r>
              <a:rPr lang="en-US" altLang="ko-KR" sz="1400" dirty="0" smtClean="0"/>
              <a:t>d3dDepthSencilDesc.StencilWriteMask </a:t>
            </a:r>
            <a:r>
              <a:rPr lang="en-US" altLang="ko-KR" sz="1400" dirty="0"/>
              <a:t>= </a:t>
            </a:r>
            <a:r>
              <a:rPr lang="en-US" altLang="ko-KR" sz="1400" b="1" dirty="0">
                <a:solidFill>
                  <a:srgbClr val="0D18F3"/>
                </a:solidFill>
              </a:rPr>
              <a:t>0xff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d3dDepthSencilDesc.FrontFace.StencilFailOp = </a:t>
            </a:r>
            <a:r>
              <a:rPr lang="en-US" altLang="ko-KR" sz="1400" dirty="0"/>
              <a:t>D3D11_STENCIL_OP_KEEP;</a:t>
            </a:r>
          </a:p>
          <a:p>
            <a:r>
              <a:rPr lang="en-US" altLang="ko-KR" sz="1400" dirty="0"/>
              <a:t>d3dDepthSencilDesc.FrontFace.StencilDepthFailOp = D3D11_STENCIL_OP_KEEP;</a:t>
            </a:r>
          </a:p>
          <a:p>
            <a:r>
              <a:rPr lang="en-US" altLang="ko-KR" sz="1400" dirty="0"/>
              <a:t>d3dDepthSencilDesc.FrontFace.StencilPassOp = D3D11_STENCIL_OP_KEEP;</a:t>
            </a:r>
          </a:p>
          <a:p>
            <a:r>
              <a:rPr lang="en-US" altLang="ko-KR" sz="1400" dirty="0" smtClean="0"/>
              <a:t>d3dDepthSencilDesc.</a:t>
            </a:r>
            <a:r>
              <a:rPr lang="en-US" altLang="ko-KR" sz="1400" b="1" dirty="0" smtClean="0"/>
              <a:t>FrontFace.StencilFunc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b="1" dirty="0">
                <a:solidFill>
                  <a:srgbClr val="C00000"/>
                </a:solidFill>
              </a:rPr>
              <a:t>D3D11_COMPARISON_EQUAL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d3dDepthSencilDesc.BackFace.StencilFailOp </a:t>
            </a:r>
            <a:r>
              <a:rPr lang="en-US" altLang="ko-KR" sz="1400" dirty="0"/>
              <a:t>= D3D11_STENCIL_OP_KEEP;</a:t>
            </a:r>
          </a:p>
          <a:p>
            <a:r>
              <a:rPr lang="en-US" altLang="ko-KR" sz="1400" dirty="0"/>
              <a:t>d3dDepthSencilDesc.BackFace.StencilDepthFailOp = D3D11_STENCIL_OP_KEEP;</a:t>
            </a:r>
          </a:p>
          <a:p>
            <a:r>
              <a:rPr lang="en-US" altLang="ko-KR" sz="1400" dirty="0"/>
              <a:t>d3dDepthSencilDesc.BackFace.StencilPassOp = D3D11_STENCIL_OP_KEEP;</a:t>
            </a:r>
          </a:p>
          <a:p>
            <a:r>
              <a:rPr lang="en-US" altLang="ko-KR" sz="1400" dirty="0"/>
              <a:t>d3dDepthSencilDesc.BackFace.StencilFunc </a:t>
            </a:r>
            <a:r>
              <a:rPr lang="en-US" altLang="ko-KR" sz="1400" dirty="0" smtClean="0"/>
              <a:t>= </a:t>
            </a:r>
            <a:r>
              <a:rPr lang="en-US" altLang="ko-KR" sz="1400" dirty="0"/>
              <a:t>D3D11_COMPARISON_EQUAL</a:t>
            </a:r>
            <a:r>
              <a:rPr lang="en-US" altLang="ko-KR" sz="1400" dirty="0" smtClean="0"/>
              <a:t>;</a:t>
            </a:r>
            <a:endParaRPr lang="ko-KR" altLang="en-US" sz="1400" dirty="0"/>
          </a:p>
          <a:p>
            <a:r>
              <a:rPr lang="en-US" altLang="ko-KR" sz="1400" dirty="0" smtClean="0"/>
              <a:t>pd3dDevice-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CreateDepthStencilState</a:t>
            </a:r>
            <a:r>
              <a:rPr lang="en-US" altLang="ko-KR" sz="1400" dirty="0"/>
              <a:t>(&amp;d3dDepthSencilDesc, </a:t>
            </a:r>
            <a:r>
              <a:rPr lang="en-US" altLang="ko-KR" sz="1400" dirty="0" smtClean="0"/>
              <a:t>&amp;</a:t>
            </a:r>
            <a:r>
              <a:rPr lang="en-US" altLang="ko-KR" sz="1400" b="1" dirty="0" smtClean="0"/>
              <a:t>m_pd3dReflectDepthSencilState</a:t>
            </a:r>
            <a:r>
              <a:rPr lang="en-US" altLang="ko-KR" sz="1400" dirty="0" smtClean="0"/>
              <a:t>);</a:t>
            </a:r>
            <a:endParaRPr lang="en-US" altLang="ko-KR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3563889" y="1199008"/>
            <a:ext cx="5328592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 smtClean="0"/>
              <a:t>ID3D11DepthStencilState *m_pd3dReflectDepthSencilState;</a:t>
            </a:r>
            <a:endParaRPr lang="en-US" altLang="ko-KR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107504" y="1199008"/>
            <a:ext cx="2952328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③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40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①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140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거울에 </a:t>
            </a:r>
            <a:r>
              <a:rPr lang="ko-KR" altLang="en-US" sz="1400" smtClean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반사된 </a:t>
            </a:r>
            <a:r>
              <a:rPr lang="ko-KR" altLang="en-US" sz="1400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객체를 </a:t>
            </a:r>
            <a:r>
              <a:rPr lang="ko-KR" altLang="en-US" sz="1400" dirty="0" err="1" smtClean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렌더링</a:t>
            </a:r>
            <a:endParaRPr lang="en-US" altLang="ko-KR" sz="14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928" y="5205754"/>
            <a:ext cx="8820145" cy="16004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D3D11_RASTERIZER_DESC </a:t>
            </a:r>
            <a:r>
              <a:rPr lang="en-US" altLang="ko-KR" sz="1400" dirty="0" smtClean="0"/>
              <a:t>d3dRasterizerDesc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err="1"/>
              <a:t>ZeroMemory</a:t>
            </a:r>
            <a:r>
              <a:rPr lang="en-US" altLang="ko-KR" sz="1400" dirty="0" smtClean="0"/>
              <a:t>(&amp;d3dRasterizerDesc,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(D3D11_RASTERIZER_DESC));</a:t>
            </a:r>
          </a:p>
          <a:p>
            <a:r>
              <a:rPr lang="en-US" altLang="ko-KR" sz="1400" dirty="0"/>
              <a:t>d3dRasterizerDesc</a:t>
            </a:r>
            <a:r>
              <a:rPr lang="en-US" altLang="ko-KR" sz="1400" dirty="0" smtClean="0"/>
              <a:t>.FillMode </a:t>
            </a:r>
            <a:r>
              <a:rPr lang="en-US" altLang="ko-KR" sz="1400" dirty="0"/>
              <a:t>= D3D11_FILL_SOLID;</a:t>
            </a:r>
          </a:p>
          <a:p>
            <a:r>
              <a:rPr lang="en-US" altLang="ko-KR" sz="1400" dirty="0"/>
              <a:t>d3dRasterizerDesc</a:t>
            </a:r>
            <a:r>
              <a:rPr lang="en-US" altLang="ko-KR" sz="1400" dirty="0" smtClean="0"/>
              <a:t>.CullMode </a:t>
            </a:r>
            <a:r>
              <a:rPr lang="en-US" altLang="ko-KR" sz="1400" dirty="0"/>
              <a:t>= D3D11_CULL_BACK;</a:t>
            </a:r>
          </a:p>
          <a:p>
            <a:r>
              <a:rPr lang="en-US" altLang="ko-KR" sz="1400" dirty="0"/>
              <a:t>d3dRasterizerDesc</a:t>
            </a:r>
            <a:r>
              <a:rPr lang="en-US" altLang="ko-KR" sz="1400" dirty="0" smtClean="0"/>
              <a:t>.</a:t>
            </a:r>
            <a:r>
              <a:rPr lang="en-US" altLang="ko-KR" sz="1400" b="1" dirty="0" smtClean="0"/>
              <a:t>FrontCounterClockwise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b="1" dirty="0">
                <a:solidFill>
                  <a:srgbClr val="C00000"/>
                </a:solidFill>
              </a:rPr>
              <a:t>true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d3dRasterizerDesc</a:t>
            </a:r>
            <a:r>
              <a:rPr lang="en-US" altLang="ko-KR" sz="1400" dirty="0" smtClean="0"/>
              <a:t>.DepthClipEnable </a:t>
            </a:r>
            <a:r>
              <a:rPr lang="en-US" altLang="ko-KR" sz="1400" dirty="0"/>
              <a:t>= true</a:t>
            </a:r>
            <a:r>
              <a:rPr lang="en-US" altLang="ko-KR" sz="1400" dirty="0" smtClean="0"/>
              <a:t>;</a:t>
            </a:r>
            <a:endParaRPr lang="ko-KR" altLang="en-US" sz="1400" dirty="0"/>
          </a:p>
          <a:p>
            <a:r>
              <a:rPr lang="en-US" altLang="ko-KR" sz="1400" dirty="0" smtClean="0"/>
              <a:t>pd3dDevice-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CreateRasterizerState</a:t>
            </a:r>
            <a:r>
              <a:rPr lang="en-US" altLang="ko-KR" sz="1400" dirty="0" smtClean="0"/>
              <a:t>(&amp;d3dRasterizerDesc, &amp;</a:t>
            </a:r>
            <a:r>
              <a:rPr lang="en-US" altLang="ko-KR" sz="1400" b="1" dirty="0" smtClean="0"/>
              <a:t>m_pd3dCullCWRasterizerState</a:t>
            </a:r>
            <a:r>
              <a:rPr lang="en-US" altLang="ko-KR" sz="1400" dirty="0" smtClean="0"/>
              <a:t>);</a:t>
            </a:r>
            <a:endParaRPr lang="en-US" altLang="ko-KR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4500496" y="5929535"/>
            <a:ext cx="4536000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 smtClean="0"/>
              <a:t>ID3D11RasterizerState *m_pd3dCullCWRasterizerState;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0029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스텐실</a:t>
            </a:r>
            <a:r>
              <a:rPr lang="en-US" altLang="ko-KR" dirty="0"/>
              <a:t>(Stencil)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평면 거울</a:t>
            </a:r>
            <a:r>
              <a:rPr lang="en-US" altLang="ko-KR" b="1" dirty="0" smtClean="0"/>
              <a:t>(Planar Mirror)</a:t>
            </a:r>
            <a:r>
              <a:rPr lang="ko-KR" altLang="en-US" b="1" dirty="0" smtClean="0"/>
              <a:t> 구현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4000" y="1556792"/>
            <a:ext cx="8856000" cy="1815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72000" rIns="72000">
            <a:spAutoFit/>
          </a:bodyPr>
          <a:lstStyle/>
          <a:p>
            <a:r>
              <a:rPr lang="en-US" altLang="ko-KR" sz="1400" dirty="0"/>
              <a:t>void </a:t>
            </a:r>
            <a:r>
              <a:rPr lang="en-US" altLang="ko-KR" sz="1400" dirty="0" err="1"/>
              <a:t>CScene</a:t>
            </a:r>
            <a:r>
              <a:rPr lang="en-US" altLang="ko-KR" sz="1400" dirty="0"/>
              <a:t>::</a:t>
            </a:r>
            <a:r>
              <a:rPr lang="en-US" altLang="ko-KR" sz="1400" b="1" dirty="0" err="1"/>
              <a:t>UpdateLights</a:t>
            </a:r>
            <a:r>
              <a:rPr lang="en-US" altLang="ko-KR" sz="1400" dirty="0"/>
              <a:t>(ID3D11DeviceContext *pd3dDeviceContext</a:t>
            </a:r>
            <a:r>
              <a:rPr lang="en-US" altLang="ko-KR" sz="1400" dirty="0" smtClean="0"/>
              <a:t>) {</a:t>
            </a:r>
            <a:endParaRPr lang="en-US" altLang="ko-KR" sz="1400" dirty="0"/>
          </a:p>
          <a:p>
            <a:r>
              <a:rPr lang="en-US" altLang="ko-KR" sz="1400" dirty="0"/>
              <a:t>    D3D11_MAPPED_SUBRESOURCE d3dMappedResource;</a:t>
            </a:r>
          </a:p>
          <a:p>
            <a:r>
              <a:rPr lang="en-US" altLang="ko-KR" sz="1400" dirty="0"/>
              <a:t>    pd3dDeviceContext-&gt;Map(m_pd3dcbLights, 0, D3D11_MAP_WRITE_DISCARD, 0, &amp;d3dMappedResource);</a:t>
            </a:r>
          </a:p>
          <a:p>
            <a:r>
              <a:rPr lang="en-US" altLang="ko-KR" sz="1400" dirty="0"/>
              <a:t>    LIGHTS *</a:t>
            </a:r>
            <a:r>
              <a:rPr lang="en-US" altLang="ko-KR" sz="1400" dirty="0" err="1"/>
              <a:t>pcbLight</a:t>
            </a:r>
            <a:r>
              <a:rPr lang="en-US" altLang="ko-KR" sz="1400" dirty="0"/>
              <a:t> = (LIGHTS *)d3dMappedResource.pData;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memcpy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pcbLight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m_pLights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(LIGHTS));</a:t>
            </a:r>
          </a:p>
          <a:p>
            <a:r>
              <a:rPr lang="en-US" altLang="ko-KR" sz="1400" dirty="0"/>
              <a:t>    pd3dDeviceContext-&gt;</a:t>
            </a:r>
            <a:r>
              <a:rPr lang="en-US" altLang="ko-KR" sz="1400" dirty="0" err="1"/>
              <a:t>Unmap</a:t>
            </a:r>
            <a:r>
              <a:rPr lang="en-US" altLang="ko-KR" sz="1400" dirty="0"/>
              <a:t>(m_pd3dcbLights, 0);</a:t>
            </a:r>
          </a:p>
          <a:p>
            <a:r>
              <a:rPr lang="en-US" altLang="ko-KR" sz="1400" dirty="0"/>
              <a:t>    pd3dDeviceContext-&gt;</a:t>
            </a:r>
            <a:r>
              <a:rPr lang="en-US" altLang="ko-KR" sz="1400" dirty="0" err="1"/>
              <a:t>PSSetConstantBuffers</a:t>
            </a:r>
            <a:r>
              <a:rPr lang="en-US" altLang="ko-KR" sz="1400" dirty="0"/>
              <a:t>(PS_SLOT_LIGHT, 1, &amp;m_pd3dcbLights);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7504" y="1196752"/>
            <a:ext cx="3059833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③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40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②</a:t>
            </a:r>
            <a:r>
              <a:rPr lang="ko-KR" altLang="en-US" sz="140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거울 세상의 조명 위치를 반영</a:t>
            </a:r>
            <a:endParaRPr lang="en-US" altLang="ko-KR" sz="14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9890" y="3465943"/>
            <a:ext cx="4644000" cy="33239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 err="1"/>
              <a:t>struct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LIGHT {</a:t>
            </a:r>
            <a:endParaRPr lang="en-US" altLang="ko-KR" sz="1400" dirty="0"/>
          </a:p>
          <a:p>
            <a:r>
              <a:rPr lang="en-US" altLang="ko-KR" sz="1400" dirty="0" smtClean="0"/>
              <a:t>   D3DXCOLOR m_d3dxcAmbient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   D3DXCOLOR m_d3dxcDiffuse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   D3DXCOLOR m_d3dxcSpecular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   D3DXVECTOR3 </a:t>
            </a:r>
            <a:r>
              <a:rPr lang="en-US" altLang="ko-KR" sz="1400" b="1" dirty="0" smtClean="0">
                <a:solidFill>
                  <a:srgbClr val="0D18F3"/>
                </a:solidFill>
              </a:rPr>
              <a:t>m_d3dxvPosition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   float </a:t>
            </a:r>
            <a:r>
              <a:rPr lang="en-US" altLang="ko-KR" sz="1400" dirty="0" err="1" smtClean="0"/>
              <a:t>m_fRange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   D3DXVECTOR3 </a:t>
            </a:r>
            <a:r>
              <a:rPr lang="en-US" altLang="ko-KR" sz="1400" b="1" dirty="0" smtClean="0">
                <a:solidFill>
                  <a:srgbClr val="0D18F3"/>
                </a:solidFill>
              </a:rPr>
              <a:t>m_d3dxvDirection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   float </a:t>
            </a:r>
            <a:r>
              <a:rPr lang="en-US" altLang="ko-KR" sz="1400" dirty="0" err="1" smtClean="0"/>
              <a:t>m_nType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   D3DXVECTOR3 m_d3dxvAttenuation</a:t>
            </a:r>
            <a:r>
              <a:rPr lang="en-US" altLang="ko-KR" sz="1400" dirty="0"/>
              <a:t>; </a:t>
            </a:r>
          </a:p>
          <a:p>
            <a:r>
              <a:rPr lang="en-US" altLang="ko-KR" sz="1400" dirty="0" smtClean="0"/>
              <a:t>   float </a:t>
            </a:r>
            <a:r>
              <a:rPr lang="en-US" altLang="ko-KR" sz="1400" dirty="0" err="1"/>
              <a:t>m_fFalloff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   float </a:t>
            </a:r>
            <a:r>
              <a:rPr lang="en-US" altLang="ko-KR" sz="1400" dirty="0" err="1"/>
              <a:t>m_fTheta</a:t>
            </a:r>
            <a:r>
              <a:rPr lang="en-US" altLang="ko-KR" sz="1400" dirty="0"/>
              <a:t>; //</a:t>
            </a:r>
            <a:r>
              <a:rPr lang="en-US" altLang="ko-KR" sz="1400" dirty="0" err="1"/>
              <a:t>cos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m_fTheta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smtClean="0"/>
              <a:t>   float </a:t>
            </a:r>
            <a:r>
              <a:rPr lang="en-US" altLang="ko-KR" sz="1400" dirty="0" err="1" smtClean="0"/>
              <a:t>m_fPhi</a:t>
            </a:r>
            <a:r>
              <a:rPr lang="en-US" altLang="ko-KR" sz="1400" dirty="0"/>
              <a:t>; //</a:t>
            </a:r>
            <a:r>
              <a:rPr lang="en-US" altLang="ko-KR" sz="1400" dirty="0" err="1"/>
              <a:t>cos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m_fPhi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smtClean="0"/>
              <a:t>   float </a:t>
            </a:r>
            <a:r>
              <a:rPr lang="en-US" altLang="ko-KR" sz="1400" dirty="0" err="1" smtClean="0"/>
              <a:t>m_bEnable</a:t>
            </a:r>
            <a:r>
              <a:rPr lang="en-US" altLang="ko-KR" sz="1400" dirty="0"/>
              <a:t>; </a:t>
            </a:r>
          </a:p>
          <a:p>
            <a:r>
              <a:rPr lang="en-US" altLang="ko-KR" sz="1400" dirty="0" smtClean="0"/>
              <a:t>   float padding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};</a:t>
            </a:r>
            <a:endParaRPr lang="en-US" altLang="ko-KR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004048" y="3484165"/>
            <a:ext cx="3928428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 err="1" smtClean="0"/>
              <a:t>struct</a:t>
            </a:r>
            <a:r>
              <a:rPr lang="en-US" altLang="ko-KR" sz="1400" dirty="0" smtClean="0"/>
              <a:t> LIGHTS {</a:t>
            </a:r>
            <a:endParaRPr lang="en-US" altLang="ko-KR" sz="1400" dirty="0"/>
          </a:p>
          <a:p>
            <a:r>
              <a:rPr lang="en-US" altLang="ko-KR" sz="1400" dirty="0" smtClean="0"/>
              <a:t>   LIGHT </a:t>
            </a:r>
            <a:r>
              <a:rPr lang="en-US" altLang="ko-KR" sz="1400" dirty="0" err="1" smtClean="0"/>
              <a:t>m_pLights</a:t>
            </a:r>
            <a:r>
              <a:rPr lang="en-US" altLang="ko-KR" sz="1400" dirty="0" smtClean="0"/>
              <a:t>[MAX_LIGHTS</a:t>
            </a:r>
            <a:r>
              <a:rPr lang="en-US" altLang="ko-KR" sz="1400" dirty="0"/>
              <a:t>];</a:t>
            </a:r>
          </a:p>
          <a:p>
            <a:r>
              <a:rPr lang="en-US" altLang="ko-KR" sz="1400" dirty="0" smtClean="0"/>
              <a:t>   D3DXCOLOR m_d3dxcGlobalAmbient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   D3DXVECTOR4 m_d3dxvCameraPosition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};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424476" y="5499809"/>
            <a:ext cx="5508000" cy="11695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" rIns="72000">
            <a:spAutoFit/>
          </a:bodyPr>
          <a:lstStyle/>
          <a:p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CScene</a:t>
            </a:r>
            <a:r>
              <a:rPr lang="en-US" altLang="ko-KR" sz="1400" dirty="0" smtClean="0"/>
              <a:t> {</a:t>
            </a:r>
            <a:endParaRPr lang="en-US" altLang="ko-KR" sz="1400" dirty="0"/>
          </a:p>
          <a:p>
            <a:r>
              <a:rPr lang="en-US" altLang="ko-KR" sz="1400" dirty="0" smtClean="0"/>
              <a:t>    void </a:t>
            </a:r>
            <a:r>
              <a:rPr lang="en-US" altLang="ko-KR" sz="1400" dirty="0" err="1"/>
              <a:t>UpdateLights</a:t>
            </a:r>
            <a:r>
              <a:rPr lang="en-US" altLang="ko-KR" sz="1400" dirty="0"/>
              <a:t>(ID3D11DeviceContext *pd3dDeviceContext);</a:t>
            </a:r>
          </a:p>
          <a:p>
            <a:r>
              <a:rPr lang="en-US" altLang="ko-KR" sz="1400" dirty="0" smtClean="0"/>
              <a:t>    LIGHTS *</a:t>
            </a:r>
            <a:r>
              <a:rPr lang="en-US" altLang="ko-KR" sz="1400" dirty="0" err="1" smtClean="0"/>
              <a:t>m_pLights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    ID3D11Buffer *m_pd3dcbLights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};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8717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스텐실</a:t>
            </a:r>
            <a:r>
              <a:rPr lang="en-US" altLang="ko-KR" dirty="0"/>
              <a:t>(Stencil)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평면 거울</a:t>
            </a:r>
            <a:r>
              <a:rPr lang="en-US" altLang="ko-KR" b="1" dirty="0" smtClean="0"/>
              <a:t>(Planar Mirror)</a:t>
            </a:r>
            <a:r>
              <a:rPr lang="ko-KR" altLang="en-US" b="1" dirty="0" smtClean="0"/>
              <a:t> 구현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1928" y="1556792"/>
            <a:ext cx="8820145" cy="37548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 smtClean="0"/>
              <a:t>D3DXMATRIX d3dxmtxReflect;</a:t>
            </a:r>
          </a:p>
          <a:p>
            <a:r>
              <a:rPr lang="en-US" altLang="ko-KR" sz="1400" b="1" dirty="0" smtClean="0">
                <a:solidFill>
                  <a:srgbClr val="C00000"/>
                </a:solidFill>
              </a:rPr>
              <a:t>D3DXMatrixReflect</a:t>
            </a:r>
            <a:r>
              <a:rPr lang="en-US" altLang="ko-KR" sz="1400" dirty="0" smtClean="0"/>
              <a:t>(&amp;d3dxmtxReflect, &amp;m_d3dxMirrorPlane);</a:t>
            </a:r>
            <a:endParaRPr lang="en-US" altLang="ko-KR" sz="1400" dirty="0"/>
          </a:p>
          <a:p>
            <a:r>
              <a:rPr lang="en-US" altLang="ko-KR" sz="1400" dirty="0" smtClean="0"/>
              <a:t>D3DXVECTOR3 pd3dxvLightPos[MAX_LIGHTS], pd3dxvLightDir[MAX_LIGHTS], d3dxvReflect;</a:t>
            </a:r>
            <a:endParaRPr lang="en-US" altLang="ko-KR" sz="1400" dirty="0"/>
          </a:p>
          <a:p>
            <a:r>
              <a:rPr lang="nn-NO" altLang="ko-KR" sz="1400" dirty="0" smtClean="0"/>
              <a:t>for (</a:t>
            </a:r>
            <a:r>
              <a:rPr lang="nn-NO" altLang="ko-KR" sz="1400" dirty="0"/>
              <a:t>int i = 0; i &lt; </a:t>
            </a:r>
            <a:r>
              <a:rPr lang="en-US" altLang="ko-KR" sz="1400" dirty="0" smtClean="0"/>
              <a:t>MAX_LIGHTS</a:t>
            </a:r>
            <a:r>
              <a:rPr lang="nn-NO" altLang="ko-KR" sz="1400" dirty="0" smtClean="0"/>
              <a:t>; i++) </a:t>
            </a:r>
            <a:r>
              <a:rPr lang="en-US" altLang="ko-KR" sz="1400" dirty="0" smtClean="0"/>
              <a:t>{</a:t>
            </a:r>
            <a:endParaRPr lang="en-US" altLang="ko-KR" sz="1400" dirty="0"/>
          </a:p>
          <a:p>
            <a:r>
              <a:rPr lang="en-US" altLang="ko-KR" sz="1400" dirty="0" smtClean="0"/>
              <a:t>    pd3dxvLightPos[</a:t>
            </a:r>
            <a:r>
              <a:rPr lang="en-US" altLang="ko-KR" sz="1400" dirty="0" err="1" smtClean="0"/>
              <a:t>i</a:t>
            </a:r>
            <a:r>
              <a:rPr lang="en-US" altLang="ko-KR" sz="1400" dirty="0"/>
              <a:t>] = </a:t>
            </a:r>
            <a:r>
              <a:rPr lang="en-US" altLang="ko-KR" sz="1400" dirty="0" err="1"/>
              <a:t>m_pScene</a:t>
            </a:r>
            <a:r>
              <a:rPr lang="en-US" altLang="ko-KR" sz="1400" dirty="0"/>
              <a:t>-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m_pLights</a:t>
            </a:r>
            <a:r>
              <a:rPr lang="en-US" altLang="ko-KR" sz="1400" dirty="0" smtClean="0"/>
              <a:t>-&gt;</a:t>
            </a:r>
            <a:r>
              <a:rPr lang="en-US" altLang="ko-KR" sz="1400" dirty="0" err="1" smtClean="0"/>
              <a:t>m_pLights</a:t>
            </a:r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].m_d3dxvPosition;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pd3dxvLightDir[</a:t>
            </a:r>
            <a:r>
              <a:rPr lang="en-US" altLang="ko-KR" sz="1400" dirty="0" err="1" smtClean="0"/>
              <a:t>i</a:t>
            </a:r>
            <a:r>
              <a:rPr lang="en-US" altLang="ko-KR" sz="1400" dirty="0"/>
              <a:t>] = </a:t>
            </a:r>
            <a:r>
              <a:rPr lang="en-US" altLang="ko-KR" sz="1400" dirty="0" err="1"/>
              <a:t>m_pScene</a:t>
            </a:r>
            <a:r>
              <a:rPr lang="en-US" altLang="ko-KR" sz="1400" dirty="0"/>
              <a:t>-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m_pLights</a:t>
            </a:r>
            <a:r>
              <a:rPr lang="en-US" altLang="ko-KR" sz="1400" dirty="0" smtClean="0"/>
              <a:t>-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m_pLights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 smtClean="0"/>
              <a:t>].m_d3dxvDirection;</a:t>
            </a:r>
            <a:endParaRPr lang="ko-KR" altLang="en-US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D3DXVec3TransformNormal</a:t>
            </a:r>
            <a:r>
              <a:rPr lang="en-US" altLang="ko-KR" sz="1400" dirty="0"/>
              <a:t>(&amp;</a:t>
            </a:r>
            <a:r>
              <a:rPr lang="en-US" altLang="ko-KR" sz="1400" dirty="0" smtClean="0"/>
              <a:t>d3dxvReflect, &amp;pd3dxvLightPos[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], &amp;</a:t>
            </a:r>
            <a:r>
              <a:rPr lang="en-US" altLang="ko-KR" sz="1400" b="1" dirty="0"/>
              <a:t>d3dxmtxReflect</a:t>
            </a:r>
            <a:r>
              <a:rPr lang="en-US" altLang="ko-KR" sz="1400" dirty="0" smtClean="0"/>
              <a:t>);</a:t>
            </a:r>
            <a:endParaRPr lang="en-US" altLang="ko-KR" sz="1400" dirty="0"/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m_pScene</a:t>
            </a:r>
            <a:r>
              <a:rPr lang="en-US" altLang="ko-KR" sz="1400" dirty="0" smtClean="0"/>
              <a:t>-&gt;</a:t>
            </a:r>
            <a:r>
              <a:rPr lang="en-US" altLang="ko-KR" sz="1400" dirty="0" err="1" smtClean="0"/>
              <a:t>m_pLights</a:t>
            </a:r>
            <a:r>
              <a:rPr lang="en-US" altLang="ko-KR" sz="1400" dirty="0" smtClean="0"/>
              <a:t>-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m_pLights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].</a:t>
            </a:r>
            <a:r>
              <a:rPr lang="en-US" altLang="ko-KR" sz="1400" dirty="0" smtClean="0"/>
              <a:t>m_d3dxvPosition = d3dxvReflect;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D3DXVec3TransformNormal</a:t>
            </a:r>
            <a:r>
              <a:rPr lang="en-US" altLang="ko-KR" sz="1400" dirty="0"/>
              <a:t>(&amp;d3dxvReflect, &amp;</a:t>
            </a:r>
            <a:r>
              <a:rPr lang="en-US" altLang="ko-KR" sz="1400" dirty="0" smtClean="0"/>
              <a:t>pd3dxvLightDir[</a:t>
            </a:r>
            <a:r>
              <a:rPr lang="en-US" altLang="ko-KR" sz="1400" dirty="0" err="1" smtClean="0"/>
              <a:t>i</a:t>
            </a:r>
            <a:r>
              <a:rPr lang="en-US" altLang="ko-KR" sz="1400" dirty="0"/>
              <a:t>], &amp;d3dxmtxReflect);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m_pScene</a:t>
            </a:r>
            <a:r>
              <a:rPr lang="en-US" altLang="ko-KR" sz="1400" dirty="0" smtClean="0"/>
              <a:t>-&gt;</a:t>
            </a:r>
            <a:r>
              <a:rPr lang="en-US" altLang="ko-KR" sz="1400" dirty="0" err="1" smtClean="0"/>
              <a:t>m_pLights</a:t>
            </a:r>
            <a:r>
              <a:rPr lang="en-US" altLang="ko-KR" sz="1400" dirty="0" smtClean="0"/>
              <a:t>-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m_pLights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 smtClean="0"/>
              <a:t>].m_d3dxvDirection = </a:t>
            </a:r>
            <a:r>
              <a:rPr lang="en-US" altLang="ko-KR" sz="1400" dirty="0"/>
              <a:t>d3dxvReflect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  <a:p>
            <a:r>
              <a:rPr lang="en-US" altLang="ko-KR" sz="1400" dirty="0" err="1" smtClean="0"/>
              <a:t>m_pScene</a:t>
            </a:r>
            <a:r>
              <a:rPr lang="en-US" altLang="ko-KR" sz="1400" dirty="0" smtClean="0"/>
              <a:t>-&gt;</a:t>
            </a:r>
            <a:r>
              <a:rPr lang="en-US" altLang="ko-KR" sz="1400" dirty="0" err="1" smtClean="0"/>
              <a:t>UpdateLights</a:t>
            </a:r>
            <a:r>
              <a:rPr lang="en-US" altLang="ko-KR" sz="1400" dirty="0" smtClean="0"/>
              <a:t>(pd3dDeviceContext);</a:t>
            </a:r>
          </a:p>
          <a:p>
            <a:r>
              <a:rPr lang="en-US" altLang="ko-KR" sz="1400" dirty="0" err="1"/>
              <a:t>m_pScene</a:t>
            </a:r>
            <a:r>
              <a:rPr lang="en-US" altLang="ko-KR" sz="1400" dirty="0"/>
              <a:t>-</a:t>
            </a:r>
            <a:r>
              <a:rPr lang="en-US" altLang="ko-KR" sz="1400" dirty="0" smtClean="0"/>
              <a:t>&gt;</a:t>
            </a:r>
            <a:r>
              <a:rPr lang="en-US" altLang="ko-KR" sz="1400" b="1" dirty="0" err="1" smtClean="0"/>
              <a:t>RenderReflected</a:t>
            </a:r>
            <a:r>
              <a:rPr lang="en-US" altLang="ko-KR" sz="1400" dirty="0" smtClean="0"/>
              <a:t>(pd3dDeviceContext, &amp;d3dxmtxReflect);</a:t>
            </a:r>
          </a:p>
          <a:p>
            <a:r>
              <a:rPr lang="nn-NO" altLang="ko-KR" sz="1400" dirty="0"/>
              <a:t>for (int i = 0; i &lt; </a:t>
            </a:r>
            <a:r>
              <a:rPr lang="en-US" altLang="ko-KR" sz="1400" dirty="0"/>
              <a:t>MAX_LIGHTS</a:t>
            </a:r>
            <a:r>
              <a:rPr lang="nn-NO" altLang="ko-KR" sz="1400" dirty="0"/>
              <a:t>; i++) </a:t>
            </a:r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m_pScene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m_pLights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m_pLights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].m_d3dxvPosition = pd3dxvLightPos[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m_pScene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m_pLights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m_pLights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].m_d3dxvDirection = pd3dxvLightDir[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];</a:t>
            </a:r>
            <a:endParaRPr lang="ko-KR" altLang="en-US" sz="1400" dirty="0"/>
          </a:p>
          <a:p>
            <a:r>
              <a:rPr lang="en-US" altLang="ko-KR" sz="14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3136" y="1196752"/>
            <a:ext cx="3944808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③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40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②</a:t>
            </a:r>
            <a:r>
              <a:rPr lang="ko-KR" altLang="en-US" sz="140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거울에 </a:t>
            </a:r>
            <a:r>
              <a:rPr lang="ko-KR" altLang="en-US" sz="140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반사된 조명의 위치와 방향을 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반영</a:t>
            </a:r>
            <a:endParaRPr lang="en-US" altLang="ko-KR" sz="14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39952" y="1196752"/>
            <a:ext cx="4832384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D3DXPLANE </a:t>
            </a:r>
            <a:r>
              <a:rPr lang="en-US" altLang="ko-KR" sz="1400" dirty="0" smtClean="0"/>
              <a:t>m_d3dxMirrorPlane </a:t>
            </a:r>
            <a:r>
              <a:rPr lang="en-US" altLang="ko-KR" sz="1400" dirty="0"/>
              <a:t>= …;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//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거울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평면 방정식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8128" y="5413141"/>
            <a:ext cx="8820145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 smtClean="0"/>
              <a:t>D3DXMATRIX </a:t>
            </a:r>
            <a:r>
              <a:rPr lang="en-US" altLang="ko-KR" sz="1400" dirty="0" smtClean="0">
                <a:solidFill>
                  <a:schemeClr val="tx1"/>
                </a:solidFill>
              </a:rPr>
              <a:t>d3dxmtxObject 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pObject</a:t>
            </a:r>
            <a:r>
              <a:rPr lang="en-US" altLang="ko-KR" sz="1400" dirty="0" smtClean="0">
                <a:solidFill>
                  <a:schemeClr val="tx1"/>
                </a:solidFill>
              </a:rPr>
              <a:t>-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m_mtxWorld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rgbClr val="0D18F3"/>
                </a:solidFill>
              </a:rPr>
              <a:t>D3DXMatrixMultiply(&amp;</a:t>
            </a:r>
            <a:r>
              <a:rPr lang="en-US" altLang="ko-KR" sz="1400" b="1" dirty="0" err="1" smtClean="0">
                <a:solidFill>
                  <a:srgbClr val="0D18F3"/>
                </a:solidFill>
              </a:rPr>
              <a:t>pObject</a:t>
            </a:r>
            <a:r>
              <a:rPr lang="en-US" altLang="ko-KR" sz="1400" b="1" dirty="0" smtClean="0">
                <a:solidFill>
                  <a:srgbClr val="0D18F3"/>
                </a:solidFill>
              </a:rPr>
              <a:t>-</a:t>
            </a:r>
            <a:r>
              <a:rPr lang="en-US" altLang="ko-KR" sz="1400" b="1" dirty="0">
                <a:solidFill>
                  <a:srgbClr val="0D18F3"/>
                </a:solidFill>
              </a:rPr>
              <a:t>&gt;</a:t>
            </a:r>
            <a:r>
              <a:rPr lang="en-US" altLang="ko-KR" sz="1400" b="1" dirty="0" err="1" smtClean="0">
                <a:solidFill>
                  <a:srgbClr val="0D18F3"/>
                </a:solidFill>
              </a:rPr>
              <a:t>m_mtxWorld</a:t>
            </a:r>
            <a:r>
              <a:rPr lang="en-US" altLang="ko-KR" sz="1400" b="1" dirty="0" smtClean="0">
                <a:solidFill>
                  <a:srgbClr val="0D18F3"/>
                </a:solidFill>
              </a:rPr>
              <a:t>, </a:t>
            </a:r>
            <a:r>
              <a:rPr lang="en-US" altLang="ko-KR" sz="1400" b="1" dirty="0">
                <a:solidFill>
                  <a:srgbClr val="0D18F3"/>
                </a:solidFill>
              </a:rPr>
              <a:t>&amp;</a:t>
            </a:r>
            <a:r>
              <a:rPr lang="en-US" altLang="ko-KR" sz="1400" b="1" dirty="0" err="1">
                <a:solidFill>
                  <a:srgbClr val="0D18F3"/>
                </a:solidFill>
              </a:rPr>
              <a:t>pObject</a:t>
            </a:r>
            <a:r>
              <a:rPr lang="en-US" altLang="ko-KR" sz="1400" b="1" dirty="0">
                <a:solidFill>
                  <a:srgbClr val="0D18F3"/>
                </a:solidFill>
              </a:rPr>
              <a:t>-&gt;</a:t>
            </a:r>
            <a:r>
              <a:rPr lang="en-US" altLang="ko-KR" sz="1400" b="1" dirty="0" err="1">
                <a:solidFill>
                  <a:srgbClr val="0D18F3"/>
                </a:solidFill>
              </a:rPr>
              <a:t>m_mtxWorld</a:t>
            </a:r>
            <a:r>
              <a:rPr lang="en-US" altLang="ko-KR" sz="1400" b="1" dirty="0">
                <a:solidFill>
                  <a:srgbClr val="0D18F3"/>
                </a:solidFill>
              </a:rPr>
              <a:t>, </a:t>
            </a:r>
            <a:r>
              <a:rPr lang="en-US" altLang="ko-KR" sz="1400" b="1" dirty="0" smtClean="0">
                <a:solidFill>
                  <a:srgbClr val="0D18F3"/>
                </a:solidFill>
              </a:rPr>
              <a:t>pd3dxmtxReflect);</a:t>
            </a:r>
          </a:p>
          <a:p>
            <a:r>
              <a:rPr lang="en-US" altLang="ko-KR" sz="1400" dirty="0" smtClean="0"/>
              <a:t>pd3dDeviceContext-</a:t>
            </a:r>
            <a:r>
              <a:rPr lang="en-US" altLang="ko-KR" sz="1400" dirty="0"/>
              <a:t>&gt;</a:t>
            </a:r>
            <a:r>
              <a:rPr lang="en-US" altLang="ko-KR" sz="1400" dirty="0" err="1" smtClean="0"/>
              <a:t>RSSetState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m_pd3dCullCWRasterizerState</a:t>
            </a:r>
            <a:r>
              <a:rPr lang="en-US" altLang="ko-KR" sz="1400" dirty="0" smtClean="0"/>
              <a:t>);</a:t>
            </a:r>
            <a:endParaRPr lang="ko-KR" altLang="en-US" sz="1400" dirty="0"/>
          </a:p>
          <a:p>
            <a:r>
              <a:rPr lang="en-US" altLang="ko-KR" sz="1400" dirty="0" smtClean="0"/>
              <a:t>pd3dDeviceContext-</a:t>
            </a:r>
            <a:r>
              <a:rPr lang="en-US" altLang="ko-KR" sz="1400" dirty="0"/>
              <a:t>&gt;</a:t>
            </a:r>
            <a:r>
              <a:rPr lang="en-US" altLang="ko-KR" sz="1400" dirty="0" err="1" smtClean="0"/>
              <a:t>OMSetDepthStencilState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>
                <a:solidFill>
                  <a:srgbClr val="0D18F3"/>
                </a:solidFill>
              </a:rPr>
              <a:t>m_pd3dxReflectDepthSencilState</a:t>
            </a:r>
            <a:r>
              <a:rPr lang="en-US" altLang="ko-KR" sz="1400" dirty="0"/>
              <a:t>, </a:t>
            </a:r>
            <a:r>
              <a:rPr lang="en-US" altLang="ko-KR" sz="1400" b="1" dirty="0">
                <a:solidFill>
                  <a:srgbClr val="C00000"/>
                </a:solidFill>
              </a:rPr>
              <a:t>1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b="1" dirty="0" err="1" smtClean="0">
                <a:solidFill>
                  <a:srgbClr val="C00000"/>
                </a:solidFill>
              </a:rPr>
              <a:t>pObject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-&gt;Render(pd3dDeviceContext);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pObject</a:t>
            </a:r>
            <a:r>
              <a:rPr lang="en-US" altLang="ko-KR" sz="1400" dirty="0">
                <a:solidFill>
                  <a:schemeClr val="tx1"/>
                </a:solidFill>
              </a:rPr>
              <a:t>-&gt;</a:t>
            </a:r>
            <a:r>
              <a:rPr lang="en-US" altLang="ko-KR" sz="1400" dirty="0" err="1">
                <a:solidFill>
                  <a:schemeClr val="tx1"/>
                </a:solidFill>
              </a:rPr>
              <a:t>m_mtxWorld</a:t>
            </a:r>
            <a:r>
              <a:rPr lang="en-US" altLang="ko-KR" sz="1400" dirty="0">
                <a:solidFill>
                  <a:schemeClr val="tx1"/>
                </a:solidFill>
              </a:rPr>
              <a:t> = d3dxmtxObject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932040" y="5259252"/>
            <a:ext cx="3995609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③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sz="140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③ </a:t>
            </a:r>
            <a:r>
              <a:rPr lang="ko-KR" altLang="en-US" sz="1400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반사된 객체를 </a:t>
            </a:r>
            <a:r>
              <a:rPr lang="ko-KR" altLang="en-US" sz="1400" dirty="0" err="1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렌더링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반사된 조명을 사용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929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스텐실</a:t>
            </a:r>
            <a:r>
              <a:rPr lang="en-US" altLang="ko-KR" dirty="0"/>
              <a:t>(Stencil)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평면 거울</a:t>
            </a:r>
            <a:r>
              <a:rPr lang="en-US" altLang="ko-KR" b="1" dirty="0" smtClean="0"/>
              <a:t>(Planar Mirror)</a:t>
            </a:r>
            <a:r>
              <a:rPr lang="ko-KR" altLang="en-US" b="1" dirty="0" smtClean="0"/>
              <a:t> 구현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1928" y="1628800"/>
            <a:ext cx="8820145" cy="31085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D3D11_BLEND_DESC </a:t>
            </a:r>
            <a:r>
              <a:rPr lang="en-US" altLang="ko-KR" sz="1400" dirty="0" smtClean="0"/>
              <a:t>d3dBlendDesc;</a:t>
            </a:r>
            <a:endParaRPr lang="en-US" altLang="ko-KR" sz="1400" dirty="0"/>
          </a:p>
          <a:p>
            <a:r>
              <a:rPr lang="en-US" altLang="ko-KR" sz="1400" dirty="0" err="1"/>
              <a:t>ZeroMemory</a:t>
            </a:r>
            <a:r>
              <a:rPr lang="en-US" altLang="ko-KR" sz="1400" dirty="0"/>
              <a:t>(&amp;d3dBlendDesc,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(D3D11_BLEND_DESC));</a:t>
            </a:r>
            <a:endParaRPr lang="ko-KR" altLang="en-US" sz="1400" dirty="0"/>
          </a:p>
          <a:p>
            <a:r>
              <a:rPr lang="en-US" altLang="ko-KR" sz="1400" dirty="0" smtClean="0"/>
              <a:t>d3dBlendDesc.AlphaToCoverageEnable </a:t>
            </a:r>
            <a:r>
              <a:rPr lang="en-US" altLang="ko-KR" sz="1400" dirty="0"/>
              <a:t>= false;</a:t>
            </a:r>
          </a:p>
          <a:p>
            <a:r>
              <a:rPr lang="en-US" altLang="ko-KR" sz="1400" dirty="0"/>
              <a:t>d3dBlendDesc.IndependentBlendEnable = false;</a:t>
            </a:r>
          </a:p>
          <a:p>
            <a:r>
              <a:rPr lang="en-US" altLang="ko-KR" sz="1400" dirty="0" smtClean="0"/>
              <a:t>d3dBlendDesc.RenderTarget[0</a:t>
            </a:r>
            <a:r>
              <a:rPr lang="en-US" altLang="ko-KR" sz="1400" dirty="0"/>
              <a:t>].</a:t>
            </a:r>
            <a:r>
              <a:rPr lang="en-US" altLang="ko-KR" sz="1400" b="1" dirty="0" err="1"/>
              <a:t>BlendEnable</a:t>
            </a:r>
            <a:r>
              <a:rPr lang="en-US" altLang="ko-KR" sz="1400" dirty="0"/>
              <a:t> = </a:t>
            </a:r>
            <a:r>
              <a:rPr lang="en-US" altLang="ko-KR" sz="1400" b="1" dirty="0">
                <a:solidFill>
                  <a:srgbClr val="0D18F3"/>
                </a:solidFill>
              </a:rPr>
              <a:t>true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d3dBlendDesc.RenderTarget[0].</a:t>
            </a:r>
            <a:r>
              <a:rPr lang="en-US" altLang="ko-KR" sz="1400" dirty="0" err="1"/>
              <a:t>SrcBlend</a:t>
            </a:r>
            <a:r>
              <a:rPr lang="en-US" altLang="ko-KR" sz="1400" dirty="0"/>
              <a:t> = </a:t>
            </a:r>
            <a:r>
              <a:rPr lang="en-US" altLang="ko-KR" sz="1400" b="1" dirty="0"/>
              <a:t>D3D11_BLEND_SRC_ALPHA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d3dBlendDesc.RenderTarget[0].</a:t>
            </a:r>
            <a:r>
              <a:rPr lang="en-US" altLang="ko-KR" sz="1400" dirty="0" err="1"/>
              <a:t>DestBlend</a:t>
            </a:r>
            <a:r>
              <a:rPr lang="en-US" altLang="ko-KR" sz="1400" dirty="0"/>
              <a:t> = </a:t>
            </a:r>
            <a:r>
              <a:rPr lang="en-US" altLang="ko-KR" sz="1400" b="1" dirty="0"/>
              <a:t>D3D11_BLEND_INV_SRC_ALPHA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d3dBlendDesc.RenderTarget[0].</a:t>
            </a:r>
            <a:r>
              <a:rPr lang="en-US" altLang="ko-KR" sz="1400" dirty="0" err="1"/>
              <a:t>BlendOp</a:t>
            </a:r>
            <a:r>
              <a:rPr lang="en-US" altLang="ko-KR" sz="1400" dirty="0"/>
              <a:t> = </a:t>
            </a:r>
            <a:r>
              <a:rPr lang="en-US" altLang="ko-KR" sz="1400" b="1" dirty="0"/>
              <a:t>D3D11_BLEND_OP_ADD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d3dBlendDesc.RenderTarget[0].</a:t>
            </a:r>
            <a:r>
              <a:rPr lang="en-US" altLang="ko-KR" sz="1400" dirty="0" err="1"/>
              <a:t>SrcBlendAlpha</a:t>
            </a:r>
            <a:r>
              <a:rPr lang="en-US" altLang="ko-KR" sz="1400" dirty="0"/>
              <a:t> = D3D11_BLEND_ONE;</a:t>
            </a:r>
          </a:p>
          <a:p>
            <a:r>
              <a:rPr lang="en-US" altLang="ko-KR" sz="1400" dirty="0"/>
              <a:t>d3dBlendDesc.RenderTarget[0].</a:t>
            </a:r>
            <a:r>
              <a:rPr lang="en-US" altLang="ko-KR" sz="1400" dirty="0" err="1"/>
              <a:t>DestBlendAlpha</a:t>
            </a:r>
            <a:r>
              <a:rPr lang="en-US" altLang="ko-KR" sz="1400" dirty="0"/>
              <a:t> = D3D11_BLEND_ZERO;</a:t>
            </a:r>
          </a:p>
          <a:p>
            <a:r>
              <a:rPr lang="en-US" altLang="ko-KR" sz="1400" dirty="0"/>
              <a:t>d3dBlendDesc.RenderTarget[0].</a:t>
            </a:r>
            <a:r>
              <a:rPr lang="en-US" altLang="ko-KR" sz="1400" dirty="0" err="1"/>
              <a:t>BlendOpAlpha</a:t>
            </a:r>
            <a:r>
              <a:rPr lang="en-US" altLang="ko-KR" sz="1400" dirty="0"/>
              <a:t> = D3D11_BLEND_OP_ADD;</a:t>
            </a:r>
          </a:p>
          <a:p>
            <a:r>
              <a:rPr lang="en-US" altLang="ko-KR" sz="1400" dirty="0"/>
              <a:t>d3dBlendDesc.RenderTarget[0].</a:t>
            </a:r>
            <a:r>
              <a:rPr lang="en-US" altLang="ko-KR" sz="1400" dirty="0" err="1"/>
              <a:t>RenderTargetWriteMask</a:t>
            </a:r>
            <a:r>
              <a:rPr lang="en-US" altLang="ko-KR" sz="1400" dirty="0"/>
              <a:t> = </a:t>
            </a:r>
            <a:r>
              <a:rPr lang="en-US" altLang="ko-KR" sz="1400" b="1" dirty="0">
                <a:solidFill>
                  <a:srgbClr val="0D18F3"/>
                </a:solidFill>
              </a:rPr>
              <a:t>D3D11_COLOR_WRITE_ENABLE_ALL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pd3dDevice</a:t>
            </a:r>
            <a:r>
              <a:rPr lang="en-US" altLang="ko-KR" sz="1400" dirty="0" smtClean="0"/>
              <a:t>-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CreateBlendState</a:t>
            </a:r>
            <a:r>
              <a:rPr lang="en-US" altLang="ko-KR" sz="1400" dirty="0"/>
              <a:t>(&amp;d3dBlendDesc, &amp;</a:t>
            </a:r>
            <a:r>
              <a:rPr lang="en-US" altLang="ko-KR" sz="1400" b="1" dirty="0" smtClean="0"/>
              <a:t>m_pd3dAlphaBlendState</a:t>
            </a:r>
            <a:r>
              <a:rPr lang="en-US" altLang="ko-KR" sz="1400" dirty="0" smtClean="0"/>
              <a:t>);</a:t>
            </a:r>
            <a:endParaRPr lang="en-US" altLang="ko-KR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3653807" y="1268760"/>
            <a:ext cx="5147737" cy="3077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ID3D11BlendState</a:t>
            </a:r>
            <a:r>
              <a:rPr lang="en-US" altLang="ko-KR" sz="1400" dirty="0" smtClean="0"/>
              <a:t> *m_pd3dAlphaBlendState;</a:t>
            </a:r>
            <a:endParaRPr lang="en-US" altLang="ko-KR" sz="1400" dirty="0"/>
          </a:p>
        </p:txBody>
      </p:sp>
      <p:sp>
        <p:nvSpPr>
          <p:cNvPr id="8" name="직사각형 7"/>
          <p:cNvSpPr/>
          <p:nvPr/>
        </p:nvSpPr>
        <p:spPr>
          <a:xfrm>
            <a:off x="107504" y="1268760"/>
            <a:ext cx="2267745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④ </a:t>
            </a:r>
            <a:r>
              <a:rPr lang="ko-KR" altLang="en-US" sz="14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거울을 </a:t>
            </a:r>
            <a:r>
              <a:rPr lang="ko-KR" altLang="en-US" sz="14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렌더링</a:t>
            </a:r>
            <a:r>
              <a:rPr lang="en-US" altLang="ko-KR" sz="14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14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블렌딩</a:t>
            </a:r>
            <a:r>
              <a:rPr lang="en-US" altLang="ko-KR" sz="14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endParaRPr lang="ko-KR" altLang="en-US" sz="14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1928" y="5140930"/>
            <a:ext cx="8820145" cy="11695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float </a:t>
            </a:r>
            <a:r>
              <a:rPr lang="en-US" altLang="ko-KR" sz="1400" dirty="0" err="1"/>
              <a:t>pBlendFactor</a:t>
            </a:r>
            <a:r>
              <a:rPr lang="en-US" altLang="ko-KR" sz="1400" dirty="0"/>
              <a:t>[] = { 0.0f, 0.0f, 0.0f, 0.0f };</a:t>
            </a:r>
          </a:p>
          <a:p>
            <a:r>
              <a:rPr lang="en-US" altLang="ko-KR" sz="1400" dirty="0" smtClean="0"/>
              <a:t>pd3dDeviceContext-&gt;</a:t>
            </a:r>
            <a:r>
              <a:rPr lang="en-US" altLang="ko-KR" sz="1400" dirty="0" err="1" smtClean="0"/>
              <a:t>OMSetBlendState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>
                <a:solidFill>
                  <a:srgbClr val="0D18F3"/>
                </a:solidFill>
              </a:rPr>
              <a:t>m_pd3dAlphaBlendState</a:t>
            </a:r>
            <a:r>
              <a:rPr lang="en-US" altLang="ko-KR" sz="1400" dirty="0"/>
              <a:t>, </a:t>
            </a:r>
            <a:r>
              <a:rPr lang="en-US" altLang="ko-KR" sz="1400" dirty="0" err="1" smtClean="0"/>
              <a:t>pBlendFactor</a:t>
            </a:r>
            <a:r>
              <a:rPr lang="en-US" altLang="ko-KR" sz="1400" dirty="0"/>
              <a:t>, 0xffffffff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/>
              <a:t>pd3dDeviceContext-&gt;</a:t>
            </a:r>
            <a:r>
              <a:rPr lang="en-US" altLang="ko-KR" sz="1400" dirty="0" err="1"/>
              <a:t>OMSetDepthStencilState</a:t>
            </a:r>
            <a:r>
              <a:rPr lang="en-US" altLang="ko-KR" sz="1400" dirty="0"/>
              <a:t>(</a:t>
            </a:r>
            <a:r>
              <a:rPr lang="en-US" altLang="ko-KR" sz="1400" b="1" dirty="0"/>
              <a:t>NULL</a:t>
            </a:r>
            <a:r>
              <a:rPr lang="en-US" altLang="ko-KR" sz="1400" dirty="0"/>
              <a:t>, 1</a:t>
            </a:r>
            <a:r>
              <a:rPr lang="en-US" altLang="ko-KR" sz="1400" dirty="0" smtClean="0"/>
              <a:t>);</a:t>
            </a:r>
          </a:p>
          <a:p>
            <a:endParaRPr lang="en-US" altLang="ko-KR" sz="1400" b="1" dirty="0" smtClean="0">
              <a:solidFill>
                <a:srgbClr val="C00000"/>
              </a:solidFill>
            </a:endParaRPr>
          </a:p>
          <a:p>
            <a:r>
              <a:rPr lang="en-US" altLang="ko-KR" sz="1400" b="1" dirty="0" err="1" smtClean="0">
                <a:solidFill>
                  <a:srgbClr val="C00000"/>
                </a:solidFill>
              </a:rPr>
              <a:t>pMirrorObject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-&gt;Render(pd3dDeviceContext);</a:t>
            </a:r>
          </a:p>
        </p:txBody>
      </p:sp>
    </p:spTree>
    <p:extLst>
      <p:ext uri="{BB962C8B-B14F-4D97-AF65-F5344CB8AC3E}">
        <p14:creationId xmlns:p14="http://schemas.microsoft.com/office/powerpoint/2010/main" val="33217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Direct3D </a:t>
            </a:r>
            <a:r>
              <a:rPr lang="ko-KR" altLang="en-US" dirty="0"/>
              <a:t>파이프라인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812128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리소스 인터페이스 클래스</a:t>
            </a:r>
            <a:endParaRPr lang="en-US" altLang="ko-KR" b="1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7272488" y="1897087"/>
            <a:ext cx="169200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noAutofit/>
          </a:bodyPr>
          <a:lstStyle/>
          <a:p>
            <a:r>
              <a:rPr lang="en-US" altLang="ko-KR" sz="1400" b="1" dirty="0"/>
              <a:t>ID3D11Buffer</a:t>
            </a:r>
            <a:endParaRPr lang="ko-KR" altLang="en-US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6071467" y="1249015"/>
            <a:ext cx="1620000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0">
            <a:noAutofit/>
          </a:bodyPr>
          <a:lstStyle/>
          <a:p>
            <a:pPr algn="ctr"/>
            <a:r>
              <a:rPr lang="en-US" altLang="ko-KR" sz="1400" b="1" dirty="0"/>
              <a:t>ID3D11Resource</a:t>
            </a:r>
            <a:endParaRPr lang="ko-KR" altLang="en-US" sz="14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32904" y="1243360"/>
          <a:ext cx="5807248" cy="914400"/>
        </p:xfrm>
        <a:graphic>
          <a:graphicData uri="http://schemas.openxmlformats.org/drawingml/2006/table">
            <a:tbl>
              <a:tblPr/>
              <a:tblGrid>
                <a:gridCol w="2739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8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ID3D11Resource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리소스의 베이스 클래스</a:t>
                      </a:r>
                      <a:endParaRPr lang="en-US" sz="14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ID3D11Buffer</a:t>
                      </a:r>
                      <a:endParaRPr lang="en-US" altLang="ko-KR" sz="1400" dirty="0" smtClean="0"/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버퍼 리소스</a:t>
                      </a:r>
                      <a:endParaRPr lang="en-US" sz="14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ID3D11Texture1D/2D/3D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1D/2D/3D </a:t>
                      </a:r>
                      <a:r>
                        <a:rPr lang="ko-KR" alt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텍스쳐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또는 </a:t>
                      </a:r>
                      <a:r>
                        <a:rPr lang="ko-KR" alt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텍스쳐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배열</a:t>
                      </a:r>
                      <a:endParaRPr lang="en-US" sz="14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32905" y="2251472"/>
          <a:ext cx="5807247" cy="1524000"/>
        </p:xfrm>
        <a:graphic>
          <a:graphicData uri="http://schemas.openxmlformats.org/drawingml/2006/table">
            <a:tbl>
              <a:tblPr/>
              <a:tblGrid>
                <a:gridCol w="273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8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ID3D11View</a:t>
                      </a:r>
                      <a:endParaRPr lang="en-US" altLang="ko-KR" sz="14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리소스</a:t>
                      </a:r>
                      <a:r>
                        <a:rPr lang="en-US" altLang="ko-KR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400" baseline="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뷰의</a:t>
                      </a:r>
                      <a:r>
                        <a:rPr lang="ko-KR" altLang="en-US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베이스 클래스</a:t>
                      </a:r>
                      <a:endParaRPr lang="en-US" altLang="ko-KR" sz="1400" dirty="0" smtClean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ID3D11DepthStencilView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깊이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스텐실 </a:t>
                      </a:r>
                      <a:r>
                        <a:rPr lang="ko-KR" alt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텍스쳐</a:t>
                      </a:r>
                      <a:endParaRPr lang="en-US" sz="14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ID3D11RenderTargetView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렌더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타겟</a:t>
                      </a:r>
                      <a:endParaRPr lang="it-IT" sz="14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ID3D11ShaderResourceView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쉐이더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리소스</a:t>
                      </a:r>
                      <a:endParaRPr lang="en-US" sz="14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ID3D11UnorderedAccessView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무순서화 리소스</a:t>
                      </a:r>
                      <a:endParaRPr lang="en-US" sz="14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7273961" y="2353138"/>
            <a:ext cx="1690527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/>
              <a:t>ID3D11Texture1D</a:t>
            </a:r>
            <a:endParaRPr lang="en-US" altLang="ko-KR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7273961" y="2809189"/>
            <a:ext cx="1690527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/>
              <a:t>ID3D11Texture2D</a:t>
            </a:r>
            <a:endParaRPr lang="en-US" altLang="ko-KR" sz="1400" b="1" dirty="0"/>
          </a:p>
        </p:txBody>
      </p:sp>
      <p:sp>
        <p:nvSpPr>
          <p:cNvPr id="14" name="직사각형 13"/>
          <p:cNvSpPr/>
          <p:nvPr/>
        </p:nvSpPr>
        <p:spPr>
          <a:xfrm>
            <a:off x="7273961" y="3265239"/>
            <a:ext cx="1690527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/>
              <a:t>ID3D11Texture3D</a:t>
            </a:r>
            <a:endParaRPr lang="en-US" altLang="ko-KR" sz="1400" b="1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6876256" y="1556792"/>
            <a:ext cx="0" cy="1862335"/>
          </a:xfrm>
          <a:prstGeom prst="straightConnector1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6876256" y="2050975"/>
            <a:ext cx="396000" cy="1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6876256" y="2507480"/>
            <a:ext cx="396000" cy="1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876256" y="2963985"/>
            <a:ext cx="396000" cy="1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6876256" y="3420491"/>
            <a:ext cx="396000" cy="1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378248" y="4543028"/>
            <a:ext cx="273600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0">
            <a:noAutofit/>
          </a:bodyPr>
          <a:lstStyle/>
          <a:p>
            <a:r>
              <a:rPr lang="en-US" altLang="ko-KR" sz="1400" b="1" dirty="0"/>
              <a:t>ID3D11RenderTargetView</a:t>
            </a:r>
            <a:endParaRPr lang="ko-KR" altLang="en-US" sz="1400" b="1" dirty="0"/>
          </a:p>
        </p:txBody>
      </p:sp>
      <p:sp>
        <p:nvSpPr>
          <p:cNvPr id="22" name="직사각형 21"/>
          <p:cNvSpPr/>
          <p:nvPr/>
        </p:nvSpPr>
        <p:spPr>
          <a:xfrm>
            <a:off x="154112" y="3894956"/>
            <a:ext cx="1620000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0">
            <a:noAutofit/>
          </a:bodyPr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ID3D11View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378248" y="4999079"/>
            <a:ext cx="273600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0">
            <a:noAutofit/>
          </a:bodyPr>
          <a:lstStyle/>
          <a:p>
            <a:r>
              <a:rPr lang="en-US" altLang="ko-KR" sz="1400" b="1" dirty="0"/>
              <a:t>ID3D11DepthStencilView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378248" y="5455130"/>
            <a:ext cx="273600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0">
            <a:noAutofit/>
          </a:bodyPr>
          <a:lstStyle/>
          <a:p>
            <a:r>
              <a:rPr lang="en-US" altLang="ko-KR" sz="1400" b="1" dirty="0"/>
              <a:t>ID3D11ShaderResourceView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378248" y="5911180"/>
            <a:ext cx="273600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0">
            <a:noAutofit/>
          </a:bodyPr>
          <a:lstStyle/>
          <a:p>
            <a:r>
              <a:rPr lang="en-US" altLang="ko-KR" sz="1400" b="1" dirty="0"/>
              <a:t>ID3D11UnorderedAccessView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958901" y="4202733"/>
            <a:ext cx="0" cy="1862335"/>
          </a:xfrm>
          <a:prstGeom prst="straightConnector1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958901" y="4696916"/>
            <a:ext cx="396000" cy="1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958901" y="5153421"/>
            <a:ext cx="396000" cy="1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958901" y="5609926"/>
            <a:ext cx="396000" cy="1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958901" y="6066432"/>
            <a:ext cx="396000" cy="1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312548" y="4923165"/>
            <a:ext cx="3888432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 smtClean="0"/>
              <a:t>ID3D11Device</a:t>
            </a:r>
            <a:r>
              <a:rPr lang="en-US" altLang="ko-KR" sz="1400" dirty="0"/>
              <a:t>::</a:t>
            </a:r>
            <a:r>
              <a:rPr lang="en-US" altLang="ko-KR" sz="1400" dirty="0" err="1" smtClean="0"/>
              <a:t>CreateRenderTargetView</a:t>
            </a:r>
            <a:r>
              <a:rPr lang="en-US" altLang="ko-KR" sz="1400" dirty="0" smtClean="0"/>
              <a:t>()</a:t>
            </a:r>
            <a:endParaRPr lang="en-US" altLang="ko-KR" sz="1400" dirty="0"/>
          </a:p>
          <a:p>
            <a:r>
              <a:rPr lang="en-US" altLang="ko-KR" sz="1400" dirty="0" smtClean="0"/>
              <a:t>ID3D11Device</a:t>
            </a:r>
            <a:r>
              <a:rPr lang="en-US" altLang="ko-KR" sz="1400" dirty="0"/>
              <a:t>::</a:t>
            </a:r>
            <a:r>
              <a:rPr lang="en-US" altLang="ko-KR" sz="1400" dirty="0" err="1" smtClean="0"/>
              <a:t>CreateDepthStencilView</a:t>
            </a:r>
            <a:r>
              <a:rPr lang="en-US" altLang="ko-KR" sz="1400" dirty="0" smtClean="0"/>
              <a:t>() </a:t>
            </a:r>
            <a:endParaRPr lang="en-US" altLang="ko-KR" sz="1400" dirty="0"/>
          </a:p>
          <a:p>
            <a:r>
              <a:rPr lang="en-US" altLang="ko-KR" sz="1400" dirty="0" smtClean="0"/>
              <a:t>ID3D11Device</a:t>
            </a:r>
            <a:r>
              <a:rPr lang="en-US" altLang="ko-KR" sz="1400" dirty="0"/>
              <a:t>::</a:t>
            </a:r>
            <a:r>
              <a:rPr lang="en-US" altLang="ko-KR" sz="1400" dirty="0" err="1" smtClean="0"/>
              <a:t>CreateShaderResourceView</a:t>
            </a:r>
            <a:r>
              <a:rPr lang="en-US" altLang="ko-KR" sz="1400" dirty="0" smtClean="0"/>
              <a:t>()</a:t>
            </a:r>
            <a:endParaRPr lang="en-US" altLang="ko-KR" sz="1400" dirty="0"/>
          </a:p>
          <a:p>
            <a:r>
              <a:rPr lang="en-US" altLang="ko-KR" sz="1400" dirty="0" smtClean="0"/>
              <a:t>ID3D11Device</a:t>
            </a:r>
            <a:r>
              <a:rPr lang="en-US" altLang="ko-KR" sz="1400" dirty="0"/>
              <a:t>::</a:t>
            </a:r>
            <a:r>
              <a:rPr lang="en-US" altLang="ko-KR" sz="1400" dirty="0" err="1" smtClean="0"/>
              <a:t>CreateUnorderedAccessView</a:t>
            </a:r>
            <a:r>
              <a:rPr lang="en-US" altLang="ko-KR" sz="1400" dirty="0" smtClean="0"/>
              <a:t>()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136859" y="6433591"/>
            <a:ext cx="5899637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 smtClean="0"/>
              <a:t>void ID3D11View</a:t>
            </a:r>
            <a:r>
              <a:rPr lang="en-US" altLang="ko-KR" sz="1400" dirty="0"/>
              <a:t>::</a:t>
            </a:r>
            <a:r>
              <a:rPr lang="en-US" altLang="ko-KR" sz="1400" dirty="0" err="1" smtClean="0"/>
              <a:t>GetResource</a:t>
            </a:r>
            <a:r>
              <a:rPr lang="en-US" altLang="ko-KR" sz="1400" dirty="0" smtClean="0"/>
              <a:t>([</a:t>
            </a:r>
            <a:r>
              <a:rPr lang="en-US" altLang="ko-KR" sz="1400" dirty="0"/>
              <a:t>out] ID3D11Resource **</a:t>
            </a:r>
            <a:r>
              <a:rPr lang="en-US" altLang="ko-KR" sz="1400" dirty="0" err="1"/>
              <a:t>ppResource</a:t>
            </a:r>
            <a:r>
              <a:rPr lang="en-US" altLang="ko-KR" sz="1400" dirty="0"/>
              <a:t> ); </a:t>
            </a:r>
            <a:endParaRPr lang="en-US" altLang="ko-KR" sz="1400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6071466" y="3699029"/>
            <a:ext cx="2945281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ID3D11Device::</a:t>
            </a:r>
            <a:r>
              <a:rPr lang="en-US" altLang="ko-KR" sz="1400" dirty="0" err="1" smtClean="0"/>
              <a:t>CreateBuffer</a:t>
            </a:r>
            <a:r>
              <a:rPr lang="en-US" altLang="ko-KR" sz="1400" dirty="0" smtClean="0"/>
              <a:t>()</a:t>
            </a:r>
          </a:p>
          <a:p>
            <a:r>
              <a:rPr lang="en-US" altLang="ko-KR" sz="1400" dirty="0"/>
              <a:t>ID3D11Device::</a:t>
            </a:r>
            <a:r>
              <a:rPr lang="en-US" altLang="ko-KR" sz="1400" dirty="0" smtClean="0"/>
              <a:t>CreateTexture1D()</a:t>
            </a:r>
          </a:p>
          <a:p>
            <a:r>
              <a:rPr lang="en-US" altLang="ko-KR" sz="1400" dirty="0"/>
              <a:t>ID3D11Device::CreateTexture2D()</a:t>
            </a:r>
          </a:p>
          <a:p>
            <a:r>
              <a:rPr lang="en-US" altLang="ko-KR" sz="1400" dirty="0"/>
              <a:t>ID3D11Device::</a:t>
            </a:r>
            <a:r>
              <a:rPr lang="en-US" altLang="ko-KR" sz="1400" dirty="0" smtClean="0"/>
              <a:t>CreateTexture3D()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1763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Direct3D </a:t>
            </a:r>
            <a:r>
              <a:rPr lang="ko-KR" altLang="en-US" dirty="0"/>
              <a:t>파이프라인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ko-KR" b="1" dirty="0" smtClean="0">
                <a:solidFill>
                  <a:srgbClr val="0033CC"/>
                </a:solidFill>
              </a:rPr>
              <a:t>ID3D11Device</a:t>
            </a:r>
            <a:r>
              <a:rPr lang="en-US" altLang="ko-KR" b="1" dirty="0">
                <a:solidFill>
                  <a:srgbClr val="0033CC"/>
                </a:solidFill>
              </a:rPr>
              <a:t>::</a:t>
            </a:r>
            <a:r>
              <a:rPr lang="en-US" altLang="ko-KR" b="1" dirty="0" err="1" smtClean="0">
                <a:solidFill>
                  <a:srgbClr val="0033CC"/>
                </a:solidFill>
              </a:rPr>
              <a:t>CreateRenderTargetView</a:t>
            </a:r>
            <a:r>
              <a:rPr lang="en-US" altLang="ko-KR" b="1" dirty="0" smtClean="0">
                <a:solidFill>
                  <a:srgbClr val="0033CC"/>
                </a:solidFill>
              </a:rPr>
              <a:t>()</a:t>
            </a:r>
          </a:p>
          <a:p>
            <a:pPr lvl="1">
              <a:spcBef>
                <a:spcPts val="0"/>
              </a:spcBef>
            </a:pPr>
            <a:r>
              <a:rPr lang="ko-KR" altLang="en-US" dirty="0" smtClean="0"/>
              <a:t>리소스 데이터에 접근하기 위한 </a:t>
            </a:r>
            <a:r>
              <a:rPr lang="ko-KR" altLang="en-US" dirty="0" err="1" smtClean="0"/>
              <a:t>렌더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타겟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생성한다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/>
            <a:endParaRPr lang="en-US" altLang="ko-KR" sz="2000" b="1" dirty="0"/>
          </a:p>
          <a:p>
            <a:pPr lvl="2"/>
            <a:endParaRPr lang="ko-KR" altLang="en-US" sz="2000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sz="2400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sz="2400" dirty="0"/>
          </a:p>
          <a:p>
            <a:pPr lvl="0">
              <a:spcBef>
                <a:spcPts val="0"/>
              </a:spcBef>
            </a:pPr>
            <a:r>
              <a:rPr lang="en-US" altLang="ko-KR" b="1" dirty="0">
                <a:solidFill>
                  <a:srgbClr val="0033CC"/>
                </a:solidFill>
              </a:rPr>
              <a:t>ID3D11DeviceContext::</a:t>
            </a:r>
            <a:r>
              <a:rPr lang="en-US" altLang="ko-KR" b="1" dirty="0" err="1">
                <a:solidFill>
                  <a:srgbClr val="0033CC"/>
                </a:solidFill>
              </a:rPr>
              <a:t>ClearRenderTargetView</a:t>
            </a:r>
            <a:r>
              <a:rPr lang="en-US" altLang="ko-KR" b="1" dirty="0">
                <a:solidFill>
                  <a:srgbClr val="0033CC"/>
                </a:solidFill>
              </a:rPr>
              <a:t>()</a:t>
            </a:r>
          </a:p>
          <a:p>
            <a:pPr lvl="1">
              <a:spcBef>
                <a:spcPts val="0"/>
              </a:spcBef>
            </a:pPr>
            <a:r>
              <a:rPr lang="ko-KR" altLang="en-US" dirty="0" err="1"/>
              <a:t>렌더</a:t>
            </a:r>
            <a:r>
              <a:rPr lang="ko-KR" altLang="en-US" dirty="0"/>
              <a:t> </a:t>
            </a:r>
            <a:r>
              <a:rPr lang="ko-KR" altLang="en-US" dirty="0" err="1"/>
              <a:t>타겟의</a:t>
            </a:r>
            <a:r>
              <a:rPr lang="ko-KR" altLang="en-US" dirty="0"/>
              <a:t> 모든 원소</a:t>
            </a:r>
            <a:r>
              <a:rPr lang="en-US" altLang="ko-KR" dirty="0"/>
              <a:t>(</a:t>
            </a:r>
            <a:r>
              <a:rPr lang="ko-KR" altLang="en-US" dirty="0"/>
              <a:t>픽셀</a:t>
            </a:r>
            <a:r>
              <a:rPr lang="en-US" altLang="ko-KR" dirty="0"/>
              <a:t>)</a:t>
            </a:r>
            <a:r>
              <a:rPr lang="ko-KR" altLang="en-US" dirty="0"/>
              <a:t>를 하나의 색상으로 지운다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7070" y="1504644"/>
            <a:ext cx="9038283" cy="1152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굴림" pitchFamily="50" charset="-127"/>
              </a:rPr>
              <a:t>HRESULT </a:t>
            </a:r>
            <a:r>
              <a:rPr lang="en-US" altLang="ko-KR" sz="1400" dirty="0" smtClean="0"/>
              <a:t>ID3D11Device::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굴림" pitchFamily="50" charset="-127"/>
                <a:cs typeface="굴림" pitchFamily="50" charset="-127"/>
              </a:rPr>
              <a:t>CreateRenderTargetView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굴림" pitchFamily="50" charset="-127"/>
              </a:rPr>
              <a:t>(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dirty="0">
                <a:solidFill>
                  <a:schemeClr val="tx1"/>
                </a:solidFill>
                <a:latin typeface="+mj-lt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+mj-lt"/>
                <a:ea typeface="굴림" pitchFamily="50" charset="-127"/>
                <a:cs typeface="굴림" pitchFamily="50" charset="-127"/>
              </a:rPr>
              <a:t> 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굴림" pitchFamily="50" charset="-127"/>
              </a:rPr>
              <a:t>[in] ID3D11Resource *pResource,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dirty="0">
                <a:solidFill>
                  <a:schemeClr val="tx1"/>
                </a:solidFill>
                <a:latin typeface="+mj-lt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+mj-lt"/>
                <a:ea typeface="굴림" pitchFamily="50" charset="-127"/>
                <a:cs typeface="굴림" pitchFamily="50" charset="-127"/>
              </a:rPr>
              <a:t> 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굴림" pitchFamily="50" charset="-127"/>
              </a:rPr>
              <a:t>[in] D3D11_RENDER_TARGET_VIEW_DESC *pDesc,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dirty="0">
                <a:solidFill>
                  <a:schemeClr val="tx1"/>
                </a:solidFill>
                <a:latin typeface="+mj-lt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+mj-lt"/>
                <a:ea typeface="굴림" pitchFamily="50" charset="-127"/>
                <a:cs typeface="굴림" pitchFamily="50" charset="-127"/>
              </a:rPr>
              <a:t> 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굴림" pitchFamily="50" charset="-127"/>
              </a:rPr>
              <a:t>[out]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굴림" pitchFamily="50" charset="-127"/>
              </a:rPr>
              <a:t>ID3D11RenderTargetView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굴림" pitchFamily="50" charset="-127"/>
              </a:rPr>
              <a:t> **ppRTView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  <a:cs typeface="굴림" pitchFamily="50" charset="-127"/>
              </a:rPr>
              <a:t>);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23528" y="2458171"/>
            <a:ext cx="8424936" cy="11695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 smtClean="0"/>
              <a:t>ID3D11Texture2D </a:t>
            </a:r>
            <a:r>
              <a:rPr lang="en-US" altLang="ko-KR" sz="1400" dirty="0"/>
              <a:t>*pd3dBackBuffer;</a:t>
            </a:r>
          </a:p>
          <a:p>
            <a:r>
              <a:rPr lang="en-US" altLang="ko-KR" sz="1400" dirty="0" err="1" smtClean="0"/>
              <a:t>m_pDXGISwapChain</a:t>
            </a:r>
            <a:r>
              <a:rPr lang="en-US" altLang="ko-KR" sz="1400" dirty="0" smtClean="0"/>
              <a:t>-</a:t>
            </a:r>
            <a:r>
              <a:rPr lang="en-US" altLang="ko-KR" sz="1400" dirty="0"/>
              <a:t>&gt;</a:t>
            </a:r>
            <a:r>
              <a:rPr lang="en-US" altLang="ko-KR" sz="1400" b="1" dirty="0"/>
              <a:t>GetBuffer</a:t>
            </a:r>
            <a:r>
              <a:rPr lang="en-US" altLang="ko-KR" sz="1400" dirty="0"/>
              <a:t>(0, __</a:t>
            </a:r>
            <a:r>
              <a:rPr lang="en-US" altLang="ko-KR" sz="1400" dirty="0" err="1"/>
              <a:t>uuidof</a:t>
            </a:r>
            <a:r>
              <a:rPr lang="en-US" altLang="ko-KR" sz="1400" dirty="0"/>
              <a:t>(ID3D11Texture2D), (LPVOID *)&amp;pd3dBackBuffer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m_pd3dDevice-</a:t>
            </a:r>
            <a:r>
              <a:rPr lang="en-US" altLang="ko-KR" sz="1400" dirty="0"/>
              <a:t>&gt;</a:t>
            </a:r>
            <a:r>
              <a:rPr lang="en-US" altLang="ko-KR" sz="1400" b="1" dirty="0" err="1">
                <a:solidFill>
                  <a:srgbClr val="0000FF"/>
                </a:solidFill>
              </a:rPr>
              <a:t>CreateRenderTargetView</a:t>
            </a:r>
            <a:r>
              <a:rPr lang="en-US" altLang="ko-KR" sz="1400" dirty="0"/>
              <a:t>(pd3dBackBuffer, </a:t>
            </a:r>
            <a:r>
              <a:rPr lang="en-US" altLang="ko-KR" sz="1400" b="1" dirty="0">
                <a:solidFill>
                  <a:srgbClr val="C00000"/>
                </a:solidFill>
              </a:rPr>
              <a:t>NULL</a:t>
            </a:r>
            <a:r>
              <a:rPr lang="en-US" altLang="ko-KR" sz="1400" dirty="0"/>
              <a:t>, &amp;m_pd3dRenderTargetView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if </a:t>
            </a:r>
            <a:r>
              <a:rPr lang="en-US" altLang="ko-KR" sz="1400" dirty="0"/>
              <a:t>(pd3dBackBuffer) pd3dBackBuffer-&gt;Release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m_pd3dDeviceContext-</a:t>
            </a:r>
            <a:r>
              <a:rPr lang="en-US" altLang="ko-KR" sz="1400" dirty="0"/>
              <a:t>&gt;</a:t>
            </a:r>
            <a:r>
              <a:rPr lang="en-US" altLang="ko-KR" sz="1400" b="1" dirty="0" err="1">
                <a:solidFill>
                  <a:srgbClr val="0000FF"/>
                </a:solidFill>
              </a:rPr>
              <a:t>OMSetRenderTargets</a:t>
            </a:r>
            <a:r>
              <a:rPr lang="en-US" altLang="ko-KR" sz="1400" dirty="0"/>
              <a:t>(1, &amp;m_pd3dRenderTargetView, </a:t>
            </a:r>
            <a:r>
              <a:rPr lang="en-US" altLang="ko-KR" sz="1400" dirty="0" smtClean="0"/>
              <a:t>NULL);</a:t>
            </a:r>
            <a:endParaRPr lang="en-US" altLang="ko-KR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4332826" y="1626242"/>
            <a:ext cx="4716000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 smtClean="0"/>
              <a:t>ID3D11Device *m_pd3dDevice;</a:t>
            </a:r>
          </a:p>
          <a:p>
            <a:r>
              <a:rPr lang="en-US" altLang="ko-KR" sz="1400" dirty="0"/>
              <a:t>ID3D11DeviceContext *m_pd3dDeviceContext;</a:t>
            </a:r>
          </a:p>
          <a:p>
            <a:r>
              <a:rPr lang="en-US" altLang="ko-KR" sz="1400" dirty="0" smtClean="0"/>
              <a:t>IDXGISwapChain *</a:t>
            </a:r>
            <a:r>
              <a:rPr lang="en-US" altLang="ko-KR" sz="1400" dirty="0" err="1"/>
              <a:t>m_pDXGISwapChain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b="1" dirty="0">
                <a:solidFill>
                  <a:srgbClr val="0000FF"/>
                </a:solidFill>
              </a:rPr>
              <a:t>ID3D11RenderTargetView *m_pd3dRenderTargetView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;</a:t>
            </a:r>
            <a:endParaRPr lang="en-US" altLang="ko-KR" sz="1400" b="1" dirty="0">
              <a:solidFill>
                <a:srgbClr val="0000FF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070" y="5508246"/>
            <a:ext cx="9038283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void ID3D11DeviceContext::</a:t>
            </a:r>
            <a:r>
              <a:rPr lang="en-US" altLang="ko-KR" sz="1400" b="1" dirty="0" err="1">
                <a:solidFill>
                  <a:srgbClr val="C00000"/>
                </a:solidFill>
              </a:rPr>
              <a:t>ClearRenderTargetView</a:t>
            </a:r>
            <a:r>
              <a:rPr lang="en-US" altLang="ko-KR" sz="1400" dirty="0"/>
              <a:t>(</a:t>
            </a:r>
          </a:p>
          <a:p>
            <a:pPr fontAlgn="base" latinLnBrk="0"/>
            <a:r>
              <a:rPr lang="en-US" altLang="ko-KR" sz="1400" dirty="0" smtClean="0"/>
              <a:t>   [</a:t>
            </a:r>
            <a:r>
              <a:rPr lang="en-US" altLang="ko-KR" sz="1400" dirty="0"/>
              <a:t>in] ID3D11RenderTargetView *</a:t>
            </a:r>
            <a:r>
              <a:rPr lang="en-US" altLang="ko-KR" sz="1400" dirty="0" err="1"/>
              <a:t>pRenderTargetView</a:t>
            </a:r>
            <a:r>
              <a:rPr lang="en-US" altLang="ko-KR" sz="1400" dirty="0"/>
              <a:t>,</a:t>
            </a:r>
          </a:p>
          <a:p>
            <a:pPr fontAlgn="base" latinLnBrk="0"/>
            <a:r>
              <a:rPr lang="en-US" altLang="ko-KR" sz="1400" dirty="0" smtClean="0"/>
              <a:t>   [</a:t>
            </a:r>
            <a:r>
              <a:rPr lang="en-US" altLang="ko-KR" sz="1400" dirty="0"/>
              <a:t>in] 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FLOAT </a:t>
            </a:r>
            <a:r>
              <a:rPr lang="en-US" altLang="ko-KR" sz="1400" dirty="0" smtClean="0"/>
              <a:t>*</a:t>
            </a:r>
            <a:r>
              <a:rPr lang="en-US" altLang="ko-KR" sz="1400" dirty="0" err="1" smtClean="0"/>
              <a:t>pColorRGBA</a:t>
            </a:r>
            <a:endParaRPr lang="en-US" altLang="ko-KR" sz="1400" dirty="0"/>
          </a:p>
          <a:p>
            <a:pPr fontAlgn="base" latinLnBrk="0"/>
            <a:r>
              <a:rPr lang="en-US" altLang="ko-KR" sz="1400" dirty="0"/>
              <a:t>);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23528" y="6276023"/>
            <a:ext cx="8424936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float </a:t>
            </a:r>
            <a:r>
              <a:rPr lang="en-US" altLang="ko-KR" sz="1400" dirty="0" err="1"/>
              <a:t>fClearColor</a:t>
            </a:r>
            <a:r>
              <a:rPr lang="en-US" altLang="ko-KR" sz="1400" dirty="0"/>
              <a:t>[4] = { 0.0f, 0.0f, 1.0f, 1.0f }; // RGBA</a:t>
            </a:r>
          </a:p>
          <a:p>
            <a:pPr fontAlgn="base" latinLnBrk="0"/>
            <a:r>
              <a:rPr lang="en-US" altLang="ko-KR" sz="1400" dirty="0" smtClean="0"/>
              <a:t>m_pd3dDeviceContext-</a:t>
            </a:r>
            <a:r>
              <a:rPr lang="en-US" altLang="ko-KR" sz="1400" dirty="0"/>
              <a:t>&gt;</a:t>
            </a:r>
            <a:r>
              <a:rPr lang="en-US" altLang="ko-KR" sz="1400" b="1" dirty="0" err="1">
                <a:solidFill>
                  <a:srgbClr val="0000FF"/>
                </a:solidFill>
              </a:rPr>
              <a:t>ClearRenderTargetView</a:t>
            </a:r>
            <a:r>
              <a:rPr lang="en-US" altLang="ko-KR" sz="1400" dirty="0"/>
              <a:t>(m_pd3dRenderTargetView, </a:t>
            </a:r>
            <a:r>
              <a:rPr lang="en-US" altLang="ko-KR" sz="1400" dirty="0" err="1"/>
              <a:t>fClearColor</a:t>
            </a:r>
            <a:r>
              <a:rPr lang="en-US" altLang="ko-KR" sz="1400" dirty="0"/>
              <a:t>);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7069" y="3693882"/>
            <a:ext cx="9038283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void ID3D11DeviceContext::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OMSetRenderTargets</a:t>
            </a:r>
            <a:r>
              <a:rPr lang="en-US" altLang="ko-KR" sz="1400" dirty="0"/>
              <a:t>(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[</a:t>
            </a:r>
            <a:r>
              <a:rPr lang="en-US" altLang="ko-KR" sz="1400" dirty="0"/>
              <a:t>in] UINT </a:t>
            </a:r>
            <a:r>
              <a:rPr lang="en-US" altLang="ko-KR" sz="1400" dirty="0" err="1"/>
              <a:t>NumViews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[</a:t>
            </a:r>
            <a:r>
              <a:rPr lang="en-US" altLang="ko-KR" sz="1400" dirty="0"/>
              <a:t>in] ID3D11RenderTargetView </a:t>
            </a:r>
            <a:r>
              <a:rPr lang="en-US" altLang="ko-KR" sz="1400" dirty="0" smtClean="0"/>
              <a:t>**</a:t>
            </a:r>
            <a:r>
              <a:rPr lang="en-US" altLang="ko-KR" sz="1400" dirty="0" err="1"/>
              <a:t>ppRenderTargetViews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[</a:t>
            </a:r>
            <a:r>
              <a:rPr lang="en-US" altLang="ko-KR" sz="1400" dirty="0"/>
              <a:t>in] ID3D11DepthStencilView *</a:t>
            </a:r>
            <a:r>
              <a:rPr lang="en-US" altLang="ko-KR" sz="1400" dirty="0" err="1"/>
              <a:t>pDepthStencilView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); </a:t>
            </a:r>
            <a:endParaRPr lang="en-US" altLang="ko-KR" sz="1400" b="1" dirty="0">
              <a:solidFill>
                <a:srgbClr val="0000FF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4932040" y="3927618"/>
          <a:ext cx="3888433" cy="702078"/>
        </p:xfrm>
        <a:graphic>
          <a:graphicData uri="http://schemas.openxmlformats.org/drawingml/2006/table">
            <a:tbl>
              <a:tblPr/>
              <a:tblGrid>
                <a:gridCol w="1944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026"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en-US" altLang="ko-KR" sz="1400" dirty="0" err="1" smtClean="0"/>
                        <a:t>NumViews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53881" marR="53881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렌더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타겟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400" b="0" kern="1200" err="1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뷰의</a:t>
                      </a:r>
                      <a:r>
                        <a:rPr lang="ko-KR" altLang="en-US" sz="1400" b="0" kern="120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개수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(8)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en-US" altLang="ko-KR" sz="1400" dirty="0" err="1" smtClean="0"/>
                        <a:t>ppRenderTargetViews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53881" marR="53881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0" fontAlgn="base" latinLnBrk="0" hangingPunct="0"/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렌더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타겟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뷰들의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배열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pDepthStencilView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53881" marR="53881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0" fontAlgn="base" latinLnBrk="0" hangingPunct="0"/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깊이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스텐실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뷰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69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Direct3D </a:t>
            </a:r>
            <a:r>
              <a:rPr lang="ko-KR" altLang="en-US" dirty="0"/>
              <a:t>파이프라인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ko-KR" altLang="en-US" b="1" dirty="0" err="1">
                <a:solidFill>
                  <a:srgbClr val="0033CC"/>
                </a:solidFill>
              </a:rPr>
              <a:t>렌더</a:t>
            </a:r>
            <a:r>
              <a:rPr lang="ko-KR" altLang="en-US" b="1" dirty="0">
                <a:solidFill>
                  <a:srgbClr val="0033CC"/>
                </a:solidFill>
              </a:rPr>
              <a:t> </a:t>
            </a:r>
            <a:r>
              <a:rPr lang="ko-KR" altLang="en-US" b="1" dirty="0" err="1">
                <a:solidFill>
                  <a:srgbClr val="0033CC"/>
                </a:solidFill>
              </a:rPr>
              <a:t>타겟</a:t>
            </a:r>
            <a:r>
              <a:rPr lang="en-US" altLang="ko-KR" b="1" dirty="0">
                <a:solidFill>
                  <a:srgbClr val="0033CC"/>
                </a:solidFill>
              </a:rPr>
              <a:t>(Render Target</a:t>
            </a:r>
            <a:r>
              <a:rPr lang="en-US" altLang="ko-KR" b="1" dirty="0" smtClean="0">
                <a:solidFill>
                  <a:srgbClr val="0033CC"/>
                </a:solidFill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299478" y="2326020"/>
            <a:ext cx="2088232" cy="15841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텍스쳐</a:t>
            </a:r>
            <a:endParaRPr lang="ko-KR" altLang="en-US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127205" y="2207608"/>
            <a:ext cx="1656184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렌더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타겟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뷰</a:t>
            </a: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 rot="16200000">
            <a:off x="2587145" y="2243580"/>
            <a:ext cx="360040" cy="50405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17" idx="3"/>
          </p:cNvCxnSpPr>
          <p:nvPr/>
        </p:nvCxnSpPr>
        <p:spPr>
          <a:xfrm>
            <a:off x="4783389" y="2495608"/>
            <a:ext cx="50405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6343594" y="1648545"/>
            <a:ext cx="0" cy="62001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25958" y="1905510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SV_Target0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5299478" y="4102202"/>
            <a:ext cx="2088232" cy="15841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후면버퍼</a:t>
            </a:r>
            <a:endParaRPr lang="ko-KR" altLang="en-US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27205" y="4614960"/>
            <a:ext cx="1656184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렌더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타겟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뷰</a:t>
            </a: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2" name="아래쪽 화살표 31"/>
          <p:cNvSpPr/>
          <p:nvPr/>
        </p:nvSpPr>
        <p:spPr>
          <a:xfrm rot="16200000">
            <a:off x="2587145" y="4650932"/>
            <a:ext cx="360040" cy="504056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30" idx="3"/>
          </p:cNvCxnSpPr>
          <p:nvPr/>
        </p:nvCxnSpPr>
        <p:spPr>
          <a:xfrm>
            <a:off x="4783389" y="4902960"/>
            <a:ext cx="50405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3127205" y="3464494"/>
            <a:ext cx="1656184" cy="57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쉐이더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리소스 </a:t>
            </a:r>
            <a:r>
              <a:rPr lang="ko-KR" altLang="en-US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뷰</a:t>
            </a: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cxnSp>
        <p:nvCxnSpPr>
          <p:cNvPr id="37" name="직선 화살표 연결선 36"/>
          <p:cNvCxnSpPr>
            <a:endCxn id="36" idx="3"/>
          </p:cNvCxnSpPr>
          <p:nvPr/>
        </p:nvCxnSpPr>
        <p:spPr>
          <a:xfrm flipH="1" flipV="1">
            <a:off x="4783389" y="3752494"/>
            <a:ext cx="504056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아래쪽 화살표 38"/>
          <p:cNvSpPr/>
          <p:nvPr/>
        </p:nvSpPr>
        <p:spPr>
          <a:xfrm rot="5400000" flipH="1">
            <a:off x="2595745" y="3500466"/>
            <a:ext cx="360040" cy="5040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466650" y="2063456"/>
            <a:ext cx="36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00317" y="3279828"/>
            <a:ext cx="42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71651" y="44734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3327767" y="5196485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SV_Target0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503956" y="2132856"/>
            <a:ext cx="920369" cy="738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sz="1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쉐이더</a:t>
            </a:r>
            <a:endParaRPr lang="en-US" altLang="ko-KR" sz="1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endParaRPr lang="ko-KR" altLang="en-US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03956" y="3480418"/>
            <a:ext cx="920369" cy="17235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endParaRPr lang="en-US" altLang="ko-KR" sz="1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endParaRPr lang="en-US" altLang="ko-KR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쉐이더</a:t>
            </a:r>
            <a:endParaRPr lang="en-US" altLang="ko-KR" sz="1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endParaRPr lang="en-US" altLang="ko-KR" sz="1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endParaRPr lang="ko-KR" altLang="en-US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299478" y="6236151"/>
            <a:ext cx="3410485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400" b="1" dirty="0" err="1"/>
              <a:t>m_pDXGISwapChain</a:t>
            </a:r>
            <a:r>
              <a:rPr lang="en-US" altLang="ko-KR" sz="1400" b="1" dirty="0"/>
              <a:t>-&gt;</a:t>
            </a:r>
            <a:r>
              <a:rPr lang="en-US" altLang="ko-KR" sz="1400" b="1" dirty="0" err="1" smtClean="0"/>
              <a:t>GetBuffer</a:t>
            </a:r>
            <a:r>
              <a:rPr lang="en-US" altLang="ko-KR" sz="1400" b="1" dirty="0" smtClean="0"/>
              <a:t>(0, ...)</a:t>
            </a:r>
            <a:endParaRPr lang="ko-KR" altLang="en-US" sz="1400" b="1" dirty="0"/>
          </a:p>
        </p:txBody>
      </p:sp>
      <p:cxnSp>
        <p:nvCxnSpPr>
          <p:cNvPr id="48" name="직선 화살표 연결선 47"/>
          <p:cNvCxnSpPr>
            <a:endCxn id="29" idx="2"/>
          </p:cNvCxnSpPr>
          <p:nvPr/>
        </p:nvCxnSpPr>
        <p:spPr>
          <a:xfrm flipV="1">
            <a:off x="6343594" y="5686378"/>
            <a:ext cx="0" cy="53119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299478" y="1414329"/>
            <a:ext cx="316843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ID3D11Device::</a:t>
            </a:r>
            <a:r>
              <a:rPr lang="en-US" altLang="ko-KR" sz="1400" b="1" dirty="0" smtClean="0"/>
              <a:t>CreateTexture2D(...)</a:t>
            </a:r>
            <a:endParaRPr lang="ko-KR" altLang="en-US" sz="1400" b="1" dirty="0"/>
          </a:p>
        </p:txBody>
      </p:sp>
      <p:sp>
        <p:nvSpPr>
          <p:cNvPr id="49" name="직사각형 48"/>
          <p:cNvSpPr/>
          <p:nvPr/>
        </p:nvSpPr>
        <p:spPr>
          <a:xfrm>
            <a:off x="385789" y="1412776"/>
            <a:ext cx="4198847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ID3D11DeviceContext::</a:t>
            </a:r>
            <a:r>
              <a:rPr lang="en-US" altLang="ko-KR" sz="1400" b="1" dirty="0" err="1"/>
              <a:t>OMSetRenderTargets</a:t>
            </a:r>
            <a:r>
              <a:rPr lang="en-US" altLang="ko-KR" sz="1400" b="1" dirty="0" smtClean="0"/>
              <a:t>(...)</a:t>
            </a:r>
            <a:endParaRPr lang="ko-KR" altLang="en-US" sz="1400" b="1" dirty="0"/>
          </a:p>
        </p:txBody>
      </p:sp>
      <p:sp>
        <p:nvSpPr>
          <p:cNvPr id="50" name="직사각형 49"/>
          <p:cNvSpPr/>
          <p:nvPr/>
        </p:nvSpPr>
        <p:spPr>
          <a:xfrm>
            <a:off x="425928" y="5805264"/>
            <a:ext cx="4074064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400" b="1" dirty="0"/>
              <a:t>ID3D11Device::</a:t>
            </a:r>
            <a:r>
              <a:rPr lang="en-US" altLang="ko-KR" sz="1400" b="1" dirty="0" err="1"/>
              <a:t>CreateRenderTargetView</a:t>
            </a:r>
            <a:r>
              <a:rPr lang="en-US" altLang="ko-KR" sz="1400" b="1" dirty="0" smtClean="0"/>
              <a:t>(...)</a:t>
            </a:r>
          </a:p>
          <a:p>
            <a:r>
              <a:rPr lang="en-US" altLang="ko-KR" sz="1400" b="1" dirty="0"/>
              <a:t>ID3D11Device::</a:t>
            </a:r>
            <a:r>
              <a:rPr lang="en-US" altLang="ko-KR" sz="1400" b="1" dirty="0" err="1"/>
              <a:t>CreateDepthStencilView</a:t>
            </a:r>
            <a:r>
              <a:rPr lang="en-US" altLang="ko-KR" sz="1400" b="1" dirty="0" smtClean="0"/>
              <a:t>(...) </a:t>
            </a:r>
          </a:p>
          <a:p>
            <a:r>
              <a:rPr lang="en-US" altLang="ko-KR" sz="1400" b="1" dirty="0"/>
              <a:t>ID3D11Device::</a:t>
            </a:r>
            <a:r>
              <a:rPr lang="en-US" altLang="ko-KR" sz="1400" b="1" dirty="0" err="1"/>
              <a:t>CreateShaderResourceView</a:t>
            </a:r>
            <a:r>
              <a:rPr lang="en-US" altLang="ko-KR" sz="1400" b="1" dirty="0" smtClean="0"/>
              <a:t>(...)</a:t>
            </a:r>
            <a:endParaRPr lang="en-US" altLang="ko-KR" sz="1400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127205" y="2832843"/>
            <a:ext cx="1656184" cy="576000"/>
          </a:xfrm>
          <a:prstGeom prst="roundRect">
            <a:avLst/>
          </a:prstGeom>
          <a:ln w="15875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깊이 스텐실 </a:t>
            </a:r>
            <a:r>
              <a:rPr lang="ko-KR" altLang="en-US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뷰</a:t>
            </a: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059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Direct3D </a:t>
            </a:r>
            <a:r>
              <a:rPr lang="ko-KR" altLang="en-US" dirty="0"/>
              <a:t>파이프라인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ko-KR" altLang="en-US" b="1" dirty="0">
                <a:solidFill>
                  <a:srgbClr val="0033CC"/>
                </a:solidFill>
              </a:rPr>
              <a:t>후처리</a:t>
            </a:r>
            <a:r>
              <a:rPr lang="en-US" altLang="ko-KR" b="1" dirty="0">
                <a:solidFill>
                  <a:srgbClr val="0033CC"/>
                </a:solidFill>
              </a:rPr>
              <a:t>(</a:t>
            </a:r>
            <a:r>
              <a:rPr lang="en-US" altLang="ko-KR" b="1" dirty="0" err="1">
                <a:solidFill>
                  <a:srgbClr val="0033CC"/>
                </a:solidFill>
              </a:rPr>
              <a:t>PostProcessing</a:t>
            </a:r>
            <a:r>
              <a:rPr lang="en-US" altLang="ko-KR" b="1" dirty="0">
                <a:solidFill>
                  <a:srgbClr val="0033CC"/>
                </a:solidFill>
              </a:rPr>
              <a:t>)</a:t>
            </a:r>
            <a:endParaRPr lang="en-US" altLang="ko-KR" b="1" dirty="0" smtClean="0">
              <a:solidFill>
                <a:srgbClr val="0033CC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299478" y="2256438"/>
            <a:ext cx="2088232" cy="15841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텍스쳐</a:t>
            </a:r>
            <a:endParaRPr lang="ko-KR" altLang="en-US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127205" y="2207608"/>
            <a:ext cx="1656184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렌더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타겟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뷰</a:t>
            </a: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 rot="16200000">
            <a:off x="2587145" y="2243580"/>
            <a:ext cx="360040" cy="50405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17" idx="3"/>
          </p:cNvCxnSpPr>
          <p:nvPr/>
        </p:nvCxnSpPr>
        <p:spPr>
          <a:xfrm>
            <a:off x="4783389" y="2495608"/>
            <a:ext cx="50405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6343594" y="1648545"/>
            <a:ext cx="0" cy="62001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25958" y="1905510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SV_Target0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5299478" y="3971156"/>
            <a:ext cx="2088232" cy="15841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후면버퍼</a:t>
            </a:r>
            <a:endParaRPr lang="ko-KR" altLang="en-US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27205" y="4483914"/>
            <a:ext cx="1656184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렌더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타겟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뷰</a:t>
            </a: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2" name="아래쪽 화살표 31"/>
          <p:cNvSpPr/>
          <p:nvPr/>
        </p:nvSpPr>
        <p:spPr>
          <a:xfrm rot="16200000">
            <a:off x="2587145" y="4519886"/>
            <a:ext cx="360040" cy="504056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30" idx="3"/>
          </p:cNvCxnSpPr>
          <p:nvPr/>
        </p:nvCxnSpPr>
        <p:spPr>
          <a:xfrm>
            <a:off x="4783389" y="4771914"/>
            <a:ext cx="50405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3127205" y="3333448"/>
            <a:ext cx="1656184" cy="57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쉐이더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리소스 </a:t>
            </a:r>
            <a:r>
              <a:rPr lang="ko-KR" altLang="en-US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뷰</a:t>
            </a: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cxnSp>
        <p:nvCxnSpPr>
          <p:cNvPr id="37" name="직선 화살표 연결선 36"/>
          <p:cNvCxnSpPr>
            <a:endCxn id="36" idx="3"/>
          </p:cNvCxnSpPr>
          <p:nvPr/>
        </p:nvCxnSpPr>
        <p:spPr>
          <a:xfrm flipH="1" flipV="1">
            <a:off x="4783389" y="3621448"/>
            <a:ext cx="504056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아래쪽 화살표 38"/>
          <p:cNvSpPr/>
          <p:nvPr/>
        </p:nvSpPr>
        <p:spPr>
          <a:xfrm rot="5400000" flipH="1">
            <a:off x="2595745" y="3369420"/>
            <a:ext cx="360040" cy="5040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466650" y="2063456"/>
            <a:ext cx="36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00317" y="3148782"/>
            <a:ext cx="42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71651" y="434236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3327767" y="5065439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SV_Target0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503956" y="2132856"/>
            <a:ext cx="920369" cy="738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sz="1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쉐이더</a:t>
            </a:r>
            <a:endParaRPr lang="en-US" altLang="ko-KR" sz="1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endParaRPr lang="ko-KR" altLang="en-US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03956" y="3349372"/>
            <a:ext cx="920369" cy="17235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endParaRPr lang="en-US" altLang="ko-KR" sz="1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endParaRPr lang="en-US" altLang="ko-KR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쉐이더</a:t>
            </a:r>
            <a:endParaRPr lang="en-US" altLang="ko-KR" sz="1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endParaRPr lang="en-US" altLang="ko-KR" sz="1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endParaRPr lang="ko-KR" altLang="en-US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299478" y="6086521"/>
            <a:ext cx="3410485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400" b="1" dirty="0" err="1"/>
              <a:t>m_pDXGISwapChain</a:t>
            </a:r>
            <a:r>
              <a:rPr lang="en-US" altLang="ko-KR" sz="1400" b="1" dirty="0"/>
              <a:t>-&gt;</a:t>
            </a:r>
            <a:r>
              <a:rPr lang="en-US" altLang="ko-KR" sz="1400" b="1" dirty="0" err="1" smtClean="0"/>
              <a:t>GetBuffer</a:t>
            </a:r>
            <a:r>
              <a:rPr lang="en-US" altLang="ko-KR" sz="1400" b="1" dirty="0" smtClean="0"/>
              <a:t>(0, ...)</a:t>
            </a:r>
            <a:endParaRPr lang="ko-KR" altLang="en-US" sz="1400" b="1" dirty="0"/>
          </a:p>
        </p:txBody>
      </p:sp>
      <p:cxnSp>
        <p:nvCxnSpPr>
          <p:cNvPr id="48" name="직선 화살표 연결선 47"/>
          <p:cNvCxnSpPr>
            <a:endCxn id="29" idx="2"/>
          </p:cNvCxnSpPr>
          <p:nvPr/>
        </p:nvCxnSpPr>
        <p:spPr>
          <a:xfrm flipV="1">
            <a:off x="6343594" y="5555332"/>
            <a:ext cx="0" cy="53119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299478" y="1414329"/>
            <a:ext cx="316843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ID3D11Device::</a:t>
            </a:r>
            <a:r>
              <a:rPr lang="en-US" altLang="ko-KR" sz="1400" b="1" dirty="0" smtClean="0"/>
              <a:t>CreateTexture2D(...)</a:t>
            </a:r>
            <a:endParaRPr lang="ko-KR" altLang="en-US" sz="1400" b="1" dirty="0"/>
          </a:p>
        </p:txBody>
      </p:sp>
      <p:sp>
        <p:nvSpPr>
          <p:cNvPr id="49" name="직사각형 48"/>
          <p:cNvSpPr/>
          <p:nvPr/>
        </p:nvSpPr>
        <p:spPr>
          <a:xfrm>
            <a:off x="385789" y="1412776"/>
            <a:ext cx="4198847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ID3D11DeviceContext::</a:t>
            </a:r>
            <a:r>
              <a:rPr lang="en-US" altLang="ko-KR" sz="1400" b="1" dirty="0" err="1"/>
              <a:t>OMSetRenderTargets</a:t>
            </a:r>
            <a:r>
              <a:rPr lang="en-US" altLang="ko-KR" sz="1400" b="1" dirty="0" smtClean="0"/>
              <a:t>(...)</a:t>
            </a:r>
            <a:endParaRPr lang="ko-KR" altLang="en-US" sz="1400" b="1" dirty="0"/>
          </a:p>
        </p:txBody>
      </p:sp>
      <p:sp>
        <p:nvSpPr>
          <p:cNvPr id="50" name="직사각형 49"/>
          <p:cNvSpPr/>
          <p:nvPr/>
        </p:nvSpPr>
        <p:spPr>
          <a:xfrm>
            <a:off x="258216" y="6074132"/>
            <a:ext cx="4074064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400" b="1" dirty="0"/>
              <a:t>ID3D11Device::</a:t>
            </a:r>
            <a:r>
              <a:rPr lang="en-US" altLang="ko-KR" sz="1400" b="1" dirty="0" err="1"/>
              <a:t>CreateRenderTargetView</a:t>
            </a:r>
            <a:r>
              <a:rPr lang="en-US" altLang="ko-KR" sz="1400" b="1" dirty="0" smtClean="0"/>
              <a:t>(...)</a:t>
            </a:r>
          </a:p>
          <a:p>
            <a:r>
              <a:rPr lang="en-US" altLang="ko-KR" sz="1400" b="1" dirty="0"/>
              <a:t>ID3D11Device::</a:t>
            </a:r>
            <a:r>
              <a:rPr lang="en-US" altLang="ko-KR" sz="1400" b="1" dirty="0" err="1"/>
              <a:t>CreateShaderResourceView</a:t>
            </a:r>
            <a:r>
              <a:rPr lang="en-US" altLang="ko-KR" sz="1400" b="1" dirty="0" smtClean="0"/>
              <a:t>(...)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20019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블렌딩</a:t>
            </a:r>
            <a:r>
              <a:rPr lang="en-US" altLang="ko-KR" dirty="0"/>
              <a:t>(Blending)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빌보드</a:t>
            </a:r>
            <a:r>
              <a:rPr lang="en-US" altLang="ko-KR" b="1" dirty="0" smtClean="0"/>
              <a:t>(Billboard) </a:t>
            </a:r>
            <a:r>
              <a:rPr lang="ko-KR" altLang="en-US" b="1" dirty="0" smtClean="0"/>
              <a:t>기법</a:t>
            </a:r>
            <a:endParaRPr lang="en-US" altLang="ko-KR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66367" y="2463920"/>
            <a:ext cx="8798121" cy="26776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72000" tIns="36000" rIns="72000" bIns="36000">
            <a:noAutofit/>
          </a:bodyPr>
          <a:lstStyle/>
          <a:p>
            <a:r>
              <a:rPr lang="en-US" altLang="ko-KR" sz="1400" dirty="0"/>
              <a:t>void </a:t>
            </a:r>
            <a:r>
              <a:rPr lang="en-US" altLang="ko-KR" sz="1400" dirty="0" err="1"/>
              <a:t>CBillboardObject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SetLookAt</a:t>
            </a:r>
            <a:r>
              <a:rPr lang="en-US" altLang="ko-KR" sz="1400" dirty="0"/>
              <a:t>(D3DXVECTOR3&amp; d3dxvTarget</a:t>
            </a:r>
            <a:r>
              <a:rPr lang="en-US" altLang="ko-KR" sz="1400" dirty="0" smtClean="0"/>
              <a:t>) </a:t>
            </a:r>
          </a:p>
          <a:p>
            <a:r>
              <a:rPr lang="en-US" altLang="ko-KR" sz="1400" dirty="0" smtClean="0"/>
              <a:t>{</a:t>
            </a:r>
            <a:endParaRPr lang="en-US" altLang="ko-KR" sz="1400" dirty="0"/>
          </a:p>
          <a:p>
            <a:r>
              <a:rPr lang="en-US" altLang="ko-KR" sz="1400" dirty="0" smtClean="0"/>
              <a:t>    D3DXVECTOR3 d3dxvRight</a:t>
            </a:r>
            <a:r>
              <a:rPr lang="en-US" altLang="ko-KR" sz="1400" dirty="0"/>
              <a:t>, d3dxvUp(0.0f, 1.0f, 0.0f);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D3DXVECTOR3 </a:t>
            </a:r>
            <a:r>
              <a:rPr lang="en-US" altLang="ko-KR" sz="1400" dirty="0"/>
              <a:t>d3dxvPosition(m_d3dxmtxWorld._41, m_d3dxmtxWorld._42, m_d3dxmtxWorld._43);    </a:t>
            </a:r>
            <a:r>
              <a:rPr lang="en-US" altLang="ko-KR" sz="1400" dirty="0" smtClean="0"/>
              <a:t>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D3DXVECTOR3 d3dxvLook </a:t>
            </a:r>
            <a:r>
              <a:rPr lang="en-US" altLang="ko-KR" sz="1400" dirty="0"/>
              <a:t>= d3dxvTarget - d3dxvPosition;</a:t>
            </a:r>
          </a:p>
          <a:p>
            <a:r>
              <a:rPr lang="en-US" altLang="ko-KR" sz="1400" dirty="0" smtClean="0"/>
              <a:t>    D3DXVec3Normalize</a:t>
            </a:r>
            <a:r>
              <a:rPr lang="en-US" altLang="ko-KR" sz="1400" dirty="0"/>
              <a:t>(&amp;</a:t>
            </a:r>
            <a:r>
              <a:rPr lang="en-US" altLang="ko-KR" sz="1400" dirty="0" smtClean="0"/>
              <a:t>d3dxvLook, </a:t>
            </a:r>
            <a:r>
              <a:rPr lang="en-US" altLang="ko-KR" sz="1400" dirty="0"/>
              <a:t>&amp;</a:t>
            </a:r>
            <a:r>
              <a:rPr lang="en-US" altLang="ko-KR" sz="1400" dirty="0" smtClean="0"/>
              <a:t>d3dxvLook);</a:t>
            </a:r>
            <a:endParaRPr lang="en-US" altLang="ko-KR" sz="1400" dirty="0"/>
          </a:p>
          <a:p>
            <a:r>
              <a:rPr lang="en-US" altLang="ko-KR" sz="1400" dirty="0" smtClean="0"/>
              <a:t>    D3DXVec3Cross</a:t>
            </a:r>
            <a:r>
              <a:rPr lang="en-US" altLang="ko-KR" sz="1400" dirty="0"/>
              <a:t>(&amp;d3dxvRight, &amp;d3dxvUp, &amp;</a:t>
            </a:r>
            <a:r>
              <a:rPr lang="en-US" altLang="ko-KR" sz="1400" dirty="0" smtClean="0"/>
              <a:t>d3dxvLook);</a:t>
            </a:r>
            <a:endParaRPr lang="en-US" altLang="ko-KR" sz="1400" dirty="0"/>
          </a:p>
          <a:p>
            <a:r>
              <a:rPr lang="en-US" altLang="ko-KR" sz="1400" dirty="0" smtClean="0"/>
              <a:t>    D3DXVec3Normalize</a:t>
            </a:r>
            <a:r>
              <a:rPr lang="en-US" altLang="ko-KR" sz="1400" dirty="0"/>
              <a:t>(&amp;d3dxvRight, &amp;d3dxvRight);</a:t>
            </a:r>
          </a:p>
          <a:p>
            <a:r>
              <a:rPr lang="en-US" altLang="ko-KR" sz="1400" dirty="0" smtClean="0"/>
              <a:t>    m_d3dxmtxWorld</a:t>
            </a:r>
            <a:r>
              <a:rPr lang="en-US" altLang="ko-KR" sz="1400" dirty="0"/>
              <a:t>._11 = d3dxvRight.x; m_d3dxmtxWorld._12 = d3dxvRight.y; m_d3dxmtxWorld._13 </a:t>
            </a:r>
            <a:r>
              <a:rPr lang="en-US" altLang="ko-KR" sz="1400" dirty="0" smtClean="0"/>
              <a:t>=…;</a:t>
            </a:r>
            <a:endParaRPr lang="en-US" altLang="ko-KR" sz="1400" dirty="0"/>
          </a:p>
          <a:p>
            <a:r>
              <a:rPr lang="en-US" altLang="ko-KR" sz="1400" dirty="0" smtClean="0"/>
              <a:t>    m_d3dxmtxWorld</a:t>
            </a:r>
            <a:r>
              <a:rPr lang="en-US" altLang="ko-KR" sz="1400" dirty="0"/>
              <a:t>._21 = d3dxvUp.x; m_d3dxmtxWorld._22 = d3dxvUp.y; m_d3dxmtxWorld._23 </a:t>
            </a:r>
            <a:r>
              <a:rPr lang="en-US" altLang="ko-KR" sz="1400" dirty="0" smtClean="0"/>
              <a:t>=…;</a:t>
            </a:r>
            <a:endParaRPr lang="en-US" altLang="ko-KR" sz="1400" dirty="0"/>
          </a:p>
          <a:p>
            <a:r>
              <a:rPr lang="en-US" altLang="ko-KR" sz="1400" dirty="0" smtClean="0"/>
              <a:t>    m_d3dxmtxWorld</a:t>
            </a:r>
            <a:r>
              <a:rPr lang="en-US" altLang="ko-KR" sz="1400" dirty="0"/>
              <a:t>._31 = </a:t>
            </a:r>
            <a:r>
              <a:rPr lang="en-US" altLang="ko-KR" sz="1400" dirty="0" smtClean="0"/>
              <a:t>d3dxvLook.x</a:t>
            </a:r>
            <a:r>
              <a:rPr lang="en-US" altLang="ko-KR" sz="1400" dirty="0"/>
              <a:t>; m_d3dxmtxWorld._32 = </a:t>
            </a:r>
            <a:r>
              <a:rPr lang="en-US" altLang="ko-KR" sz="1400" dirty="0" smtClean="0"/>
              <a:t>d3dxvLook.y</a:t>
            </a:r>
            <a:r>
              <a:rPr lang="en-US" altLang="ko-KR" sz="1400" dirty="0"/>
              <a:t>; m_d3dxmtxWorld._33 </a:t>
            </a:r>
            <a:r>
              <a:rPr lang="en-US" altLang="ko-KR" sz="1400" dirty="0" smtClean="0"/>
              <a:t>=…;</a:t>
            </a:r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5" name="직사각형 4"/>
          <p:cNvSpPr/>
          <p:nvPr/>
        </p:nvSpPr>
        <p:spPr>
          <a:xfrm>
            <a:off x="166367" y="1214970"/>
            <a:ext cx="8798121" cy="11695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36000" bIns="36000">
            <a:spAutoFit/>
          </a:bodyPr>
          <a:lstStyle/>
          <a:p>
            <a:r>
              <a:rPr lang="en-US" altLang="ko-KR" sz="1400" dirty="0"/>
              <a:t>void </a:t>
            </a:r>
            <a:r>
              <a:rPr lang="en-US" altLang="ko-KR" sz="1400" dirty="0" err="1"/>
              <a:t>CBillboardObject</a:t>
            </a:r>
            <a:r>
              <a:rPr lang="en-US" altLang="ko-KR" sz="1400" dirty="0"/>
              <a:t>::Animate(float </a:t>
            </a:r>
            <a:r>
              <a:rPr lang="en-US" altLang="ko-KR" sz="1400" dirty="0" err="1"/>
              <a:t>fTimeElapsed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CCamera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pCamera</a:t>
            </a:r>
            <a:r>
              <a:rPr lang="en-US" altLang="ko-KR" sz="1400" dirty="0" smtClean="0"/>
              <a:t>) </a:t>
            </a:r>
          </a:p>
          <a:p>
            <a:r>
              <a:rPr lang="en-US" altLang="ko-KR" sz="1400" dirty="0" smtClean="0"/>
              <a:t>{</a:t>
            </a:r>
            <a:endParaRPr lang="en-US" altLang="ko-KR" sz="1400" dirty="0"/>
          </a:p>
          <a:p>
            <a:r>
              <a:rPr lang="en-US" altLang="ko-KR" sz="1400" dirty="0" smtClean="0"/>
              <a:t>    D3DXVECTOR3 </a:t>
            </a:r>
            <a:r>
              <a:rPr lang="en-US" altLang="ko-KR" sz="1400" dirty="0"/>
              <a:t>d3dxvCameraPosition = </a:t>
            </a:r>
            <a:r>
              <a:rPr lang="en-US" altLang="ko-KR" sz="1400" dirty="0" err="1"/>
              <a:t>pCamera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GetPosition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SetLookAt</a:t>
            </a:r>
            <a:r>
              <a:rPr lang="en-US" altLang="ko-KR" sz="1400" dirty="0" smtClean="0"/>
              <a:t>(d3dxvCameraPosition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5235564" y="3493466"/>
          <a:ext cx="3816424" cy="6400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9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</a:rPr>
                        <a:t>Right Vector x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</a:rPr>
                        <a:t>Right Vector y</a:t>
                      </a:r>
                      <a:endParaRPr lang="ko-KR" alt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</a:rPr>
                        <a:t>Right Vector z</a:t>
                      </a:r>
                      <a:endParaRPr lang="ko-KR" alt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rgbClr val="7030A0"/>
                          </a:solidFill>
                          <a:latin typeface="+mj-lt"/>
                        </a:rPr>
                        <a:t>0</a:t>
                      </a:r>
                      <a:endParaRPr lang="ko-KR" altLang="en-US" sz="1050" b="1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rgbClr val="0047D6"/>
                          </a:solidFill>
                        </a:rPr>
                        <a:t>Up Vector</a:t>
                      </a:r>
                      <a:r>
                        <a:rPr lang="en-US" altLang="ko-KR" sz="1050" b="1" baseline="0" dirty="0" smtClean="0">
                          <a:solidFill>
                            <a:srgbClr val="0047D6"/>
                          </a:solidFill>
                        </a:rPr>
                        <a:t> x</a:t>
                      </a:r>
                      <a:endParaRPr lang="ko-KR" altLang="en-US" sz="1050" b="1" dirty="0">
                        <a:solidFill>
                          <a:srgbClr val="0047D6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rgbClr val="0047D6"/>
                          </a:solidFill>
                        </a:rPr>
                        <a:t>Up Vector</a:t>
                      </a:r>
                      <a:r>
                        <a:rPr lang="en-US" altLang="ko-KR" sz="1050" b="1" baseline="0" dirty="0" smtClean="0">
                          <a:solidFill>
                            <a:srgbClr val="0047D6"/>
                          </a:solidFill>
                        </a:rPr>
                        <a:t> y</a:t>
                      </a:r>
                      <a:endParaRPr lang="ko-KR" altLang="en-US" sz="1050" b="1" kern="1200" dirty="0">
                        <a:solidFill>
                          <a:srgbClr val="0047D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rgbClr val="0047D6"/>
                          </a:solidFill>
                        </a:rPr>
                        <a:t>Up Vector</a:t>
                      </a:r>
                      <a:r>
                        <a:rPr lang="en-US" altLang="ko-KR" sz="1050" b="1" baseline="0" dirty="0" smtClean="0">
                          <a:solidFill>
                            <a:srgbClr val="0047D6"/>
                          </a:solidFill>
                        </a:rPr>
                        <a:t> z</a:t>
                      </a:r>
                      <a:endParaRPr lang="ko-KR" altLang="en-US" sz="1050" b="1" kern="1200" dirty="0">
                        <a:solidFill>
                          <a:srgbClr val="0047D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rgbClr val="7030A0"/>
                          </a:solidFill>
                          <a:latin typeface="+mj-lt"/>
                        </a:rPr>
                        <a:t>0</a:t>
                      </a:r>
                      <a:endParaRPr lang="ko-KR" altLang="en-US" sz="1050" b="1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>
                          <a:solidFill>
                            <a:srgbClr val="0047D6"/>
                          </a:solidFill>
                        </a:rPr>
                        <a:t>Look Vector x</a:t>
                      </a:r>
                      <a:endParaRPr lang="ko-KR" altLang="en-US" sz="1050" b="1">
                        <a:solidFill>
                          <a:srgbClr val="0047D6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mtClean="0">
                          <a:solidFill>
                            <a:srgbClr val="0047D6"/>
                          </a:solidFill>
                        </a:rPr>
                        <a:t>Look Vector y</a:t>
                      </a:r>
                      <a:endParaRPr lang="ko-KR" altLang="en-US" sz="1050" b="1" kern="1200">
                        <a:solidFill>
                          <a:srgbClr val="0047D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rgbClr val="0047D6"/>
                          </a:solidFill>
                        </a:rPr>
                        <a:t>Look Vector z</a:t>
                      </a:r>
                      <a:endParaRPr lang="ko-KR" altLang="en-US" sz="1050" b="1" kern="1200" dirty="0">
                        <a:solidFill>
                          <a:srgbClr val="0047D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rgbClr val="7030A0"/>
                          </a:solidFill>
                          <a:latin typeface="+mj-lt"/>
                        </a:rPr>
                        <a:t>0</a:t>
                      </a:r>
                      <a:endParaRPr lang="ko-KR" altLang="en-US" sz="1050" b="1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Position x</a:t>
                      </a:r>
                      <a:endParaRPr lang="ko-KR" altLang="en-US" sz="105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Position y</a:t>
                      </a:r>
                      <a:endParaRPr lang="ko-KR" altLang="en-US" sz="10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Position z</a:t>
                      </a:r>
                      <a:endParaRPr lang="ko-KR" altLang="en-US" sz="10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rgbClr val="7030A0"/>
                          </a:solidFill>
                          <a:latin typeface="+mj-lt"/>
                        </a:rPr>
                        <a:t>1</a:t>
                      </a:r>
                      <a:endParaRPr lang="ko-KR" altLang="en-US" sz="1050" b="1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66367" y="5212938"/>
            <a:ext cx="8798121" cy="16004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72000" tIns="36000" rIns="72000" bIns="36000">
            <a:noAutofit/>
          </a:bodyPr>
          <a:lstStyle/>
          <a:p>
            <a:r>
              <a:rPr lang="en-US" altLang="ko-KR" sz="1400" dirty="0"/>
              <a:t>void </a:t>
            </a:r>
            <a:r>
              <a:rPr lang="en-US" altLang="ko-KR" sz="1400" dirty="0" err="1"/>
              <a:t>CTexturedMesh</a:t>
            </a:r>
            <a:r>
              <a:rPr lang="en-US" altLang="ko-KR" sz="1400" dirty="0"/>
              <a:t>::Render(ID3D11DeviceContext *pd3dDeviceContext</a:t>
            </a:r>
            <a:r>
              <a:rPr lang="en-US" altLang="ko-KR" sz="1400" dirty="0" smtClean="0"/>
              <a:t>) </a:t>
            </a:r>
          </a:p>
          <a:p>
            <a:r>
              <a:rPr lang="en-US" altLang="ko-KR" sz="1400" dirty="0" smtClean="0"/>
              <a:t>{</a:t>
            </a:r>
            <a:endParaRPr lang="en-US" altLang="ko-KR" sz="1400" dirty="0"/>
          </a:p>
          <a:p>
            <a:r>
              <a:rPr lang="en-US" altLang="ko-KR" sz="1400" dirty="0" smtClean="0"/>
              <a:t>    pd3dDeviceContext-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PSSetShaderResources</a:t>
            </a:r>
            <a:r>
              <a:rPr lang="en-US" altLang="ko-KR" sz="1400" dirty="0"/>
              <a:t>(PS_SLOT_TEXTURE, 1, &amp;m_pd3dsrvTexture);</a:t>
            </a:r>
          </a:p>
          <a:p>
            <a:r>
              <a:rPr lang="en-US" altLang="ko-KR" sz="1400" dirty="0" smtClean="0"/>
              <a:t>    pd3dDeviceContext-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PSSetSamplers</a:t>
            </a:r>
            <a:r>
              <a:rPr lang="en-US" altLang="ko-KR" sz="1400" dirty="0"/>
              <a:t>(PS_SLOT_SAMPLER, 1, &amp;m_pd3dSamplerState);</a:t>
            </a:r>
          </a:p>
          <a:p>
            <a:r>
              <a:rPr lang="en-US" altLang="ko-KR" sz="1400" dirty="0" smtClean="0"/>
              <a:t>    pd3dDeviceContext-</a:t>
            </a:r>
            <a:r>
              <a:rPr lang="en-US" altLang="ko-KR" sz="1400" dirty="0"/>
              <a:t>&gt;</a:t>
            </a:r>
            <a:r>
              <a:rPr lang="en-US" altLang="ko-KR" sz="1400" b="1" dirty="0" err="1">
                <a:solidFill>
                  <a:srgbClr val="C00000"/>
                </a:solidFill>
              </a:rPr>
              <a:t>OMSetBlendState</a:t>
            </a:r>
            <a:r>
              <a:rPr lang="en-US" altLang="ko-KR" sz="1400" dirty="0"/>
              <a:t>(m_pd3dBlendState, NULL, 0xffffffff</a:t>
            </a:r>
            <a:r>
              <a:rPr lang="en-US" altLang="ko-KR" sz="1400" dirty="0" smtClean="0"/>
              <a:t>);</a:t>
            </a:r>
            <a:endParaRPr lang="ko-KR" altLang="en-US" sz="1400" dirty="0"/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CMesh</a:t>
            </a:r>
            <a:r>
              <a:rPr lang="en-US" altLang="ko-KR" sz="1400" dirty="0"/>
              <a:t>::Render(pd3dDeviceContext</a:t>
            </a:r>
            <a:r>
              <a:rPr lang="en-US" altLang="ko-KR" sz="1400" dirty="0" smtClean="0"/>
              <a:t>);</a:t>
            </a:r>
            <a:endParaRPr lang="ko-KR" altLang="en-US" sz="1400" dirty="0"/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08142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블렌딩</a:t>
            </a:r>
            <a:r>
              <a:rPr lang="en-US" altLang="ko-KR" dirty="0"/>
              <a:t>(Blending)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6000768"/>
          </a:xfrm>
        </p:spPr>
        <p:txBody>
          <a:bodyPr>
            <a:normAutofit lnSpcReduction="10000"/>
          </a:bodyPr>
          <a:lstStyle/>
          <a:p>
            <a:r>
              <a:rPr lang="ko-KR" altLang="en-US" b="1" dirty="0" smtClean="0"/>
              <a:t>고려 사항</a:t>
            </a:r>
            <a:endParaRPr lang="en-US" altLang="ko-KR" b="1" dirty="0" smtClean="0"/>
          </a:p>
          <a:p>
            <a:pPr lvl="1"/>
            <a:r>
              <a:rPr lang="ko-KR" altLang="en-US" dirty="0" err="1" smtClean="0"/>
              <a:t>블렌딩</a:t>
            </a:r>
            <a:r>
              <a:rPr lang="ko-KR" altLang="en-US" dirty="0" smtClean="0"/>
              <a:t> 연산의 소스</a:t>
            </a:r>
            <a:r>
              <a:rPr lang="en-US" altLang="ko-KR" dirty="0" smtClean="0"/>
              <a:t>(Source)</a:t>
            </a:r>
            <a:r>
              <a:rPr lang="ko-KR" altLang="en-US" dirty="0" smtClean="0"/>
              <a:t>는 픽셀 </a:t>
            </a:r>
            <a:r>
              <a:rPr lang="ko-KR" altLang="en-US" dirty="0" err="1" smtClean="0"/>
              <a:t>쉐이더의</a:t>
            </a:r>
            <a:r>
              <a:rPr lang="ko-KR" altLang="en-US" dirty="0" smtClean="0"/>
              <a:t> 출력 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색상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알파 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임을 유의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빌보드가 아닌 경우 </a:t>
            </a:r>
            <a:r>
              <a:rPr lang="ko-KR" altLang="en-US" dirty="0" err="1" smtClean="0"/>
              <a:t>은면</a:t>
            </a:r>
            <a:r>
              <a:rPr lang="ko-KR" altLang="en-US" dirty="0" smtClean="0"/>
              <a:t> 제거</a:t>
            </a:r>
            <a:r>
              <a:rPr lang="en-US" altLang="ko-KR" dirty="0" smtClean="0"/>
              <a:t>(Back Face Culling)</a:t>
            </a:r>
            <a:r>
              <a:rPr lang="ko-KR" altLang="en-US" smtClean="0"/>
              <a:t>를 </a:t>
            </a:r>
            <a:r>
              <a:rPr lang="ko-KR" altLang="en-US" dirty="0" smtClean="0"/>
              <a:t>하지 </a:t>
            </a:r>
            <a:r>
              <a:rPr lang="ko-KR" altLang="en-US" smtClean="0"/>
              <a:t>않아야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알파 </a:t>
            </a:r>
            <a:r>
              <a:rPr lang="ko-KR" altLang="en-US" dirty="0" err="1" smtClean="0"/>
              <a:t>블렌딩을</a:t>
            </a:r>
            <a:r>
              <a:rPr lang="ko-KR" altLang="en-US" dirty="0" smtClean="0"/>
              <a:t> 위한 </a:t>
            </a:r>
            <a:r>
              <a:rPr lang="ko-KR" altLang="en-US" dirty="0" err="1" smtClean="0"/>
              <a:t>텍스쳐</a:t>
            </a:r>
            <a:r>
              <a:rPr lang="ko-KR" altLang="en-US" dirty="0" smtClean="0"/>
              <a:t> 픽셀의 사전 계산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dirty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/>
          </a:p>
          <a:p>
            <a:pPr lvl="1"/>
            <a:r>
              <a:rPr lang="ko-KR" altLang="en-US" dirty="0" err="1" smtClean="0"/>
              <a:t>쉐이더</a:t>
            </a:r>
            <a:r>
              <a:rPr lang="ko-KR" altLang="en-US" dirty="0" smtClean="0"/>
              <a:t> 프로그램에서 같은 연산을 두 번 이상 계산하는 가를 점검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나무를 그릴 때 </a:t>
            </a:r>
            <a:r>
              <a:rPr lang="ko-KR" altLang="en-US" dirty="0" err="1" smtClean="0"/>
              <a:t>인스턴싱을</a:t>
            </a:r>
            <a:r>
              <a:rPr lang="ko-KR" altLang="en-US" dirty="0" smtClean="0"/>
              <a:t> 쓰면 많은 개수의 나무를 그릴 때 효율적일 수 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인스턴싱을</a:t>
            </a:r>
            <a:r>
              <a:rPr lang="ko-KR" altLang="en-US" dirty="0" smtClean="0"/>
              <a:t> 위해 각 나무 객체의 월드 변환 행렬을 파이프라인으로 보내야 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나무가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 개라면 </a:t>
            </a:r>
            <a:r>
              <a:rPr lang="en-US" altLang="ko-KR" dirty="0" smtClean="0"/>
              <a:t>(16*4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)*1000=64,000</a:t>
            </a:r>
            <a:r>
              <a:rPr lang="ko-KR" altLang="en-US" dirty="0" smtClean="0"/>
              <a:t>바이트 필요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더 효율적인 방법이 있을까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ko-KR" altLang="en-US" dirty="0" smtClean="0"/>
              <a:t>파이프라인으로 보내는 데이터의 양을 줄일 수 있는 방법이 있을까</a:t>
            </a:r>
            <a:r>
              <a:rPr lang="en-US" altLang="ko-KR" dirty="0" smtClean="0"/>
              <a:t>?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59632" y="3915633"/>
            <a:ext cx="7560840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Color = 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SrcColor</a:t>
            </a:r>
            <a:r>
              <a:rPr lang="en-US" altLang="ko-KR" sz="1400" dirty="0" smtClean="0">
                <a:solidFill>
                  <a:srgbClr val="C00000"/>
                </a:solidFill>
              </a:rPr>
              <a:t> * </a:t>
            </a:r>
            <a:r>
              <a:rPr lang="en-US" altLang="ko-KR" sz="1400" dirty="0">
                <a:solidFill>
                  <a:srgbClr val="C00000"/>
                </a:solidFill>
              </a:rPr>
              <a:t>(1 – 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SrcAlpha</a:t>
            </a:r>
            <a:r>
              <a:rPr lang="en-US" altLang="ko-KR" sz="1400" dirty="0" smtClean="0">
                <a:solidFill>
                  <a:srgbClr val="C00000"/>
                </a:solidFill>
              </a:rPr>
              <a:t>) + 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DestColor</a:t>
            </a:r>
            <a:r>
              <a:rPr lang="en-US" altLang="ko-KR" sz="1400" dirty="0" smtClean="0">
                <a:solidFill>
                  <a:srgbClr val="C00000"/>
                </a:solidFill>
              </a:rPr>
              <a:t> * 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SrcAlpha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endParaRPr lang="en-US" altLang="ko-KR" sz="1400" dirty="0" smtClean="0"/>
          </a:p>
          <a:p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텍스쳐의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각 </a:t>
            </a:r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텍셀에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대하여 </a:t>
            </a:r>
            <a:r>
              <a:rPr lang="en-US" altLang="ko-KR" sz="14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SrcColor</a:t>
            </a:r>
            <a:r>
              <a:rPr lang="en-US" altLang="ko-KR" sz="14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* (1 – </a:t>
            </a:r>
            <a:r>
              <a:rPr lang="en-US" altLang="ko-KR" sz="14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SrcAlpha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값은 미리 계산할 수 있음</a:t>
            </a:r>
            <a:endParaRPr lang="en-US" altLang="ko-KR" sz="14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텍스쳐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텍셀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값을 </a:t>
            </a:r>
            <a:r>
              <a:rPr lang="en-US" altLang="ko-KR" sz="14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SrcColor</a:t>
            </a:r>
            <a:r>
              <a:rPr lang="en-US" altLang="ko-KR" sz="14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* (1 – </a:t>
            </a:r>
            <a:r>
              <a:rPr lang="en-US" altLang="ko-KR" sz="14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SrcAlpha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 저장하고 </a:t>
            </a:r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블렌딩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수식으</a:t>
            </a:r>
            <a:r>
              <a:rPr lang="ko-KR" altLang="en-US" sz="14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다음을 사용</a:t>
            </a:r>
            <a:endParaRPr lang="en-US" altLang="ko-KR" sz="14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sz="1400" dirty="0">
                <a:solidFill>
                  <a:srgbClr val="C00000"/>
                </a:solidFill>
              </a:rPr>
              <a:t>Color = </a:t>
            </a:r>
            <a:r>
              <a:rPr lang="en-US" altLang="ko-KR" sz="1400" dirty="0" err="1">
                <a:solidFill>
                  <a:srgbClr val="C00000"/>
                </a:solidFill>
              </a:rPr>
              <a:t>SrcColor</a:t>
            </a:r>
            <a:r>
              <a:rPr lang="en-US" altLang="ko-KR" sz="1400" dirty="0">
                <a:solidFill>
                  <a:srgbClr val="C00000"/>
                </a:solidFill>
              </a:rPr>
              <a:t> * </a:t>
            </a:r>
            <a:r>
              <a:rPr lang="en-US" altLang="ko-KR" sz="1400" dirty="0" smtClean="0">
                <a:solidFill>
                  <a:srgbClr val="C00000"/>
                </a:solidFill>
              </a:rPr>
              <a:t>1 </a:t>
            </a:r>
            <a:r>
              <a:rPr lang="en-US" altLang="ko-KR" sz="1400" dirty="0">
                <a:solidFill>
                  <a:srgbClr val="C00000"/>
                </a:solidFill>
              </a:rPr>
              <a:t>+ </a:t>
            </a:r>
            <a:r>
              <a:rPr lang="en-US" altLang="ko-KR" sz="1400" dirty="0" err="1">
                <a:solidFill>
                  <a:srgbClr val="C00000"/>
                </a:solidFill>
              </a:rPr>
              <a:t>DestColor</a:t>
            </a:r>
            <a:r>
              <a:rPr lang="en-US" altLang="ko-KR" sz="1400" dirty="0">
                <a:solidFill>
                  <a:srgbClr val="C00000"/>
                </a:solidFill>
              </a:rPr>
              <a:t> * 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SrcAlpha</a:t>
            </a:r>
            <a:endParaRPr lang="en-US" altLang="ko-KR" sz="1400" dirty="0">
              <a:solidFill>
                <a:srgbClr val="C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59633" y="1447945"/>
            <a:ext cx="7560840" cy="1815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float4 </a:t>
            </a:r>
            <a:r>
              <a:rPr lang="en-US" altLang="ko-KR" sz="1400" dirty="0" err="1" smtClean="0"/>
              <a:t>PSTransparent</a:t>
            </a:r>
            <a:r>
              <a:rPr lang="en-US" altLang="ko-KR" sz="1400" dirty="0" smtClean="0"/>
              <a:t>(VS_OUTPUT </a:t>
            </a:r>
            <a:r>
              <a:rPr lang="en-US" altLang="ko-KR" sz="1400" dirty="0"/>
              <a:t>input) : </a:t>
            </a:r>
            <a:r>
              <a:rPr lang="en-US" altLang="ko-KR" sz="1400" dirty="0" err="1" smtClean="0"/>
              <a:t>SV_Target</a:t>
            </a:r>
            <a:r>
              <a:rPr lang="en-US" altLang="ko-KR" sz="1400" dirty="0" smtClean="0"/>
              <a:t> {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en-US" altLang="ko-KR" sz="1400" dirty="0" smtClean="0">
                <a:solidFill>
                  <a:schemeClr val="tx1"/>
                </a:solidFill>
              </a:rPr>
              <a:t>float4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cSourceColor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cSourceColor.rgb</a:t>
            </a:r>
            <a:r>
              <a:rPr lang="en-US" altLang="ko-KR" sz="1400" dirty="0" smtClean="0">
                <a:solidFill>
                  <a:schemeClr val="tx1"/>
                </a:solidFill>
              </a:rPr>
              <a:t> = …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/>
              <a:t>    float4 </a:t>
            </a:r>
            <a:r>
              <a:rPr lang="en-US" altLang="ko-KR" sz="1400" dirty="0" err="1" smtClean="0"/>
              <a:t>cTexture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gtxtTexture.Sample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gSamplerState</a:t>
            </a:r>
            <a:r>
              <a:rPr lang="en-US" altLang="ko-KR" sz="1400" dirty="0"/>
              <a:t>, input.texcoord0);</a:t>
            </a: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   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cSourceColor.a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=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cTexture.a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*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gcMaterial.a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; 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  //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cSourceColor.a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=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cTexture.r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; 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    </a:t>
            </a:r>
            <a:r>
              <a:rPr lang="en-US" altLang="ko-KR" sz="1400" dirty="0" smtClean="0"/>
              <a:t>return(</a:t>
            </a:r>
            <a:r>
              <a:rPr lang="en-US" altLang="ko-KR" sz="1400" dirty="0" err="1">
                <a:solidFill>
                  <a:schemeClr val="tx1"/>
                </a:solidFill>
              </a:rPr>
              <a:t>cSourceColor</a:t>
            </a:r>
            <a:r>
              <a:rPr lang="en-US" altLang="ko-KR" sz="1400" dirty="0" smtClean="0"/>
              <a:t>);</a:t>
            </a:r>
            <a:endParaRPr lang="en-US" altLang="ko-KR" sz="1400" dirty="0"/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6" name="폭발 1 5"/>
          <p:cNvSpPr/>
          <p:nvPr/>
        </p:nvSpPr>
        <p:spPr>
          <a:xfrm>
            <a:off x="7164288" y="2132856"/>
            <a:ext cx="1979712" cy="1224136"/>
          </a:xfrm>
          <a:prstGeom prst="irregularSeal1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어떤 값도 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OK!</a:t>
            </a:r>
            <a:endParaRPr lang="ko-KR" altLang="en-US" sz="14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894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블렌딩</a:t>
            </a:r>
            <a:r>
              <a:rPr lang="en-US" altLang="ko-KR" dirty="0"/>
              <a:t>(Blending)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6000768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렌더링</a:t>
            </a:r>
            <a:r>
              <a:rPr lang="ko-KR" altLang="en-US" b="1" dirty="0" smtClean="0"/>
              <a:t> 순서</a:t>
            </a:r>
            <a:r>
              <a:rPr lang="en-US" altLang="ko-KR" b="1" dirty="0" smtClean="0"/>
              <a:t>(Rendering Order)</a:t>
            </a:r>
          </a:p>
          <a:p>
            <a:pPr lvl="1"/>
            <a:r>
              <a:rPr lang="ko-KR" altLang="en-US" dirty="0" err="1" smtClean="0"/>
              <a:t>블렌딩의</a:t>
            </a:r>
            <a:r>
              <a:rPr lang="ko-KR" altLang="en-US" dirty="0" smtClean="0"/>
              <a:t> 결과 색상은 투명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완전 투명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부분 투명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하거나 불투명할 수 있음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블렌딩의</a:t>
            </a:r>
            <a:r>
              <a:rPr lang="ko-KR" altLang="en-US" dirty="0" smtClean="0"/>
              <a:t> 결과가 프레임 버퍼에 쓰여질 때 깊이 버퍼에도 </a:t>
            </a:r>
            <a:r>
              <a:rPr lang="ko-KR" altLang="en-US" dirty="0" err="1" smtClean="0"/>
              <a:t>깊이값이</a:t>
            </a:r>
            <a:r>
              <a:rPr lang="ko-KR" altLang="en-US" dirty="0" smtClean="0"/>
              <a:t> 쓰여짐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깊이 검사</a:t>
            </a:r>
            <a:r>
              <a:rPr lang="en-US" altLang="ko-KR" dirty="0" smtClean="0"/>
              <a:t>(Depth Test)</a:t>
            </a:r>
            <a:r>
              <a:rPr lang="ko-KR" altLang="en-US" dirty="0" smtClean="0"/>
              <a:t>를 하는 경우 </a:t>
            </a:r>
            <a:r>
              <a:rPr lang="ko-KR" altLang="en-US" dirty="0" err="1" smtClean="0"/>
              <a:t>렌더링</a:t>
            </a:r>
            <a:r>
              <a:rPr lang="ko-KR" altLang="en-US" dirty="0" smtClean="0"/>
              <a:t> 순서에 따라 결과가 달라질 수 있음</a:t>
            </a:r>
            <a:endParaRPr lang="en-US" altLang="ko-KR" dirty="0"/>
          </a:p>
          <a:p>
            <a:pPr lvl="1"/>
            <a:r>
              <a:rPr lang="ko-KR" altLang="en-US" b="1" dirty="0" smtClean="0"/>
              <a:t>깊이 검사 또는 깊이 버퍼를 사용하는 이유는</a:t>
            </a:r>
            <a:r>
              <a:rPr lang="en-US" altLang="ko-KR" b="1" dirty="0" smtClean="0"/>
              <a:t>?</a:t>
            </a:r>
          </a:p>
          <a:p>
            <a:pPr lvl="1"/>
            <a:r>
              <a:rPr lang="ko-KR" altLang="en-US" dirty="0" smtClean="0"/>
              <a:t>불투명한 다각형</a:t>
            </a:r>
            <a:r>
              <a:rPr lang="en-US" altLang="ko-KR" dirty="0"/>
              <a:t>(Non-alpha Polygon)</a:t>
            </a:r>
            <a:r>
              <a:rPr lang="ko-KR" altLang="en-US" dirty="0" smtClean="0"/>
              <a:t>만을 </a:t>
            </a:r>
            <a:r>
              <a:rPr lang="ko-KR" altLang="en-US" dirty="0" err="1" smtClean="0"/>
              <a:t>렌더링하는</a:t>
            </a:r>
            <a:r>
              <a:rPr lang="ko-KR" altLang="en-US" dirty="0" smtClean="0"/>
              <a:t>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불투명한 다각형들과 투명한 다각형들을 섞어서 </a:t>
            </a:r>
            <a:r>
              <a:rPr lang="ko-KR" altLang="en-US" dirty="0" err="1" smtClean="0"/>
              <a:t>렌더링하는</a:t>
            </a:r>
            <a:r>
              <a:rPr lang="ko-KR" altLang="en-US" dirty="0" smtClean="0"/>
              <a:t>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sz="2800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불투명한 다각형들을 먼저 </a:t>
            </a:r>
            <a:r>
              <a:rPr lang="ko-KR" altLang="en-US" dirty="0" err="1" smtClean="0"/>
              <a:t>렌더링하고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부분</a:t>
            </a:r>
            <a:r>
              <a:rPr lang="en-US" altLang="ko-KR" dirty="0" smtClean="0"/>
              <a:t>)</a:t>
            </a:r>
            <a:r>
              <a:rPr lang="ko-KR" altLang="en-US" dirty="0" smtClean="0"/>
              <a:t>투명한 다각형들을 나중에 </a:t>
            </a:r>
            <a:r>
              <a:rPr lang="ko-KR" altLang="en-US" dirty="0" err="1" smtClean="0"/>
              <a:t>렌더링함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(</a:t>
            </a:r>
            <a:r>
              <a:rPr lang="ko-KR" altLang="en-US" dirty="0"/>
              <a:t>부분</a:t>
            </a:r>
            <a:r>
              <a:rPr lang="en-US" altLang="ko-KR" dirty="0" smtClean="0"/>
              <a:t>)</a:t>
            </a:r>
            <a:r>
              <a:rPr lang="ko-KR" altLang="en-US" dirty="0" smtClean="0"/>
              <a:t>투명한 다각형들을 </a:t>
            </a:r>
            <a:r>
              <a:rPr lang="ko-KR" altLang="en-US" dirty="0" err="1" smtClean="0"/>
              <a:t>렌더링할</a:t>
            </a:r>
            <a:r>
              <a:rPr lang="ko-KR" altLang="en-US" dirty="0" smtClean="0"/>
              <a:t> 때 깊이 검사를 하면 문제가 발생</a:t>
            </a:r>
            <a:r>
              <a:rPr lang="en-US" altLang="ko-KR" dirty="0" smtClean="0"/>
              <a:t>(</a:t>
            </a:r>
            <a:r>
              <a:rPr lang="ko-KR" altLang="en-US" dirty="0" smtClean="0"/>
              <a:t>어떤 문제</a:t>
            </a:r>
            <a:r>
              <a:rPr lang="en-US" altLang="ko-KR" dirty="0" smtClean="0"/>
              <a:t>?)</a:t>
            </a:r>
          </a:p>
          <a:p>
            <a:pPr lvl="1"/>
            <a:r>
              <a:rPr lang="ko-KR" altLang="en-US" b="1" dirty="0" smtClean="0">
                <a:solidFill>
                  <a:srgbClr val="C00000"/>
                </a:solidFill>
              </a:rPr>
              <a:t>해결책</a:t>
            </a:r>
            <a:r>
              <a:rPr lang="en-US" altLang="ko-KR" b="1" dirty="0" smtClean="0">
                <a:solidFill>
                  <a:srgbClr val="C00000"/>
                </a:solidFill>
              </a:rPr>
              <a:t>(Solution)</a:t>
            </a:r>
          </a:p>
          <a:p>
            <a:pPr marL="1086300" lvl="2" indent="-342900">
              <a:buFont typeface="+mj-ea"/>
              <a:buAutoNum type="circleNumDbPlain"/>
            </a:pPr>
            <a:r>
              <a:rPr lang="ko-KR" altLang="en-US" dirty="0" smtClean="0"/>
              <a:t>투명한 다각형들은 카메라까지의 거리에 따라 정렬</a:t>
            </a:r>
            <a:r>
              <a:rPr lang="en-US" altLang="ko-KR" dirty="0" smtClean="0"/>
              <a:t>(Sorting)</a:t>
            </a:r>
          </a:p>
          <a:p>
            <a:pPr marL="1086300" lvl="2" indent="-342900">
              <a:buFont typeface="+mj-ea"/>
              <a:buAutoNum type="circleNumDbPlain"/>
            </a:pPr>
            <a:r>
              <a:rPr lang="ko-KR" altLang="en-US" dirty="0" smtClean="0"/>
              <a:t>카메라에서 거리가 먼 다각형을 먼저 </a:t>
            </a:r>
            <a:r>
              <a:rPr lang="ko-KR" altLang="en-US" dirty="0" err="1" smtClean="0"/>
              <a:t>렌더링</a:t>
            </a:r>
            <a:r>
              <a:rPr lang="en-US" altLang="ko-KR" dirty="0" smtClean="0"/>
              <a:t>(Back-to-Front Rendering)</a:t>
            </a:r>
          </a:p>
          <a:p>
            <a:pPr lvl="1"/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2969493"/>
            <a:ext cx="641032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332962" y="4993431"/>
            <a:ext cx="1866217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lvl="2" algn="ctr"/>
            <a:r>
              <a:rPr lang="ko-KR" altLang="en-US" sz="14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유리를 나중에 </a:t>
            </a:r>
            <a:r>
              <a:rPr lang="ko-KR" altLang="en-US" sz="14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렌더링</a:t>
            </a:r>
            <a:endParaRPr lang="en-US" altLang="ko-KR" sz="14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18462" y="4993431"/>
            <a:ext cx="1691489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lvl="2" algn="ctr"/>
            <a:r>
              <a:rPr lang="ko-KR" altLang="en-US" sz="14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유리를 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먼저 </a:t>
            </a:r>
            <a:r>
              <a:rPr lang="ko-KR" altLang="en-US" sz="1400" dirty="0" err="1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렌더링</a:t>
            </a:r>
            <a:endParaRPr lang="en-US" altLang="ko-KR" sz="14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81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블렌딩</a:t>
            </a:r>
            <a:r>
              <a:rPr lang="en-US" altLang="ko-KR" dirty="0"/>
              <a:t>(Blending)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6000768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렌더링</a:t>
            </a:r>
            <a:r>
              <a:rPr lang="ko-KR" altLang="en-US" b="1" dirty="0" smtClean="0"/>
              <a:t> 순서</a:t>
            </a:r>
            <a:r>
              <a:rPr lang="en-US" altLang="ko-KR" b="1" dirty="0" smtClean="0"/>
              <a:t>(Rendering Order)</a:t>
            </a:r>
          </a:p>
          <a:p>
            <a:pPr lvl="1"/>
            <a:r>
              <a:rPr lang="ko-KR" altLang="en-US" dirty="0" err="1" smtClean="0"/>
              <a:t>씬을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렌더링할</a:t>
            </a:r>
            <a:r>
              <a:rPr lang="ko-KR" altLang="en-US" dirty="0" smtClean="0"/>
              <a:t> 때 </a:t>
            </a:r>
            <a:r>
              <a:rPr lang="ko-KR" altLang="en-US" dirty="0" err="1" smtClean="0"/>
              <a:t>블렌딩</a:t>
            </a:r>
            <a:r>
              <a:rPr lang="ko-KR" altLang="en-US" dirty="0" smtClean="0"/>
              <a:t> 연산이 포함되면 항상 불투명 다각형을 먼저 </a:t>
            </a:r>
            <a:r>
              <a:rPr lang="ko-KR" altLang="en-US" dirty="0" err="1" smtClean="0"/>
              <a:t>렌더링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불투명한 다각형들로 </a:t>
            </a:r>
            <a:r>
              <a:rPr lang="ko-KR" altLang="en-US" dirty="0" err="1" smtClean="0"/>
              <a:t>렌더링된</a:t>
            </a:r>
            <a:r>
              <a:rPr lang="ko-KR" altLang="en-US" dirty="0" smtClean="0"/>
              <a:t> 프레임 버퍼에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부분</a:t>
            </a:r>
            <a:r>
              <a:rPr lang="en-US" altLang="ko-KR" dirty="0" smtClean="0"/>
              <a:t>)</a:t>
            </a:r>
            <a:r>
              <a:rPr lang="ko-KR" altLang="en-US" dirty="0" smtClean="0"/>
              <a:t>투명한 다각형들을 </a:t>
            </a:r>
            <a:r>
              <a:rPr lang="ko-KR" altLang="en-US" dirty="0" err="1" smtClean="0"/>
              <a:t>블렌딩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부분</a:t>
            </a:r>
            <a:r>
              <a:rPr lang="en-US" altLang="ko-KR" dirty="0" smtClean="0"/>
              <a:t>)</a:t>
            </a:r>
            <a:r>
              <a:rPr lang="ko-KR" altLang="en-US" dirty="0" smtClean="0"/>
              <a:t>투명한 객체 또는 다각형들을 </a:t>
            </a:r>
            <a:r>
              <a:rPr lang="ko-KR" altLang="en-US" dirty="0" err="1" smtClean="0"/>
              <a:t>렌더링하는</a:t>
            </a:r>
            <a:r>
              <a:rPr lang="ko-KR" altLang="en-US" dirty="0" smtClean="0"/>
              <a:t> 순서를 어떻게 결정할 것인가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err="1" smtClean="0"/>
              <a:t>블렌딩</a:t>
            </a:r>
            <a:r>
              <a:rPr lang="ko-KR" altLang="en-US" dirty="0" smtClean="0"/>
              <a:t> 연산이 더하기</a:t>
            </a:r>
            <a:r>
              <a:rPr lang="en-US" altLang="ko-KR" dirty="0" smtClean="0"/>
              <a:t>(+)</a:t>
            </a:r>
            <a:r>
              <a:rPr lang="ko-KR" altLang="en-US" dirty="0" smtClean="0"/>
              <a:t>로만 구성되면 </a:t>
            </a:r>
            <a:r>
              <a:rPr lang="ko-KR" altLang="en-US" dirty="0" err="1" smtClean="0"/>
              <a:t>렌더링하는</a:t>
            </a:r>
            <a:r>
              <a:rPr lang="ko-KR" altLang="en-US" dirty="0" smtClean="0"/>
              <a:t> 순서는 상관없음</a:t>
            </a:r>
            <a:endParaRPr lang="en-US" altLang="ko-KR" dirty="0"/>
          </a:p>
          <a:p>
            <a:pPr lvl="2"/>
            <a:r>
              <a:rPr lang="ko-KR" altLang="en-US" dirty="0" err="1" smtClean="0"/>
              <a:t>블렌딩</a:t>
            </a:r>
            <a:r>
              <a:rPr lang="ko-KR" altLang="en-US" dirty="0" smtClean="0"/>
              <a:t> </a:t>
            </a:r>
            <a:r>
              <a:rPr lang="ko-KR" altLang="en-US" dirty="0"/>
              <a:t>연산이 </a:t>
            </a:r>
            <a:r>
              <a:rPr lang="ko-KR" altLang="en-US" dirty="0" smtClean="0"/>
              <a:t>빼기</a:t>
            </a:r>
            <a:r>
              <a:rPr lang="en-US" altLang="ko-KR" dirty="0" smtClean="0"/>
              <a:t>(-)</a:t>
            </a:r>
            <a:r>
              <a:rPr lang="ko-KR" altLang="en-US" dirty="0" smtClean="0"/>
              <a:t>로만 </a:t>
            </a:r>
            <a:r>
              <a:rPr lang="ko-KR" altLang="en-US" dirty="0"/>
              <a:t>구성되면 </a:t>
            </a:r>
            <a:r>
              <a:rPr lang="ko-KR" altLang="en-US" dirty="0" err="1"/>
              <a:t>렌더링하는</a:t>
            </a:r>
            <a:r>
              <a:rPr lang="ko-KR" altLang="en-US" dirty="0"/>
              <a:t> 순서는 </a:t>
            </a:r>
            <a:r>
              <a:rPr lang="ko-KR" altLang="en-US" dirty="0" smtClean="0"/>
              <a:t>상관없음</a:t>
            </a:r>
            <a:endParaRPr lang="en-US" altLang="ko-KR" dirty="0"/>
          </a:p>
          <a:p>
            <a:pPr lvl="2"/>
            <a:r>
              <a:rPr lang="ko-KR" altLang="en-US" dirty="0" err="1"/>
              <a:t>블렌딩</a:t>
            </a:r>
            <a:r>
              <a:rPr lang="ko-KR" altLang="en-US" dirty="0"/>
              <a:t> 연산이 </a:t>
            </a:r>
            <a:r>
              <a:rPr lang="ko-KR" altLang="en-US" dirty="0" smtClean="0"/>
              <a:t>곱하기</a:t>
            </a:r>
            <a:r>
              <a:rPr lang="en-US" altLang="ko-KR" dirty="0" smtClean="0"/>
              <a:t>(*)</a:t>
            </a:r>
            <a:r>
              <a:rPr lang="ko-KR" altLang="en-US" dirty="0" smtClean="0"/>
              <a:t>로만 </a:t>
            </a:r>
            <a:r>
              <a:rPr lang="ko-KR" altLang="en-US" dirty="0"/>
              <a:t>구성되면 </a:t>
            </a:r>
            <a:r>
              <a:rPr lang="ko-KR" altLang="en-US" dirty="0" err="1"/>
              <a:t>렌더링하는</a:t>
            </a:r>
            <a:r>
              <a:rPr lang="ko-KR" altLang="en-US" dirty="0"/>
              <a:t> 순서는 </a:t>
            </a:r>
            <a:r>
              <a:rPr lang="ko-KR" altLang="en-US" dirty="0" smtClean="0"/>
              <a:t>상관없음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lvl="1"/>
            <a:r>
              <a:rPr lang="ko-KR" altLang="en-US" dirty="0" smtClean="0"/>
              <a:t>불투명한 객체 또는 다각형을 </a:t>
            </a:r>
            <a:r>
              <a:rPr lang="ko-KR" altLang="en-US" dirty="0" err="1" smtClean="0"/>
              <a:t>렌더링한</a:t>
            </a:r>
            <a:r>
              <a:rPr lang="ko-KR" altLang="en-US" dirty="0" smtClean="0"/>
              <a:t> 프레임 버퍼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F</a:t>
            </a:r>
            <a:br>
              <a:rPr lang="en-US" altLang="ko-KR" dirty="0" smtClean="0"/>
            </a:br>
            <a:r>
              <a:rPr lang="ko-KR" altLang="en-US" dirty="0" err="1" smtClean="0"/>
              <a:t>렌더링할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부분</a:t>
            </a:r>
            <a:r>
              <a:rPr lang="en-US" altLang="ko-KR" dirty="0" smtClean="0"/>
              <a:t>)</a:t>
            </a:r>
            <a:r>
              <a:rPr lang="ko-KR" altLang="en-US" dirty="0" smtClean="0"/>
              <a:t>투명한 객체 또는 다각형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B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, B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, B</a:t>
            </a:r>
            <a:r>
              <a:rPr lang="en-US" altLang="ko-KR" baseline="-25000" dirty="0" smtClean="0"/>
              <a:t>3</a:t>
            </a:r>
            <a:r>
              <a:rPr lang="en-US" altLang="ko-KR" dirty="0" smtClean="0"/>
              <a:t>,</a:t>
            </a:r>
            <a:r>
              <a:rPr lang="en-US" altLang="ko-KR" baseline="-25000" dirty="0" smtClean="0"/>
              <a:t> </a:t>
            </a:r>
            <a:r>
              <a:rPr lang="en-US" altLang="ko-KR" dirty="0" smtClean="0"/>
              <a:t>…, </a:t>
            </a:r>
            <a:r>
              <a:rPr lang="en-US" altLang="ko-KR" dirty="0" err="1" smtClean="0"/>
              <a:t>B</a:t>
            </a:r>
            <a:r>
              <a:rPr lang="en-US" altLang="ko-KR" baseline="-25000" dirty="0" err="1" smtClean="0"/>
              <a:t>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sz="1200" dirty="0"/>
          </a:p>
          <a:p>
            <a:pPr lvl="1"/>
            <a:r>
              <a:rPr lang="ko-KR" altLang="en-US" dirty="0" err="1" smtClean="0"/>
              <a:t>블렌딩</a:t>
            </a:r>
            <a:r>
              <a:rPr lang="ko-KR" altLang="en-US" dirty="0" smtClean="0"/>
              <a:t> 연산이 더하기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빼기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곱하기로만 구성되면 투명한 다각형을 어떤 순서로 </a:t>
            </a:r>
            <a:r>
              <a:rPr lang="ko-KR" altLang="en-US" dirty="0" err="1" smtClean="0"/>
              <a:t>렌더링</a:t>
            </a:r>
            <a:r>
              <a:rPr lang="ko-KR" altLang="en-US" dirty="0" smtClean="0"/>
              <a:t> 하더라도 결과가 같으므로 </a:t>
            </a:r>
            <a:r>
              <a:rPr lang="ko-KR" altLang="en-US" b="1" dirty="0" smtClean="0">
                <a:solidFill>
                  <a:srgbClr val="C00000"/>
                </a:solidFill>
              </a:rPr>
              <a:t>투명한 다각형을 정렬하지 않아도 됨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lvl="1"/>
            <a:r>
              <a:rPr lang="ko-KR" altLang="en-US" dirty="0" smtClean="0"/>
              <a:t>깊이 검사</a:t>
            </a:r>
            <a:r>
              <a:rPr lang="en-US" altLang="ko-KR" dirty="0" smtClean="0"/>
              <a:t>(</a:t>
            </a:r>
            <a:r>
              <a:rPr lang="ko-KR" altLang="en-US" dirty="0" smtClean="0"/>
              <a:t>쓰기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사용하면 </a:t>
            </a:r>
            <a:r>
              <a:rPr lang="ko-KR" altLang="en-US" dirty="0" err="1" smtClean="0"/>
              <a:t>블렌딩의</a:t>
            </a:r>
            <a:r>
              <a:rPr lang="ko-KR" altLang="en-US" dirty="0" smtClean="0"/>
              <a:t> 결과가 달라질 수 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깊이 </a:t>
            </a:r>
            <a:r>
              <a:rPr lang="ko-KR" altLang="en-US" dirty="0" smtClean="0"/>
              <a:t>검사</a:t>
            </a:r>
            <a:r>
              <a:rPr lang="en-US" altLang="ko-KR" dirty="0" smtClean="0"/>
              <a:t>(</a:t>
            </a:r>
            <a:r>
              <a:rPr lang="ko-KR" altLang="en-US" dirty="0"/>
              <a:t>쓰기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사용하지 않으면 다각형들의 가려지는 관계에 상관없이 </a:t>
            </a:r>
            <a:r>
              <a:rPr lang="ko-KR" altLang="en-US" dirty="0" err="1" smtClean="0"/>
              <a:t>블렌딩</a:t>
            </a:r>
            <a:r>
              <a:rPr lang="en-US" altLang="ko-KR" b="1" dirty="0">
                <a:solidFill>
                  <a:srgbClr val="C00000"/>
                </a:solidFill>
              </a:rPr>
              <a:t/>
            </a:r>
            <a:br>
              <a:rPr lang="en-US" altLang="ko-KR" b="1" dirty="0">
                <a:solidFill>
                  <a:srgbClr val="C00000"/>
                </a:solidFill>
              </a:rPr>
            </a:br>
            <a:endParaRPr lang="en-US" altLang="ko-KR" b="1" dirty="0" smtClean="0">
              <a:solidFill>
                <a:srgbClr val="C00000"/>
              </a:solidFill>
            </a:endParaRPr>
          </a:p>
          <a:p>
            <a:pPr lvl="1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59632" y="2782598"/>
            <a:ext cx="6624735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 smtClean="0"/>
              <a:t>Color = </a:t>
            </a:r>
            <a:r>
              <a:rPr lang="en-US" altLang="ko-KR" sz="1400" dirty="0" err="1" smtClean="0"/>
              <a:t>SrcColor</a:t>
            </a:r>
            <a:r>
              <a:rPr lang="en-US" altLang="ko-KR" sz="1400" dirty="0" smtClean="0"/>
              <a:t> * (1, 1, 1, 1) + </a:t>
            </a:r>
            <a:r>
              <a:rPr lang="en-US" altLang="ko-KR" sz="1400" dirty="0" err="1" smtClean="0"/>
              <a:t>DestColor</a:t>
            </a:r>
            <a:r>
              <a:rPr lang="en-US" altLang="ko-KR" sz="1400" dirty="0" smtClean="0"/>
              <a:t> * </a:t>
            </a:r>
            <a:r>
              <a:rPr lang="en-US" altLang="ko-KR" sz="1400" dirty="0"/>
              <a:t>(1, 1, 1, 1</a:t>
            </a:r>
            <a:r>
              <a:rPr lang="en-US" altLang="ko-KR" sz="1400" dirty="0" smtClean="0"/>
              <a:t>) = </a:t>
            </a:r>
            <a:r>
              <a:rPr lang="en-US" altLang="ko-KR" sz="1400" dirty="0" err="1"/>
              <a:t>SrcColor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+ </a:t>
            </a:r>
            <a:r>
              <a:rPr lang="en-US" altLang="ko-KR" sz="1400" dirty="0" err="1"/>
              <a:t>DestColor</a:t>
            </a:r>
            <a:r>
              <a:rPr lang="en-US" altLang="ko-KR" sz="1400" dirty="0" smtClean="0"/>
              <a:t>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59632" y="3142638"/>
            <a:ext cx="6624735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 smtClean="0"/>
              <a:t>Color = </a:t>
            </a:r>
            <a:r>
              <a:rPr lang="en-US" altLang="ko-KR" sz="1400" dirty="0" err="1" smtClean="0"/>
              <a:t>SrcColor</a:t>
            </a:r>
            <a:r>
              <a:rPr lang="en-US" altLang="ko-KR" sz="1400" dirty="0" smtClean="0"/>
              <a:t> * </a:t>
            </a:r>
            <a:r>
              <a:rPr lang="en-US" altLang="ko-KR" sz="1400" dirty="0" err="1" smtClean="0"/>
              <a:t>DestColor</a:t>
            </a:r>
            <a:r>
              <a:rPr lang="en-US" altLang="ko-KR" sz="1400" dirty="0" smtClean="0"/>
              <a:t> + </a:t>
            </a:r>
            <a:r>
              <a:rPr lang="en-US" altLang="ko-KR" sz="1400" dirty="0" err="1" smtClean="0"/>
              <a:t>DestColor</a:t>
            </a:r>
            <a:r>
              <a:rPr lang="en-US" altLang="ko-KR" sz="1400" dirty="0" smtClean="0"/>
              <a:t> * (0, 0, 0, 0) = </a:t>
            </a:r>
            <a:r>
              <a:rPr lang="en-US" altLang="ko-KR" sz="1400" dirty="0" err="1"/>
              <a:t>SrcColor</a:t>
            </a:r>
            <a:r>
              <a:rPr lang="en-US" altLang="ko-KR" sz="1400" dirty="0"/>
              <a:t> * </a:t>
            </a:r>
            <a:r>
              <a:rPr lang="en-US" altLang="ko-KR" sz="1400" dirty="0" err="1"/>
              <a:t>DestColor</a:t>
            </a:r>
            <a:r>
              <a:rPr lang="en-US" altLang="ko-KR" sz="1400" dirty="0" smtClean="0"/>
              <a:t>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59632" y="3502678"/>
            <a:ext cx="6624735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 smtClean="0"/>
              <a:t>Color = </a:t>
            </a:r>
            <a:r>
              <a:rPr lang="en-US" altLang="ko-KR" sz="1400" dirty="0" err="1" smtClean="0"/>
              <a:t>SrcColor</a:t>
            </a:r>
            <a:r>
              <a:rPr lang="en-US" altLang="ko-KR" sz="1400" dirty="0" smtClean="0"/>
              <a:t> * (1, 1, 1, 1) - </a:t>
            </a:r>
            <a:r>
              <a:rPr lang="en-US" altLang="ko-KR" sz="1400" dirty="0" err="1" smtClean="0"/>
              <a:t>DestColor</a:t>
            </a:r>
            <a:r>
              <a:rPr lang="en-US" altLang="ko-KR" sz="1400" dirty="0" smtClean="0"/>
              <a:t> * (1, 1, 1, 1) = </a:t>
            </a:r>
            <a:r>
              <a:rPr lang="en-US" altLang="ko-KR" sz="1400" dirty="0" err="1"/>
              <a:t>SrcColor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en-US" altLang="ko-KR" sz="1400" dirty="0" err="1"/>
              <a:t>DestColor</a:t>
            </a:r>
            <a:r>
              <a:rPr lang="en-US" altLang="ko-KR" sz="1400" dirty="0" smtClean="0"/>
              <a:t>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259631" y="4460558"/>
            <a:ext cx="6624735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 smtClean="0"/>
              <a:t>Color = F </a:t>
            </a:r>
            <a:r>
              <a:rPr lang="en-US" altLang="ko-KR" sz="1400" dirty="0"/>
              <a:t>+ </a:t>
            </a:r>
            <a:r>
              <a:rPr lang="en-US" altLang="ko-KR" sz="1400" dirty="0" smtClean="0"/>
              <a:t>B</a:t>
            </a:r>
            <a:r>
              <a:rPr lang="en-US" altLang="ko-KR" sz="1400" baseline="-25000" dirty="0" smtClean="0"/>
              <a:t>1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+ </a:t>
            </a:r>
            <a:r>
              <a:rPr lang="en-US" altLang="ko-KR" sz="1400" dirty="0" smtClean="0"/>
              <a:t>B</a:t>
            </a:r>
            <a:r>
              <a:rPr lang="en-US" altLang="ko-KR" sz="1400" baseline="-25000" dirty="0" smtClean="0"/>
              <a:t>2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+ </a:t>
            </a:r>
            <a:r>
              <a:rPr lang="en-US" altLang="ko-KR" sz="1400" dirty="0" smtClean="0"/>
              <a:t>B</a:t>
            </a:r>
            <a:r>
              <a:rPr lang="en-US" altLang="ko-KR" sz="1400" baseline="-25000" dirty="0"/>
              <a:t>3</a:t>
            </a:r>
            <a:r>
              <a:rPr lang="en-US" altLang="ko-KR" sz="1400" baseline="-25000" dirty="0" smtClean="0"/>
              <a:t> </a:t>
            </a:r>
            <a:r>
              <a:rPr lang="en-US" altLang="ko-KR" sz="1400" dirty="0"/>
              <a:t>+ </a:t>
            </a:r>
            <a:r>
              <a:rPr lang="en-US" altLang="ko-KR" sz="1400" dirty="0" smtClean="0"/>
              <a:t>… </a:t>
            </a:r>
            <a:r>
              <a:rPr lang="en-US" altLang="ko-KR" sz="1400" dirty="0"/>
              <a:t>+ B</a:t>
            </a:r>
            <a:r>
              <a:rPr lang="en-US" altLang="ko-KR" sz="1400" baseline="-25000" dirty="0"/>
              <a:t>n-1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+ </a:t>
            </a:r>
            <a:r>
              <a:rPr lang="en-US" altLang="ko-KR" sz="1400" dirty="0" err="1" smtClean="0"/>
              <a:t>B</a:t>
            </a:r>
            <a:r>
              <a:rPr lang="en-US" altLang="ko-KR" sz="1400" baseline="-25000" dirty="0" err="1" smtClean="0"/>
              <a:t>n</a:t>
            </a:r>
            <a:r>
              <a:rPr lang="en-US" altLang="ko-KR" sz="1400" baseline="-25000" dirty="0" smtClean="0"/>
              <a:t> </a:t>
            </a:r>
            <a:r>
              <a:rPr lang="en-US" altLang="ko-KR" sz="1400" dirty="0" smtClean="0"/>
              <a:t>= </a:t>
            </a:r>
            <a:r>
              <a:rPr lang="en-US" altLang="ko-KR" sz="1400" dirty="0"/>
              <a:t>F + </a:t>
            </a:r>
            <a:r>
              <a:rPr lang="en-US" altLang="ko-KR" sz="1400" dirty="0" err="1" smtClean="0"/>
              <a:t>B</a:t>
            </a:r>
            <a:r>
              <a:rPr lang="en-US" altLang="ko-KR" sz="1400" baseline="-25000" dirty="0" err="1" smtClean="0"/>
              <a:t>n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+ </a:t>
            </a:r>
            <a:r>
              <a:rPr lang="en-US" altLang="ko-KR" sz="1400" dirty="0" smtClean="0"/>
              <a:t>B</a:t>
            </a:r>
            <a:r>
              <a:rPr lang="en-US" altLang="ko-KR" sz="1400" baseline="-25000" dirty="0" smtClean="0"/>
              <a:t>n-1</a:t>
            </a:r>
            <a:r>
              <a:rPr lang="en-US" altLang="ko-KR" sz="1400" dirty="0" smtClean="0"/>
              <a:t> + </a:t>
            </a:r>
            <a:r>
              <a:rPr lang="en-US" altLang="ko-KR" sz="1400" dirty="0"/>
              <a:t>… + </a:t>
            </a:r>
            <a:r>
              <a:rPr lang="en-US" altLang="ko-KR" sz="1400" dirty="0" smtClean="0"/>
              <a:t>B</a:t>
            </a:r>
            <a:r>
              <a:rPr lang="en-US" altLang="ko-KR" sz="1400" baseline="-25000" dirty="0" smtClean="0"/>
              <a:t>3</a:t>
            </a:r>
            <a:r>
              <a:rPr lang="en-US" altLang="ko-KR" sz="1400" dirty="0" smtClean="0"/>
              <a:t> + </a:t>
            </a:r>
            <a:r>
              <a:rPr lang="en-US" altLang="ko-KR" sz="1400" dirty="0"/>
              <a:t>B</a:t>
            </a:r>
            <a:r>
              <a:rPr lang="en-US" altLang="ko-KR" sz="1400" baseline="-25000" dirty="0"/>
              <a:t>2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+ B</a:t>
            </a:r>
            <a:r>
              <a:rPr lang="en-US" altLang="ko-KR" sz="1400" baseline="-25000" dirty="0" smtClean="0"/>
              <a:t>1</a:t>
            </a:r>
          </a:p>
          <a:p>
            <a:r>
              <a:rPr lang="en-US" altLang="ko-KR" sz="1400" dirty="0"/>
              <a:t>Color = F </a:t>
            </a:r>
            <a:r>
              <a:rPr lang="en-US" altLang="ko-KR" sz="1400" dirty="0" smtClean="0"/>
              <a:t>* </a:t>
            </a:r>
            <a:r>
              <a:rPr lang="en-US" altLang="ko-KR" sz="1400" dirty="0"/>
              <a:t>B</a:t>
            </a:r>
            <a:r>
              <a:rPr lang="en-US" altLang="ko-KR" sz="1400" baseline="-25000" dirty="0"/>
              <a:t>1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* </a:t>
            </a:r>
            <a:r>
              <a:rPr lang="en-US" altLang="ko-KR" sz="1400" dirty="0"/>
              <a:t>B</a:t>
            </a:r>
            <a:r>
              <a:rPr lang="en-US" altLang="ko-KR" sz="1400" baseline="-25000" dirty="0"/>
              <a:t>2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* B</a:t>
            </a:r>
            <a:r>
              <a:rPr lang="en-US" altLang="ko-KR" sz="1400" baseline="-25000" dirty="0"/>
              <a:t>3</a:t>
            </a:r>
            <a:r>
              <a:rPr lang="en-US" altLang="ko-KR" sz="1400" baseline="-25000" dirty="0" smtClean="0"/>
              <a:t> </a:t>
            </a:r>
            <a:r>
              <a:rPr lang="en-US" altLang="ko-KR" sz="1400" dirty="0" smtClean="0"/>
              <a:t>* </a:t>
            </a:r>
            <a:r>
              <a:rPr lang="en-US" altLang="ko-KR" sz="1400" dirty="0"/>
              <a:t>… </a:t>
            </a:r>
            <a:r>
              <a:rPr lang="en-US" altLang="ko-KR" sz="1400" dirty="0" smtClean="0"/>
              <a:t>* B</a:t>
            </a:r>
            <a:r>
              <a:rPr lang="en-US" altLang="ko-KR" sz="1400" baseline="-25000" dirty="0" smtClean="0"/>
              <a:t>n-1</a:t>
            </a:r>
            <a:r>
              <a:rPr lang="en-US" altLang="ko-KR" sz="1400" dirty="0" smtClean="0"/>
              <a:t> * </a:t>
            </a:r>
            <a:r>
              <a:rPr lang="en-US" altLang="ko-KR" sz="1400" dirty="0" err="1"/>
              <a:t>B</a:t>
            </a:r>
            <a:r>
              <a:rPr lang="en-US" altLang="ko-KR" sz="1400" baseline="-25000" dirty="0" err="1"/>
              <a:t>n</a:t>
            </a:r>
            <a:r>
              <a:rPr lang="en-US" altLang="ko-KR" sz="1400" baseline="-25000" dirty="0"/>
              <a:t> </a:t>
            </a:r>
            <a:r>
              <a:rPr lang="en-US" altLang="ko-KR" sz="1400" dirty="0"/>
              <a:t>= F </a:t>
            </a:r>
            <a:r>
              <a:rPr lang="en-US" altLang="ko-KR" sz="1400" dirty="0" smtClean="0"/>
              <a:t>* </a:t>
            </a:r>
            <a:r>
              <a:rPr lang="en-US" altLang="ko-KR" sz="1400" dirty="0" err="1"/>
              <a:t>B</a:t>
            </a:r>
            <a:r>
              <a:rPr lang="en-US" altLang="ko-KR" sz="1400" baseline="-25000" dirty="0" err="1"/>
              <a:t>n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* </a:t>
            </a:r>
            <a:r>
              <a:rPr lang="en-US" altLang="ko-KR" sz="1400" dirty="0"/>
              <a:t>B</a:t>
            </a:r>
            <a:r>
              <a:rPr lang="en-US" altLang="ko-KR" sz="1400" baseline="-25000" dirty="0"/>
              <a:t>n-1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* </a:t>
            </a:r>
            <a:r>
              <a:rPr lang="en-US" altLang="ko-KR" sz="1400" dirty="0"/>
              <a:t>… </a:t>
            </a:r>
            <a:r>
              <a:rPr lang="en-US" altLang="ko-KR" sz="1400" dirty="0" smtClean="0"/>
              <a:t>* </a:t>
            </a:r>
            <a:r>
              <a:rPr lang="en-US" altLang="ko-KR" sz="1400" dirty="0"/>
              <a:t>B</a:t>
            </a:r>
            <a:r>
              <a:rPr lang="en-US" altLang="ko-KR" sz="1400" baseline="-25000" dirty="0"/>
              <a:t>3 </a:t>
            </a:r>
            <a:r>
              <a:rPr lang="en-US" altLang="ko-KR" sz="1400" dirty="0" smtClean="0"/>
              <a:t>* </a:t>
            </a:r>
            <a:r>
              <a:rPr lang="en-US" altLang="ko-KR" sz="1400" dirty="0"/>
              <a:t>B</a:t>
            </a:r>
            <a:r>
              <a:rPr lang="en-US" altLang="ko-KR" sz="1400" baseline="-25000" dirty="0"/>
              <a:t>2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* </a:t>
            </a:r>
            <a:r>
              <a:rPr lang="en-US" altLang="ko-KR" sz="1400" dirty="0"/>
              <a:t>B</a:t>
            </a:r>
            <a:r>
              <a:rPr lang="en-US" altLang="ko-KR" sz="1400" baseline="-25000" dirty="0"/>
              <a:t>1</a:t>
            </a:r>
            <a:endParaRPr lang="en-US" altLang="ko-KR" sz="1400" dirty="0"/>
          </a:p>
          <a:p>
            <a:r>
              <a:rPr lang="en-US" altLang="ko-KR" sz="1400" dirty="0"/>
              <a:t>Color = F </a:t>
            </a:r>
            <a:r>
              <a:rPr lang="en-US" altLang="ko-KR" sz="1400" dirty="0" smtClean="0"/>
              <a:t>- </a:t>
            </a:r>
            <a:r>
              <a:rPr lang="en-US" altLang="ko-KR" sz="1400" dirty="0"/>
              <a:t>B</a:t>
            </a:r>
            <a:r>
              <a:rPr lang="en-US" altLang="ko-KR" sz="1400" baseline="-25000" dirty="0"/>
              <a:t>1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en-US" altLang="ko-KR" sz="1400" dirty="0"/>
              <a:t>B</a:t>
            </a:r>
            <a:r>
              <a:rPr lang="en-US" altLang="ko-KR" sz="1400" baseline="-25000" dirty="0"/>
              <a:t>2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- B</a:t>
            </a:r>
            <a:r>
              <a:rPr lang="en-US" altLang="ko-KR" sz="1400" baseline="-25000" dirty="0"/>
              <a:t>3</a:t>
            </a:r>
            <a:r>
              <a:rPr lang="en-US" altLang="ko-KR" sz="1400" baseline="-25000" dirty="0" smtClean="0"/>
              <a:t> </a:t>
            </a:r>
            <a:r>
              <a:rPr lang="en-US" altLang="ko-KR" sz="1400" dirty="0" smtClean="0"/>
              <a:t>- </a:t>
            </a:r>
            <a:r>
              <a:rPr lang="en-US" altLang="ko-KR" sz="1400" dirty="0"/>
              <a:t>… </a:t>
            </a:r>
            <a:r>
              <a:rPr lang="en-US" altLang="ko-KR" sz="1400" dirty="0" smtClean="0"/>
              <a:t>- B</a:t>
            </a:r>
            <a:r>
              <a:rPr lang="en-US" altLang="ko-KR" sz="1400" baseline="-25000" dirty="0" smtClean="0"/>
              <a:t>n-1</a:t>
            </a:r>
            <a:r>
              <a:rPr lang="en-US" altLang="ko-KR" sz="1400" dirty="0" smtClean="0"/>
              <a:t> - </a:t>
            </a:r>
            <a:r>
              <a:rPr lang="en-US" altLang="ko-KR" sz="1400" dirty="0" err="1"/>
              <a:t>B</a:t>
            </a:r>
            <a:r>
              <a:rPr lang="en-US" altLang="ko-KR" sz="1400" baseline="-25000" dirty="0" err="1"/>
              <a:t>n</a:t>
            </a:r>
            <a:r>
              <a:rPr lang="en-US" altLang="ko-KR" sz="1400" baseline="-25000" dirty="0"/>
              <a:t> </a:t>
            </a:r>
            <a:r>
              <a:rPr lang="en-US" altLang="ko-KR" sz="1400" dirty="0"/>
              <a:t>= F </a:t>
            </a:r>
            <a:r>
              <a:rPr lang="en-US" altLang="ko-KR" sz="1400" dirty="0" smtClean="0"/>
              <a:t>- </a:t>
            </a:r>
            <a:r>
              <a:rPr lang="en-US" altLang="ko-KR" sz="1400" dirty="0" err="1"/>
              <a:t>B</a:t>
            </a:r>
            <a:r>
              <a:rPr lang="en-US" altLang="ko-KR" sz="1400" baseline="-25000" dirty="0" err="1"/>
              <a:t>n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en-US" altLang="ko-KR" sz="1400" dirty="0"/>
              <a:t>B</a:t>
            </a:r>
            <a:r>
              <a:rPr lang="en-US" altLang="ko-KR" sz="1400" baseline="-25000" dirty="0"/>
              <a:t>n-1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en-US" altLang="ko-KR" sz="1400" dirty="0"/>
              <a:t>… </a:t>
            </a:r>
            <a:r>
              <a:rPr lang="en-US" altLang="ko-KR" sz="1400" dirty="0" smtClean="0"/>
              <a:t>- </a:t>
            </a:r>
            <a:r>
              <a:rPr lang="en-US" altLang="ko-KR" sz="1400" dirty="0"/>
              <a:t>B</a:t>
            </a:r>
            <a:r>
              <a:rPr lang="en-US" altLang="ko-KR" sz="1400" baseline="-25000" dirty="0"/>
              <a:t>3 </a:t>
            </a:r>
            <a:r>
              <a:rPr lang="en-US" altLang="ko-KR" sz="1400" dirty="0" smtClean="0"/>
              <a:t>- </a:t>
            </a:r>
            <a:r>
              <a:rPr lang="en-US" altLang="ko-KR" sz="1400" dirty="0"/>
              <a:t>B</a:t>
            </a:r>
            <a:r>
              <a:rPr lang="en-US" altLang="ko-KR" sz="1400" baseline="-25000" dirty="0"/>
              <a:t>2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en-US" altLang="ko-KR" sz="1400" dirty="0"/>
              <a:t>B</a:t>
            </a:r>
            <a:r>
              <a:rPr lang="en-US" altLang="ko-KR" sz="1400" baseline="-25000" dirty="0"/>
              <a:t>1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20115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블렌딩</a:t>
            </a:r>
            <a:r>
              <a:rPr lang="en-US" altLang="ko-KR" dirty="0"/>
              <a:t>(Blending)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 smtClean="0"/>
              <a:t>렌더링</a:t>
            </a:r>
            <a:r>
              <a:rPr lang="ko-KR" altLang="en-US" b="1" dirty="0" smtClean="0"/>
              <a:t> 순서</a:t>
            </a:r>
            <a:r>
              <a:rPr lang="en-US" altLang="ko-KR" b="1" dirty="0" smtClean="0"/>
              <a:t>(Rendering Order)</a:t>
            </a:r>
          </a:p>
          <a:p>
            <a:pPr lvl="1"/>
            <a:r>
              <a:rPr lang="ko-KR" altLang="en-US" dirty="0" err="1" smtClean="0"/>
              <a:t>블렌딩</a:t>
            </a:r>
            <a:r>
              <a:rPr lang="ko-KR" altLang="en-US" dirty="0" smtClean="0"/>
              <a:t> 연산이 더하기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빼기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곱하기 중 하나가 아닌 경우</a:t>
            </a:r>
            <a:endParaRPr lang="en-US" altLang="ko-KR" dirty="0" smtClean="0"/>
          </a:p>
          <a:p>
            <a:pPr lvl="1"/>
            <a:endParaRPr lang="en-US" altLang="ko-KR" sz="2400" dirty="0" smtClean="0"/>
          </a:p>
          <a:p>
            <a:pPr lvl="1"/>
            <a:r>
              <a:rPr lang="ko-KR" altLang="en-US" dirty="0" smtClean="0"/>
              <a:t>부분 투명한 다각형들을 </a:t>
            </a:r>
            <a:r>
              <a:rPr lang="ko-KR" altLang="en-US" dirty="0" err="1" smtClean="0"/>
              <a:t>렌더링하는</a:t>
            </a:r>
            <a:r>
              <a:rPr lang="ko-KR" altLang="en-US" dirty="0" smtClean="0"/>
              <a:t>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부분 </a:t>
            </a:r>
            <a:r>
              <a:rPr lang="ko-KR" altLang="en-US" dirty="0"/>
              <a:t>투명한 사</a:t>
            </a:r>
            <a:r>
              <a:rPr lang="ko-KR" altLang="en-US" dirty="0" smtClean="0"/>
              <a:t>각형</a:t>
            </a:r>
            <a:r>
              <a:rPr lang="en-US" altLang="ko-KR" dirty="0" smtClean="0"/>
              <a:t>(Blue, Green, Red) 3</a:t>
            </a:r>
            <a:r>
              <a:rPr lang="ko-KR" altLang="en-US" dirty="0" smtClean="0"/>
              <a:t>개를 </a:t>
            </a:r>
            <a:r>
              <a:rPr lang="ko-KR" altLang="en-US" dirty="0" err="1"/>
              <a:t>렌더링하는</a:t>
            </a:r>
            <a:r>
              <a:rPr lang="ko-KR" altLang="en-US" dirty="0"/>
              <a:t> 경우</a:t>
            </a:r>
            <a:endParaRPr lang="en-US" altLang="ko-KR" dirty="0"/>
          </a:p>
          <a:p>
            <a:pPr marL="114300" indent="0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63790" y="2534702"/>
            <a:ext cx="8822214" cy="20313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</a:t>
            </a:r>
            <a:r>
              <a:rPr kumimoji="1" lang="en-US" altLang="ko-KR" sz="1400" b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1: Blue * Green * Red </a:t>
            </a:r>
            <a:endParaRPr kumimoji="1" lang="en-US" altLang="ko-KR" sz="1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kumimoji="1" lang="en-US" altLang="ko-KR" sz="1400" b="1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Blue</a:t>
            </a:r>
            <a:r>
              <a:rPr kumimoji="1" lang="en-US" altLang="ko-KR" sz="1400" b="1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400" b="1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사각형을 </a:t>
            </a:r>
            <a:r>
              <a:rPr kumimoji="1" lang="ko-KR" altLang="en-US" sz="1400" b="1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렌더링</a:t>
            </a:r>
            <a:r>
              <a:rPr kumimoji="1" lang="en-US" altLang="ko-KR" sz="1400" b="1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kumimoji="1" lang="en-US" altLang="ko-KR" sz="1400" b="1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kumimoji="1" lang="en-US" altLang="ko-KR" sz="1400" dirty="0" smtClean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Frame Buffer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는 </a:t>
            </a:r>
            <a:r>
              <a:rPr kumimoji="1" lang="en-US" altLang="ko-KR" sz="1400" b="1" dirty="0" smtClean="0">
                <a:solidFill>
                  <a:srgbClr val="0000CC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Blue =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1400" dirty="0">
                <a:solidFill>
                  <a:srgbClr val="0000CC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(0, 0, 1.0)</a:t>
            </a:r>
            <a:r>
              <a:rPr kumimoji="1" lang="en-US" altLang="ko-KR" sz="1400" dirty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1" lang="en-US" altLang="ko-KR" sz="1400" b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</a:pPr>
            <a:r>
              <a:rPr kumimoji="1" lang="en-US" altLang="ko-KR" sz="14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Green</a:t>
            </a:r>
            <a:r>
              <a:rPr kumimoji="1" lang="en-US" altLang="ko-KR" sz="14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4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사각형을 </a:t>
            </a:r>
            <a:r>
              <a:rPr kumimoji="1" lang="ko-KR" altLang="en-US" sz="14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렌더링</a:t>
            </a:r>
            <a:r>
              <a:rPr kumimoji="1" lang="en-US" altLang="ko-KR" sz="14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kumimoji="1" lang="ko-KR" altLang="en-US" sz="14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블렌딩</a:t>
            </a:r>
            <a:r>
              <a:rPr kumimoji="1" lang="en-US" altLang="ko-KR" sz="14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 </a:t>
            </a:r>
            <a:endParaRPr kumimoji="1" lang="en-US" altLang="ko-KR" sz="1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Color = </a:t>
            </a:r>
            <a:r>
              <a:rPr kumimoji="1" lang="en-US" altLang="ko-KR" sz="1400" b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Green</a:t>
            </a:r>
            <a:r>
              <a:rPr kumimoji="1" lang="en-US" altLang="ko-KR" sz="1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* 0.5 + </a:t>
            </a:r>
            <a:r>
              <a:rPr kumimoji="1" lang="en-US" altLang="ko-KR" sz="1400" b="1" dirty="0">
                <a:solidFill>
                  <a:srgbClr val="0000CC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Blue</a:t>
            </a:r>
            <a:r>
              <a:rPr kumimoji="1" lang="en-US" altLang="ko-KR" sz="1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* (1 - 0.5) </a:t>
            </a:r>
            <a:br>
              <a:rPr kumimoji="1" lang="en-US" altLang="ko-KR" sz="1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kumimoji="1" lang="en-US" altLang="ko-KR" sz="1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Color = (0, 1.0, 0) * 0.5 + (0, 0, 1.0) * 0.5 = (0, 0.5, 0) + (0, 0, 0.5) = (0, 0.5, 0.5) = Murky Blue </a:t>
            </a:r>
            <a:endParaRPr kumimoji="1" lang="en-US" altLang="ko-KR" sz="1400" dirty="0">
              <a:solidFill>
                <a:srgbClr val="000000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 startAt="3"/>
            </a:pPr>
            <a:r>
              <a:rPr kumimoji="1" lang="en-US" altLang="ko-KR" sz="1400" b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Red</a:t>
            </a:r>
            <a:r>
              <a:rPr kumimoji="1" lang="en-US" altLang="ko-KR" sz="14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400" b="1" dirty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사각형을 </a:t>
            </a:r>
            <a:r>
              <a:rPr kumimoji="1" lang="ko-KR" altLang="en-US" sz="1400" b="1" dirty="0" err="1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렌더링</a:t>
            </a:r>
            <a:r>
              <a:rPr kumimoji="1" lang="en-US" altLang="ko-KR" sz="1400" b="1" dirty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kumimoji="1" lang="ko-KR" altLang="en-US" sz="1400" b="1" dirty="0" err="1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블렌딩</a:t>
            </a:r>
            <a:r>
              <a:rPr kumimoji="1" lang="en-US" altLang="ko-KR" sz="1400" b="1" dirty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endParaRPr kumimoji="1" lang="en-US" altLang="ko-KR" sz="1400" b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Color = </a:t>
            </a:r>
            <a:r>
              <a:rPr kumimoji="1" lang="en-US" altLang="ko-KR" sz="1400" b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Red</a:t>
            </a:r>
            <a:r>
              <a:rPr kumimoji="1" lang="en-US" altLang="ko-KR" sz="1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* 0.5 + </a:t>
            </a:r>
            <a:r>
              <a:rPr kumimoji="1" lang="en-US" altLang="ko-KR" sz="1400" b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MurkyBlue</a:t>
            </a:r>
            <a:r>
              <a:rPr kumimoji="1" lang="en-US" altLang="ko-KR" sz="1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* (1 – 0.5) = (1.0, 0, 0) * 0.5 +  (0.0, 0.5, 0.5) * 0.5 =</a:t>
            </a:r>
            <a:r>
              <a:rPr kumimoji="1" lang="en-US" altLang="ko-KR" sz="1400" b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14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(0.5, 0.25, 0.25)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결과 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 </a:t>
            </a:r>
            <a:r>
              <a:rPr kumimoji="1" lang="en-US" altLang="ko-KR" sz="1400" b="1" dirty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(0.5, 0.25, 0.25</a:t>
            </a:r>
            <a:r>
              <a:rPr kumimoji="1" lang="en-US" altLang="ko-KR" sz="1400" b="1" dirty="0" smtClean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 = </a:t>
            </a:r>
            <a:r>
              <a:rPr kumimoji="1" lang="en-US" altLang="ko-KR" sz="1400" b="1" dirty="0">
                <a:solidFill>
                  <a:schemeClr val="accent2">
                    <a:lumMod val="75000"/>
                  </a:schemeClr>
                </a:solidFill>
                <a:ea typeface="맑은 고딕" pitchFamily="50" charset="-127"/>
                <a:cs typeface="Times New Roman" pitchFamily="18" charset="0"/>
              </a:rPr>
              <a:t>Brownish Colo</a:t>
            </a:r>
            <a:r>
              <a:rPr kumimoji="1" lang="en-US" altLang="ko-KR" sz="1400" b="1" dirty="0">
                <a:solidFill>
                  <a:schemeClr val="accent2">
                    <a:lumMod val="75000"/>
                  </a:schemeClr>
                </a:solidFill>
                <a:ea typeface="맑은 고딕" pitchFamily="50" charset="-127"/>
                <a:cs typeface="Rockwell" charset="-127"/>
              </a:rPr>
              <a:t>r </a:t>
            </a:r>
            <a:endParaRPr kumimoji="1" lang="en-US" altLang="ko-KR" sz="1400" b="1" dirty="0">
              <a:solidFill>
                <a:schemeClr val="accent2">
                  <a:lumMod val="7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59632" y="1537047"/>
            <a:ext cx="639045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0000" lvl="2"/>
            <a:r>
              <a:rPr lang="en-US" altLang="ko-KR" sz="1400" dirty="0">
                <a:solidFill>
                  <a:srgbClr val="0000CC"/>
                </a:solidFill>
              </a:rPr>
              <a:t>Color = </a:t>
            </a:r>
            <a:r>
              <a:rPr lang="en-US" altLang="ko-KR" sz="1400" dirty="0" err="1" smtClean="0">
                <a:solidFill>
                  <a:srgbClr val="0000CC"/>
                </a:solidFill>
              </a:rPr>
              <a:t>SrcColor</a:t>
            </a:r>
            <a:r>
              <a:rPr lang="en-US" altLang="ko-KR" sz="1400" dirty="0" smtClean="0">
                <a:solidFill>
                  <a:srgbClr val="0000CC"/>
                </a:solidFill>
              </a:rPr>
              <a:t> </a:t>
            </a:r>
            <a:r>
              <a:rPr lang="en-US" altLang="ko-KR" sz="1400" dirty="0">
                <a:solidFill>
                  <a:srgbClr val="0000CC"/>
                </a:solidFill>
              </a:rPr>
              <a:t>* </a:t>
            </a:r>
            <a:r>
              <a:rPr lang="en-US" altLang="ko-KR" sz="1400" dirty="0" err="1">
                <a:solidFill>
                  <a:srgbClr val="0000CC"/>
                </a:solidFill>
              </a:rPr>
              <a:t>SrcAlpha</a:t>
            </a:r>
            <a:r>
              <a:rPr lang="en-US" altLang="ko-KR" sz="1400" dirty="0">
                <a:solidFill>
                  <a:srgbClr val="0000CC"/>
                </a:solidFill>
              </a:rPr>
              <a:t> + </a:t>
            </a:r>
            <a:r>
              <a:rPr lang="en-US" altLang="ko-KR" sz="1400" dirty="0" err="1">
                <a:solidFill>
                  <a:srgbClr val="0000CC"/>
                </a:solidFill>
              </a:rPr>
              <a:t>DestColor</a:t>
            </a:r>
            <a:r>
              <a:rPr lang="en-US" altLang="ko-KR" sz="1400" dirty="0">
                <a:solidFill>
                  <a:srgbClr val="0000CC"/>
                </a:solidFill>
              </a:rPr>
              <a:t> * (</a:t>
            </a:r>
            <a:r>
              <a:rPr lang="en-US" altLang="ko-KR" sz="1400" dirty="0" smtClean="0">
                <a:solidFill>
                  <a:srgbClr val="0000CC"/>
                </a:solidFill>
              </a:rPr>
              <a:t>1 - </a:t>
            </a:r>
            <a:r>
              <a:rPr lang="en-US" altLang="ko-KR" sz="1400" dirty="0" err="1" smtClean="0">
                <a:solidFill>
                  <a:srgbClr val="0000CC"/>
                </a:solidFill>
              </a:rPr>
              <a:t>SrcAlpha</a:t>
            </a:r>
            <a:r>
              <a:rPr lang="en-US" altLang="ko-KR" sz="1400" dirty="0" smtClean="0">
                <a:solidFill>
                  <a:srgbClr val="0000CC"/>
                </a:solidFill>
              </a:rPr>
              <a:t>)</a:t>
            </a:r>
            <a:endParaRPr lang="en-US" altLang="ko-KR" sz="1400" dirty="0">
              <a:solidFill>
                <a:srgbClr val="0000CC"/>
              </a:solidFill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63790" y="4710043"/>
            <a:ext cx="8822214" cy="20313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</a:t>
            </a:r>
            <a:r>
              <a:rPr kumimoji="1" lang="en-US" altLang="ko-KR" sz="1400" b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2: Blue </a:t>
            </a:r>
            <a:r>
              <a:rPr kumimoji="1" lang="en-US" altLang="ko-KR" sz="1400" b="1" u="sng" dirty="0" smtClean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* Red * </a:t>
            </a:r>
            <a:r>
              <a:rPr kumimoji="1" lang="en-US" altLang="ko-KR" sz="1400" b="1" u="sng" dirty="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Green</a:t>
            </a:r>
            <a:endParaRPr kumimoji="1" lang="en-US" altLang="ko-KR" sz="1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kumimoji="1" lang="en-US" altLang="ko-KR" sz="1400" b="1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Blue</a:t>
            </a:r>
            <a:r>
              <a:rPr kumimoji="1" lang="en-US" altLang="ko-KR" sz="1400" b="1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400" b="1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사각형을 </a:t>
            </a:r>
            <a:r>
              <a:rPr kumimoji="1" lang="ko-KR" altLang="en-US" sz="1400" b="1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렌더링</a:t>
            </a:r>
            <a:r>
              <a:rPr kumimoji="1" lang="en-US" altLang="ko-KR" sz="1400" b="1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kumimoji="1" lang="en-US" altLang="ko-KR" sz="1400" b="1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kumimoji="1" lang="en-US" altLang="ko-KR" sz="1400" dirty="0" smtClean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Frame Buffer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는 </a:t>
            </a:r>
            <a:r>
              <a:rPr kumimoji="1" lang="en-US" altLang="ko-KR" sz="1400" b="1" dirty="0" smtClean="0">
                <a:solidFill>
                  <a:srgbClr val="0000CC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Blue =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1400" dirty="0">
                <a:solidFill>
                  <a:srgbClr val="0000CC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(0, 0, 1.0)</a:t>
            </a:r>
            <a:r>
              <a:rPr kumimoji="1" lang="en-US" altLang="ko-KR" sz="1400" dirty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1" lang="en-US" altLang="ko-KR" sz="1400" b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kumimoji="1" lang="en-US" altLang="ko-KR" sz="1400" b="1" dirty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Red </a:t>
            </a:r>
            <a:r>
              <a:rPr kumimoji="1" lang="ko-KR" altLang="en-US" sz="14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사각형을 </a:t>
            </a:r>
            <a:r>
              <a:rPr kumimoji="1" lang="ko-KR" altLang="en-US" sz="14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렌더링</a:t>
            </a:r>
            <a:r>
              <a:rPr kumimoji="1" lang="en-US" altLang="ko-KR" sz="14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kumimoji="1" lang="ko-KR" altLang="en-US" sz="14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블렌딩</a:t>
            </a:r>
            <a:r>
              <a:rPr kumimoji="1" lang="en-US" altLang="ko-KR" sz="14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 </a:t>
            </a:r>
            <a:endParaRPr kumimoji="1" lang="en-US" altLang="ko-KR" sz="1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Color = </a:t>
            </a:r>
            <a:r>
              <a:rPr kumimoji="1" lang="en-US" altLang="ko-KR" sz="1400" b="1" dirty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Red</a:t>
            </a:r>
            <a:r>
              <a:rPr kumimoji="1" lang="en-US" altLang="ko-KR" sz="1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* 0.5 + </a:t>
            </a:r>
            <a:r>
              <a:rPr kumimoji="1" lang="en-US" altLang="ko-KR" sz="1400" b="1" dirty="0">
                <a:solidFill>
                  <a:srgbClr val="0000CC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Blue</a:t>
            </a:r>
            <a:r>
              <a:rPr kumimoji="1" lang="en-US" altLang="ko-KR" sz="1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* (1 - 0.5) </a:t>
            </a:r>
            <a:br>
              <a:rPr kumimoji="1" lang="en-US" altLang="ko-KR" sz="1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kumimoji="1" lang="en-US" altLang="ko-KR" sz="1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Color = (1.0, </a:t>
            </a:r>
            <a:r>
              <a:rPr kumimoji="1" lang="en-US" altLang="ko-KR" sz="1400" dirty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0, 0</a:t>
            </a:r>
            <a:r>
              <a:rPr kumimoji="1" lang="en-US" altLang="ko-KR" sz="1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 * 0.5 + (0, 0, 1.0) * 0.5 = </a:t>
            </a:r>
            <a:r>
              <a:rPr kumimoji="1" lang="en-US" altLang="ko-KR" sz="1400" dirty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(0.5, 0</a:t>
            </a:r>
            <a:r>
              <a:rPr kumimoji="1" lang="en-US" altLang="ko-KR" sz="1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0) + (0, 0, 0.5) = </a:t>
            </a:r>
            <a:r>
              <a:rPr kumimoji="1" lang="en-US" altLang="ko-KR" sz="1400" dirty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(0.5, 0</a:t>
            </a:r>
            <a:r>
              <a:rPr kumimoji="1" lang="en-US" altLang="ko-KR" sz="1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0.5) = </a:t>
            </a:r>
            <a:r>
              <a:rPr lang="en-US" altLang="ko-KR" sz="14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Purple</a:t>
            </a:r>
            <a:r>
              <a:rPr kumimoji="1" lang="en-US" altLang="ko-KR" sz="1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1" lang="en-US" altLang="ko-KR" sz="1400" dirty="0">
              <a:solidFill>
                <a:srgbClr val="000000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 startAt="3"/>
            </a:pPr>
            <a:r>
              <a:rPr kumimoji="1" lang="en-US" altLang="ko-KR" sz="1400" b="1" dirty="0">
                <a:solidFill>
                  <a:srgbClr val="00B05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Green</a:t>
            </a:r>
            <a:r>
              <a:rPr kumimoji="1" lang="en-US" altLang="ko-KR" sz="14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400" b="1" dirty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사각형을 </a:t>
            </a:r>
            <a:r>
              <a:rPr kumimoji="1" lang="ko-KR" altLang="en-US" sz="1400" b="1" dirty="0" err="1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렌더링</a:t>
            </a:r>
            <a:r>
              <a:rPr kumimoji="1" lang="en-US" altLang="ko-KR" sz="1400" b="1" dirty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kumimoji="1" lang="ko-KR" altLang="en-US" sz="1400" b="1" dirty="0" err="1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블렌딩</a:t>
            </a:r>
            <a:r>
              <a:rPr kumimoji="1" lang="en-US" altLang="ko-KR" sz="1400" b="1" dirty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endParaRPr kumimoji="1" lang="en-US" altLang="ko-KR" sz="1400" b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Color = </a:t>
            </a:r>
            <a:r>
              <a:rPr kumimoji="1" lang="en-US" altLang="ko-KR" sz="1400" b="1" dirty="0">
                <a:solidFill>
                  <a:srgbClr val="00B05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Green</a:t>
            </a:r>
            <a:r>
              <a:rPr kumimoji="1" lang="en-US" altLang="ko-KR" sz="1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* 0.5 + </a:t>
            </a:r>
            <a:r>
              <a:rPr kumimoji="1" lang="en-US" altLang="ko-KR" sz="1400" b="1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Purple</a:t>
            </a:r>
            <a:r>
              <a:rPr kumimoji="1" lang="en-US" altLang="ko-KR" sz="1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* (1 – 0.5) = (0, </a:t>
            </a:r>
            <a:r>
              <a:rPr kumimoji="1" lang="en-US" altLang="ko-KR" sz="1400" dirty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1.0, 0</a:t>
            </a:r>
            <a:r>
              <a:rPr kumimoji="1" lang="en-US" altLang="ko-KR" sz="1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 * 0.5 +  </a:t>
            </a:r>
            <a:r>
              <a:rPr kumimoji="1" lang="en-US" altLang="ko-KR" sz="1400" dirty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(0.5,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0</a:t>
            </a:r>
            <a:r>
              <a:rPr kumimoji="1" lang="en-US" altLang="ko-KR" sz="1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0.5) * 0.5 =</a:t>
            </a:r>
            <a:r>
              <a:rPr kumimoji="1" lang="en-US" altLang="ko-KR" sz="1400" b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14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(0.25, </a:t>
            </a:r>
            <a:r>
              <a:rPr kumimoji="1" lang="en-US" altLang="ko-KR" sz="1400" b="1" dirty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0.5, 0.25</a:t>
            </a:r>
            <a:r>
              <a:rPr kumimoji="1" lang="en-US" altLang="ko-KR" sz="14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 smtClean="0">
                <a:solidFill>
                  <a:schemeClr val="accent3">
                    <a:lumMod val="7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결과 </a:t>
            </a:r>
            <a:r>
              <a:rPr lang="en-US" altLang="ko-KR" sz="1400" b="1" dirty="0" smtClean="0">
                <a:solidFill>
                  <a:schemeClr val="accent3">
                    <a:lumMod val="7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 </a:t>
            </a:r>
            <a:r>
              <a:rPr kumimoji="1" lang="en-US" altLang="ko-KR" sz="1400" b="1" dirty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(0.25, 0.5, </a:t>
            </a:r>
            <a:r>
              <a:rPr kumimoji="1" lang="en-US" altLang="ko-KR" sz="1400" b="1" dirty="0" smtClean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0.25) = </a:t>
            </a:r>
            <a:r>
              <a:rPr lang="en-US" altLang="ko-KR" sz="1400" b="1" dirty="0" smtClean="0">
                <a:solidFill>
                  <a:schemeClr val="accent3">
                    <a:lumMod val="7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Grayish 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Green Color</a:t>
            </a:r>
            <a:endParaRPr kumimoji="1" lang="en-US" altLang="ko-KR" sz="1400" b="1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08304" y="2636912"/>
            <a:ext cx="1448473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400" dirty="0" err="1"/>
              <a:t>SrcAlpha</a:t>
            </a:r>
            <a:r>
              <a:rPr lang="en-US" altLang="ko-KR" sz="1400" dirty="0"/>
              <a:t> = 0.5</a:t>
            </a:r>
            <a:r>
              <a:rPr lang="en-US" altLang="ko-KR" sz="1400" dirty="0">
                <a:solidFill>
                  <a:srgbClr val="0000CC"/>
                </a:solidFill>
              </a:rPr>
              <a:t> </a:t>
            </a:r>
            <a:endParaRPr lang="ko-KR" altLang="en-US" sz="1400" dirty="0"/>
          </a:p>
        </p:txBody>
      </p:sp>
      <p:sp>
        <p:nvSpPr>
          <p:cNvPr id="6" name="폭발 1 5"/>
          <p:cNvSpPr/>
          <p:nvPr/>
        </p:nvSpPr>
        <p:spPr>
          <a:xfrm>
            <a:off x="4574897" y="4365104"/>
            <a:ext cx="2589391" cy="119051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정렬이 필요</a:t>
            </a:r>
            <a:r>
              <a:rPr lang="en-US" altLang="ko-KR" sz="1400" b="1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!</a:t>
            </a:r>
            <a:endParaRPr lang="ko-KR" altLang="en-US" sz="1400" b="1" dirty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74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블렌딩</a:t>
            </a:r>
            <a:r>
              <a:rPr lang="en-US" altLang="ko-KR" dirty="0"/>
              <a:t>(Blending)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 smtClean="0"/>
              <a:t>렌더링</a:t>
            </a:r>
            <a:r>
              <a:rPr lang="ko-KR" altLang="en-US" b="1" dirty="0" smtClean="0"/>
              <a:t> 순서</a:t>
            </a:r>
            <a:r>
              <a:rPr lang="en-US" altLang="ko-KR" b="1" dirty="0" smtClean="0"/>
              <a:t>(Rendering Order)</a:t>
            </a:r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부분</a:t>
            </a:r>
            <a:r>
              <a:rPr lang="en-US" altLang="ko-KR" dirty="0" smtClean="0"/>
              <a:t>)</a:t>
            </a:r>
            <a:r>
              <a:rPr lang="ko-KR" altLang="en-US" dirty="0" smtClean="0"/>
              <a:t>투명한 다각형들을 정렬</a:t>
            </a:r>
            <a:r>
              <a:rPr lang="en-US" altLang="ko-KR" dirty="0" smtClean="0"/>
              <a:t>(Sorting)</a:t>
            </a:r>
            <a:r>
              <a:rPr lang="ko-KR" altLang="en-US" dirty="0" smtClean="0"/>
              <a:t>할 때 고려할 사항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프레임마다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부분</a:t>
            </a:r>
            <a:r>
              <a:rPr lang="en-US" altLang="ko-KR" dirty="0" smtClean="0"/>
              <a:t>)</a:t>
            </a:r>
            <a:r>
              <a:rPr lang="ko-KR" altLang="en-US" dirty="0" smtClean="0"/>
              <a:t>투명한 다각형들을 정렬하는 시간 때문에 비효율의 가능성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정렬을 정확하게 할 수 없는 상황</a:t>
            </a:r>
            <a:r>
              <a:rPr lang="en-US" altLang="ko-KR" dirty="0"/>
              <a:t>(Sorting Paradox)</a:t>
            </a:r>
            <a:r>
              <a:rPr lang="ko-KR" altLang="en-US" dirty="0"/>
              <a:t>이 </a:t>
            </a:r>
            <a:r>
              <a:rPr lang="ko-KR" altLang="en-US" dirty="0" smtClean="0"/>
              <a:t>발생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카메라와 거리를 측정하는 기준의 문제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정렬 알고리즘</a:t>
            </a:r>
            <a:r>
              <a:rPr lang="en-US" altLang="ko-KR" dirty="0" smtClean="0"/>
              <a:t>(Quick/Bubble/…)</a:t>
            </a:r>
            <a:r>
              <a:rPr lang="ko-KR" altLang="en-US" dirty="0" smtClean="0"/>
              <a:t>의 선택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ko-KR" altLang="en-US" b="1" dirty="0" smtClean="0">
                <a:solidFill>
                  <a:srgbClr val="C00000"/>
                </a:solidFill>
              </a:rPr>
              <a:t>일반적으로 부정확하게 정렬을 해도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ko-KR" altLang="en-US" b="1" dirty="0" smtClean="0">
                <a:solidFill>
                  <a:srgbClr val="C00000"/>
                </a:solidFill>
              </a:rPr>
              <a:t>즉</a:t>
            </a:r>
            <a:r>
              <a:rPr lang="en-US" altLang="ko-KR" b="1" dirty="0" smtClean="0">
                <a:solidFill>
                  <a:srgbClr val="C00000"/>
                </a:solidFill>
              </a:rPr>
              <a:t>,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블렌딩이</a:t>
            </a:r>
            <a:r>
              <a:rPr lang="ko-KR" altLang="en-US" b="1" dirty="0" smtClean="0">
                <a:solidFill>
                  <a:srgbClr val="C00000"/>
                </a:solidFill>
              </a:rPr>
              <a:t> 부정확해도</a:t>
            </a:r>
            <a:r>
              <a:rPr lang="en-US" altLang="ko-KR" b="1" dirty="0" smtClean="0">
                <a:solidFill>
                  <a:srgbClr val="C00000"/>
                </a:solidFill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</a:rPr>
              <a:t>큰</a:t>
            </a:r>
            <a:r>
              <a:rPr lang="en-US" altLang="ko-KR" b="1" dirty="0" smtClean="0">
                <a:solidFill>
                  <a:srgbClr val="C00000"/>
                </a:solidFill>
              </a:rPr>
              <a:t>(?)</a:t>
            </a:r>
            <a:r>
              <a:rPr lang="ko-KR" altLang="en-US" b="1" dirty="0" smtClean="0">
                <a:solidFill>
                  <a:srgbClr val="C00000"/>
                </a:solidFill>
              </a:rPr>
              <a:t> 문제가 아님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부분</a:t>
            </a:r>
            <a:r>
              <a:rPr lang="en-US" altLang="ko-KR" dirty="0" smtClean="0"/>
              <a:t>)</a:t>
            </a:r>
            <a:r>
              <a:rPr lang="ko-KR" altLang="en-US" dirty="0" smtClean="0"/>
              <a:t>투명한 다각형을 </a:t>
            </a:r>
            <a:r>
              <a:rPr lang="ko-KR" altLang="en-US" dirty="0" err="1" smtClean="0"/>
              <a:t>렌더링할</a:t>
            </a:r>
            <a:r>
              <a:rPr lang="ko-KR" altLang="en-US" dirty="0" smtClean="0"/>
              <a:t> 때 깊이 값을 깊이 버퍼에 쓰지 않는 것이 해결책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32273"/>
            <a:ext cx="22860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610649" y="5661248"/>
            <a:ext cx="3961351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 err="1"/>
              <a:t>typedef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enum</a:t>
            </a:r>
            <a:r>
              <a:rPr lang="en-US" altLang="ko-KR" sz="1400" dirty="0"/>
              <a:t> D3D11_DEPTH_WRITE_MASK {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D3D11_DEPTH_WRITE_MASK_ZERO</a:t>
            </a:r>
            <a:r>
              <a:rPr lang="en-US" altLang="ko-KR" sz="1400" dirty="0" smtClean="0"/>
              <a:t>,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D3D11_DEPTH_WRITE_MASK_ALL </a:t>
            </a:r>
          </a:p>
          <a:p>
            <a:r>
              <a:rPr lang="en-US" altLang="ko-KR" sz="1400" dirty="0" smtClean="0"/>
              <a:t>} </a:t>
            </a:r>
            <a:r>
              <a:rPr lang="en-US" altLang="ko-KR" sz="1400" b="1" dirty="0">
                <a:solidFill>
                  <a:srgbClr val="C00000"/>
                </a:solidFill>
              </a:rPr>
              <a:t>D3D11_DEPTH_WRITE_MASK</a:t>
            </a:r>
            <a:r>
              <a:rPr lang="en-US" altLang="ko-KR" sz="1400" dirty="0"/>
              <a:t>;</a:t>
            </a:r>
            <a:endParaRPr lang="ko-KR" altLang="en-US" sz="1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322284"/>
            <a:ext cx="2279445" cy="1502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07504" y="4485674"/>
            <a:ext cx="8928992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HRESULT ID3D11Device</a:t>
            </a:r>
            <a:r>
              <a:rPr lang="en-US" altLang="ko-KR" sz="1400" dirty="0" smtClean="0"/>
              <a:t>::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CreateDepthStencilState</a:t>
            </a:r>
            <a:r>
              <a:rPr lang="en-US" altLang="ko-KR" sz="1400" dirty="0" smtClean="0"/>
              <a:t>(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/>
              <a:t>[in] 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0000CC"/>
                </a:solidFill>
              </a:rPr>
              <a:t>D3D11_DEPTH_STENCIL_DESC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pDepthStencilDesc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[</a:t>
            </a:r>
            <a:r>
              <a:rPr lang="en-US" altLang="ko-KR" sz="1400" dirty="0"/>
              <a:t>out] ID3D11DepthStencilState **</a:t>
            </a:r>
            <a:r>
              <a:rPr lang="en-US" altLang="ko-KR" sz="1400" dirty="0" err="1"/>
              <a:t>ppDepthStencilState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); 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776301" y="4540526"/>
            <a:ext cx="4320480" cy="2246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 err="1"/>
              <a:t>typedef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 D3D11_DEPTH_STENCIL_DESC </a:t>
            </a:r>
            <a:r>
              <a:rPr lang="en-US" altLang="ko-KR" sz="1400" dirty="0" smtClean="0"/>
              <a:t>{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BOOL </a:t>
            </a:r>
            <a:r>
              <a:rPr lang="en-US" altLang="ko-KR" sz="1400" dirty="0" err="1"/>
              <a:t>DepthEnable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D3D11_DEPTH_WRITE_MASK </a:t>
            </a:r>
            <a:r>
              <a:rPr lang="en-US" altLang="ko-KR" sz="1400" b="1" dirty="0" err="1">
                <a:solidFill>
                  <a:srgbClr val="C00000"/>
                </a:solidFill>
              </a:rPr>
              <a:t>DepthWriteMask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smtClean="0">
                <a:solidFill>
                  <a:schemeClr val="tx1"/>
                </a:solidFill>
              </a:rPr>
              <a:t>D3D11_COMPARISON_FUNC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DepthFunc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BOOL </a:t>
            </a:r>
            <a:r>
              <a:rPr lang="en-US" altLang="ko-KR" sz="1400" dirty="0" err="1"/>
              <a:t>StencilEnable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UINT8 </a:t>
            </a:r>
            <a:r>
              <a:rPr lang="en-US" altLang="ko-KR" sz="1400" dirty="0" err="1"/>
              <a:t>StencilReadMask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UINT8 </a:t>
            </a:r>
            <a:r>
              <a:rPr lang="en-US" altLang="ko-KR" sz="1400" dirty="0" err="1"/>
              <a:t>StencilWriteMask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D3D11_DEPTH_STENCILOP_DESC </a:t>
            </a:r>
            <a:r>
              <a:rPr lang="en-US" altLang="ko-KR" sz="1400" dirty="0" err="1"/>
              <a:t>FrontFace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D3D11_DEPTH_STENCILOP_DESC </a:t>
            </a:r>
            <a:r>
              <a:rPr lang="en-US" altLang="ko-KR" sz="1400" dirty="0" err="1"/>
              <a:t>BackFace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r>
              <a:rPr lang="en-US" altLang="ko-KR" sz="1400" dirty="0" smtClean="0"/>
              <a:t>} </a:t>
            </a:r>
            <a:r>
              <a:rPr lang="en-US" altLang="ko-KR" sz="1400" b="1" dirty="0">
                <a:solidFill>
                  <a:srgbClr val="0000CC"/>
                </a:solidFill>
              </a:rPr>
              <a:t>D3D11_DEPTH_STENCIL_DESC</a:t>
            </a:r>
            <a:r>
              <a:rPr lang="en-US" altLang="ko-KR" sz="1400" dirty="0"/>
              <a:t>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038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170464</TotalTime>
  <Words>4627</Words>
  <Application>Microsoft Office PowerPoint</Application>
  <PresentationFormat>화면 슬라이드 쇼(4:3)</PresentationFormat>
  <Paragraphs>1186</Paragraphs>
  <Slides>38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50" baseType="lpstr">
      <vt:lpstr>Eras Bold ITC</vt:lpstr>
      <vt:lpstr>Rockwell</vt:lpstr>
      <vt:lpstr>굴림</vt:lpstr>
      <vt:lpstr>맑은 고딕</vt:lpstr>
      <vt:lpstr>함초롬바탕</vt:lpstr>
      <vt:lpstr>Arial</vt:lpstr>
      <vt:lpstr>Cambria Math</vt:lpstr>
      <vt:lpstr>Lucida Console</vt:lpstr>
      <vt:lpstr>Lucida Sans Unicode</vt:lpstr>
      <vt:lpstr>Tahoma</vt:lpstr>
      <vt:lpstr>Times New Roman</vt:lpstr>
      <vt:lpstr>Office 테마</vt:lpstr>
      <vt:lpstr>블렌딩(Blending)</vt:lpstr>
      <vt:lpstr>블렌딩(Blending)</vt:lpstr>
      <vt:lpstr>블렌딩(Blending)</vt:lpstr>
      <vt:lpstr>블렌딩(Blending)</vt:lpstr>
      <vt:lpstr>블렌딩(Blending)</vt:lpstr>
      <vt:lpstr>블렌딩(Blending)</vt:lpstr>
      <vt:lpstr>블렌딩(Blending)</vt:lpstr>
      <vt:lpstr>블렌딩(Blending)</vt:lpstr>
      <vt:lpstr>블렌딩(Blending)</vt:lpstr>
      <vt:lpstr>블렌딩(Blending)</vt:lpstr>
      <vt:lpstr>블렌딩(Blending)</vt:lpstr>
      <vt:lpstr>블렌딩(Blending)</vt:lpstr>
      <vt:lpstr>블렌딩(Blending)</vt:lpstr>
      <vt:lpstr>블렌딩(Blending)</vt:lpstr>
      <vt:lpstr>스텐실(Stencil)</vt:lpstr>
      <vt:lpstr>스텐실(Stencil)</vt:lpstr>
      <vt:lpstr>스텐실(Stencil)</vt:lpstr>
      <vt:lpstr>스텐실(Stencil)</vt:lpstr>
      <vt:lpstr>스텐실(Stencil)</vt:lpstr>
      <vt:lpstr>스텐실(Stencil)</vt:lpstr>
      <vt:lpstr>스텐실(Stencil)</vt:lpstr>
      <vt:lpstr>스텐실(Stencil)</vt:lpstr>
      <vt:lpstr>스텐실(Stencil)</vt:lpstr>
      <vt:lpstr>스텐실(Stencil)</vt:lpstr>
      <vt:lpstr>스텐실(Stencil)</vt:lpstr>
      <vt:lpstr>스텐실(Stencil)</vt:lpstr>
      <vt:lpstr>스텐실(Stencil)</vt:lpstr>
      <vt:lpstr>스텐실(Stencil)</vt:lpstr>
      <vt:lpstr>스텐실(Stencil)</vt:lpstr>
      <vt:lpstr>스텐실(Stencil)</vt:lpstr>
      <vt:lpstr>스텐실(Stencil)</vt:lpstr>
      <vt:lpstr>스텐실(Stencil)</vt:lpstr>
      <vt:lpstr>스텐실(Stencil)</vt:lpstr>
      <vt:lpstr>스텐실(Stencil)</vt:lpstr>
      <vt:lpstr>Direct3D 파이프라인</vt:lpstr>
      <vt:lpstr>Direct3D 파이프라인</vt:lpstr>
      <vt:lpstr>Direct3D 파이프라인</vt:lpstr>
      <vt:lpstr>Direct3D 파이프라인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Programming with DirectX</dc:title>
  <dc:creator>Louis</dc:creator>
  <cp:lastModifiedBy>Louis</cp:lastModifiedBy>
  <cp:revision>1780</cp:revision>
  <dcterms:created xsi:type="dcterms:W3CDTF">2008-02-29T10:17:37Z</dcterms:created>
  <dcterms:modified xsi:type="dcterms:W3CDTF">2016-08-30T11:05:43Z</dcterms:modified>
</cp:coreProperties>
</file>