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71" r:id="rId13"/>
    <p:sldId id="267" r:id="rId14"/>
    <p:sldId id="268" r:id="rId15"/>
    <p:sldId id="269" r:id="rId16"/>
    <p:sldId id="270" r:id="rId17"/>
    <p:sldId id="273"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6/30/2022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6/30/2022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6/30/2022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6/30/2022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6/30/2022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6/30/2022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E27A09-7C59-4382-9134-158EE6D5913F}"/>
              </a:ext>
            </a:extLst>
          </p:cNvPr>
          <p:cNvSpPr>
            <a:spLocks noGrp="1"/>
          </p:cNvSpPr>
          <p:nvPr>
            <p:ph type="title"/>
          </p:nvPr>
        </p:nvSpPr>
        <p:spPr>
          <a:xfrm>
            <a:off x="1122629" y="2539095"/>
            <a:ext cx="9404723" cy="1400530"/>
          </a:xfrm>
        </p:spPr>
        <p:txBody>
          <a:bodyPr/>
          <a:lstStyle/>
          <a:p>
            <a:r>
              <a:rPr lang="en-US" dirty="0">
                <a:latin typeface="Castellar" panose="020A0402060406010301" pitchFamily="18" charset="0"/>
              </a:rPr>
              <a:t>8086 MICROPROCESSOR ARCHITECTURE</a:t>
            </a:r>
            <a:endParaRPr lang="en-IN" dirty="0">
              <a:latin typeface="Castellar" panose="020A0402060406010301" pitchFamily="18" charset="0"/>
            </a:endParaRPr>
          </a:p>
        </p:txBody>
      </p:sp>
    </p:spTree>
    <p:extLst>
      <p:ext uri="{BB962C8B-B14F-4D97-AF65-F5344CB8AC3E}">
        <p14:creationId xmlns:p14="http://schemas.microsoft.com/office/powerpoint/2010/main" val="113591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21CE09-E15D-2BFB-85A6-7E7637F09386}"/>
              </a:ext>
            </a:extLst>
          </p:cNvPr>
          <p:cNvSpPr>
            <a:spLocks noGrp="1"/>
          </p:cNvSpPr>
          <p:nvPr>
            <p:ph type="title"/>
          </p:nvPr>
        </p:nvSpPr>
        <p:spPr>
          <a:xfrm>
            <a:off x="448403" y="316794"/>
            <a:ext cx="9404723" cy="156883"/>
          </a:xfrm>
        </p:spPr>
        <p:txBody>
          <a:bodyPr/>
          <a:lstStyle/>
          <a:p>
            <a:endParaRPr lang="en-IN" sz="900" dirty="0"/>
          </a:p>
        </p:txBody>
      </p:sp>
      <p:sp>
        <p:nvSpPr>
          <p:cNvPr id="5" name="Content Placeholder 4">
            <a:extLst>
              <a:ext uri="{FF2B5EF4-FFF2-40B4-BE49-F238E27FC236}">
                <a16:creationId xmlns:a16="http://schemas.microsoft.com/office/drawing/2014/main" id="{15E94AB8-F4E3-743A-D005-5275696CB84B}"/>
              </a:ext>
            </a:extLst>
          </p:cNvPr>
          <p:cNvSpPr>
            <a:spLocks noGrp="1"/>
          </p:cNvSpPr>
          <p:nvPr>
            <p:ph idx="1"/>
          </p:nvPr>
        </p:nvSpPr>
        <p:spPr>
          <a:xfrm>
            <a:off x="645130" y="1149178"/>
            <a:ext cx="9404723" cy="5099221"/>
          </a:xfrm>
        </p:spPr>
        <p:txBody>
          <a:bodyPr>
            <a:normAutofit/>
          </a:bodyPr>
          <a:lstStyle/>
          <a:p>
            <a:pPr marL="0" indent="0">
              <a:buNone/>
            </a:pPr>
            <a:r>
              <a:rPr lang="en-US" dirty="0">
                <a:latin typeface="Bahnschrift Light" panose="020B0502040204020203" pitchFamily="34" charset="0"/>
              </a:rPr>
              <a:t>After Receiving opcode of an instruction from the queue ,the Execution unit executes it. While Execution ,the BIU fetches the instruction codes from the memory and stores them in the queue parallelly.</a:t>
            </a:r>
            <a:r>
              <a:rPr lang="en-IN" dirty="0">
                <a:latin typeface="Bahnschrift Light" panose="020B0502040204020203" pitchFamily="34" charset="0"/>
              </a:rPr>
              <a:t>This makes processing faster.</a:t>
            </a:r>
          </a:p>
          <a:p>
            <a:pPr marL="0" indent="0">
              <a:buNone/>
            </a:pPr>
            <a:endParaRPr lang="en-IN" dirty="0">
              <a:latin typeface="Bahnschrift Light" panose="020B0502040204020203" pitchFamily="34" charset="0"/>
            </a:endParaRPr>
          </a:p>
          <a:p>
            <a:pPr marL="0" indent="0">
              <a:buNone/>
            </a:pPr>
            <a:r>
              <a:rPr lang="en-US" sz="2400" b="1" dirty="0">
                <a:latin typeface="Agency FB" panose="020B0503020202020204" pitchFamily="34" charset="0"/>
              </a:rPr>
              <a:t>Functional Parts of EU</a:t>
            </a:r>
          </a:p>
          <a:p>
            <a:pPr marL="0" indent="0">
              <a:buNone/>
            </a:pPr>
            <a:endParaRPr lang="en-US" sz="2400" b="1" dirty="0">
              <a:latin typeface="Agency FB" panose="020B0503020202020204" pitchFamily="34" charset="0"/>
            </a:endParaRPr>
          </a:p>
          <a:p>
            <a:pPr>
              <a:buFont typeface="Wingdings" panose="05000000000000000000" pitchFamily="2" charset="2"/>
              <a:buChar char="§"/>
            </a:pPr>
            <a:r>
              <a:rPr lang="en-US" sz="2400" dirty="0">
                <a:latin typeface="Agency FB" panose="020B0503020202020204" pitchFamily="34" charset="0"/>
              </a:rPr>
              <a:t>General purpose Registers</a:t>
            </a:r>
          </a:p>
          <a:p>
            <a:pPr>
              <a:buFont typeface="Wingdings" panose="05000000000000000000" pitchFamily="2" charset="2"/>
              <a:buChar char="§"/>
            </a:pPr>
            <a:r>
              <a:rPr lang="en-US" sz="2400" dirty="0">
                <a:latin typeface="Agency FB" panose="020B0503020202020204" pitchFamily="34" charset="0"/>
              </a:rPr>
              <a:t>Stake and Base pointers</a:t>
            </a:r>
          </a:p>
          <a:p>
            <a:pPr>
              <a:buFont typeface="Wingdings" panose="05000000000000000000" pitchFamily="2" charset="2"/>
              <a:buChar char="§"/>
            </a:pPr>
            <a:r>
              <a:rPr lang="en-US" sz="2400" dirty="0">
                <a:latin typeface="Agency FB" panose="020B0503020202020204" pitchFamily="34" charset="0"/>
              </a:rPr>
              <a:t>Index Registers</a:t>
            </a:r>
          </a:p>
          <a:p>
            <a:pPr>
              <a:buFont typeface="Wingdings" panose="05000000000000000000" pitchFamily="2" charset="2"/>
              <a:buChar char="§"/>
            </a:pPr>
            <a:r>
              <a:rPr lang="en-US" sz="2400" dirty="0">
                <a:latin typeface="Agency FB" panose="020B0503020202020204" pitchFamily="34" charset="0"/>
              </a:rPr>
              <a:t>ALU</a:t>
            </a:r>
          </a:p>
          <a:p>
            <a:pPr>
              <a:buFont typeface="Wingdings" panose="05000000000000000000" pitchFamily="2" charset="2"/>
              <a:buChar char="§"/>
            </a:pPr>
            <a:r>
              <a:rPr lang="en-US" sz="2400" dirty="0">
                <a:latin typeface="Agency FB" panose="020B0503020202020204" pitchFamily="34" charset="0"/>
              </a:rPr>
              <a:t>Operands</a:t>
            </a:r>
            <a:r>
              <a:rPr lang="en-IN" sz="2400" dirty="0">
                <a:latin typeface="Agency FB" panose="020B0503020202020204" pitchFamily="34" charset="0"/>
              </a:rPr>
              <a:t> and Flags</a:t>
            </a:r>
            <a:endParaRPr lang="en-US" sz="2400" dirty="0">
              <a:latin typeface="Agency FB" panose="020B0503020202020204" pitchFamily="34" charset="0"/>
            </a:endParaRPr>
          </a:p>
        </p:txBody>
      </p:sp>
    </p:spTree>
    <p:extLst>
      <p:ext uri="{BB962C8B-B14F-4D97-AF65-F5344CB8AC3E}">
        <p14:creationId xmlns:p14="http://schemas.microsoft.com/office/powerpoint/2010/main" val="1056297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A1A4F9-A340-5C37-B3BD-05E82BC094B7}"/>
              </a:ext>
            </a:extLst>
          </p:cNvPr>
          <p:cNvSpPr>
            <a:spLocks noGrp="1"/>
          </p:cNvSpPr>
          <p:nvPr>
            <p:ph type="title"/>
          </p:nvPr>
        </p:nvSpPr>
        <p:spPr>
          <a:xfrm>
            <a:off x="645130" y="267366"/>
            <a:ext cx="9404723" cy="128050"/>
          </a:xfrm>
        </p:spPr>
        <p:txBody>
          <a:bodyPr/>
          <a:lstStyle/>
          <a:p>
            <a:endParaRPr lang="en-IN" sz="900" dirty="0"/>
          </a:p>
        </p:txBody>
      </p:sp>
      <p:sp>
        <p:nvSpPr>
          <p:cNvPr id="5" name="Content Placeholder 4">
            <a:extLst>
              <a:ext uri="{FF2B5EF4-FFF2-40B4-BE49-F238E27FC236}">
                <a16:creationId xmlns:a16="http://schemas.microsoft.com/office/drawing/2014/main" id="{3DFAC964-E9FF-54DE-6887-876E93632D99}"/>
              </a:ext>
            </a:extLst>
          </p:cNvPr>
          <p:cNvSpPr>
            <a:spLocks noGrp="1"/>
          </p:cNvSpPr>
          <p:nvPr>
            <p:ph idx="1"/>
          </p:nvPr>
        </p:nvSpPr>
        <p:spPr>
          <a:xfrm>
            <a:off x="645130" y="840260"/>
            <a:ext cx="9404723" cy="5408140"/>
          </a:xfrm>
        </p:spPr>
        <p:txBody>
          <a:bodyPr/>
          <a:lstStyle/>
          <a:p>
            <a:pPr marL="0" indent="0">
              <a:buNone/>
            </a:pPr>
            <a:r>
              <a:rPr lang="en-US" sz="2400" b="1" i="0" dirty="0">
                <a:solidFill>
                  <a:srgbClr val="FFFF00"/>
                </a:solidFill>
                <a:effectLst/>
                <a:latin typeface="inter-bold"/>
              </a:rPr>
              <a:t>General Purpose Registers:</a:t>
            </a:r>
            <a:r>
              <a:rPr lang="en-US" sz="2400" b="0" i="0" dirty="0">
                <a:solidFill>
                  <a:srgbClr val="000000"/>
                </a:solidFill>
                <a:effectLst/>
                <a:latin typeface="inter-regular"/>
              </a:rPr>
              <a:t> </a:t>
            </a:r>
            <a:r>
              <a:rPr lang="en-US" b="0" i="0" dirty="0">
                <a:effectLst/>
                <a:latin typeface="inter-regular"/>
              </a:rPr>
              <a:t>There are four 16-bit general purpose registers.</a:t>
            </a:r>
          </a:p>
          <a:p>
            <a:pPr marL="457200" indent="-457200">
              <a:buFont typeface="+mj-lt"/>
              <a:buAutoNum type="arabicPeriod"/>
            </a:pPr>
            <a:r>
              <a:rPr lang="en-US" b="0" i="0" dirty="0">
                <a:effectLst/>
                <a:latin typeface="inter-regular"/>
              </a:rPr>
              <a:t> AX (Accumulator Register) : Used for instructions such as MUL,DIV et.,</a:t>
            </a:r>
          </a:p>
          <a:p>
            <a:pPr marL="457200" indent="-457200">
              <a:buFont typeface="+mj-lt"/>
              <a:buAutoNum type="arabicPeriod"/>
            </a:pPr>
            <a:r>
              <a:rPr lang="en-US" b="0" i="0" dirty="0">
                <a:effectLst/>
                <a:latin typeface="inter-regular"/>
              </a:rPr>
              <a:t> BX (Base Register) : holds OFFSET address of a location in memory.</a:t>
            </a:r>
          </a:p>
          <a:p>
            <a:pPr marL="457200" indent="-457200">
              <a:buFont typeface="+mj-lt"/>
              <a:buAutoNum type="arabicPeriod"/>
            </a:pPr>
            <a:r>
              <a:rPr lang="en-US" b="0" i="0" dirty="0">
                <a:effectLst/>
                <a:latin typeface="inter-regular"/>
              </a:rPr>
              <a:t> CX (Counter)  : holds the count for various instructions.</a:t>
            </a:r>
          </a:p>
          <a:p>
            <a:pPr marL="457200" indent="-457200">
              <a:buFont typeface="+mj-lt"/>
              <a:buAutoNum type="arabicPeriod"/>
            </a:pPr>
            <a:r>
              <a:rPr lang="en-US" b="0" i="0" dirty="0">
                <a:effectLst/>
                <a:latin typeface="inter-regular"/>
              </a:rPr>
              <a:t> DX(Data Register) : holds  part of results from a multiplicand/dividend</a:t>
            </a:r>
            <a:r>
              <a:rPr lang="en-US" dirty="0">
                <a:latin typeface="inter-regular"/>
              </a:rPr>
              <a:t> etc.,</a:t>
            </a:r>
          </a:p>
          <a:p>
            <a:pPr marL="0" indent="0">
              <a:buNone/>
            </a:pPr>
            <a:r>
              <a:rPr lang="en-US" b="0" i="0" dirty="0">
                <a:effectLst/>
                <a:latin typeface="inter-regular"/>
              </a:rPr>
              <a:t> </a:t>
            </a:r>
            <a:r>
              <a:rPr lang="en-US" sz="1800" b="0" i="0" dirty="0">
                <a:effectLst/>
                <a:latin typeface="inter-regular"/>
              </a:rPr>
              <a:t>Each of these 16-bit registers are further subdivided into 8-bit registers.</a:t>
            </a:r>
            <a:endParaRPr lang="en-US" sz="1800" dirty="0">
              <a:latin typeface="inter-regular"/>
            </a:endParaRPr>
          </a:p>
          <a:p>
            <a:pPr marL="0" indent="0">
              <a:buNone/>
            </a:pPr>
            <a:r>
              <a:rPr lang="en-US" sz="1800" dirty="0">
                <a:latin typeface="inter-regular"/>
              </a:rPr>
              <a:t>AX -&gt; AH + AL</a:t>
            </a:r>
          </a:p>
          <a:p>
            <a:pPr marL="0" indent="0">
              <a:buNone/>
            </a:pPr>
            <a:r>
              <a:rPr lang="en-US" sz="1800" dirty="0">
                <a:latin typeface="inter-regular"/>
              </a:rPr>
              <a:t>BX -&gt; BH + BL</a:t>
            </a:r>
            <a:endParaRPr lang="en-IN" sz="1800" dirty="0"/>
          </a:p>
          <a:p>
            <a:pPr marL="0" indent="0">
              <a:buNone/>
            </a:pPr>
            <a:r>
              <a:rPr lang="en-US" sz="1800" dirty="0">
                <a:latin typeface="inter-regular"/>
              </a:rPr>
              <a:t>CX -&gt; CH + CL</a:t>
            </a:r>
            <a:endParaRPr lang="en-IN" sz="1800" dirty="0"/>
          </a:p>
          <a:p>
            <a:pPr marL="0" indent="0">
              <a:buNone/>
            </a:pPr>
            <a:r>
              <a:rPr lang="en-US" sz="1800" dirty="0">
                <a:latin typeface="inter-regular"/>
              </a:rPr>
              <a:t>DX -&gt; DH + DL</a:t>
            </a:r>
            <a:endParaRPr lang="en-IN" sz="1800" dirty="0"/>
          </a:p>
          <a:p>
            <a:pPr marL="0" indent="0">
              <a:buNone/>
            </a:pPr>
            <a:endParaRPr lang="en-US" dirty="0">
              <a:latin typeface="inter-regular"/>
            </a:endParaRPr>
          </a:p>
          <a:p>
            <a:pPr marL="0" indent="0">
              <a:buNone/>
            </a:pPr>
            <a:endParaRPr lang="en-IN" dirty="0"/>
          </a:p>
        </p:txBody>
      </p:sp>
    </p:spTree>
    <p:extLst>
      <p:ext uri="{BB962C8B-B14F-4D97-AF65-F5344CB8AC3E}">
        <p14:creationId xmlns:p14="http://schemas.microsoft.com/office/powerpoint/2010/main" val="204952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A1A4F9-A340-5C37-B3BD-05E82BC094B7}"/>
              </a:ext>
            </a:extLst>
          </p:cNvPr>
          <p:cNvSpPr>
            <a:spLocks noGrp="1"/>
          </p:cNvSpPr>
          <p:nvPr>
            <p:ph type="title"/>
          </p:nvPr>
        </p:nvSpPr>
        <p:spPr>
          <a:xfrm>
            <a:off x="645130" y="267366"/>
            <a:ext cx="9404723" cy="128050"/>
          </a:xfrm>
        </p:spPr>
        <p:txBody>
          <a:bodyPr/>
          <a:lstStyle/>
          <a:p>
            <a:endParaRPr lang="en-IN" sz="900" dirty="0"/>
          </a:p>
        </p:txBody>
      </p:sp>
      <p:sp>
        <p:nvSpPr>
          <p:cNvPr id="5" name="Content Placeholder 4">
            <a:extLst>
              <a:ext uri="{FF2B5EF4-FFF2-40B4-BE49-F238E27FC236}">
                <a16:creationId xmlns:a16="http://schemas.microsoft.com/office/drawing/2014/main" id="{3DFAC964-E9FF-54DE-6887-876E93632D99}"/>
              </a:ext>
            </a:extLst>
          </p:cNvPr>
          <p:cNvSpPr>
            <a:spLocks noGrp="1"/>
          </p:cNvSpPr>
          <p:nvPr>
            <p:ph idx="1"/>
          </p:nvPr>
        </p:nvSpPr>
        <p:spPr>
          <a:xfrm>
            <a:off x="645130" y="840260"/>
            <a:ext cx="9404723" cy="5408140"/>
          </a:xfrm>
        </p:spPr>
        <p:txBody>
          <a:bodyPr>
            <a:normAutofit/>
          </a:bodyPr>
          <a:lstStyle/>
          <a:p>
            <a:pPr marL="0" indent="0">
              <a:buNone/>
            </a:pPr>
            <a:r>
              <a:rPr lang="en-US" sz="2800" b="1" dirty="0">
                <a:solidFill>
                  <a:srgbClr val="FFFF00"/>
                </a:solidFill>
                <a:latin typeface="inter-bold"/>
              </a:rPr>
              <a:t>Pointer Registers </a:t>
            </a:r>
          </a:p>
          <a:p>
            <a:pPr marL="514350" indent="-514350">
              <a:buAutoNum type="arabicPeriod"/>
            </a:pPr>
            <a:r>
              <a:rPr lang="en-US" i="0" dirty="0">
                <a:effectLst/>
                <a:latin typeface="inter-bold"/>
              </a:rPr>
              <a:t>Stack Pointer(SP)</a:t>
            </a:r>
          </a:p>
          <a:p>
            <a:pPr marL="514350" indent="-514350">
              <a:buAutoNum type="arabicPeriod"/>
            </a:pPr>
            <a:r>
              <a:rPr lang="en-US" dirty="0">
                <a:latin typeface="inter-bold"/>
              </a:rPr>
              <a:t>Base Pointer(BP)</a:t>
            </a:r>
            <a:endParaRPr lang="en-US" sz="2800" b="1" dirty="0">
              <a:solidFill>
                <a:srgbClr val="000000"/>
              </a:solidFill>
              <a:latin typeface="inter-bold"/>
            </a:endParaRPr>
          </a:p>
          <a:p>
            <a:pPr marL="0" indent="0">
              <a:buNone/>
            </a:pPr>
            <a:r>
              <a:rPr lang="en-US" sz="2800" b="1" i="0" dirty="0">
                <a:solidFill>
                  <a:srgbClr val="FFFF00"/>
                </a:solidFill>
                <a:effectLst/>
                <a:latin typeface="inter-bold"/>
              </a:rPr>
              <a:t>Index Registers</a:t>
            </a:r>
          </a:p>
          <a:p>
            <a:pPr marL="514350" indent="-514350">
              <a:buAutoNum type="arabicPeriod"/>
            </a:pPr>
            <a:r>
              <a:rPr lang="en-US" dirty="0">
                <a:latin typeface="inter-bold"/>
              </a:rPr>
              <a:t>Source Index(SI)</a:t>
            </a:r>
          </a:p>
          <a:p>
            <a:pPr marL="514350" indent="-514350">
              <a:buAutoNum type="arabicPeriod"/>
            </a:pPr>
            <a:r>
              <a:rPr lang="en-US" dirty="0">
                <a:latin typeface="inter-bold"/>
              </a:rPr>
              <a:t>Destination Index(DI)</a:t>
            </a:r>
            <a:endParaRPr lang="en-US" sz="2800" b="1" dirty="0">
              <a:solidFill>
                <a:srgbClr val="000000"/>
              </a:solidFill>
              <a:latin typeface="inter-bold"/>
            </a:endParaRPr>
          </a:p>
          <a:p>
            <a:pPr marL="0" indent="0">
              <a:buNone/>
            </a:pPr>
            <a:r>
              <a:rPr lang="en-US" sz="2800" b="1" i="0" dirty="0">
                <a:solidFill>
                  <a:srgbClr val="00B0F0"/>
                </a:solidFill>
                <a:effectLst/>
                <a:latin typeface="inter-bold"/>
              </a:rPr>
              <a:t>ALU :</a:t>
            </a:r>
            <a:r>
              <a:rPr lang="en-US" sz="2800" b="0" i="0" dirty="0">
                <a:solidFill>
                  <a:srgbClr val="000000"/>
                </a:solidFill>
                <a:effectLst/>
                <a:latin typeface="inter-regular"/>
              </a:rPr>
              <a:t> </a:t>
            </a:r>
            <a:r>
              <a:rPr lang="en-US" b="0" i="0" dirty="0">
                <a:effectLst/>
                <a:latin typeface="inter-regular"/>
              </a:rPr>
              <a:t>It handles all Arithmetic and Logical operations such as Add</a:t>
            </a:r>
            <a:r>
              <a:rPr lang="en-US" dirty="0">
                <a:latin typeface="inter-regular"/>
              </a:rPr>
              <a:t>ition, Subtraction, Multiplication, Division, AND, OR, NOT operations.</a:t>
            </a:r>
          </a:p>
          <a:p>
            <a:pPr marL="0" indent="0">
              <a:buNone/>
            </a:pPr>
            <a:endParaRPr lang="en-US" dirty="0">
              <a:latin typeface="inter-regular"/>
            </a:endParaRPr>
          </a:p>
          <a:p>
            <a:pPr marL="0" indent="0">
              <a:buNone/>
            </a:pPr>
            <a:r>
              <a:rPr lang="en-US" sz="2800" b="1" dirty="0">
                <a:solidFill>
                  <a:srgbClr val="00B0F0"/>
                </a:solidFill>
                <a:latin typeface="inter-regular"/>
              </a:rPr>
              <a:t>Flag Register :</a:t>
            </a:r>
            <a:r>
              <a:rPr lang="en-US" sz="2800" b="1" dirty="0">
                <a:solidFill>
                  <a:schemeClr val="bg1"/>
                </a:solidFill>
                <a:latin typeface="inter-regular"/>
              </a:rPr>
              <a:t> </a:t>
            </a:r>
            <a:r>
              <a:rPr lang="en-US" sz="2200" dirty="0">
                <a:latin typeface="inter-regular"/>
              </a:rPr>
              <a:t>As it is a 16-bit register ,behaves like a flip-flop means changes states according to the result stored in the accumulator. It has 9 flags which are classified as Conditional and Control flags.</a:t>
            </a:r>
          </a:p>
          <a:p>
            <a:pPr marL="0" indent="0">
              <a:buNone/>
            </a:pPr>
            <a:endParaRPr lang="en-IN" dirty="0"/>
          </a:p>
        </p:txBody>
      </p:sp>
    </p:spTree>
    <p:extLst>
      <p:ext uri="{BB962C8B-B14F-4D97-AF65-F5344CB8AC3E}">
        <p14:creationId xmlns:p14="http://schemas.microsoft.com/office/powerpoint/2010/main" val="2737507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6C0B3D-6814-A0EC-007A-3E5D6BCC7181}"/>
              </a:ext>
            </a:extLst>
          </p:cNvPr>
          <p:cNvPicPr>
            <a:picLocks noChangeAspect="1"/>
          </p:cNvPicPr>
          <p:nvPr/>
        </p:nvPicPr>
        <p:blipFill>
          <a:blip r:embed="rId2"/>
          <a:stretch>
            <a:fillRect/>
          </a:stretch>
        </p:blipFill>
        <p:spPr>
          <a:xfrm>
            <a:off x="2965621" y="679622"/>
            <a:ext cx="4892887" cy="5832389"/>
          </a:xfrm>
          <a:prstGeom prst="rect">
            <a:avLst/>
          </a:prstGeom>
        </p:spPr>
      </p:pic>
    </p:spTree>
    <p:extLst>
      <p:ext uri="{BB962C8B-B14F-4D97-AF65-F5344CB8AC3E}">
        <p14:creationId xmlns:p14="http://schemas.microsoft.com/office/powerpoint/2010/main" val="142477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9B7FF-2590-D49A-AC89-5E38F4597C3A}"/>
              </a:ext>
            </a:extLst>
          </p:cNvPr>
          <p:cNvSpPr>
            <a:spLocks noGrp="1"/>
          </p:cNvSpPr>
          <p:nvPr>
            <p:ph type="title"/>
          </p:nvPr>
        </p:nvSpPr>
        <p:spPr>
          <a:xfrm>
            <a:off x="398976" y="390934"/>
            <a:ext cx="9404723" cy="795314"/>
          </a:xfrm>
        </p:spPr>
        <p:txBody>
          <a:bodyPr/>
          <a:lstStyle/>
          <a:p>
            <a:r>
              <a:rPr lang="en-US" altLang="en-US" sz="2800" dirty="0">
                <a:solidFill>
                  <a:schemeClr val="tx1"/>
                </a:solidFill>
                <a:latin typeface="Bahnschrift SemiLight" panose="020B0502040204020203" pitchFamily="34" charset="0"/>
              </a:rPr>
              <a:t>8085 microprocessor-PINS Description</a:t>
            </a:r>
            <a:endParaRPr lang="en-IN" sz="2800" dirty="0">
              <a:latin typeface="Bahnschrift SemiLight" panose="020B0502040204020203" pitchFamily="34" charset="0"/>
            </a:endParaRPr>
          </a:p>
        </p:txBody>
      </p:sp>
      <p:sp>
        <p:nvSpPr>
          <p:cNvPr id="5" name="Content Placeholder 4">
            <a:extLst>
              <a:ext uri="{FF2B5EF4-FFF2-40B4-BE49-F238E27FC236}">
                <a16:creationId xmlns:a16="http://schemas.microsoft.com/office/drawing/2014/main" id="{59F4A36B-1932-47D2-680E-F287E687F245}"/>
              </a:ext>
            </a:extLst>
          </p:cNvPr>
          <p:cNvSpPr>
            <a:spLocks noGrp="1"/>
          </p:cNvSpPr>
          <p:nvPr>
            <p:ph idx="1"/>
          </p:nvPr>
        </p:nvSpPr>
        <p:spPr>
          <a:xfrm>
            <a:off x="518984" y="1141303"/>
            <a:ext cx="9518512" cy="5560541"/>
          </a:xfrm>
        </p:spPr>
        <p:txBody>
          <a:bodyPr>
            <a:normAutofit/>
          </a:bodyPr>
          <a:lstStyle/>
          <a:p>
            <a:pPr algn="just"/>
            <a:endParaRPr lang="en-US" b="1" i="0" dirty="0">
              <a:effectLst/>
              <a:latin typeface="inter-bold"/>
            </a:endParaRPr>
          </a:p>
          <a:p>
            <a:pPr algn="just"/>
            <a:r>
              <a:rPr lang="en-US" b="1" i="0" dirty="0">
                <a:solidFill>
                  <a:srgbClr val="00B0F0"/>
                </a:solidFill>
                <a:effectLst/>
                <a:latin typeface="inter-bold"/>
              </a:rPr>
              <a:t>AD0-AD15 (Address Data Bus):</a:t>
            </a:r>
            <a:r>
              <a:rPr lang="en-US" b="0" i="0" dirty="0">
                <a:solidFill>
                  <a:srgbClr val="00B0F0"/>
                </a:solidFill>
                <a:effectLst/>
                <a:latin typeface="inter-regular"/>
              </a:rPr>
              <a:t> </a:t>
            </a:r>
            <a:r>
              <a:rPr lang="en-US" b="0" i="0" dirty="0">
                <a:effectLst/>
                <a:latin typeface="inter-regular"/>
              </a:rPr>
              <a:t>Bidirectional address/data lines. These are low order address bus. They are multiplexed with </a:t>
            </a:r>
            <a:r>
              <a:rPr lang="en-US" b="0" i="0" dirty="0" err="1">
                <a:effectLst/>
                <a:latin typeface="inter-regular"/>
              </a:rPr>
              <a:t>data.When</a:t>
            </a:r>
            <a:r>
              <a:rPr lang="en-US" b="0" i="0" dirty="0">
                <a:effectLst/>
                <a:latin typeface="inter-regular"/>
              </a:rPr>
              <a:t> these lines are used to transmit memory address, the symbol A is used instead of AD, for example, A0- A15.</a:t>
            </a:r>
          </a:p>
          <a:p>
            <a:pPr algn="just"/>
            <a:r>
              <a:rPr lang="en-US" b="1" i="0" dirty="0">
                <a:solidFill>
                  <a:srgbClr val="00B0F0"/>
                </a:solidFill>
                <a:effectLst/>
                <a:latin typeface="inter-bold"/>
              </a:rPr>
              <a:t>A16 - A19 (Output):</a:t>
            </a:r>
            <a:r>
              <a:rPr lang="en-US" b="0" i="0" dirty="0">
                <a:solidFill>
                  <a:srgbClr val="00B0F0"/>
                </a:solidFill>
                <a:effectLst/>
                <a:latin typeface="inter-regular"/>
              </a:rPr>
              <a:t> </a:t>
            </a:r>
            <a:r>
              <a:rPr lang="en-US" b="0" i="0" dirty="0">
                <a:effectLst/>
                <a:latin typeface="inter-regular"/>
              </a:rPr>
              <a:t>High order address lines. These are multiplexed with status signals.</a:t>
            </a:r>
          </a:p>
          <a:p>
            <a:pPr algn="just"/>
            <a:r>
              <a:rPr lang="en-US" b="1" i="0" dirty="0">
                <a:solidFill>
                  <a:srgbClr val="00B0F0"/>
                </a:solidFill>
                <a:effectLst/>
                <a:latin typeface="inter-bold"/>
              </a:rPr>
              <a:t>A16/S3, A17/S4:</a:t>
            </a:r>
            <a:r>
              <a:rPr lang="en-US" b="0" i="0" dirty="0">
                <a:effectLst/>
                <a:latin typeface="inter-regular"/>
              </a:rPr>
              <a:t> A16 and A17 are multiplexed with segment identifier signals S3 and S4.</a:t>
            </a:r>
          </a:p>
          <a:p>
            <a:pPr algn="just"/>
            <a:r>
              <a:rPr lang="en-US" b="1" i="0" dirty="0">
                <a:solidFill>
                  <a:srgbClr val="00B0F0"/>
                </a:solidFill>
                <a:effectLst/>
                <a:latin typeface="inter-bold"/>
              </a:rPr>
              <a:t>A18/S5:</a:t>
            </a:r>
            <a:r>
              <a:rPr lang="en-US" b="0" i="0" dirty="0">
                <a:solidFill>
                  <a:srgbClr val="00B0F0"/>
                </a:solidFill>
                <a:effectLst/>
                <a:latin typeface="inter-regular"/>
              </a:rPr>
              <a:t> </a:t>
            </a:r>
            <a:r>
              <a:rPr lang="en-US" b="0" i="0" dirty="0">
                <a:effectLst/>
                <a:latin typeface="inter-regular"/>
              </a:rPr>
              <a:t>A18 is multiplexed with interrupt status S5.</a:t>
            </a:r>
          </a:p>
          <a:p>
            <a:pPr algn="just"/>
            <a:r>
              <a:rPr lang="en-US" b="1" i="0" dirty="0">
                <a:solidFill>
                  <a:srgbClr val="00B0F0"/>
                </a:solidFill>
                <a:effectLst/>
                <a:latin typeface="inter-bold"/>
              </a:rPr>
              <a:t>A19/S6:</a:t>
            </a:r>
            <a:r>
              <a:rPr lang="en-US" b="0" i="0" dirty="0">
                <a:solidFill>
                  <a:srgbClr val="00B0F0"/>
                </a:solidFill>
                <a:effectLst/>
                <a:latin typeface="inter-regular"/>
              </a:rPr>
              <a:t> </a:t>
            </a:r>
            <a:r>
              <a:rPr lang="en-US" b="0" i="0" dirty="0">
                <a:effectLst/>
                <a:latin typeface="inter-regular"/>
              </a:rPr>
              <a:t>A19 is multiplexed with status signal S6.</a:t>
            </a:r>
          </a:p>
          <a:p>
            <a:endParaRPr lang="en-IN" dirty="0"/>
          </a:p>
        </p:txBody>
      </p:sp>
    </p:spTree>
    <p:extLst>
      <p:ext uri="{BB962C8B-B14F-4D97-AF65-F5344CB8AC3E}">
        <p14:creationId xmlns:p14="http://schemas.microsoft.com/office/powerpoint/2010/main" val="156625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78251D-B293-D19B-8EBB-3B1168F85484}"/>
              </a:ext>
            </a:extLst>
          </p:cNvPr>
          <p:cNvSpPr>
            <a:spLocks noGrp="1"/>
          </p:cNvSpPr>
          <p:nvPr>
            <p:ph type="title"/>
          </p:nvPr>
        </p:nvSpPr>
        <p:spPr>
          <a:xfrm>
            <a:off x="646111" y="452718"/>
            <a:ext cx="9404723" cy="313401"/>
          </a:xfrm>
        </p:spPr>
        <p:txBody>
          <a:bodyPr/>
          <a:lstStyle/>
          <a:p>
            <a:endParaRPr lang="en-IN" sz="900" dirty="0"/>
          </a:p>
        </p:txBody>
      </p:sp>
      <p:sp>
        <p:nvSpPr>
          <p:cNvPr id="5" name="Content Placeholder 4">
            <a:extLst>
              <a:ext uri="{FF2B5EF4-FFF2-40B4-BE49-F238E27FC236}">
                <a16:creationId xmlns:a16="http://schemas.microsoft.com/office/drawing/2014/main" id="{6D1A2304-0F8F-7B32-1034-D794653C00EC}"/>
              </a:ext>
            </a:extLst>
          </p:cNvPr>
          <p:cNvSpPr>
            <a:spLocks noGrp="1"/>
          </p:cNvSpPr>
          <p:nvPr>
            <p:ph idx="1"/>
          </p:nvPr>
        </p:nvSpPr>
        <p:spPr>
          <a:xfrm>
            <a:off x="645130" y="926757"/>
            <a:ext cx="9404723" cy="5321643"/>
          </a:xfrm>
        </p:spPr>
        <p:txBody>
          <a:bodyPr>
            <a:normAutofit/>
          </a:bodyPr>
          <a:lstStyle/>
          <a:p>
            <a:pPr algn="just"/>
            <a:r>
              <a:rPr lang="en-US" b="1" i="0" dirty="0">
                <a:solidFill>
                  <a:srgbClr val="00B0F0"/>
                </a:solidFill>
                <a:effectLst/>
                <a:latin typeface="inter-bold"/>
              </a:rPr>
              <a:t>BHE/S7 (Output):</a:t>
            </a:r>
            <a:r>
              <a:rPr lang="en-US" b="0" i="0" dirty="0">
                <a:solidFill>
                  <a:srgbClr val="00B0F0"/>
                </a:solidFill>
                <a:effectLst/>
                <a:latin typeface="inter-regular"/>
              </a:rPr>
              <a:t> </a:t>
            </a:r>
            <a:r>
              <a:rPr lang="en-US" b="0" i="0" dirty="0">
                <a:effectLst/>
                <a:latin typeface="inter-regular"/>
              </a:rPr>
              <a:t>Bus High Enable/Status</a:t>
            </a:r>
          </a:p>
          <a:p>
            <a:pPr algn="just"/>
            <a:r>
              <a:rPr lang="en-US" b="1" i="0" dirty="0">
                <a:solidFill>
                  <a:srgbClr val="00B0F0"/>
                </a:solidFill>
                <a:effectLst/>
                <a:latin typeface="inter-bold"/>
              </a:rPr>
              <a:t>RD (Read):</a:t>
            </a:r>
            <a:r>
              <a:rPr lang="en-US" b="0" i="0" dirty="0">
                <a:solidFill>
                  <a:srgbClr val="00B0F0"/>
                </a:solidFill>
                <a:effectLst/>
                <a:latin typeface="inter-regular"/>
              </a:rPr>
              <a:t> </a:t>
            </a:r>
            <a:r>
              <a:rPr lang="en-US" b="0" i="0" dirty="0">
                <a:effectLst/>
                <a:latin typeface="inter-regular"/>
              </a:rPr>
              <a:t>For read operation. It is an output signal. It is active when LOW.</a:t>
            </a:r>
          </a:p>
          <a:p>
            <a:pPr algn="just"/>
            <a:r>
              <a:rPr lang="en-US" b="1" i="0" dirty="0">
                <a:solidFill>
                  <a:srgbClr val="00B0F0"/>
                </a:solidFill>
                <a:effectLst/>
                <a:latin typeface="inter-bold"/>
              </a:rPr>
              <a:t>Ready (Input):</a:t>
            </a:r>
            <a:r>
              <a:rPr lang="en-US" b="0" i="0" dirty="0">
                <a:solidFill>
                  <a:srgbClr val="00B0F0"/>
                </a:solidFill>
                <a:effectLst/>
                <a:latin typeface="inter-regular"/>
              </a:rPr>
              <a:t> </a:t>
            </a:r>
            <a:r>
              <a:rPr lang="en-US" b="0" i="0" dirty="0">
                <a:effectLst/>
                <a:latin typeface="inter-regular"/>
              </a:rPr>
              <a:t>The addressed memory or I/O sends acknowledgment through this pin. When HIGH, it denotes that the peripheral is ready to transfer data.</a:t>
            </a:r>
          </a:p>
          <a:p>
            <a:pPr algn="just"/>
            <a:r>
              <a:rPr lang="en-US" b="1" i="0" dirty="0">
                <a:solidFill>
                  <a:srgbClr val="00B0F0"/>
                </a:solidFill>
                <a:effectLst/>
                <a:latin typeface="inter-bold"/>
              </a:rPr>
              <a:t>RESET (Input):</a:t>
            </a:r>
            <a:r>
              <a:rPr lang="en-US" b="0" i="0" dirty="0">
                <a:solidFill>
                  <a:srgbClr val="00B0F0"/>
                </a:solidFill>
                <a:effectLst/>
                <a:latin typeface="inter-regular"/>
              </a:rPr>
              <a:t> </a:t>
            </a:r>
            <a:r>
              <a:rPr lang="en-US" b="0" i="0" dirty="0">
                <a:effectLst/>
                <a:latin typeface="inter-regular"/>
              </a:rPr>
              <a:t>System reset. The signal is active HIGH.</a:t>
            </a:r>
          </a:p>
          <a:p>
            <a:pPr algn="just"/>
            <a:r>
              <a:rPr lang="en-US" b="1" i="0" dirty="0">
                <a:solidFill>
                  <a:srgbClr val="00B0F0"/>
                </a:solidFill>
                <a:effectLst/>
                <a:latin typeface="inter-bold"/>
              </a:rPr>
              <a:t>CLK (input):</a:t>
            </a:r>
            <a:r>
              <a:rPr lang="en-US" b="0" i="0" dirty="0">
                <a:solidFill>
                  <a:srgbClr val="00B0F0"/>
                </a:solidFill>
                <a:effectLst/>
                <a:latin typeface="inter-regular"/>
              </a:rPr>
              <a:t> </a:t>
            </a:r>
            <a:r>
              <a:rPr lang="en-US" b="0" i="0" dirty="0">
                <a:effectLst/>
                <a:latin typeface="inter-regular"/>
              </a:rPr>
              <a:t>Clock 5, 8 or 10 </a:t>
            </a:r>
            <a:r>
              <a:rPr lang="en-US" b="0" i="0" dirty="0" err="1">
                <a:effectLst/>
                <a:latin typeface="inter-regular"/>
              </a:rPr>
              <a:t>MHz.</a:t>
            </a:r>
            <a:endParaRPr lang="en-US" b="0" i="0" dirty="0">
              <a:effectLst/>
              <a:latin typeface="inter-regular"/>
            </a:endParaRPr>
          </a:p>
          <a:p>
            <a:pPr algn="just"/>
            <a:r>
              <a:rPr lang="en-US" b="1" i="0" dirty="0">
                <a:solidFill>
                  <a:srgbClr val="00B0F0"/>
                </a:solidFill>
                <a:effectLst/>
                <a:latin typeface="inter-bold"/>
              </a:rPr>
              <a:t>INTR:</a:t>
            </a:r>
            <a:r>
              <a:rPr lang="en-US" b="0" i="0" dirty="0">
                <a:effectLst/>
                <a:latin typeface="inter-regular"/>
              </a:rPr>
              <a:t> Interrupt Request.</a:t>
            </a:r>
          </a:p>
          <a:p>
            <a:pPr algn="just"/>
            <a:r>
              <a:rPr lang="en-US" b="1" i="0" dirty="0">
                <a:solidFill>
                  <a:srgbClr val="00B0F0"/>
                </a:solidFill>
                <a:effectLst/>
                <a:latin typeface="inter-bold"/>
              </a:rPr>
              <a:t>NMI (Input):</a:t>
            </a:r>
            <a:r>
              <a:rPr lang="en-US" b="0" i="0" dirty="0">
                <a:solidFill>
                  <a:srgbClr val="00B0F0"/>
                </a:solidFill>
                <a:effectLst/>
                <a:latin typeface="inter-regular"/>
              </a:rPr>
              <a:t> </a:t>
            </a:r>
            <a:r>
              <a:rPr lang="en-US" b="0" i="0" dirty="0">
                <a:effectLst/>
                <a:latin typeface="inter-regular"/>
              </a:rPr>
              <a:t>Non-maskable interrupt request.</a:t>
            </a:r>
          </a:p>
          <a:p>
            <a:pPr algn="just"/>
            <a:r>
              <a:rPr lang="en-US" b="1" i="0" dirty="0">
                <a:solidFill>
                  <a:srgbClr val="00B0F0"/>
                </a:solidFill>
                <a:effectLst/>
                <a:latin typeface="inter-bold"/>
              </a:rPr>
              <a:t>TEST (Input):</a:t>
            </a:r>
            <a:r>
              <a:rPr lang="en-US" b="0" i="0" dirty="0">
                <a:solidFill>
                  <a:srgbClr val="00B0F0"/>
                </a:solidFill>
                <a:effectLst/>
                <a:latin typeface="inter-regular"/>
              </a:rPr>
              <a:t> </a:t>
            </a:r>
            <a:r>
              <a:rPr lang="en-US" b="0" i="0" dirty="0">
                <a:effectLst/>
                <a:latin typeface="inter-regular"/>
              </a:rPr>
              <a:t>Wait for test control. When LOW the microprocessor continues execution otherwise waits.</a:t>
            </a:r>
          </a:p>
          <a:p>
            <a:pPr algn="just"/>
            <a:r>
              <a:rPr lang="en-US" b="1" i="0" dirty="0">
                <a:solidFill>
                  <a:srgbClr val="00B0F0"/>
                </a:solidFill>
                <a:effectLst/>
                <a:latin typeface="inter-bold"/>
              </a:rPr>
              <a:t>VCC:</a:t>
            </a:r>
            <a:r>
              <a:rPr lang="en-US" b="0" i="0" dirty="0">
                <a:effectLst/>
                <a:latin typeface="inter-regular"/>
              </a:rPr>
              <a:t> Power supply +5V dc.</a:t>
            </a:r>
          </a:p>
          <a:p>
            <a:pPr algn="just"/>
            <a:r>
              <a:rPr lang="en-US" b="1" i="0" dirty="0">
                <a:solidFill>
                  <a:srgbClr val="00B0F0"/>
                </a:solidFill>
                <a:effectLst/>
                <a:latin typeface="inter-bold"/>
              </a:rPr>
              <a:t>GND:</a:t>
            </a:r>
            <a:r>
              <a:rPr lang="en-US" b="0" i="0" dirty="0">
                <a:effectLst/>
                <a:latin typeface="inter-regular"/>
              </a:rPr>
              <a:t> Ground.</a:t>
            </a:r>
          </a:p>
          <a:p>
            <a:endParaRPr lang="en-IN" dirty="0"/>
          </a:p>
        </p:txBody>
      </p:sp>
    </p:spTree>
    <p:extLst>
      <p:ext uri="{BB962C8B-B14F-4D97-AF65-F5344CB8AC3E}">
        <p14:creationId xmlns:p14="http://schemas.microsoft.com/office/powerpoint/2010/main" val="3801378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828723-0347-291D-35E1-6909767AFB44}"/>
              </a:ext>
            </a:extLst>
          </p:cNvPr>
          <p:cNvSpPr>
            <a:spLocks noGrp="1"/>
          </p:cNvSpPr>
          <p:nvPr>
            <p:ph type="title"/>
          </p:nvPr>
        </p:nvSpPr>
        <p:spPr>
          <a:xfrm>
            <a:off x="646111" y="452718"/>
            <a:ext cx="9404723" cy="585250"/>
          </a:xfrm>
        </p:spPr>
        <p:txBody>
          <a:bodyPr/>
          <a:lstStyle/>
          <a:p>
            <a:r>
              <a:rPr lang="en-US" sz="2800" b="1" i="0" dirty="0">
                <a:solidFill>
                  <a:srgbClr val="FFFF00"/>
                </a:solidFill>
                <a:effectLst/>
                <a:latin typeface="erdana"/>
              </a:rPr>
              <a:t>Pin Description for Minimum Mode</a:t>
            </a:r>
            <a:br>
              <a:rPr lang="en-US" b="0" i="0" dirty="0">
                <a:solidFill>
                  <a:srgbClr val="610B4B"/>
                </a:solidFill>
                <a:effectLst/>
                <a:latin typeface="erdana"/>
              </a:rPr>
            </a:br>
            <a:endParaRPr lang="en-IN" dirty="0"/>
          </a:p>
        </p:txBody>
      </p:sp>
      <p:sp>
        <p:nvSpPr>
          <p:cNvPr id="5" name="Content Placeholder 4">
            <a:extLst>
              <a:ext uri="{FF2B5EF4-FFF2-40B4-BE49-F238E27FC236}">
                <a16:creationId xmlns:a16="http://schemas.microsoft.com/office/drawing/2014/main" id="{AE978DFE-3944-6FE2-C161-720336D535FB}"/>
              </a:ext>
            </a:extLst>
          </p:cNvPr>
          <p:cNvSpPr>
            <a:spLocks noGrp="1"/>
          </p:cNvSpPr>
          <p:nvPr>
            <p:ph idx="1"/>
          </p:nvPr>
        </p:nvSpPr>
        <p:spPr>
          <a:xfrm>
            <a:off x="794393" y="1124466"/>
            <a:ext cx="8946541" cy="4880918"/>
          </a:xfrm>
        </p:spPr>
        <p:txBody>
          <a:bodyPr>
            <a:normAutofit lnSpcReduction="10000"/>
          </a:bodyPr>
          <a:lstStyle/>
          <a:p>
            <a:pPr marL="0" indent="0" algn="just">
              <a:buNone/>
            </a:pPr>
            <a:r>
              <a:rPr lang="en-US" b="0" i="0" dirty="0">
                <a:effectLst/>
                <a:latin typeface="inter-regular"/>
              </a:rPr>
              <a:t>In this minimum mode of operation, the pin MN/MX is connected to 5V D.C. supply i.e. MN/MX = VCC.</a:t>
            </a:r>
          </a:p>
          <a:p>
            <a:pPr marL="0" indent="0" algn="just">
              <a:buNone/>
            </a:pPr>
            <a:endParaRPr lang="en-US" b="0" i="0" dirty="0">
              <a:effectLst/>
              <a:latin typeface="inter-regular"/>
            </a:endParaRPr>
          </a:p>
          <a:p>
            <a:pPr algn="just"/>
            <a:r>
              <a:rPr lang="en-US" b="1" i="0" dirty="0">
                <a:solidFill>
                  <a:srgbClr val="00B0F0"/>
                </a:solidFill>
                <a:effectLst/>
                <a:latin typeface="inter-bold"/>
              </a:rPr>
              <a:t>INTA (Output):</a:t>
            </a:r>
            <a:r>
              <a:rPr lang="en-US" b="0" i="0" dirty="0">
                <a:solidFill>
                  <a:srgbClr val="00B0F0"/>
                </a:solidFill>
                <a:effectLst/>
                <a:latin typeface="inter-regular"/>
              </a:rPr>
              <a:t> </a:t>
            </a:r>
            <a:r>
              <a:rPr lang="en-US" b="0" i="0" dirty="0">
                <a:effectLst/>
                <a:latin typeface="inter-regular"/>
              </a:rPr>
              <a:t>Pin number 24 interrupts acknowledgement. On receiving interrupt signal, the processor issues an interrupt acknowledgment signal. It is active LOW.</a:t>
            </a:r>
          </a:p>
          <a:p>
            <a:pPr algn="just"/>
            <a:r>
              <a:rPr lang="en-US" b="1" i="0" dirty="0">
                <a:solidFill>
                  <a:srgbClr val="00B0F0"/>
                </a:solidFill>
                <a:effectLst/>
                <a:latin typeface="inter-bold"/>
              </a:rPr>
              <a:t>ALE (Output):</a:t>
            </a:r>
            <a:r>
              <a:rPr lang="en-US" b="0" i="0" dirty="0">
                <a:solidFill>
                  <a:srgbClr val="00B0F0"/>
                </a:solidFill>
                <a:effectLst/>
                <a:latin typeface="inter-regular"/>
              </a:rPr>
              <a:t> </a:t>
            </a:r>
            <a:r>
              <a:rPr lang="en-US" b="0" i="0" dirty="0">
                <a:effectLst/>
                <a:latin typeface="inter-regular"/>
              </a:rPr>
              <a:t>Pin no. 25. Address latch enable. It goes HIGH during T1. The microprocessor 8086 sends this signal to latch the address into the Intel 8282/8283 latch.</a:t>
            </a:r>
          </a:p>
          <a:p>
            <a:pPr algn="just"/>
            <a:r>
              <a:rPr lang="en-US" b="1" i="0" dirty="0">
                <a:solidFill>
                  <a:srgbClr val="00B0F0"/>
                </a:solidFill>
                <a:effectLst/>
                <a:latin typeface="inter-bold"/>
              </a:rPr>
              <a:t>DEN (Output):</a:t>
            </a:r>
            <a:r>
              <a:rPr lang="en-US" b="0" i="0" dirty="0">
                <a:solidFill>
                  <a:srgbClr val="00B0F0"/>
                </a:solidFill>
                <a:effectLst/>
                <a:latin typeface="inter-regular"/>
              </a:rPr>
              <a:t> </a:t>
            </a:r>
            <a:r>
              <a:rPr lang="en-US" b="0" i="0" dirty="0">
                <a:effectLst/>
                <a:latin typeface="inter-regular"/>
              </a:rPr>
              <a:t>Pin no. 26. Data Enable. When Intel 8287/8286 octal bus transceiver is used this signal. It is active LOW.</a:t>
            </a:r>
          </a:p>
          <a:p>
            <a:pPr algn="just"/>
            <a:r>
              <a:rPr lang="en-US" b="1" i="0" dirty="0">
                <a:solidFill>
                  <a:srgbClr val="00B0F0"/>
                </a:solidFill>
                <a:effectLst/>
                <a:latin typeface="inter-bold"/>
              </a:rPr>
              <a:t>DT/R (output):</a:t>
            </a:r>
            <a:r>
              <a:rPr lang="en-US" b="0" i="0" dirty="0">
                <a:solidFill>
                  <a:srgbClr val="00B0F0"/>
                </a:solidFill>
                <a:effectLst/>
                <a:latin typeface="inter-regular"/>
              </a:rPr>
              <a:t> </a:t>
            </a:r>
            <a:r>
              <a:rPr lang="en-US" b="0" i="0" dirty="0">
                <a:effectLst/>
                <a:latin typeface="inter-regular"/>
              </a:rPr>
              <a:t>Pin No. 27 data Transmit/Receives. When Intel 8287/8286 octal bus transceiver is used this signal controls the direction of data flow through the transceiver. When it is HIGH, data is sent out. When it is LOW, data is received.</a:t>
            </a:r>
          </a:p>
          <a:p>
            <a:endParaRPr lang="en-IN" dirty="0"/>
          </a:p>
        </p:txBody>
      </p:sp>
    </p:spTree>
    <p:extLst>
      <p:ext uri="{BB962C8B-B14F-4D97-AF65-F5344CB8AC3E}">
        <p14:creationId xmlns:p14="http://schemas.microsoft.com/office/powerpoint/2010/main" val="1218022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A428-2DFE-B679-19A8-1624DC19E7D0}"/>
              </a:ext>
            </a:extLst>
          </p:cNvPr>
          <p:cNvSpPr>
            <a:spLocks noGrp="1"/>
          </p:cNvSpPr>
          <p:nvPr>
            <p:ph type="title"/>
          </p:nvPr>
        </p:nvSpPr>
        <p:spPr>
          <a:xfrm>
            <a:off x="386619" y="147919"/>
            <a:ext cx="9404723" cy="461682"/>
          </a:xfrm>
        </p:spPr>
        <p:txBody>
          <a:bodyPr/>
          <a:lstStyle/>
          <a:p>
            <a:endParaRPr lang="en-IN" sz="800" dirty="0"/>
          </a:p>
        </p:txBody>
      </p:sp>
      <p:sp>
        <p:nvSpPr>
          <p:cNvPr id="3" name="Content Placeholder 2">
            <a:extLst>
              <a:ext uri="{FF2B5EF4-FFF2-40B4-BE49-F238E27FC236}">
                <a16:creationId xmlns:a16="http://schemas.microsoft.com/office/drawing/2014/main" id="{A51F1828-D780-C133-7BCA-B5C00F12D4BC}"/>
              </a:ext>
            </a:extLst>
          </p:cNvPr>
          <p:cNvSpPr>
            <a:spLocks noGrp="1"/>
          </p:cNvSpPr>
          <p:nvPr>
            <p:ph idx="1"/>
          </p:nvPr>
        </p:nvSpPr>
        <p:spPr>
          <a:xfrm>
            <a:off x="645130" y="1285104"/>
            <a:ext cx="9404723" cy="4963296"/>
          </a:xfrm>
        </p:spPr>
        <p:txBody>
          <a:bodyPr/>
          <a:lstStyle/>
          <a:p>
            <a:pPr algn="just"/>
            <a:r>
              <a:rPr lang="en-US" sz="2400" b="1" i="0" dirty="0">
                <a:solidFill>
                  <a:srgbClr val="00B0F0"/>
                </a:solidFill>
                <a:effectLst/>
                <a:latin typeface="inter-bold"/>
              </a:rPr>
              <a:t>M/IO (Output):</a:t>
            </a:r>
            <a:r>
              <a:rPr lang="en-US" sz="2400" b="0" i="0" dirty="0">
                <a:solidFill>
                  <a:srgbClr val="00B0F0"/>
                </a:solidFill>
                <a:effectLst/>
                <a:latin typeface="inter-regular"/>
              </a:rPr>
              <a:t> </a:t>
            </a:r>
            <a:r>
              <a:rPr lang="en-US" sz="2400" b="0" i="0" dirty="0">
                <a:effectLst/>
                <a:latin typeface="inter-regular"/>
              </a:rPr>
              <a:t>Pin no. 28, Memory or I/O access. When this signal is HIGH, the CPU wants to access memory. When this signal is LOW, the CPU wants to access I/O device.</a:t>
            </a:r>
          </a:p>
          <a:p>
            <a:pPr algn="just"/>
            <a:r>
              <a:rPr lang="en-US" sz="2400" b="1" i="0" dirty="0">
                <a:solidFill>
                  <a:srgbClr val="00B0F0"/>
                </a:solidFill>
                <a:effectLst/>
                <a:latin typeface="inter-bold"/>
              </a:rPr>
              <a:t>WR (Output):</a:t>
            </a:r>
            <a:r>
              <a:rPr lang="en-US" sz="2400" b="0" i="0" dirty="0">
                <a:effectLst/>
                <a:latin typeface="inter-regular"/>
              </a:rPr>
              <a:t> Pin no. 29, Write. When this signal is LOW, the CPU performs memory or I/O write operation.</a:t>
            </a:r>
          </a:p>
          <a:p>
            <a:pPr algn="just"/>
            <a:r>
              <a:rPr lang="en-US" sz="2400" b="1" i="0" dirty="0">
                <a:solidFill>
                  <a:srgbClr val="00B0F0"/>
                </a:solidFill>
                <a:effectLst/>
                <a:latin typeface="inter-bold"/>
              </a:rPr>
              <a:t>HLDA (Output):</a:t>
            </a:r>
            <a:r>
              <a:rPr lang="en-US" sz="2400" b="0" i="0" dirty="0">
                <a:solidFill>
                  <a:srgbClr val="00B0F0"/>
                </a:solidFill>
                <a:effectLst/>
                <a:latin typeface="inter-regular"/>
              </a:rPr>
              <a:t> </a:t>
            </a:r>
            <a:r>
              <a:rPr lang="en-US" sz="2400" b="0" i="0" dirty="0">
                <a:effectLst/>
                <a:latin typeface="inter-regular"/>
              </a:rPr>
              <a:t>Pin no. 30, Hold Acknowledgment. It is sent by the processor when it receives HOLD signal. It is active HIGH signal. When HOLD is removed HLDA goes LOW.</a:t>
            </a:r>
          </a:p>
          <a:p>
            <a:pPr algn="just"/>
            <a:r>
              <a:rPr lang="en-US" sz="2400" b="1" i="0" dirty="0">
                <a:solidFill>
                  <a:srgbClr val="00B0F0"/>
                </a:solidFill>
                <a:effectLst/>
                <a:latin typeface="inter-bold"/>
              </a:rPr>
              <a:t>HOLD (Input):</a:t>
            </a:r>
            <a:r>
              <a:rPr lang="en-US" sz="2400" b="0" i="0" dirty="0">
                <a:solidFill>
                  <a:srgbClr val="00B0F0"/>
                </a:solidFill>
                <a:effectLst/>
                <a:latin typeface="inter-regular"/>
              </a:rPr>
              <a:t> </a:t>
            </a:r>
            <a:r>
              <a:rPr lang="en-US" sz="2400" b="0" i="0" dirty="0">
                <a:effectLst/>
                <a:latin typeface="inter-regular"/>
              </a:rPr>
              <a:t>Pin no. 31, Hold. When another device in microcomputer system wants to use the address and data bus, it sends HOLD request to CPU through this pin. It is an active HIGH signal.</a:t>
            </a:r>
          </a:p>
          <a:p>
            <a:pPr marL="0" indent="0">
              <a:buNone/>
            </a:pPr>
            <a:endParaRPr lang="en-IN" dirty="0"/>
          </a:p>
        </p:txBody>
      </p:sp>
    </p:spTree>
    <p:extLst>
      <p:ext uri="{BB962C8B-B14F-4D97-AF65-F5344CB8AC3E}">
        <p14:creationId xmlns:p14="http://schemas.microsoft.com/office/powerpoint/2010/main" val="12340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FACB-94D4-0FC1-C999-3DEEF92F57FA}"/>
              </a:ext>
            </a:extLst>
          </p:cNvPr>
          <p:cNvSpPr>
            <a:spLocks noGrp="1"/>
          </p:cNvSpPr>
          <p:nvPr>
            <p:ph type="title"/>
          </p:nvPr>
        </p:nvSpPr>
        <p:spPr>
          <a:xfrm>
            <a:off x="646111" y="452718"/>
            <a:ext cx="9404723" cy="474039"/>
          </a:xfrm>
        </p:spPr>
        <p:txBody>
          <a:bodyPr/>
          <a:lstStyle/>
          <a:p>
            <a:r>
              <a:rPr lang="fr-FR" sz="2800" b="1" i="0" dirty="0">
                <a:solidFill>
                  <a:srgbClr val="FFFF00"/>
                </a:solidFill>
                <a:effectLst/>
                <a:latin typeface="erdana"/>
              </a:rPr>
              <a:t>Pin Description for Maximum Mode</a:t>
            </a:r>
            <a:br>
              <a:rPr lang="fr-FR"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E36E8169-508D-9C5A-E5E1-AA85C4703FBD}"/>
              </a:ext>
            </a:extLst>
          </p:cNvPr>
          <p:cNvSpPr>
            <a:spLocks noGrp="1"/>
          </p:cNvSpPr>
          <p:nvPr>
            <p:ph idx="1"/>
          </p:nvPr>
        </p:nvSpPr>
        <p:spPr>
          <a:xfrm>
            <a:off x="778476" y="1260390"/>
            <a:ext cx="9271377" cy="4988010"/>
          </a:xfrm>
        </p:spPr>
        <p:txBody>
          <a:bodyPr/>
          <a:lstStyle/>
          <a:p>
            <a:pPr marL="0" indent="0" algn="just">
              <a:buNone/>
            </a:pPr>
            <a:r>
              <a:rPr lang="en-US" b="0" i="0" dirty="0">
                <a:effectLst/>
                <a:latin typeface="inter-regular"/>
              </a:rPr>
              <a:t>In the maximum mode of operation, the pin MN/¯MX is made LOW. It is grounded. </a:t>
            </a:r>
          </a:p>
          <a:p>
            <a:pPr marL="0" indent="0" algn="just">
              <a:buNone/>
            </a:pPr>
            <a:r>
              <a:rPr lang="en-US" b="1" i="0" dirty="0">
                <a:effectLst/>
                <a:latin typeface="inter-bold"/>
              </a:rPr>
              <a:t>QS1, QS0 (Output):</a:t>
            </a:r>
            <a:r>
              <a:rPr lang="en-US" b="0" i="0" dirty="0">
                <a:effectLst/>
                <a:latin typeface="inter-regular"/>
              </a:rPr>
              <a:t> Pin numbers 24, 25, Instruction Queue Status. </a:t>
            </a:r>
          </a:p>
          <a:p>
            <a:pPr marL="0" indent="0" algn="just">
              <a:buNone/>
            </a:pPr>
            <a:endParaRPr lang="en-US" dirty="0">
              <a:solidFill>
                <a:srgbClr val="333333"/>
              </a:solidFill>
              <a:latin typeface="inter-regular"/>
            </a:endParaRPr>
          </a:p>
          <a:p>
            <a:pPr marL="0" indent="0" algn="just">
              <a:buNone/>
            </a:pPr>
            <a:endParaRPr lang="en-US" b="0" i="0" dirty="0">
              <a:solidFill>
                <a:srgbClr val="333333"/>
              </a:solidFill>
              <a:effectLst/>
              <a:latin typeface="inter-regular"/>
            </a:endParaRPr>
          </a:p>
          <a:p>
            <a:pPr marL="0" indent="0">
              <a:buNone/>
            </a:pPr>
            <a:endParaRPr lang="en-IN" dirty="0"/>
          </a:p>
        </p:txBody>
      </p:sp>
      <p:graphicFrame>
        <p:nvGraphicFramePr>
          <p:cNvPr id="6" name="Table 5">
            <a:extLst>
              <a:ext uri="{FF2B5EF4-FFF2-40B4-BE49-F238E27FC236}">
                <a16:creationId xmlns:a16="http://schemas.microsoft.com/office/drawing/2014/main" id="{A6B4EB98-5EB5-A7B3-C978-F262514B21BD}"/>
              </a:ext>
            </a:extLst>
          </p:cNvPr>
          <p:cNvGraphicFramePr>
            <a:graphicFrameLocks noGrp="1"/>
          </p:cNvGraphicFramePr>
          <p:nvPr/>
        </p:nvGraphicFramePr>
        <p:xfrm>
          <a:off x="2052933" y="2771299"/>
          <a:ext cx="7047909" cy="2758440"/>
        </p:xfrm>
        <a:graphic>
          <a:graphicData uri="http://schemas.openxmlformats.org/drawingml/2006/table">
            <a:tbl>
              <a:tblPr/>
              <a:tblGrid>
                <a:gridCol w="2349303">
                  <a:extLst>
                    <a:ext uri="{9D8B030D-6E8A-4147-A177-3AD203B41FA5}">
                      <a16:colId xmlns:a16="http://schemas.microsoft.com/office/drawing/2014/main" val="512218622"/>
                    </a:ext>
                  </a:extLst>
                </a:gridCol>
                <a:gridCol w="2349303">
                  <a:extLst>
                    <a:ext uri="{9D8B030D-6E8A-4147-A177-3AD203B41FA5}">
                      <a16:colId xmlns:a16="http://schemas.microsoft.com/office/drawing/2014/main" val="3851958274"/>
                    </a:ext>
                  </a:extLst>
                </a:gridCol>
                <a:gridCol w="2349303">
                  <a:extLst>
                    <a:ext uri="{9D8B030D-6E8A-4147-A177-3AD203B41FA5}">
                      <a16:colId xmlns:a16="http://schemas.microsoft.com/office/drawing/2014/main" val="402811239"/>
                    </a:ext>
                  </a:extLst>
                </a:gridCol>
              </a:tblGrid>
              <a:tr h="0">
                <a:tc>
                  <a:txBody>
                    <a:bodyPr/>
                    <a:lstStyle/>
                    <a:p>
                      <a:pPr algn="l" fontAlgn="t"/>
                      <a:r>
                        <a:rPr lang="en-IN">
                          <a:solidFill>
                            <a:srgbClr val="000000"/>
                          </a:solidFill>
                          <a:effectLst/>
                          <a:latin typeface="times new roman" panose="02020603050405020304" pitchFamily="18" charset="0"/>
                        </a:rPr>
                        <a:t>QS1</a:t>
                      </a:r>
                    </a:p>
                  </a:txBody>
                  <a:tcPr marL="114300" marR="114300" marT="114300" marB="114300">
                    <a:lnL w="9525" cap="flat" cmpd="sng" algn="ctr">
                      <a:solidFill>
                        <a:srgbClr val="F8ACA7"/>
                      </a:solidFill>
                      <a:prstDash val="solid"/>
                      <a:round/>
                      <a:headEnd type="none" w="med" len="med"/>
                      <a:tailEnd type="none" w="med" len="med"/>
                    </a:lnL>
                    <a:lnR w="9525" cap="flat" cmpd="sng" algn="ctr">
                      <a:solidFill>
                        <a:srgbClr val="F8ACA7"/>
                      </a:solidFill>
                      <a:prstDash val="solid"/>
                      <a:round/>
                      <a:headEnd type="none" w="med" len="med"/>
                      <a:tailEnd type="none" w="med" len="med"/>
                    </a:lnR>
                    <a:lnT w="9525" cap="flat" cmpd="sng" algn="ctr">
                      <a:solidFill>
                        <a:srgbClr val="F8ACA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QS0</a:t>
                      </a:r>
                    </a:p>
                  </a:txBody>
                  <a:tcPr marL="114300" marR="114300" marT="114300" marB="114300">
                    <a:lnL w="9525" cap="flat" cmpd="sng" algn="ctr">
                      <a:solidFill>
                        <a:srgbClr val="F8ACA7"/>
                      </a:solidFill>
                      <a:prstDash val="solid"/>
                      <a:round/>
                      <a:headEnd type="none" w="med" len="med"/>
                      <a:tailEnd type="none" w="med" len="med"/>
                    </a:lnL>
                    <a:lnR w="9525" cap="flat" cmpd="sng" algn="ctr">
                      <a:solidFill>
                        <a:srgbClr val="F8ACA7"/>
                      </a:solidFill>
                      <a:prstDash val="solid"/>
                      <a:round/>
                      <a:headEnd type="none" w="med" len="med"/>
                      <a:tailEnd type="none" w="med" len="med"/>
                    </a:lnR>
                    <a:lnT w="9525" cap="flat" cmpd="sng" algn="ctr">
                      <a:solidFill>
                        <a:srgbClr val="F8ACA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Operation</a:t>
                      </a:r>
                    </a:p>
                  </a:txBody>
                  <a:tcPr marL="114300" marR="114300" marT="114300" marB="114300">
                    <a:lnL w="9525" cap="flat" cmpd="sng" algn="ctr">
                      <a:solidFill>
                        <a:srgbClr val="F8ACA7"/>
                      </a:solidFill>
                      <a:prstDash val="solid"/>
                      <a:round/>
                      <a:headEnd type="none" w="med" len="med"/>
                      <a:tailEnd type="none" w="med" len="med"/>
                    </a:lnL>
                    <a:lnR w="9525" cap="flat" cmpd="sng" algn="ctr">
                      <a:solidFill>
                        <a:srgbClr val="F8ACA7"/>
                      </a:solidFill>
                      <a:prstDash val="solid"/>
                      <a:round/>
                      <a:headEnd type="none" w="med" len="med"/>
                      <a:tailEnd type="none" w="med" len="med"/>
                    </a:lnR>
                    <a:lnT w="9525" cap="flat" cmpd="sng" algn="ctr">
                      <a:solidFill>
                        <a:srgbClr val="F8ACA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80127239"/>
                  </a:ext>
                </a:extLst>
              </a:tr>
              <a:tr h="0">
                <a:tc>
                  <a:txBody>
                    <a:bodyPr/>
                    <a:lstStyle/>
                    <a:p>
                      <a:pPr algn="just" fontAlgn="t"/>
                      <a:r>
                        <a:rPr lang="en-IN">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No operation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56928359"/>
                  </a:ext>
                </a:extLst>
              </a:tr>
              <a:tr h="0">
                <a:tc>
                  <a:txBody>
                    <a:bodyPr/>
                    <a:lstStyle/>
                    <a:p>
                      <a:pPr algn="just" fontAlgn="t"/>
                      <a:r>
                        <a:rPr lang="en-IN" dirty="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1</a:t>
                      </a:r>
                      <a:r>
                        <a:rPr lang="en-US" baseline="30000">
                          <a:solidFill>
                            <a:srgbClr val="333333"/>
                          </a:solidFill>
                          <a:effectLst/>
                          <a:latin typeface="inter-regular"/>
                        </a:rPr>
                        <a:t>st</a:t>
                      </a:r>
                      <a:r>
                        <a:rPr lang="en-US">
                          <a:solidFill>
                            <a:srgbClr val="333333"/>
                          </a:solidFill>
                          <a:effectLst/>
                          <a:latin typeface="inter-regular"/>
                        </a:rPr>
                        <a:t> byte of opcode from queue.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3900662"/>
                  </a:ext>
                </a:extLst>
              </a:tr>
              <a:tr h="0">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Empty the queue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74134701"/>
                  </a:ext>
                </a:extLst>
              </a:tr>
              <a:tr h="0">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Subsequent byte from queue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61217500"/>
                  </a:ext>
                </a:extLst>
              </a:tr>
            </a:tbl>
          </a:graphicData>
        </a:graphic>
      </p:graphicFrame>
    </p:spTree>
    <p:extLst>
      <p:ext uri="{BB962C8B-B14F-4D97-AF65-F5344CB8AC3E}">
        <p14:creationId xmlns:p14="http://schemas.microsoft.com/office/powerpoint/2010/main" val="3025534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6640-34D4-4238-9CFF-6AFEA479C372}"/>
              </a:ext>
            </a:extLst>
          </p:cNvPr>
          <p:cNvSpPr>
            <a:spLocks noGrp="1"/>
          </p:cNvSpPr>
          <p:nvPr>
            <p:ph type="title"/>
          </p:nvPr>
        </p:nvSpPr>
        <p:spPr>
          <a:xfrm>
            <a:off x="646111" y="452718"/>
            <a:ext cx="9404723" cy="156883"/>
          </a:xfrm>
        </p:spPr>
        <p:txBody>
          <a:bodyPr/>
          <a:lstStyle/>
          <a:p>
            <a:endParaRPr lang="en-IN" sz="900" dirty="0"/>
          </a:p>
        </p:txBody>
      </p:sp>
      <p:sp>
        <p:nvSpPr>
          <p:cNvPr id="3" name="Content Placeholder 2">
            <a:extLst>
              <a:ext uri="{FF2B5EF4-FFF2-40B4-BE49-F238E27FC236}">
                <a16:creationId xmlns:a16="http://schemas.microsoft.com/office/drawing/2014/main" id="{6205F868-6DF9-893D-F32C-1C509AFAFA6C}"/>
              </a:ext>
            </a:extLst>
          </p:cNvPr>
          <p:cNvSpPr>
            <a:spLocks noGrp="1"/>
          </p:cNvSpPr>
          <p:nvPr>
            <p:ph idx="1"/>
          </p:nvPr>
        </p:nvSpPr>
        <p:spPr>
          <a:xfrm>
            <a:off x="646111" y="1050324"/>
            <a:ext cx="9404723" cy="5198075"/>
          </a:xfrm>
        </p:spPr>
        <p:txBody>
          <a:bodyPr/>
          <a:lstStyle/>
          <a:p>
            <a:pPr marL="0" indent="0">
              <a:buNone/>
            </a:pPr>
            <a:r>
              <a:rPr lang="en-US" b="1" i="0" dirty="0">
                <a:solidFill>
                  <a:srgbClr val="00B0F0"/>
                </a:solidFill>
                <a:effectLst/>
                <a:latin typeface="inter-bold"/>
              </a:rPr>
              <a:t>S0, S1, S2 (Output):</a:t>
            </a:r>
            <a:r>
              <a:rPr lang="en-US" b="0" i="0" dirty="0">
                <a:solidFill>
                  <a:srgbClr val="00B0F0"/>
                </a:solidFill>
                <a:effectLst/>
                <a:latin typeface="inter-regular"/>
              </a:rPr>
              <a:t> </a:t>
            </a:r>
            <a:r>
              <a:rPr lang="en-US" b="0" i="0" dirty="0">
                <a:effectLst/>
                <a:latin typeface="inter-regular"/>
              </a:rPr>
              <a:t>Pin numbers 26, 27, 28 Status Signals. These signals are connected to the bus controller of Intel 8288. This bus controller generates memory and I/O access control signals.</a:t>
            </a:r>
          </a:p>
          <a:p>
            <a:pPr marL="0" indent="0">
              <a:buNone/>
            </a:pPr>
            <a:endParaRPr lang="en-US" dirty="0">
              <a:latin typeface="inter-regular"/>
            </a:endParaRPr>
          </a:p>
          <a:p>
            <a:pPr marL="0" indent="0">
              <a:buNone/>
            </a:pPr>
            <a:endParaRPr lang="en-IN" dirty="0"/>
          </a:p>
        </p:txBody>
      </p:sp>
      <p:graphicFrame>
        <p:nvGraphicFramePr>
          <p:cNvPr id="4" name="Table 3">
            <a:extLst>
              <a:ext uri="{FF2B5EF4-FFF2-40B4-BE49-F238E27FC236}">
                <a16:creationId xmlns:a16="http://schemas.microsoft.com/office/drawing/2014/main" id="{0A99DFD2-B9C3-316C-B2F5-EF9EEBE176B0}"/>
              </a:ext>
            </a:extLst>
          </p:cNvPr>
          <p:cNvGraphicFramePr>
            <a:graphicFrameLocks noGrp="1"/>
          </p:cNvGraphicFramePr>
          <p:nvPr/>
        </p:nvGraphicFramePr>
        <p:xfrm>
          <a:off x="2627986" y="2052639"/>
          <a:ext cx="5897804" cy="4195760"/>
        </p:xfrm>
        <a:graphic>
          <a:graphicData uri="http://schemas.openxmlformats.org/drawingml/2006/table">
            <a:tbl>
              <a:tblPr/>
              <a:tblGrid>
                <a:gridCol w="1474451">
                  <a:extLst>
                    <a:ext uri="{9D8B030D-6E8A-4147-A177-3AD203B41FA5}">
                      <a16:colId xmlns:a16="http://schemas.microsoft.com/office/drawing/2014/main" val="3100886503"/>
                    </a:ext>
                  </a:extLst>
                </a:gridCol>
                <a:gridCol w="1474451">
                  <a:extLst>
                    <a:ext uri="{9D8B030D-6E8A-4147-A177-3AD203B41FA5}">
                      <a16:colId xmlns:a16="http://schemas.microsoft.com/office/drawing/2014/main" val="1902385832"/>
                    </a:ext>
                  </a:extLst>
                </a:gridCol>
                <a:gridCol w="1474451">
                  <a:extLst>
                    <a:ext uri="{9D8B030D-6E8A-4147-A177-3AD203B41FA5}">
                      <a16:colId xmlns:a16="http://schemas.microsoft.com/office/drawing/2014/main" val="1895182923"/>
                    </a:ext>
                  </a:extLst>
                </a:gridCol>
                <a:gridCol w="1474451">
                  <a:extLst>
                    <a:ext uri="{9D8B030D-6E8A-4147-A177-3AD203B41FA5}">
                      <a16:colId xmlns:a16="http://schemas.microsoft.com/office/drawing/2014/main" val="3310387174"/>
                    </a:ext>
                  </a:extLst>
                </a:gridCol>
              </a:tblGrid>
              <a:tr h="420851">
                <a:tc>
                  <a:txBody>
                    <a:bodyPr/>
                    <a:lstStyle/>
                    <a:p>
                      <a:pPr algn="l" fontAlgn="t"/>
                      <a:r>
                        <a:rPr lang="en-IN" sz="1500">
                          <a:solidFill>
                            <a:srgbClr val="000000"/>
                          </a:solidFill>
                          <a:effectLst/>
                          <a:latin typeface="times new roman" panose="02020603050405020304" pitchFamily="18" charset="0"/>
                        </a:rPr>
                        <a:t>S2</a:t>
                      </a:r>
                    </a:p>
                  </a:txBody>
                  <a:tcPr marL="95648" marR="95648" marT="95648" marB="95648">
                    <a:lnL w="9525" cap="flat" cmpd="sng" algn="ctr">
                      <a:solidFill>
                        <a:srgbClr val="50CEFC"/>
                      </a:solidFill>
                      <a:prstDash val="solid"/>
                      <a:round/>
                      <a:headEnd type="none" w="med" len="med"/>
                      <a:tailEnd type="none" w="med" len="med"/>
                    </a:lnL>
                    <a:lnR w="9525" cap="flat" cmpd="sng" algn="ctr">
                      <a:solidFill>
                        <a:srgbClr val="50CEFC"/>
                      </a:solidFill>
                      <a:prstDash val="solid"/>
                      <a:round/>
                      <a:headEnd type="none" w="med" len="med"/>
                      <a:tailEnd type="none" w="med" len="med"/>
                    </a:lnR>
                    <a:lnT w="9525" cap="flat" cmpd="sng" algn="ctr">
                      <a:solidFill>
                        <a:srgbClr val="50CEF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500">
                          <a:solidFill>
                            <a:srgbClr val="000000"/>
                          </a:solidFill>
                          <a:effectLst/>
                          <a:latin typeface="times new roman" panose="02020603050405020304" pitchFamily="18" charset="0"/>
                        </a:rPr>
                        <a:t>S1</a:t>
                      </a:r>
                    </a:p>
                  </a:txBody>
                  <a:tcPr marL="95648" marR="95648" marT="95648" marB="95648">
                    <a:lnL w="9525" cap="flat" cmpd="sng" algn="ctr">
                      <a:solidFill>
                        <a:srgbClr val="50CEFC"/>
                      </a:solidFill>
                      <a:prstDash val="solid"/>
                      <a:round/>
                      <a:headEnd type="none" w="med" len="med"/>
                      <a:tailEnd type="none" w="med" len="med"/>
                    </a:lnL>
                    <a:lnR w="9525" cap="flat" cmpd="sng" algn="ctr">
                      <a:solidFill>
                        <a:srgbClr val="50CEFC"/>
                      </a:solidFill>
                      <a:prstDash val="solid"/>
                      <a:round/>
                      <a:headEnd type="none" w="med" len="med"/>
                      <a:tailEnd type="none" w="med" len="med"/>
                    </a:lnR>
                    <a:lnT w="9525" cap="flat" cmpd="sng" algn="ctr">
                      <a:solidFill>
                        <a:srgbClr val="50CEF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500">
                          <a:solidFill>
                            <a:srgbClr val="000000"/>
                          </a:solidFill>
                          <a:effectLst/>
                          <a:latin typeface="times new roman" panose="02020603050405020304" pitchFamily="18" charset="0"/>
                        </a:rPr>
                        <a:t>S0</a:t>
                      </a:r>
                    </a:p>
                  </a:txBody>
                  <a:tcPr marL="95648" marR="95648" marT="95648" marB="95648">
                    <a:lnL w="9525" cap="flat" cmpd="sng" algn="ctr">
                      <a:solidFill>
                        <a:srgbClr val="50CEFC"/>
                      </a:solidFill>
                      <a:prstDash val="solid"/>
                      <a:round/>
                      <a:headEnd type="none" w="med" len="med"/>
                      <a:tailEnd type="none" w="med" len="med"/>
                    </a:lnL>
                    <a:lnR w="9525" cap="flat" cmpd="sng" algn="ctr">
                      <a:solidFill>
                        <a:srgbClr val="50CEFC"/>
                      </a:solidFill>
                      <a:prstDash val="solid"/>
                      <a:round/>
                      <a:headEnd type="none" w="med" len="med"/>
                      <a:tailEnd type="none" w="med" len="med"/>
                    </a:lnR>
                    <a:lnT w="9525" cap="flat" cmpd="sng" algn="ctr">
                      <a:solidFill>
                        <a:srgbClr val="50CEF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500">
                          <a:solidFill>
                            <a:srgbClr val="000000"/>
                          </a:solidFill>
                          <a:effectLst/>
                          <a:latin typeface="times new roman" panose="02020603050405020304" pitchFamily="18" charset="0"/>
                        </a:rPr>
                        <a:t>Operation</a:t>
                      </a:r>
                    </a:p>
                  </a:txBody>
                  <a:tcPr marL="95648" marR="95648" marT="95648" marB="95648">
                    <a:lnL w="9525" cap="flat" cmpd="sng" algn="ctr">
                      <a:solidFill>
                        <a:srgbClr val="50CEFC"/>
                      </a:solidFill>
                      <a:prstDash val="solid"/>
                      <a:round/>
                      <a:headEnd type="none" w="med" len="med"/>
                      <a:tailEnd type="none" w="med" len="med"/>
                    </a:lnL>
                    <a:lnR w="9525" cap="flat" cmpd="sng" algn="ctr">
                      <a:solidFill>
                        <a:srgbClr val="50CEFC"/>
                      </a:solidFill>
                      <a:prstDash val="solid"/>
                      <a:round/>
                      <a:headEnd type="none" w="med" len="med"/>
                      <a:tailEnd type="none" w="med" len="med"/>
                    </a:lnR>
                    <a:lnT w="9525" cap="flat" cmpd="sng" algn="ctr">
                      <a:solidFill>
                        <a:srgbClr val="50CEF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45487866"/>
                  </a:ext>
                </a:extLst>
              </a:tr>
              <a:tr h="816197">
                <a:tc>
                  <a:txBody>
                    <a:bodyPr/>
                    <a:lstStyle/>
                    <a:p>
                      <a:pPr algn="just" fontAlgn="t"/>
                      <a:r>
                        <a:rPr lang="en-IN" sz="1500">
                          <a:solidFill>
                            <a:srgbClr val="333333"/>
                          </a:solidFill>
                          <a:effectLst/>
                          <a:latin typeface="inter-regular"/>
                        </a:rPr>
                        <a:t>0</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0</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0</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Interrupt acknowledgement</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96375670"/>
                  </a:ext>
                </a:extLst>
              </a:tr>
              <a:tr h="586641">
                <a:tc>
                  <a:txBody>
                    <a:bodyPr/>
                    <a:lstStyle/>
                    <a:p>
                      <a:pPr algn="just" fontAlgn="t"/>
                      <a:r>
                        <a:rPr lang="en-IN" sz="1500">
                          <a:solidFill>
                            <a:srgbClr val="333333"/>
                          </a:solidFill>
                          <a:effectLst/>
                          <a:latin typeface="inter-regular"/>
                        </a:rPr>
                        <a:t>0</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0</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1</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Read data from I/O port</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03318517"/>
                  </a:ext>
                </a:extLst>
              </a:tr>
              <a:tr h="586641">
                <a:tc>
                  <a:txBody>
                    <a:bodyPr/>
                    <a:lstStyle/>
                    <a:p>
                      <a:pPr algn="just" fontAlgn="t"/>
                      <a:r>
                        <a:rPr lang="en-IN" sz="1500">
                          <a:solidFill>
                            <a:srgbClr val="333333"/>
                          </a:solidFill>
                          <a:effectLst/>
                          <a:latin typeface="inter-regular"/>
                        </a:rPr>
                        <a:t>0</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1</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0</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Write data from I/O port</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00864161"/>
                  </a:ext>
                </a:extLst>
              </a:tr>
              <a:tr h="357086">
                <a:tc>
                  <a:txBody>
                    <a:bodyPr/>
                    <a:lstStyle/>
                    <a:p>
                      <a:pPr algn="just" fontAlgn="t"/>
                      <a:r>
                        <a:rPr lang="en-IN" sz="1500">
                          <a:solidFill>
                            <a:srgbClr val="333333"/>
                          </a:solidFill>
                          <a:effectLst/>
                          <a:latin typeface="inter-regular"/>
                        </a:rPr>
                        <a:t>0</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1</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1</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Halt</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03431196"/>
                  </a:ext>
                </a:extLst>
              </a:tr>
              <a:tr h="357086">
                <a:tc>
                  <a:txBody>
                    <a:bodyPr/>
                    <a:lstStyle/>
                    <a:p>
                      <a:pPr algn="just" fontAlgn="t"/>
                      <a:r>
                        <a:rPr lang="en-IN" sz="1500">
                          <a:solidFill>
                            <a:srgbClr val="333333"/>
                          </a:solidFill>
                          <a:effectLst/>
                          <a:latin typeface="inter-regular"/>
                        </a:rPr>
                        <a:t>1</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0</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0</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Opcode fetch</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66809353"/>
                  </a:ext>
                </a:extLst>
              </a:tr>
              <a:tr h="357086">
                <a:tc>
                  <a:txBody>
                    <a:bodyPr/>
                    <a:lstStyle/>
                    <a:p>
                      <a:pPr algn="just" fontAlgn="t"/>
                      <a:r>
                        <a:rPr lang="en-IN" sz="1500">
                          <a:solidFill>
                            <a:srgbClr val="333333"/>
                          </a:solidFill>
                          <a:effectLst/>
                          <a:latin typeface="inter-regular"/>
                        </a:rPr>
                        <a:t>1</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0</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1</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Memory read</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1310454"/>
                  </a:ext>
                </a:extLst>
              </a:tr>
              <a:tr h="357086">
                <a:tc>
                  <a:txBody>
                    <a:bodyPr/>
                    <a:lstStyle/>
                    <a:p>
                      <a:pPr algn="just" fontAlgn="t"/>
                      <a:r>
                        <a:rPr lang="en-IN" sz="1500">
                          <a:solidFill>
                            <a:srgbClr val="333333"/>
                          </a:solidFill>
                          <a:effectLst/>
                          <a:latin typeface="inter-regular"/>
                        </a:rPr>
                        <a:t>1</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1</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0</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Memory write</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82879064"/>
                  </a:ext>
                </a:extLst>
              </a:tr>
              <a:tr h="357086">
                <a:tc>
                  <a:txBody>
                    <a:bodyPr/>
                    <a:lstStyle/>
                    <a:p>
                      <a:pPr algn="just" fontAlgn="t"/>
                      <a:r>
                        <a:rPr lang="en-IN" sz="1500">
                          <a:solidFill>
                            <a:srgbClr val="333333"/>
                          </a:solidFill>
                          <a:effectLst/>
                          <a:latin typeface="inter-regular"/>
                        </a:rPr>
                        <a:t>1</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1</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1</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dirty="0">
                          <a:solidFill>
                            <a:srgbClr val="333333"/>
                          </a:solidFill>
                          <a:effectLst/>
                          <a:latin typeface="inter-regular"/>
                        </a:rPr>
                        <a:t>Passive state</a:t>
                      </a:r>
                    </a:p>
                  </a:txBody>
                  <a:tcPr marL="63765" marR="63765" marT="63765" marB="63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22187013"/>
                  </a:ext>
                </a:extLst>
              </a:tr>
            </a:tbl>
          </a:graphicData>
        </a:graphic>
      </p:graphicFrame>
    </p:spTree>
    <p:extLst>
      <p:ext uri="{BB962C8B-B14F-4D97-AF65-F5344CB8AC3E}">
        <p14:creationId xmlns:p14="http://schemas.microsoft.com/office/powerpoint/2010/main" val="298609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FD99DA-3158-CD63-95B7-E2C1D55431AF}"/>
              </a:ext>
            </a:extLst>
          </p:cNvPr>
          <p:cNvSpPr>
            <a:spLocks noGrp="1"/>
          </p:cNvSpPr>
          <p:nvPr>
            <p:ph type="title"/>
          </p:nvPr>
        </p:nvSpPr>
        <p:spPr>
          <a:xfrm>
            <a:off x="646111" y="452718"/>
            <a:ext cx="9404723" cy="757896"/>
          </a:xfrm>
        </p:spPr>
        <p:txBody>
          <a:bodyPr/>
          <a:lstStyle/>
          <a:p>
            <a:r>
              <a:rPr lang="en-US" dirty="0"/>
              <a:t>Have a look at these..</a:t>
            </a:r>
            <a:endParaRPr lang="en-IN" dirty="0"/>
          </a:p>
        </p:txBody>
      </p:sp>
      <p:sp>
        <p:nvSpPr>
          <p:cNvPr id="5" name="Content Placeholder 4">
            <a:extLst>
              <a:ext uri="{FF2B5EF4-FFF2-40B4-BE49-F238E27FC236}">
                <a16:creationId xmlns:a16="http://schemas.microsoft.com/office/drawing/2014/main" id="{BA462852-7050-053C-A560-9B9E3562446D}"/>
              </a:ext>
            </a:extLst>
          </p:cNvPr>
          <p:cNvSpPr>
            <a:spLocks noGrp="1"/>
          </p:cNvSpPr>
          <p:nvPr>
            <p:ph idx="1"/>
          </p:nvPr>
        </p:nvSpPr>
        <p:spPr>
          <a:xfrm>
            <a:off x="540913" y="1584100"/>
            <a:ext cx="9684911" cy="4664299"/>
          </a:xfrm>
        </p:spPr>
        <p:txBody>
          <a:bodyPr/>
          <a:lstStyle/>
          <a:p>
            <a:pPr marL="0" indent="0">
              <a:buNone/>
            </a:pPr>
            <a:r>
              <a:rPr lang="en-US" sz="2400" b="1" dirty="0">
                <a:solidFill>
                  <a:srgbClr val="00B0F0"/>
                </a:solidFill>
              </a:rPr>
              <a:t>Microprocessor</a:t>
            </a:r>
            <a:r>
              <a:rPr lang="en-US" sz="2400" b="1" dirty="0"/>
              <a:t> </a:t>
            </a:r>
          </a:p>
          <a:p>
            <a:pPr marL="0" indent="0">
              <a:buNone/>
            </a:pPr>
            <a:r>
              <a:rPr lang="en-US" dirty="0"/>
              <a:t>An Integrated circuit that contains all the functions of a central processing unit of a computer.</a:t>
            </a:r>
          </a:p>
          <a:p>
            <a:pPr marL="0" indent="0">
              <a:buNone/>
            </a:pPr>
            <a:endParaRPr lang="en-US" dirty="0"/>
          </a:p>
          <a:p>
            <a:pPr marL="0" indent="0">
              <a:buNone/>
            </a:pPr>
            <a:r>
              <a:rPr lang="en-US" b="1" dirty="0">
                <a:solidFill>
                  <a:srgbClr val="00B0F0"/>
                </a:solidFill>
              </a:rPr>
              <a:t>What a Microprocessor will do ??</a:t>
            </a:r>
          </a:p>
          <a:p>
            <a:pPr marL="0" indent="0">
              <a:buNone/>
            </a:pPr>
            <a:endParaRPr lang="en-US" b="1" dirty="0"/>
          </a:p>
          <a:p>
            <a:pPr>
              <a:buFont typeface="Wingdings" panose="05000000000000000000" pitchFamily="2" charset="2"/>
              <a:buChar char="q"/>
            </a:pPr>
            <a:r>
              <a:rPr lang="en-US" dirty="0"/>
              <a:t>Fetches the instructions from the Memory</a:t>
            </a:r>
          </a:p>
          <a:p>
            <a:pPr>
              <a:buFont typeface="Wingdings" panose="05000000000000000000" pitchFamily="2" charset="2"/>
              <a:buChar char="q"/>
            </a:pPr>
            <a:r>
              <a:rPr lang="en-US" dirty="0"/>
              <a:t>Decode the instructions</a:t>
            </a:r>
          </a:p>
          <a:p>
            <a:pPr>
              <a:buFont typeface="Wingdings" panose="05000000000000000000" pitchFamily="2" charset="2"/>
              <a:buChar char="q"/>
            </a:pPr>
            <a:r>
              <a:rPr lang="en-US" dirty="0"/>
              <a:t>Execute those instructions</a:t>
            </a:r>
          </a:p>
          <a:p>
            <a:pPr marL="0" indent="0">
              <a:buNone/>
            </a:pPr>
            <a:endParaRPr lang="en-US" dirty="0"/>
          </a:p>
          <a:p>
            <a:pPr marL="0" indent="0">
              <a:buNone/>
            </a:pPr>
            <a:endParaRPr lang="en-US" b="1" dirty="0"/>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3157081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C509-B4CC-1C57-37A0-7BCA5E9672E9}"/>
              </a:ext>
            </a:extLst>
          </p:cNvPr>
          <p:cNvSpPr>
            <a:spLocks noGrp="1"/>
          </p:cNvSpPr>
          <p:nvPr>
            <p:ph type="title"/>
          </p:nvPr>
        </p:nvSpPr>
        <p:spPr>
          <a:xfrm>
            <a:off x="646111" y="452718"/>
            <a:ext cx="9404723" cy="325758"/>
          </a:xfrm>
        </p:spPr>
        <p:txBody>
          <a:bodyPr/>
          <a:lstStyle/>
          <a:p>
            <a:endParaRPr lang="en-IN" sz="800" dirty="0"/>
          </a:p>
        </p:txBody>
      </p:sp>
      <p:sp>
        <p:nvSpPr>
          <p:cNvPr id="3" name="Content Placeholder 2">
            <a:extLst>
              <a:ext uri="{FF2B5EF4-FFF2-40B4-BE49-F238E27FC236}">
                <a16:creationId xmlns:a16="http://schemas.microsoft.com/office/drawing/2014/main" id="{1CAAE56C-F748-D366-B8D7-43E4EBA4B393}"/>
              </a:ext>
            </a:extLst>
          </p:cNvPr>
          <p:cNvSpPr>
            <a:spLocks noGrp="1"/>
          </p:cNvSpPr>
          <p:nvPr>
            <p:ph idx="1"/>
          </p:nvPr>
        </p:nvSpPr>
        <p:spPr>
          <a:xfrm>
            <a:off x="1103312" y="1297460"/>
            <a:ext cx="8946541" cy="4950940"/>
          </a:xfrm>
        </p:spPr>
        <p:txBody>
          <a:bodyPr/>
          <a:lstStyle/>
          <a:p>
            <a:pPr algn="just"/>
            <a:r>
              <a:rPr lang="en-US" sz="2400" b="1" i="0" dirty="0">
                <a:solidFill>
                  <a:srgbClr val="00B0F0"/>
                </a:solidFill>
                <a:effectLst/>
                <a:latin typeface="inter-bold"/>
              </a:rPr>
              <a:t>LOCK (Output):</a:t>
            </a:r>
            <a:r>
              <a:rPr lang="en-US" sz="2400" b="0" i="0" dirty="0">
                <a:solidFill>
                  <a:srgbClr val="00B0F0"/>
                </a:solidFill>
                <a:effectLst/>
                <a:latin typeface="inter-regular"/>
              </a:rPr>
              <a:t> </a:t>
            </a:r>
            <a:r>
              <a:rPr lang="en-US" sz="2400" b="0" i="0" dirty="0">
                <a:effectLst/>
                <a:latin typeface="inter-regular"/>
              </a:rPr>
              <a:t>Pin no. 29. It is an active LOW signal. When this signal is LOW, all interrupts are masked and no HOLD request is granted. In a multiprocessor system all other processors are informed through this signal that they should not ask the CPU for relinquishing the bus control.</a:t>
            </a:r>
          </a:p>
          <a:p>
            <a:pPr algn="just"/>
            <a:r>
              <a:rPr lang="en-US" sz="2400" b="0" i="0" dirty="0">
                <a:solidFill>
                  <a:srgbClr val="00B0F0"/>
                </a:solidFill>
                <a:effectLst/>
                <a:latin typeface="inter-regular"/>
              </a:rPr>
              <a:t>RG/GT1, RQ/GT0 (Bidirectional): </a:t>
            </a:r>
            <a:r>
              <a:rPr lang="en-US" sz="2400" b="0" i="0" dirty="0">
                <a:effectLst/>
                <a:latin typeface="inter-regular"/>
              </a:rPr>
              <a:t>Pin numbers 30, 31, Local Bus Priority Control. Other processors ask the CPU by these lines to release the local bus.</a:t>
            </a:r>
          </a:p>
          <a:p>
            <a:pPr algn="just"/>
            <a:r>
              <a:rPr lang="en-US" sz="2400" b="0" i="0" dirty="0">
                <a:effectLst/>
                <a:latin typeface="inter-regular"/>
              </a:rPr>
              <a:t>In the maximum mode of operation signals WR, ALE, DEN, DT/R etc. are not available directly from the processor. These signals are available from the controller 8288.</a:t>
            </a:r>
          </a:p>
          <a:p>
            <a:endParaRPr lang="en-IN" dirty="0"/>
          </a:p>
        </p:txBody>
      </p:sp>
    </p:spTree>
    <p:extLst>
      <p:ext uri="{BB962C8B-B14F-4D97-AF65-F5344CB8AC3E}">
        <p14:creationId xmlns:p14="http://schemas.microsoft.com/office/powerpoint/2010/main" val="253871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53D3FD-254D-7336-37B5-BDB03D0E341D}"/>
              </a:ext>
            </a:extLst>
          </p:cNvPr>
          <p:cNvSpPr>
            <a:spLocks noGrp="1"/>
          </p:cNvSpPr>
          <p:nvPr>
            <p:ph type="title"/>
          </p:nvPr>
        </p:nvSpPr>
        <p:spPr>
          <a:xfrm>
            <a:off x="646111" y="452718"/>
            <a:ext cx="9404723" cy="156883"/>
          </a:xfrm>
        </p:spPr>
        <p:txBody>
          <a:bodyPr/>
          <a:lstStyle/>
          <a:p>
            <a:endParaRPr lang="en-IN" dirty="0"/>
          </a:p>
        </p:txBody>
      </p:sp>
      <p:sp>
        <p:nvSpPr>
          <p:cNvPr id="5" name="Content Placeholder 4">
            <a:extLst>
              <a:ext uri="{FF2B5EF4-FFF2-40B4-BE49-F238E27FC236}">
                <a16:creationId xmlns:a16="http://schemas.microsoft.com/office/drawing/2014/main" id="{D7842AD9-4377-F6DF-FD63-6CABC20B9611}"/>
              </a:ext>
            </a:extLst>
          </p:cNvPr>
          <p:cNvSpPr>
            <a:spLocks noGrp="1"/>
          </p:cNvSpPr>
          <p:nvPr>
            <p:ph idx="1"/>
          </p:nvPr>
        </p:nvSpPr>
        <p:spPr>
          <a:xfrm>
            <a:off x="645131" y="1330775"/>
            <a:ext cx="9404722" cy="5231390"/>
          </a:xfrm>
        </p:spPr>
        <p:txBody>
          <a:bodyPr/>
          <a:lstStyle/>
          <a:p>
            <a:pPr marL="0" indent="0">
              <a:buNone/>
            </a:pPr>
            <a:r>
              <a:rPr lang="en-US" b="1" dirty="0">
                <a:solidFill>
                  <a:srgbClr val="00B0F0"/>
                </a:solidFill>
              </a:rPr>
              <a:t>BUS</a:t>
            </a:r>
          </a:p>
          <a:p>
            <a:pPr marL="0" indent="0">
              <a:buNone/>
            </a:pPr>
            <a:r>
              <a:rPr lang="en-US" dirty="0"/>
              <a:t>Set of conductors intended to transmit data or address or control information to different elements in a microprocessor.</a:t>
            </a:r>
          </a:p>
          <a:p>
            <a:pPr marL="0" indent="0">
              <a:buNone/>
            </a:pPr>
            <a:r>
              <a:rPr lang="en-US" i="1" u="sng" dirty="0"/>
              <a:t>Types of Buses:</a:t>
            </a:r>
          </a:p>
          <a:p>
            <a:pPr>
              <a:buFont typeface="+mj-lt"/>
              <a:buAutoNum type="arabicPeriod"/>
            </a:pPr>
            <a:r>
              <a:rPr lang="en-US" sz="1800" dirty="0"/>
              <a:t>Address Bus </a:t>
            </a:r>
          </a:p>
          <a:p>
            <a:pPr>
              <a:buFont typeface="+mj-lt"/>
              <a:buAutoNum type="arabicPeriod"/>
            </a:pPr>
            <a:r>
              <a:rPr lang="en-US" sz="1800" dirty="0"/>
              <a:t>Data Bus</a:t>
            </a:r>
          </a:p>
          <a:p>
            <a:pPr>
              <a:buFont typeface="+mj-lt"/>
              <a:buAutoNum type="arabicPeriod"/>
            </a:pPr>
            <a:r>
              <a:rPr lang="en-US" sz="1800" dirty="0"/>
              <a:t>Control Bus</a:t>
            </a:r>
          </a:p>
          <a:p>
            <a:pPr>
              <a:buFont typeface="+mj-lt"/>
              <a:buAutoNum type="arabicPeriod"/>
            </a:pPr>
            <a:endParaRPr lang="en-US" sz="1800" dirty="0"/>
          </a:p>
          <a:p>
            <a:pPr marL="0" indent="0">
              <a:buNone/>
            </a:pPr>
            <a:r>
              <a:rPr lang="en-US" b="1" dirty="0">
                <a:solidFill>
                  <a:srgbClr val="00B0F0"/>
                </a:solidFill>
              </a:rPr>
              <a:t>Word Length/Size of internal Register of a Microprocessor</a:t>
            </a:r>
          </a:p>
          <a:p>
            <a:pPr marL="0" indent="0">
              <a:buNone/>
            </a:pPr>
            <a:r>
              <a:rPr lang="en-US" sz="1800" dirty="0"/>
              <a:t>Number of bits a processor can process at a time.</a:t>
            </a:r>
          </a:p>
          <a:p>
            <a:pPr marL="0" indent="0">
              <a:buNone/>
            </a:pPr>
            <a:r>
              <a:rPr lang="en-US" sz="1800" i="1" dirty="0" err="1"/>
              <a:t>Eg</a:t>
            </a:r>
            <a:r>
              <a:rPr lang="en-US" sz="1800" i="1" dirty="0"/>
              <a:t> : Word length of 8085 Microprocessor is 8 bits</a:t>
            </a:r>
          </a:p>
        </p:txBody>
      </p:sp>
    </p:spTree>
    <p:extLst>
      <p:ext uri="{BB962C8B-B14F-4D97-AF65-F5344CB8AC3E}">
        <p14:creationId xmlns:p14="http://schemas.microsoft.com/office/powerpoint/2010/main" val="200887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D048B-32FE-F177-367F-F418A18D7F31}"/>
              </a:ext>
            </a:extLst>
          </p:cNvPr>
          <p:cNvSpPr>
            <a:spLocks noGrp="1"/>
          </p:cNvSpPr>
          <p:nvPr>
            <p:ph type="title"/>
          </p:nvPr>
        </p:nvSpPr>
        <p:spPr>
          <a:xfrm>
            <a:off x="1043743" y="953530"/>
            <a:ext cx="8825659" cy="455141"/>
          </a:xfrm>
        </p:spPr>
        <p:txBody>
          <a:bodyPr/>
          <a:lstStyle/>
          <a:p>
            <a:r>
              <a:rPr lang="en-US" sz="3200" b="1" i="1" dirty="0">
                <a:solidFill>
                  <a:srgbClr val="FFFF00"/>
                </a:solidFill>
                <a:latin typeface="Algerian" panose="04020705040A02060702" pitchFamily="82" charset="0"/>
              </a:rPr>
              <a:t>8086 Microprocessor</a:t>
            </a:r>
            <a:endParaRPr lang="en-IN" sz="3200" b="1" i="1" dirty="0">
              <a:solidFill>
                <a:srgbClr val="FFFF00"/>
              </a:solidFill>
              <a:latin typeface="Algerian" panose="04020705040A02060702" pitchFamily="82" charset="0"/>
            </a:endParaRPr>
          </a:p>
        </p:txBody>
      </p:sp>
      <p:sp>
        <p:nvSpPr>
          <p:cNvPr id="3" name="Text Placeholder 2">
            <a:extLst>
              <a:ext uri="{FF2B5EF4-FFF2-40B4-BE49-F238E27FC236}">
                <a16:creationId xmlns:a16="http://schemas.microsoft.com/office/drawing/2014/main" id="{D2F32CFE-BEDE-AAD1-7465-A6B2CC35F945}"/>
              </a:ext>
            </a:extLst>
          </p:cNvPr>
          <p:cNvSpPr>
            <a:spLocks noGrp="1"/>
          </p:cNvSpPr>
          <p:nvPr>
            <p:ph type="body" sz="half" idx="2"/>
          </p:nvPr>
        </p:nvSpPr>
        <p:spPr>
          <a:xfrm>
            <a:off x="864973" y="1606378"/>
            <a:ext cx="9650627" cy="4413422"/>
          </a:xfrm>
        </p:spPr>
        <p:txBody>
          <a:bodyPr/>
          <a:lstStyle/>
          <a:p>
            <a:pPr marL="285750" indent="-285750" algn="just">
              <a:buFont typeface="Wingdings" panose="05000000000000000000" pitchFamily="2" charset="2"/>
              <a:buChar char="Ø"/>
            </a:pPr>
            <a:r>
              <a:rPr lang="en-US" sz="2000" b="0" i="0" dirty="0">
                <a:effectLst/>
              </a:rPr>
              <a:t>8086 microprocessor is a 16-bit Integer processor in a 40-pin package.</a:t>
            </a:r>
          </a:p>
          <a:p>
            <a:pPr marL="285750" indent="-285750" algn="just">
              <a:buFont typeface="Wingdings" panose="05000000000000000000" pitchFamily="2" charset="2"/>
              <a:buChar char="Ø"/>
            </a:pPr>
            <a:r>
              <a:rPr lang="en-US" sz="2000" b="0" i="0" dirty="0">
                <a:effectLst/>
              </a:rPr>
              <a:t>The type of package is DIP (Dual Inline Package).</a:t>
            </a:r>
          </a:p>
          <a:p>
            <a:pPr marL="285750" indent="-285750" algn="just">
              <a:buFont typeface="Wingdings" panose="05000000000000000000" pitchFamily="2" charset="2"/>
              <a:buChar char="Ø"/>
            </a:pPr>
            <a:r>
              <a:rPr lang="en-US" sz="2000" b="0" i="0" dirty="0">
                <a:effectLst/>
              </a:rPr>
              <a:t>8086 uses 20 address lines and 16 data- lines. </a:t>
            </a:r>
          </a:p>
          <a:p>
            <a:pPr marL="285750" indent="-285750" algn="just">
              <a:buFont typeface="Wingdings" panose="05000000000000000000" pitchFamily="2" charset="2"/>
              <a:buChar char="Ø"/>
            </a:pPr>
            <a:r>
              <a:rPr lang="en-US" sz="2000" b="0" i="0" dirty="0">
                <a:effectLst/>
              </a:rPr>
              <a:t>It can directly address up to 2</a:t>
            </a:r>
            <a:r>
              <a:rPr lang="en-US" sz="2000" b="0" i="0" baseline="30000" dirty="0">
                <a:effectLst/>
              </a:rPr>
              <a:t>20</a:t>
            </a:r>
            <a:r>
              <a:rPr lang="en-US" sz="2000" b="0" i="0" dirty="0">
                <a:effectLst/>
              </a:rPr>
              <a:t> = 1 MB of memory. </a:t>
            </a:r>
          </a:p>
          <a:p>
            <a:pPr marL="285750" indent="-285750" algn="just">
              <a:buFont typeface="Wingdings" panose="05000000000000000000" pitchFamily="2" charset="2"/>
              <a:buChar char="Ø"/>
            </a:pPr>
            <a:r>
              <a:rPr lang="en-US" sz="2000" b="0" i="0" dirty="0">
                <a:effectLst/>
              </a:rPr>
              <a:t>8086 is designed to operate in two modes, i.e., Minimum and Maximum mode.</a:t>
            </a:r>
          </a:p>
          <a:p>
            <a:pPr marL="285750" indent="-285750" algn="just">
              <a:buFont typeface="Wingdings" panose="05000000000000000000" pitchFamily="2" charset="2"/>
              <a:buChar char="Ø"/>
            </a:pPr>
            <a:r>
              <a:rPr lang="en-US" sz="2000" dirty="0"/>
              <a:t>It does not have a RAM or ROM inside it. However, it has internal registers for storing intermediate and final results and interfaces with memory located outside it through the System Bus.</a:t>
            </a:r>
            <a:endParaRPr lang="en-US" sz="2000" b="0" i="0" dirty="0">
              <a:effectLst/>
            </a:endParaRPr>
          </a:p>
          <a:p>
            <a:endParaRPr lang="en-IN" dirty="0"/>
          </a:p>
        </p:txBody>
      </p:sp>
    </p:spTree>
    <p:extLst>
      <p:ext uri="{BB962C8B-B14F-4D97-AF65-F5344CB8AC3E}">
        <p14:creationId xmlns:p14="http://schemas.microsoft.com/office/powerpoint/2010/main" val="160974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D048B-32FE-F177-367F-F418A18D7F31}"/>
              </a:ext>
            </a:extLst>
          </p:cNvPr>
          <p:cNvSpPr>
            <a:spLocks noGrp="1"/>
          </p:cNvSpPr>
          <p:nvPr>
            <p:ph type="title"/>
          </p:nvPr>
        </p:nvSpPr>
        <p:spPr>
          <a:xfrm>
            <a:off x="957246" y="838200"/>
            <a:ext cx="8825659" cy="615778"/>
          </a:xfrm>
        </p:spPr>
        <p:txBody>
          <a:bodyPr/>
          <a:lstStyle/>
          <a:p>
            <a:r>
              <a:rPr lang="en-US" sz="3200" b="1" dirty="0">
                <a:solidFill>
                  <a:srgbClr val="00B0F0"/>
                </a:solidFill>
                <a:latin typeface="Agency FB" panose="020B0503020202020204" pitchFamily="34" charset="0"/>
              </a:rPr>
              <a:t>Features</a:t>
            </a:r>
            <a:endParaRPr lang="en-IN" sz="3200" b="1" dirty="0">
              <a:solidFill>
                <a:srgbClr val="00B0F0"/>
              </a:solidFill>
              <a:latin typeface="Agency FB" panose="020B0503020202020204" pitchFamily="34" charset="0"/>
            </a:endParaRPr>
          </a:p>
        </p:txBody>
      </p:sp>
      <p:sp>
        <p:nvSpPr>
          <p:cNvPr id="3" name="Text Placeholder 2">
            <a:extLst>
              <a:ext uri="{FF2B5EF4-FFF2-40B4-BE49-F238E27FC236}">
                <a16:creationId xmlns:a16="http://schemas.microsoft.com/office/drawing/2014/main" id="{D2F32CFE-BEDE-AAD1-7465-A6B2CC35F945}"/>
              </a:ext>
            </a:extLst>
          </p:cNvPr>
          <p:cNvSpPr>
            <a:spLocks noGrp="1"/>
          </p:cNvSpPr>
          <p:nvPr>
            <p:ph type="body" sz="half" idx="2"/>
          </p:nvPr>
        </p:nvSpPr>
        <p:spPr>
          <a:xfrm>
            <a:off x="957245" y="1940011"/>
            <a:ext cx="8825659" cy="4178643"/>
          </a:xfrm>
        </p:spPr>
        <p:txBody>
          <a:bodyPr>
            <a:normAutofit fontScale="92500" lnSpcReduction="10000"/>
          </a:bodyPr>
          <a:lstStyle/>
          <a:p>
            <a:r>
              <a:rPr lang="en-US" dirty="0"/>
              <a:t>Word Length : 16-bit</a:t>
            </a:r>
          </a:p>
          <a:p>
            <a:r>
              <a:rPr lang="en-US" dirty="0"/>
              <a:t>Memory Addressing Capacity : 1MB</a:t>
            </a:r>
          </a:p>
          <a:p>
            <a:r>
              <a:rPr lang="en-US" dirty="0"/>
              <a:t>Number of Pins : 40</a:t>
            </a:r>
          </a:p>
          <a:p>
            <a:r>
              <a:rPr lang="en-US" dirty="0"/>
              <a:t>Clock Speed : 5-8 MHz</a:t>
            </a:r>
          </a:p>
          <a:p>
            <a:endParaRPr lang="en-US" dirty="0"/>
          </a:p>
          <a:p>
            <a:endParaRPr lang="en-US" dirty="0"/>
          </a:p>
          <a:p>
            <a:r>
              <a:rPr lang="en-US" sz="2400" b="1" dirty="0">
                <a:solidFill>
                  <a:srgbClr val="00B0F0"/>
                </a:solidFill>
              </a:rPr>
              <a:t>Memory Segmentation</a:t>
            </a:r>
          </a:p>
          <a:p>
            <a:pPr marL="342900" indent="-342900">
              <a:buFont typeface="Courier New" panose="02070309020205020404" pitchFamily="49" charset="0"/>
              <a:buChar char="o"/>
            </a:pPr>
            <a:r>
              <a:rPr lang="en-US" sz="1900" dirty="0"/>
              <a:t>To increase execution speed and fetching speed , 8086 segments the memory.</a:t>
            </a:r>
          </a:p>
          <a:p>
            <a:pPr marL="342900" indent="-342900">
              <a:buFont typeface="Courier New" panose="02070309020205020404" pitchFamily="49" charset="0"/>
              <a:buChar char="o"/>
            </a:pPr>
            <a:r>
              <a:rPr lang="en-US" sz="1900" dirty="0"/>
              <a:t>Its 20-bit address bus segments memory into 16 64Kb segments.</a:t>
            </a:r>
          </a:p>
          <a:p>
            <a:pPr marL="342900" indent="-342900">
              <a:buFont typeface="Courier New" panose="02070309020205020404" pitchFamily="49" charset="0"/>
              <a:buChar char="o"/>
            </a:pPr>
            <a:r>
              <a:rPr lang="en-US" sz="1900" dirty="0"/>
              <a:t>8086 works only with four 64Kb segments within the whole 1Mb memory</a:t>
            </a:r>
          </a:p>
          <a:p>
            <a:endParaRPr lang="en-IN" dirty="0"/>
          </a:p>
        </p:txBody>
      </p:sp>
    </p:spTree>
    <p:extLst>
      <p:ext uri="{BB962C8B-B14F-4D97-AF65-F5344CB8AC3E}">
        <p14:creationId xmlns:p14="http://schemas.microsoft.com/office/powerpoint/2010/main" val="155773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51CE546-5391-C294-5821-3547AFADA09F}"/>
              </a:ext>
            </a:extLst>
          </p:cNvPr>
          <p:cNvPicPr>
            <a:picLocks noGrp="1" noChangeAspect="1"/>
          </p:cNvPicPr>
          <p:nvPr>
            <p:ph idx="4294967295"/>
          </p:nvPr>
        </p:nvPicPr>
        <p:blipFill>
          <a:blip r:embed="rId2"/>
          <a:stretch>
            <a:fillRect/>
          </a:stretch>
        </p:blipFill>
        <p:spPr>
          <a:xfrm>
            <a:off x="1136822" y="949889"/>
            <a:ext cx="9222260" cy="5401184"/>
          </a:xfrm>
        </p:spPr>
      </p:pic>
    </p:spTree>
    <p:extLst>
      <p:ext uri="{BB962C8B-B14F-4D97-AF65-F5344CB8AC3E}">
        <p14:creationId xmlns:p14="http://schemas.microsoft.com/office/powerpoint/2010/main" val="2195301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F94486-6DE8-FEBF-6D11-D6A48101A709}"/>
              </a:ext>
            </a:extLst>
          </p:cNvPr>
          <p:cNvSpPr>
            <a:spLocks noGrp="1"/>
          </p:cNvSpPr>
          <p:nvPr>
            <p:ph type="title"/>
          </p:nvPr>
        </p:nvSpPr>
        <p:spPr>
          <a:xfrm>
            <a:off x="645130" y="366221"/>
            <a:ext cx="9404723" cy="684104"/>
          </a:xfrm>
        </p:spPr>
        <p:txBody>
          <a:bodyPr/>
          <a:lstStyle/>
          <a:p>
            <a:r>
              <a:rPr lang="en-US" b="1" dirty="0">
                <a:solidFill>
                  <a:srgbClr val="FFC000"/>
                </a:solidFill>
                <a:latin typeface="Agency FB" panose="020B0503020202020204" pitchFamily="34" charset="0"/>
              </a:rPr>
              <a:t>Functional Units of 8086</a:t>
            </a:r>
            <a:endParaRPr lang="en-IN" b="1" dirty="0">
              <a:solidFill>
                <a:srgbClr val="FFC000"/>
              </a:solidFill>
              <a:latin typeface="Agency FB" panose="020B0503020202020204" pitchFamily="34" charset="0"/>
            </a:endParaRPr>
          </a:p>
        </p:txBody>
      </p:sp>
      <p:sp>
        <p:nvSpPr>
          <p:cNvPr id="7" name="Content Placeholder 6">
            <a:extLst>
              <a:ext uri="{FF2B5EF4-FFF2-40B4-BE49-F238E27FC236}">
                <a16:creationId xmlns:a16="http://schemas.microsoft.com/office/drawing/2014/main" id="{22500725-6B5E-EA83-D97B-C72319D26A43}"/>
              </a:ext>
            </a:extLst>
          </p:cNvPr>
          <p:cNvSpPr>
            <a:spLocks noGrp="1"/>
          </p:cNvSpPr>
          <p:nvPr>
            <p:ph idx="1"/>
          </p:nvPr>
        </p:nvSpPr>
        <p:spPr>
          <a:xfrm>
            <a:off x="645130" y="1272746"/>
            <a:ext cx="9660405" cy="5066270"/>
          </a:xfrm>
        </p:spPr>
        <p:txBody>
          <a:bodyPr/>
          <a:lstStyle/>
          <a:p>
            <a:pPr marL="0" indent="0">
              <a:buNone/>
            </a:pPr>
            <a:r>
              <a:rPr lang="en-US" dirty="0"/>
              <a:t>The 8086 Microprocessor contains two independent functional units.</a:t>
            </a:r>
          </a:p>
          <a:p>
            <a:pPr marL="457200" indent="-457200">
              <a:buAutoNum type="arabicPeriod"/>
            </a:pPr>
            <a:r>
              <a:rPr lang="en-US" dirty="0"/>
              <a:t>Bus Interface  Unit(BIU).</a:t>
            </a:r>
          </a:p>
          <a:p>
            <a:pPr marL="457200" indent="-457200">
              <a:buAutoNum type="arabicPeriod"/>
            </a:pPr>
            <a:r>
              <a:rPr lang="en-US" dirty="0"/>
              <a:t>Execution Unit(EU).</a:t>
            </a:r>
          </a:p>
          <a:p>
            <a:pPr marL="457200" indent="-457200">
              <a:buAutoNum type="arabicPeriod"/>
            </a:pPr>
            <a:endParaRPr lang="en-US" dirty="0"/>
          </a:p>
          <a:p>
            <a:pPr marL="0" indent="0">
              <a:buNone/>
            </a:pPr>
            <a:endParaRPr lang="en-US" dirty="0"/>
          </a:p>
          <a:p>
            <a:pPr marL="0" indent="0">
              <a:buNone/>
            </a:pPr>
            <a:r>
              <a:rPr lang="en-US" sz="2800" b="1" dirty="0">
                <a:solidFill>
                  <a:srgbClr val="00B0F0"/>
                </a:solidFill>
                <a:latin typeface="Bahnschrift Light" panose="020B0502040204020203" pitchFamily="34" charset="0"/>
              </a:rPr>
              <a:t>BUS INTERFACE UNIT</a:t>
            </a:r>
          </a:p>
          <a:p>
            <a:pPr marL="0" indent="0">
              <a:buNone/>
            </a:pPr>
            <a:endParaRPr lang="en-US" sz="2800" b="1" dirty="0">
              <a:latin typeface="Bahnschrift Light" panose="020B0502040204020203" pitchFamily="34" charset="0"/>
            </a:endParaRPr>
          </a:p>
          <a:p>
            <a:pPr marL="0" indent="0">
              <a:buNone/>
            </a:pPr>
            <a:r>
              <a:rPr lang="en-US" dirty="0">
                <a:latin typeface="Bahnschrift Light" panose="020B0502040204020203" pitchFamily="34" charset="0"/>
              </a:rPr>
              <a:t>The Segment registers ,instruction pointer and 6-byte instruction queue are associated with the Bus Interface unit(BIU).</a:t>
            </a:r>
            <a:endParaRPr lang="en-IN" dirty="0">
              <a:latin typeface="Bahnschrift Light" panose="020B0502040204020203" pitchFamily="34" charset="0"/>
            </a:endParaRPr>
          </a:p>
        </p:txBody>
      </p:sp>
    </p:spTree>
    <p:extLst>
      <p:ext uri="{BB962C8B-B14F-4D97-AF65-F5344CB8AC3E}">
        <p14:creationId xmlns:p14="http://schemas.microsoft.com/office/powerpoint/2010/main" val="1951994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15BC04-932A-1A74-4030-C206668B3BA0}"/>
              </a:ext>
            </a:extLst>
          </p:cNvPr>
          <p:cNvSpPr>
            <a:spLocks noGrp="1"/>
          </p:cNvSpPr>
          <p:nvPr>
            <p:ph type="title"/>
          </p:nvPr>
        </p:nvSpPr>
        <p:spPr>
          <a:xfrm>
            <a:off x="646111" y="452718"/>
            <a:ext cx="9404723" cy="156883"/>
          </a:xfrm>
        </p:spPr>
        <p:txBody>
          <a:bodyPr/>
          <a:lstStyle/>
          <a:p>
            <a:endParaRPr lang="en-IN" sz="1000" dirty="0"/>
          </a:p>
        </p:txBody>
      </p:sp>
      <p:sp>
        <p:nvSpPr>
          <p:cNvPr id="5" name="Content Placeholder 4">
            <a:extLst>
              <a:ext uri="{FF2B5EF4-FFF2-40B4-BE49-F238E27FC236}">
                <a16:creationId xmlns:a16="http://schemas.microsoft.com/office/drawing/2014/main" id="{30B4A42C-C542-07F5-D3A9-40CB344C9722}"/>
              </a:ext>
            </a:extLst>
          </p:cNvPr>
          <p:cNvSpPr>
            <a:spLocks noGrp="1"/>
          </p:cNvSpPr>
          <p:nvPr>
            <p:ph idx="1"/>
          </p:nvPr>
        </p:nvSpPr>
        <p:spPr>
          <a:xfrm>
            <a:off x="531341" y="1346887"/>
            <a:ext cx="9774193" cy="4819136"/>
          </a:xfrm>
        </p:spPr>
        <p:txBody>
          <a:bodyPr/>
          <a:lstStyle/>
          <a:p>
            <a:pPr>
              <a:buFont typeface="Wingdings" panose="05000000000000000000" pitchFamily="2" charset="2"/>
              <a:buChar char="q"/>
            </a:pPr>
            <a:r>
              <a:rPr lang="en-US" sz="2400" dirty="0"/>
              <a:t>Handles transfer of data and addresses.</a:t>
            </a:r>
          </a:p>
          <a:p>
            <a:pPr>
              <a:buFont typeface="Wingdings" panose="05000000000000000000" pitchFamily="2" charset="2"/>
              <a:buChar char="q"/>
            </a:pPr>
            <a:r>
              <a:rPr lang="en-US" sz="2400" dirty="0"/>
              <a:t>Fetches instruction codes, stores fetched instruction codes in FIFO register set called a queue.</a:t>
            </a:r>
          </a:p>
          <a:p>
            <a:pPr>
              <a:buFont typeface="Wingdings" panose="05000000000000000000" pitchFamily="2" charset="2"/>
              <a:buChar char="q"/>
            </a:pPr>
            <a:r>
              <a:rPr lang="en-US" sz="2400" dirty="0"/>
              <a:t>Reads Data from memory and I/O Devices.</a:t>
            </a:r>
          </a:p>
          <a:p>
            <a:pPr>
              <a:buFont typeface="Wingdings" panose="05000000000000000000" pitchFamily="2" charset="2"/>
              <a:buChar char="q"/>
            </a:pPr>
            <a:r>
              <a:rPr lang="en-US" sz="2400" dirty="0"/>
              <a:t>Writes Data to memory and I/O Devices.</a:t>
            </a:r>
          </a:p>
          <a:p>
            <a:pPr>
              <a:buFont typeface="Wingdings" panose="05000000000000000000" pitchFamily="2" charset="2"/>
              <a:buChar char="q"/>
            </a:pPr>
            <a:r>
              <a:rPr lang="en-US" sz="2400" dirty="0"/>
              <a:t>It relocates addresses of operands since its gets  un-relocated operand addresses from EU.</a:t>
            </a:r>
          </a:p>
          <a:p>
            <a:pPr>
              <a:buFont typeface="Wingdings" panose="05000000000000000000" pitchFamily="2" charset="2"/>
              <a:buChar char="q"/>
            </a:pPr>
            <a:r>
              <a:rPr lang="en-US" sz="2400" dirty="0"/>
              <a:t>The EU tells the BIU from where to fetch instructions or where to read data.</a:t>
            </a:r>
          </a:p>
          <a:p>
            <a:pPr marL="0" indent="0">
              <a:buNone/>
            </a:pPr>
            <a:endParaRPr lang="en-IN" dirty="0"/>
          </a:p>
        </p:txBody>
      </p:sp>
    </p:spTree>
    <p:extLst>
      <p:ext uri="{BB962C8B-B14F-4D97-AF65-F5344CB8AC3E}">
        <p14:creationId xmlns:p14="http://schemas.microsoft.com/office/powerpoint/2010/main" val="37599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D048B-32FE-F177-367F-F418A18D7F31}"/>
              </a:ext>
            </a:extLst>
          </p:cNvPr>
          <p:cNvSpPr>
            <a:spLocks noGrp="1"/>
          </p:cNvSpPr>
          <p:nvPr>
            <p:ph type="title"/>
          </p:nvPr>
        </p:nvSpPr>
        <p:spPr>
          <a:xfrm>
            <a:off x="339407" y="234778"/>
            <a:ext cx="8825659" cy="343930"/>
          </a:xfrm>
        </p:spPr>
        <p:txBody>
          <a:bodyPr/>
          <a:lstStyle/>
          <a:p>
            <a:r>
              <a:rPr lang="en-US" sz="2400" b="1" dirty="0">
                <a:solidFill>
                  <a:srgbClr val="FFFF00"/>
                </a:solidFill>
              </a:rPr>
              <a:t>Functional Parts of BIU</a:t>
            </a:r>
            <a:endParaRPr lang="en-IN" sz="2400" b="1" dirty="0">
              <a:solidFill>
                <a:srgbClr val="FFFF00"/>
              </a:solidFill>
            </a:endParaRPr>
          </a:p>
        </p:txBody>
      </p:sp>
      <p:sp>
        <p:nvSpPr>
          <p:cNvPr id="3" name="Text Placeholder 2">
            <a:extLst>
              <a:ext uri="{FF2B5EF4-FFF2-40B4-BE49-F238E27FC236}">
                <a16:creationId xmlns:a16="http://schemas.microsoft.com/office/drawing/2014/main" id="{D2F32CFE-BEDE-AAD1-7465-A6B2CC35F945}"/>
              </a:ext>
            </a:extLst>
          </p:cNvPr>
          <p:cNvSpPr>
            <a:spLocks noGrp="1"/>
          </p:cNvSpPr>
          <p:nvPr>
            <p:ph type="body" sz="half" idx="2"/>
          </p:nvPr>
        </p:nvSpPr>
        <p:spPr>
          <a:xfrm>
            <a:off x="568412" y="815546"/>
            <a:ext cx="9412202" cy="5894173"/>
          </a:xfrm>
        </p:spPr>
        <p:txBody>
          <a:bodyPr>
            <a:normAutofit lnSpcReduction="10000"/>
          </a:bodyPr>
          <a:lstStyle/>
          <a:p>
            <a:r>
              <a:rPr lang="en-US" sz="2000" b="1" dirty="0">
                <a:solidFill>
                  <a:srgbClr val="00B0F0"/>
                </a:solidFill>
              </a:rPr>
              <a:t>Instruction Queue </a:t>
            </a:r>
            <a:r>
              <a:rPr lang="en-US" sz="2000" b="1" dirty="0">
                <a:solidFill>
                  <a:schemeClr val="bg1"/>
                </a:solidFill>
              </a:rPr>
              <a:t>: </a:t>
            </a:r>
            <a:r>
              <a:rPr lang="en-US" b="0" i="0" dirty="0">
                <a:effectLst/>
                <a:latin typeface="inter-regular"/>
              </a:rPr>
              <a:t>When EU executes instructions, the BIU gets 6-bytes of the next instruction and stores them in the instruction queue and this process is known as instruction pre fetch. This process increases the speed of the processor</a:t>
            </a:r>
            <a:r>
              <a:rPr lang="en-US" dirty="0">
                <a:latin typeface="inter-regular"/>
              </a:rPr>
              <a:t>.</a:t>
            </a:r>
          </a:p>
          <a:p>
            <a:r>
              <a:rPr lang="en-US" sz="2000" b="1" i="0" dirty="0">
                <a:solidFill>
                  <a:srgbClr val="00B0F0"/>
                </a:solidFill>
                <a:effectLst/>
                <a:latin typeface="inter-bold"/>
              </a:rPr>
              <a:t>Segment Registers </a:t>
            </a:r>
            <a:r>
              <a:rPr lang="en-US" sz="2000" b="1" i="0" dirty="0">
                <a:solidFill>
                  <a:srgbClr val="000000"/>
                </a:solidFill>
                <a:effectLst/>
                <a:latin typeface="inter-bold"/>
              </a:rPr>
              <a:t>:</a:t>
            </a:r>
            <a:r>
              <a:rPr lang="en-US" sz="2000" b="0" i="0" dirty="0">
                <a:solidFill>
                  <a:srgbClr val="000000"/>
                </a:solidFill>
                <a:effectLst/>
                <a:latin typeface="inter-regular"/>
              </a:rPr>
              <a:t> </a:t>
            </a:r>
            <a:r>
              <a:rPr lang="en-US" b="0" i="0" dirty="0">
                <a:effectLst/>
                <a:latin typeface="inter-regular"/>
              </a:rPr>
              <a:t>A Segment register contains starting address of a memory segment currently being used. The 4 Segment registers used in 8086 are</a:t>
            </a:r>
            <a:endParaRPr lang="en-US" dirty="0">
              <a:latin typeface="inter-regular"/>
            </a:endParaRPr>
          </a:p>
          <a:p>
            <a:pPr marL="285750" indent="-285750" algn="just">
              <a:buFont typeface="Wingdings" panose="05000000000000000000" pitchFamily="2" charset="2"/>
              <a:buChar char="v"/>
            </a:pPr>
            <a:r>
              <a:rPr lang="en-US" b="1" i="0" dirty="0">
                <a:solidFill>
                  <a:srgbClr val="00B0F0"/>
                </a:solidFill>
                <a:effectLst/>
                <a:latin typeface="inter-bold"/>
              </a:rPr>
              <a:t>Code Segment Register (CS):</a:t>
            </a:r>
            <a:r>
              <a:rPr lang="en-US" b="0" i="0" dirty="0">
                <a:solidFill>
                  <a:srgbClr val="00B0F0"/>
                </a:solidFill>
                <a:effectLst/>
                <a:latin typeface="inter-regular"/>
              </a:rPr>
              <a:t> </a:t>
            </a:r>
            <a:r>
              <a:rPr lang="en-US" b="0" i="0" dirty="0">
                <a:effectLst/>
                <a:latin typeface="inter-regular"/>
              </a:rPr>
              <a:t>Holds instruction codes of a program.</a:t>
            </a:r>
          </a:p>
          <a:p>
            <a:pPr marL="285750" indent="-285750" algn="just">
              <a:buFont typeface="Wingdings" panose="05000000000000000000" pitchFamily="2" charset="2"/>
              <a:buChar char="v"/>
            </a:pPr>
            <a:r>
              <a:rPr lang="en-US" b="1" i="0" dirty="0">
                <a:solidFill>
                  <a:srgbClr val="00B0F0"/>
                </a:solidFill>
                <a:effectLst/>
                <a:latin typeface="inter-bold"/>
              </a:rPr>
              <a:t>Data Segment Register (DS):</a:t>
            </a:r>
            <a:r>
              <a:rPr lang="en-US" b="0" i="0" dirty="0">
                <a:solidFill>
                  <a:srgbClr val="00B0F0"/>
                </a:solidFill>
                <a:effectLst/>
                <a:latin typeface="inter-regular"/>
              </a:rPr>
              <a:t> </a:t>
            </a:r>
            <a:r>
              <a:rPr lang="en-US" b="0" i="0" dirty="0">
                <a:effectLst/>
                <a:latin typeface="inter-regular"/>
              </a:rPr>
              <a:t>Holds </a:t>
            </a:r>
            <a:r>
              <a:rPr lang="en-US" dirty="0">
                <a:latin typeface="inter-regular"/>
              </a:rPr>
              <a:t>t</a:t>
            </a:r>
            <a:r>
              <a:rPr lang="en-US" b="0" i="0" dirty="0">
                <a:effectLst/>
                <a:latin typeface="inter-regular"/>
              </a:rPr>
              <a:t>he data, variables and constants given in the program.</a:t>
            </a:r>
          </a:p>
          <a:p>
            <a:pPr marL="285750" indent="-285750" algn="just">
              <a:buFont typeface="Wingdings" panose="05000000000000000000" pitchFamily="2" charset="2"/>
              <a:buChar char="v"/>
            </a:pPr>
            <a:r>
              <a:rPr lang="en-US" b="1" i="0" dirty="0">
                <a:solidFill>
                  <a:srgbClr val="00B0F0"/>
                </a:solidFill>
                <a:effectLst/>
                <a:latin typeface="inter-bold"/>
              </a:rPr>
              <a:t>Stack Segment Register (SS):</a:t>
            </a:r>
            <a:r>
              <a:rPr lang="en-US" b="0" i="0" dirty="0">
                <a:solidFill>
                  <a:srgbClr val="00B0F0"/>
                </a:solidFill>
                <a:effectLst/>
                <a:latin typeface="inter-regular"/>
              </a:rPr>
              <a:t> </a:t>
            </a:r>
            <a:r>
              <a:rPr lang="en-US" b="0" i="0" dirty="0">
                <a:effectLst/>
                <a:latin typeface="inter-regular"/>
              </a:rPr>
              <a:t>Holds addresses and data of subroutines. It also holds the contents of registers and memory locations given in PUSH instruction.</a:t>
            </a:r>
          </a:p>
          <a:p>
            <a:pPr marL="285750" indent="-285750" algn="just">
              <a:buFont typeface="Wingdings" panose="05000000000000000000" pitchFamily="2" charset="2"/>
              <a:buChar char="v"/>
            </a:pPr>
            <a:r>
              <a:rPr lang="en-US" b="1" i="0" dirty="0">
                <a:solidFill>
                  <a:srgbClr val="00B0F0"/>
                </a:solidFill>
                <a:effectLst/>
                <a:latin typeface="inter-bold"/>
              </a:rPr>
              <a:t>Extra Segment Register (ES):</a:t>
            </a:r>
            <a:r>
              <a:rPr lang="en-US" b="0" i="0" dirty="0">
                <a:solidFill>
                  <a:srgbClr val="00B0F0"/>
                </a:solidFill>
                <a:effectLst/>
                <a:latin typeface="inter-regular"/>
              </a:rPr>
              <a:t> </a:t>
            </a:r>
            <a:r>
              <a:rPr lang="en-US" b="0" i="0" dirty="0">
                <a:effectLst/>
                <a:latin typeface="inter-regular"/>
              </a:rPr>
              <a:t>Holds the destination addresses of some data of certain string instructions.</a:t>
            </a:r>
            <a:endParaRPr lang="en-US" dirty="0">
              <a:latin typeface="inter-regular"/>
            </a:endParaRPr>
          </a:p>
          <a:p>
            <a:r>
              <a:rPr lang="en-US" sz="2000" b="1" i="0" dirty="0">
                <a:solidFill>
                  <a:srgbClr val="00B0F0"/>
                </a:solidFill>
                <a:effectLst/>
                <a:latin typeface="inter-bold"/>
              </a:rPr>
              <a:t>Instruction Pointer (IP):</a:t>
            </a:r>
            <a:r>
              <a:rPr lang="en-US" sz="2000" b="0" i="0" dirty="0">
                <a:solidFill>
                  <a:srgbClr val="00B0F0"/>
                </a:solidFill>
                <a:effectLst/>
                <a:latin typeface="inter-regular"/>
              </a:rPr>
              <a:t> </a:t>
            </a:r>
            <a:r>
              <a:rPr lang="en-US" b="0" i="0" dirty="0">
                <a:effectLst/>
                <a:latin typeface="inter-regular"/>
              </a:rPr>
              <a:t>Acts as a program counter, indicates the address of the next instruction to be executed.</a:t>
            </a:r>
          </a:p>
          <a:p>
            <a:endParaRPr lang="en-US" dirty="0">
              <a:latin typeface="inter-regular"/>
            </a:endParaRPr>
          </a:p>
          <a:p>
            <a:pPr marL="285750" indent="-285750">
              <a:buFont typeface="Wingdings" panose="05000000000000000000" pitchFamily="2" charset="2"/>
              <a:buChar char="Ø"/>
            </a:pPr>
            <a:r>
              <a:rPr lang="en-IN" dirty="0"/>
              <a:t>An Adder Circuit is there to calculate the Physical Address of the Instruction to be fetched</a:t>
            </a:r>
          </a:p>
          <a:p>
            <a:r>
              <a:rPr lang="en-IN" dirty="0"/>
              <a:t>					</a:t>
            </a:r>
            <a:r>
              <a:rPr lang="en-IN" sz="1600" i="1" dirty="0"/>
              <a:t>Physical Address = Segment * 10 + OFFSET</a:t>
            </a:r>
          </a:p>
        </p:txBody>
      </p:sp>
    </p:spTree>
    <p:extLst>
      <p:ext uri="{BB962C8B-B14F-4D97-AF65-F5344CB8AC3E}">
        <p14:creationId xmlns:p14="http://schemas.microsoft.com/office/powerpoint/2010/main" val="1144878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205</TotalTime>
  <Words>1717</Words>
  <Application>Microsoft Office PowerPoint</Application>
  <PresentationFormat>Widescreen</PresentationFormat>
  <Paragraphs>181</Paragraphs>
  <Slides>20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20</vt:i4>
      </vt:variant>
    </vt:vector>
  </HeadingPairs>
  <TitlesOfParts>
    <vt:vector size="35" baseType="lpstr">
      <vt:lpstr>Agency FB</vt:lpstr>
      <vt:lpstr>Algerian</vt:lpstr>
      <vt:lpstr>Arial</vt:lpstr>
      <vt:lpstr>Bahnschrift Light</vt:lpstr>
      <vt:lpstr>Bahnschrift SemiLight</vt:lpstr>
      <vt:lpstr>Castellar</vt:lpstr>
      <vt:lpstr>Century Gothic</vt:lpstr>
      <vt:lpstr>Courier New</vt:lpstr>
      <vt:lpstr>erdana</vt:lpstr>
      <vt:lpstr>inter-bold</vt:lpstr>
      <vt:lpstr>inter-regular</vt:lpstr>
      <vt:lpstr>times new roman</vt:lpstr>
      <vt:lpstr>Wingdings</vt:lpstr>
      <vt:lpstr>Wingdings 3</vt:lpstr>
      <vt:lpstr>Ion</vt:lpstr>
      <vt:lpstr>8086 MICROPROCESSOR ARCHITECTURE</vt:lpstr>
      <vt:lpstr>Have a look at these..</vt:lpstr>
      <vt:lpstr>PowerPoint Presentation</vt:lpstr>
      <vt:lpstr>8086 Microprocessor</vt:lpstr>
      <vt:lpstr>Features</vt:lpstr>
      <vt:lpstr>PowerPoint Presentation</vt:lpstr>
      <vt:lpstr>Functional Units of 8086</vt:lpstr>
      <vt:lpstr>PowerPoint Presentation</vt:lpstr>
      <vt:lpstr>Functional Parts of BIU</vt:lpstr>
      <vt:lpstr>PowerPoint Presentation</vt:lpstr>
      <vt:lpstr>PowerPoint Presentation</vt:lpstr>
      <vt:lpstr>PowerPoint Presentation</vt:lpstr>
      <vt:lpstr>PowerPoint Presentation</vt:lpstr>
      <vt:lpstr>8085 microprocessor-PINS Description</vt:lpstr>
      <vt:lpstr>PowerPoint Presentation</vt:lpstr>
      <vt:lpstr>Pin Description for Minimum Mode </vt:lpstr>
      <vt:lpstr>PowerPoint Presentation</vt:lpstr>
      <vt:lpstr>Pin Description for Maximum Mode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MICROPROCESSOR ARCHITECTURE</dc:title>
  <dc:creator>VARAPRASAD MEGHAM</dc:creator>
  <cp:lastModifiedBy>VARAPRASAD MEGHAM</cp:lastModifiedBy>
  <cp:revision>5</cp:revision>
  <dcterms:created xsi:type="dcterms:W3CDTF">2022-06-29T19:57:27Z</dcterms:created>
  <dcterms:modified xsi:type="dcterms:W3CDTF">2022-06-30T06:19:59Z</dcterms:modified>
</cp:coreProperties>
</file>