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26" name="PlaceHolder 2"/>
          <p:cNvSpPr>
            <a:spLocks noGrp="1"/>
          </p:cNvSpPr>
          <p:nvPr>
            <p:ph type="body"/>
          </p:nvPr>
        </p:nvSpPr>
        <p:spPr>
          <a:xfrm>
            <a:off x="311760" y="122868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311760" y="297324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29"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31176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784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34" name="PlaceHolder 2"/>
          <p:cNvSpPr>
            <a:spLocks noGrp="1"/>
          </p:cNvSpPr>
          <p:nvPr>
            <p:ph type="body"/>
          </p:nvPr>
        </p:nvSpPr>
        <p:spPr>
          <a:xfrm>
            <a:off x="31176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19248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7320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31176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19248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7320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44" name="PlaceHolder 2"/>
          <p:cNvSpPr>
            <a:spLocks noGrp="1"/>
          </p:cNvSpPr>
          <p:nvPr>
            <p:ph type="subTitle"/>
          </p:nvPr>
        </p:nvSpPr>
        <p:spPr>
          <a:xfrm>
            <a:off x="311760" y="1228680"/>
            <a:ext cx="8520120" cy="3339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46" name="PlaceHolder 2"/>
          <p:cNvSpPr>
            <a:spLocks noGrp="1"/>
          </p:cNvSpPr>
          <p:nvPr>
            <p:ph type="body"/>
          </p:nvPr>
        </p:nvSpPr>
        <p:spPr>
          <a:xfrm>
            <a:off x="311760" y="1228680"/>
            <a:ext cx="8520120" cy="3339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48" name="PlaceHolder 2"/>
          <p:cNvSpPr>
            <a:spLocks noGrp="1"/>
          </p:cNvSpPr>
          <p:nvPr>
            <p:ph type="body"/>
          </p:nvPr>
        </p:nvSpPr>
        <p:spPr>
          <a:xfrm>
            <a:off x="31176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49" name="PlaceHolder 3"/>
          <p:cNvSpPr>
            <a:spLocks noGrp="1"/>
          </p:cNvSpPr>
          <p:nvPr>
            <p:ph type="body"/>
          </p:nvPr>
        </p:nvSpPr>
        <p:spPr>
          <a:xfrm>
            <a:off x="467784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292680"/>
            <a:ext cx="8520120" cy="3712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53"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3"/>
          <p:cNvSpPr>
            <a:spLocks noGrp="1"/>
          </p:cNvSpPr>
          <p:nvPr>
            <p:ph type="body"/>
          </p:nvPr>
        </p:nvSpPr>
        <p:spPr>
          <a:xfrm>
            <a:off x="467784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4"/>
          <p:cNvSpPr>
            <a:spLocks noGrp="1"/>
          </p:cNvSpPr>
          <p:nvPr>
            <p:ph type="body"/>
          </p:nvPr>
        </p:nvSpPr>
        <p:spPr>
          <a:xfrm>
            <a:off x="31176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5" name="PlaceHolder 2"/>
          <p:cNvSpPr>
            <a:spLocks noGrp="1"/>
          </p:cNvSpPr>
          <p:nvPr>
            <p:ph type="subTitle"/>
          </p:nvPr>
        </p:nvSpPr>
        <p:spPr>
          <a:xfrm>
            <a:off x="311760" y="1228680"/>
            <a:ext cx="8520120" cy="333972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57" name="PlaceHolder 2"/>
          <p:cNvSpPr>
            <a:spLocks noGrp="1"/>
          </p:cNvSpPr>
          <p:nvPr>
            <p:ph type="body"/>
          </p:nvPr>
        </p:nvSpPr>
        <p:spPr>
          <a:xfrm>
            <a:off x="31176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4"/>
          <p:cNvSpPr>
            <a:spLocks noGrp="1"/>
          </p:cNvSpPr>
          <p:nvPr>
            <p:ph type="body"/>
          </p:nvPr>
        </p:nvSpPr>
        <p:spPr>
          <a:xfrm>
            <a:off x="467784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61"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4"/>
          <p:cNvSpPr>
            <a:spLocks noGrp="1"/>
          </p:cNvSpPr>
          <p:nvPr>
            <p:ph type="body"/>
          </p:nvPr>
        </p:nvSpPr>
        <p:spPr>
          <a:xfrm>
            <a:off x="311760" y="297324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65" name="PlaceHolder 2"/>
          <p:cNvSpPr>
            <a:spLocks noGrp="1"/>
          </p:cNvSpPr>
          <p:nvPr>
            <p:ph type="body"/>
          </p:nvPr>
        </p:nvSpPr>
        <p:spPr>
          <a:xfrm>
            <a:off x="311760" y="122868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3"/>
          <p:cNvSpPr>
            <a:spLocks noGrp="1"/>
          </p:cNvSpPr>
          <p:nvPr>
            <p:ph type="body"/>
          </p:nvPr>
        </p:nvSpPr>
        <p:spPr>
          <a:xfrm>
            <a:off x="311760" y="297324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68"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4"/>
          <p:cNvSpPr>
            <a:spLocks noGrp="1"/>
          </p:cNvSpPr>
          <p:nvPr>
            <p:ph type="body"/>
          </p:nvPr>
        </p:nvSpPr>
        <p:spPr>
          <a:xfrm>
            <a:off x="31176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5"/>
          <p:cNvSpPr>
            <a:spLocks noGrp="1"/>
          </p:cNvSpPr>
          <p:nvPr>
            <p:ph type="body"/>
          </p:nvPr>
        </p:nvSpPr>
        <p:spPr>
          <a:xfrm>
            <a:off x="467784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73" name="PlaceHolder 2"/>
          <p:cNvSpPr>
            <a:spLocks noGrp="1"/>
          </p:cNvSpPr>
          <p:nvPr>
            <p:ph type="body"/>
          </p:nvPr>
        </p:nvSpPr>
        <p:spPr>
          <a:xfrm>
            <a:off x="31176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3"/>
          <p:cNvSpPr>
            <a:spLocks noGrp="1"/>
          </p:cNvSpPr>
          <p:nvPr>
            <p:ph type="body"/>
          </p:nvPr>
        </p:nvSpPr>
        <p:spPr>
          <a:xfrm>
            <a:off x="319248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4"/>
          <p:cNvSpPr>
            <a:spLocks noGrp="1"/>
          </p:cNvSpPr>
          <p:nvPr>
            <p:ph type="body"/>
          </p:nvPr>
        </p:nvSpPr>
        <p:spPr>
          <a:xfrm>
            <a:off x="6073200" y="122868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5"/>
          <p:cNvSpPr>
            <a:spLocks noGrp="1"/>
          </p:cNvSpPr>
          <p:nvPr>
            <p:ph type="body"/>
          </p:nvPr>
        </p:nvSpPr>
        <p:spPr>
          <a:xfrm>
            <a:off x="31176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6"/>
          <p:cNvSpPr>
            <a:spLocks noGrp="1"/>
          </p:cNvSpPr>
          <p:nvPr>
            <p:ph type="body"/>
          </p:nvPr>
        </p:nvSpPr>
        <p:spPr>
          <a:xfrm>
            <a:off x="319248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7"/>
          <p:cNvSpPr>
            <a:spLocks noGrp="1"/>
          </p:cNvSpPr>
          <p:nvPr>
            <p:ph type="body"/>
          </p:nvPr>
        </p:nvSpPr>
        <p:spPr>
          <a:xfrm>
            <a:off x="6073200" y="2973240"/>
            <a:ext cx="274320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7" name="PlaceHolder 2"/>
          <p:cNvSpPr>
            <a:spLocks noGrp="1"/>
          </p:cNvSpPr>
          <p:nvPr>
            <p:ph type="body"/>
          </p:nvPr>
        </p:nvSpPr>
        <p:spPr>
          <a:xfrm>
            <a:off x="311760" y="1228680"/>
            <a:ext cx="8520120" cy="3339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9" name="PlaceHolder 2"/>
          <p:cNvSpPr>
            <a:spLocks noGrp="1"/>
          </p:cNvSpPr>
          <p:nvPr>
            <p:ph type="body"/>
          </p:nvPr>
        </p:nvSpPr>
        <p:spPr>
          <a:xfrm>
            <a:off x="31176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784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292680"/>
            <a:ext cx="8520120" cy="3712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14"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784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31176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18" name="PlaceHolder 2"/>
          <p:cNvSpPr>
            <a:spLocks noGrp="1"/>
          </p:cNvSpPr>
          <p:nvPr>
            <p:ph type="body"/>
          </p:nvPr>
        </p:nvSpPr>
        <p:spPr>
          <a:xfrm>
            <a:off x="311760" y="1228680"/>
            <a:ext cx="4157640" cy="33397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7840" y="297324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292680"/>
            <a:ext cx="8520120" cy="800640"/>
          </a:xfrm>
          <a:prstGeom prst="rect">
            <a:avLst/>
          </a:prstGeom>
        </p:spPr>
        <p:txBody>
          <a:bodyPr lIns="0" rIns="0" tIns="0" bIns="0" anchor="ctr"/>
          <a:p>
            <a:endParaRPr b="0" lang="en-IN" sz="1400" spc="-1" strike="noStrike">
              <a:solidFill>
                <a:srgbClr val="000000"/>
              </a:solidFill>
              <a:latin typeface="Arial"/>
            </a:endParaRPr>
          </a:p>
        </p:txBody>
      </p:sp>
      <p:sp>
        <p:nvSpPr>
          <p:cNvPr id="22" name="PlaceHolder 2"/>
          <p:cNvSpPr>
            <a:spLocks noGrp="1"/>
          </p:cNvSpPr>
          <p:nvPr>
            <p:ph type="body"/>
          </p:nvPr>
        </p:nvSpPr>
        <p:spPr>
          <a:xfrm>
            <a:off x="31176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7840" y="1228680"/>
            <a:ext cx="4157640" cy="159300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311760" y="2973240"/>
            <a:ext cx="8520120" cy="15930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dc8"/>
        </a:solidFill>
      </p:bgPr>
    </p:bg>
    <p:spTree>
      <p:nvGrpSpPr>
        <p:cNvPr id="1" name=""/>
        <p:cNvGrpSpPr/>
        <p:nvPr/>
      </p:nvGrpSpPr>
      <p:grpSpPr>
        <a:xfrm>
          <a:off x="0" y="0"/>
          <a:ext cx="0" cy="0"/>
          <a:chOff x="0" y="0"/>
          <a:chExt cx="0" cy="0"/>
        </a:xfrm>
      </p:grpSpPr>
      <p:sp>
        <p:nvSpPr>
          <p:cNvPr id="0" name="CustomShape 1"/>
          <p:cNvSpPr/>
          <p:nvPr/>
        </p:nvSpPr>
        <p:spPr>
          <a:xfrm>
            <a:off x="0" y="0"/>
            <a:ext cx="9143640" cy="3428640"/>
          </a:xfrm>
          <a:prstGeom prst="rect">
            <a:avLst/>
          </a:prstGeom>
          <a:solidFill>
            <a:schemeClr val="lt1"/>
          </a:solidFill>
          <a:ln>
            <a:noFill/>
          </a:ln>
        </p:spPr>
        <p:style>
          <a:lnRef idx="0"/>
          <a:fillRef idx="0"/>
          <a:effectRef idx="0"/>
          <a:fontRef idx="minor"/>
        </p:style>
      </p:sp>
      <p:sp>
        <p:nvSpPr>
          <p:cNvPr id="1" name="PlaceHolder 2"/>
          <p:cNvSpPr>
            <a:spLocks noGrp="1"/>
          </p:cNvSpPr>
          <p:nvPr>
            <p:ph type="title"/>
          </p:nvPr>
        </p:nvSpPr>
        <p:spPr>
          <a:xfrm>
            <a:off x="311760" y="392040"/>
            <a:ext cx="8520120" cy="2689920"/>
          </a:xfrm>
          <a:prstGeom prst="rect">
            <a:avLst/>
          </a:prstGeom>
        </p:spPr>
        <p:txBody>
          <a:bodyPr tIns="91440" bIns="91440" anchor="ctr"/>
          <a:p>
            <a:r>
              <a:rPr b="0" lang="en-IN" sz="8000" spc="-1" strike="noStrike">
                <a:solidFill>
                  <a:srgbClr val="000000"/>
                </a:solidFill>
                <a:latin typeface="Arial"/>
              </a:rPr>
              <a:t>Click to edit the title text format</a:t>
            </a:r>
            <a:endParaRPr b="0" lang="en-IN" sz="80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F6EDCF51-96EF-4D97-9CC0-33BEC06BED35}" type="slidenum">
              <a:rPr b="0" lang="en-IN" sz="1000" spc="-1" strike="noStrike">
                <a:solidFill>
                  <a:srgbClr val="212121"/>
                </a:solidFill>
                <a:latin typeface="Source Code Pro"/>
                <a:ea typeface="Source Code Pro"/>
              </a:rPr>
              <a:t>&lt;number&gt;</a:t>
            </a:fld>
            <a:endParaRPr b="0" lang="en-IN" sz="1000" spc="-1" strike="noStrike">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292680"/>
            <a:ext cx="8520120" cy="800640"/>
          </a:xfrm>
          <a:prstGeom prst="rect">
            <a:avLst/>
          </a:prstGeom>
        </p:spPr>
        <p:txBody>
          <a:bodyPr tIns="91440" bIns="91440"/>
          <a:p>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41" name="PlaceHolder 2"/>
          <p:cNvSpPr>
            <a:spLocks noGrp="1"/>
          </p:cNvSpPr>
          <p:nvPr>
            <p:ph type="body"/>
          </p:nvPr>
        </p:nvSpPr>
        <p:spPr>
          <a:xfrm>
            <a:off x="311760" y="1228680"/>
            <a:ext cx="8520120" cy="3339720"/>
          </a:xfrm>
          <a:prstGeom prst="rect">
            <a:avLst/>
          </a:prstGeom>
        </p:spPr>
        <p:txBody>
          <a:bodyPr tIns="91440" bIns="91440"/>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2"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E03C8F22-9152-456F-85C0-5BB789A7F558}" type="slidenum">
              <a:rPr b="0" lang="en-IN" sz="1000" spc="-1" strike="noStrike">
                <a:solidFill>
                  <a:srgbClr val="212121"/>
                </a:solidFill>
                <a:latin typeface="Source Code Pro"/>
                <a:ea typeface="Source Code Pr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311760" y="392040"/>
            <a:ext cx="8520120" cy="2689920"/>
          </a:xfrm>
          <a:prstGeom prst="rect">
            <a:avLst/>
          </a:prstGeom>
          <a:noFill/>
          <a:ln>
            <a:noFill/>
          </a:ln>
        </p:spPr>
        <p:txBody>
          <a:bodyPr tIns="91440" bIns="91440" anchor="ctr"/>
          <a:p>
            <a:pPr algn="ctr">
              <a:lnSpc>
                <a:spcPct val="100000"/>
              </a:lnSpc>
            </a:pPr>
            <a:r>
              <a:rPr b="1" lang="en-IN" sz="8000" spc="-1" strike="noStrike">
                <a:solidFill>
                  <a:srgbClr val="212121"/>
                </a:solidFill>
                <a:latin typeface="Amatic SC"/>
                <a:ea typeface="Amatic SC"/>
              </a:rPr>
              <a:t>PACMAN </a:t>
            </a:r>
            <a:endParaRPr b="0" lang="en-IN" sz="8000" spc="-1" strike="noStrike">
              <a:solidFill>
                <a:srgbClr val="000000"/>
              </a:solidFill>
              <a:latin typeface="Arial"/>
            </a:endParaRPr>
          </a:p>
        </p:txBody>
      </p:sp>
      <p:sp>
        <p:nvSpPr>
          <p:cNvPr id="80" name="TextShape 2"/>
          <p:cNvSpPr txBox="1"/>
          <p:nvPr/>
        </p:nvSpPr>
        <p:spPr>
          <a:xfrm>
            <a:off x="311760" y="3890520"/>
            <a:ext cx="8520120" cy="705960"/>
          </a:xfrm>
          <a:prstGeom prst="rect">
            <a:avLst/>
          </a:prstGeom>
          <a:noFill/>
          <a:ln>
            <a:noFill/>
          </a:ln>
        </p:spPr>
        <p:txBody>
          <a:bodyPr tIns="91440" bIns="91440" anchor="ctr"/>
          <a:p>
            <a:pPr algn="ctr"/>
            <a:endParaRPr b="0" lang="en-IN" sz="3200" spc="-1" strike="noStrike">
              <a:latin typeface="Arial"/>
            </a:endParaRPr>
          </a:p>
        </p:txBody>
      </p:sp>
      <p:pic>
        <p:nvPicPr>
          <p:cNvPr id="81" name="Google Shape;58;p13" descr=""/>
          <p:cNvPicPr/>
          <p:nvPr/>
        </p:nvPicPr>
        <p:blipFill>
          <a:blip r:embed="rId1"/>
          <a:stretch/>
        </p:blipFill>
        <p:spPr>
          <a:xfrm>
            <a:off x="3401640" y="3263040"/>
            <a:ext cx="2857320" cy="1599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292680"/>
            <a:ext cx="8520120" cy="800640"/>
          </a:xfrm>
          <a:prstGeom prst="rect">
            <a:avLst/>
          </a:prstGeom>
          <a:noFill/>
          <a:ln>
            <a:noFill/>
          </a:ln>
        </p:spPr>
        <p:txBody>
          <a:bodyPr tIns="91440" bIns="91440"/>
          <a:p>
            <a:pPr algn="ctr">
              <a:lnSpc>
                <a:spcPct val="100000"/>
              </a:lnSpc>
            </a:pPr>
            <a:r>
              <a:rPr b="0" lang="en-IN" sz="4200" spc="-1" strike="noStrike">
                <a:solidFill>
                  <a:srgbClr val="212121"/>
                </a:solidFill>
                <a:latin typeface="Source Code Pro Light"/>
                <a:ea typeface="Source Code Pro Light"/>
              </a:rPr>
              <a:t>#ifndef</a:t>
            </a:r>
            <a:endParaRPr b="0" lang="en-IN" sz="4200" spc="-1" strike="noStrike">
              <a:solidFill>
                <a:srgbClr val="000000"/>
              </a:solidFill>
              <a:latin typeface="Arial"/>
            </a:endParaRPr>
          </a:p>
        </p:txBody>
      </p:sp>
      <p:sp>
        <p:nvSpPr>
          <p:cNvPr id="100" name="TextShape 2"/>
          <p:cNvSpPr txBox="1"/>
          <p:nvPr/>
        </p:nvSpPr>
        <p:spPr>
          <a:xfrm>
            <a:off x="311760" y="1228680"/>
            <a:ext cx="8520120" cy="3339720"/>
          </a:xfrm>
          <a:prstGeom prst="rect">
            <a:avLst/>
          </a:prstGeom>
          <a:noFill/>
          <a:ln>
            <a:noFill/>
          </a:ln>
        </p:spPr>
        <p:txBody>
          <a:bodyPr tIns="91440" bIns="91440"/>
          <a:p>
            <a:pPr>
              <a:lnSpc>
                <a:spcPct val="115000"/>
              </a:lnSpc>
            </a:pPr>
            <a:r>
              <a:rPr b="0" lang="en-IN" sz="1000" spc="-1" strike="noStrike">
                <a:solidFill>
                  <a:srgbClr val="666666"/>
                </a:solidFill>
                <a:latin typeface="Source Code Pro"/>
                <a:ea typeface="Source Code Pro"/>
              </a:rPr>
              <a:t>[11:30 AM, 12/3/2019] Hem Parekh: #ifndef &lt;token&gt;</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 code */</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#else</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 code to include if the token is defined */</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#endif</a:t>
            </a:r>
            <a:endParaRPr b="0" lang="en-IN" sz="1000" spc="-1" strike="noStrike">
              <a:solidFill>
                <a:srgbClr val="000000"/>
              </a:solidFill>
              <a:latin typeface="Arial"/>
            </a:endParaRPr>
          </a:p>
          <a:p>
            <a:pPr>
              <a:lnSpc>
                <a:spcPct val="115000"/>
              </a:lnSpc>
              <a:spcBef>
                <a:spcPts val="1599"/>
              </a:spcBef>
            </a:pP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#ifndef checks whether the given token has been #defined earlier in the file or in an included file; if not, it includes the code between it and the closing #else or, if no #else is present, #endif statement. #ifndef is often used to make header files idempotent by defining a token once the file has been included and checking that the token was not set at the top of that file.</a:t>
            </a:r>
            <a:endParaRPr b="0" lang="en-IN" sz="1000" spc="-1" strike="noStrike">
              <a:solidFill>
                <a:srgbClr val="000000"/>
              </a:solidFill>
              <a:latin typeface="Arial"/>
            </a:endParaRPr>
          </a:p>
          <a:p>
            <a:pPr>
              <a:lnSpc>
                <a:spcPct val="115000"/>
              </a:lnSpc>
              <a:spcBef>
                <a:spcPts val="1599"/>
              </a:spcBef>
              <a:spcAft>
                <a:spcPts val="1599"/>
              </a:spcAft>
            </a:pPr>
            <a:endParaRPr b="0" lang="en-IN" sz="1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292680"/>
            <a:ext cx="8520120" cy="800640"/>
          </a:xfrm>
          <a:prstGeom prst="rect">
            <a:avLst/>
          </a:prstGeom>
          <a:noFill/>
          <a:ln>
            <a:noFill/>
          </a:ln>
        </p:spPr>
        <p:txBody>
          <a:bodyPr tIns="91440" bIns="91440"/>
          <a:p>
            <a:pPr>
              <a:lnSpc>
                <a:spcPct val="100000"/>
              </a:lnSpc>
            </a:pPr>
            <a:r>
              <a:rPr b="1" lang="en-IN" sz="4200" spc="-1" strike="noStrike">
                <a:solidFill>
                  <a:srgbClr val="212121"/>
                </a:solidFill>
                <a:latin typeface="Amatic SC"/>
                <a:ea typeface="Amatic SC"/>
              </a:rPr>
              <a:t>HEader files required</a:t>
            </a:r>
            <a:endParaRPr b="0" lang="en-IN" sz="4200" spc="-1" strike="noStrike">
              <a:solidFill>
                <a:srgbClr val="000000"/>
              </a:solidFill>
              <a:latin typeface="Arial"/>
            </a:endParaRPr>
          </a:p>
        </p:txBody>
      </p:sp>
      <p:sp>
        <p:nvSpPr>
          <p:cNvPr id="83" name="TextShape 2"/>
          <p:cNvSpPr txBox="1"/>
          <p:nvPr/>
        </p:nvSpPr>
        <p:spPr>
          <a:xfrm>
            <a:off x="311760" y="1228680"/>
            <a:ext cx="8520120" cy="3339720"/>
          </a:xfrm>
          <a:prstGeom prst="rect">
            <a:avLst/>
          </a:prstGeom>
          <a:noFill/>
          <a:ln>
            <a:noFill/>
          </a:ln>
        </p:spPr>
        <p:txBody>
          <a:bodyPr tIns="91440" bIns="91440"/>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&lt;iostream.h&gt;</a:t>
            </a:r>
            <a:endParaRPr b="0" lang="en-IN" sz="1800" spc="-1" strike="noStrike">
              <a:solidFill>
                <a:srgbClr val="000000"/>
              </a:solidFill>
              <a:latin typeface="Arial"/>
            </a:endParaRPr>
          </a:p>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&lt;vector.h&gt;</a:t>
            </a:r>
            <a:endParaRPr b="0" lang="en-IN" sz="1800" spc="-1" strike="noStrike">
              <a:solidFill>
                <a:srgbClr val="000000"/>
              </a:solidFill>
              <a:latin typeface="Arial"/>
            </a:endParaRPr>
          </a:p>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&lt;string.h&gt;</a:t>
            </a:r>
            <a:endParaRPr b="0" lang="en-IN" sz="1800" spc="-1" strike="noStrike">
              <a:solidFill>
                <a:srgbClr val="000000"/>
              </a:solidFill>
              <a:latin typeface="Arial"/>
            </a:endParaRPr>
          </a:p>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&lt;windows.h&gt;</a:t>
            </a:r>
            <a:endParaRPr b="0" lang="en-IN" sz="1800" spc="-1" strike="noStrike">
              <a:solidFill>
                <a:srgbClr val="000000"/>
              </a:solidFill>
              <a:latin typeface="Arial"/>
            </a:endParaRPr>
          </a:p>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&lt;stdio.h&gt;</a:t>
            </a:r>
            <a:endParaRPr b="0" lang="en-IN" sz="1800" spc="-1" strike="noStrike">
              <a:solidFill>
                <a:srgbClr val="000000"/>
              </a:solidFill>
              <a:latin typeface="Arial"/>
            </a:endParaRPr>
          </a:p>
          <a:p>
            <a:pPr marL="457200" indent="-342720">
              <a:lnSpc>
                <a:spcPct val="115000"/>
              </a:lnSpc>
              <a:buClr>
                <a:srgbClr val="666666"/>
              </a:buClr>
              <a:buFont typeface="Source Code Pro"/>
              <a:buAutoNum type="arabicPeriod"/>
            </a:pPr>
            <a:r>
              <a:rPr b="0" lang="en-IN" sz="1800" spc="-1" strike="noStrike">
                <a:solidFill>
                  <a:srgbClr val="666666"/>
                </a:solidFill>
                <a:latin typeface="Source Code Pro"/>
                <a:ea typeface="Source Code Pro"/>
              </a:rPr>
              <a:t>&lt;math.h&gt;</a:t>
            </a:r>
            <a:endParaRPr b="0" lang="en-IN" sz="1800" spc="-1" strike="noStrike">
              <a:solidFill>
                <a:srgbClr val="000000"/>
              </a:solidFill>
              <a:latin typeface="Arial"/>
            </a:endParaRPr>
          </a:p>
          <a:p>
            <a:pPr marL="914400">
              <a:lnSpc>
                <a:spcPct val="115000"/>
              </a:lnSpc>
              <a:spcBef>
                <a:spcPts val="1599"/>
              </a:spcBef>
              <a:spcAft>
                <a:spcPts val="1599"/>
              </a:spcAft>
            </a:pPr>
            <a:endParaRPr b="0" lang="en-IN" sz="1800" spc="-1" strike="noStrike">
              <a:solidFill>
                <a:srgbClr val="000000"/>
              </a:solidFill>
              <a:latin typeface="Arial"/>
            </a:endParaRPr>
          </a:p>
        </p:txBody>
      </p:sp>
      <p:sp>
        <p:nvSpPr>
          <p:cNvPr id="84" name="CustomShape 3"/>
          <p:cNvSpPr/>
          <p:nvPr/>
        </p:nvSpPr>
        <p:spPr>
          <a:xfrm>
            <a:off x="638640" y="3819960"/>
            <a:ext cx="7380720" cy="86076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292680"/>
            <a:ext cx="8520120" cy="800640"/>
          </a:xfrm>
          <a:prstGeom prst="rect">
            <a:avLst/>
          </a:prstGeom>
          <a:noFill/>
          <a:ln>
            <a:noFill/>
          </a:ln>
        </p:spPr>
        <p:txBody>
          <a:bodyPr tIns="91440" bIns="91440"/>
          <a:p>
            <a:pPr algn="ctr">
              <a:lnSpc>
                <a:spcPct val="100000"/>
              </a:lnSpc>
            </a:pPr>
            <a:r>
              <a:rPr b="1" lang="en-IN" sz="4200" spc="-1" strike="noStrike">
                <a:solidFill>
                  <a:srgbClr val="212121"/>
                </a:solidFill>
                <a:latin typeface="Amatic SC"/>
                <a:ea typeface="Amatic SC"/>
              </a:rPr>
              <a:t>Iostream.h</a:t>
            </a:r>
            <a:endParaRPr b="0" lang="en-IN" sz="4200" spc="-1" strike="noStrike">
              <a:solidFill>
                <a:srgbClr val="000000"/>
              </a:solidFill>
              <a:latin typeface="Arial"/>
            </a:endParaRPr>
          </a:p>
        </p:txBody>
      </p:sp>
      <p:sp>
        <p:nvSpPr>
          <p:cNvPr id="86" name="TextShape 2"/>
          <p:cNvSpPr txBox="1"/>
          <p:nvPr/>
        </p:nvSpPr>
        <p:spPr>
          <a:xfrm>
            <a:off x="311760" y="1228680"/>
            <a:ext cx="8520120" cy="3339720"/>
          </a:xfrm>
          <a:prstGeom prst="rect">
            <a:avLst/>
          </a:prstGeom>
          <a:noFill/>
          <a:ln>
            <a:noFill/>
          </a:ln>
        </p:spPr>
        <p:txBody>
          <a:bodyPr tIns="91440" bIns="91440"/>
          <a:p>
            <a:pPr>
              <a:lnSpc>
                <a:spcPct val="115000"/>
              </a:lnSpc>
              <a:spcAft>
                <a:spcPts val="1599"/>
              </a:spcAft>
            </a:pPr>
            <a:r>
              <a:rPr b="0" lang="en-IN" sz="1800" spc="-1" strike="noStrike">
                <a:solidFill>
                  <a:srgbClr val="666666"/>
                </a:solidFill>
                <a:latin typeface="Source Code Pro"/>
                <a:ea typeface="Source Code Pro"/>
              </a:rPr>
              <a:t>iostream is the header file which contains all the functions of program like cout, cin etc. and #include tells the preprocessor to include these header file in the program.</a:t>
            </a:r>
            <a:endParaRPr b="0" lang="en-IN" sz="18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292680"/>
            <a:ext cx="8520120" cy="800640"/>
          </a:xfrm>
          <a:prstGeom prst="rect">
            <a:avLst/>
          </a:prstGeom>
          <a:noFill/>
          <a:ln>
            <a:noFill/>
          </a:ln>
        </p:spPr>
        <p:txBody>
          <a:bodyPr tIns="91440" bIns="91440"/>
          <a:p>
            <a:pPr algn="ctr">
              <a:lnSpc>
                <a:spcPct val="100000"/>
              </a:lnSpc>
            </a:pPr>
            <a:r>
              <a:rPr b="1" lang="en-IN" sz="4200" spc="-1" strike="noStrike" u="sng">
                <a:solidFill>
                  <a:srgbClr val="212121"/>
                </a:solidFill>
                <a:uFillTx/>
                <a:latin typeface="Amatic SC"/>
                <a:ea typeface="Amatic SC"/>
              </a:rPr>
              <a:t>Vector.H</a:t>
            </a:r>
            <a:endParaRPr b="0" lang="en-IN" sz="4200" spc="-1" strike="noStrike">
              <a:solidFill>
                <a:srgbClr val="000000"/>
              </a:solidFill>
              <a:latin typeface="Arial"/>
            </a:endParaRPr>
          </a:p>
        </p:txBody>
      </p:sp>
      <p:sp>
        <p:nvSpPr>
          <p:cNvPr id="88" name="TextShape 2"/>
          <p:cNvSpPr txBox="1"/>
          <p:nvPr/>
        </p:nvSpPr>
        <p:spPr>
          <a:xfrm>
            <a:off x="311760" y="1340640"/>
            <a:ext cx="8520120" cy="3339720"/>
          </a:xfrm>
          <a:prstGeom prst="rect">
            <a:avLst/>
          </a:prstGeom>
          <a:noFill/>
          <a:ln>
            <a:noFill/>
          </a:ln>
        </p:spPr>
        <p:txBody>
          <a:bodyPr tIns="91440" bIns="91440"/>
          <a:p>
            <a:pPr>
              <a:lnSpc>
                <a:spcPct val="115000"/>
              </a:lnSpc>
            </a:pPr>
            <a:r>
              <a:rPr b="0" lang="en-IN" sz="1800" spc="-1" strike="noStrike">
                <a:solidFill>
                  <a:srgbClr val="666666"/>
                </a:solidFill>
                <a:latin typeface="Source Code Pro"/>
                <a:ea typeface="Source Code Pro"/>
              </a:rPr>
              <a:t>Vectors are same as dynamic arrays with the ability to resize itself automatically when an element is inserted or deleted, with their storage being handled automatically by the container. Vector elements are placed in contiguous storage so that they can be accessed and traversed using iterators. In vectors, data is inserted at the end. Inserting at the end takes differential time, as sometimes there may be a need of extending the array. Removing the last element takes only constant time because no resizing happens. Inserting and erasing at the beginning or in the middle is linear in time.</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71720" y="82440"/>
            <a:ext cx="8520120" cy="800640"/>
          </a:xfrm>
          <a:prstGeom prst="rect">
            <a:avLst/>
          </a:prstGeom>
          <a:noFill/>
          <a:ln>
            <a:noFill/>
          </a:ln>
        </p:spPr>
        <p:txBody>
          <a:bodyPr tIns="91440" bIns="91440"/>
          <a:p>
            <a:pPr algn="ctr">
              <a:lnSpc>
                <a:spcPct val="100000"/>
              </a:lnSpc>
            </a:pPr>
            <a:r>
              <a:rPr b="1" lang="en-IN" sz="4200" spc="-1" strike="noStrike">
                <a:solidFill>
                  <a:srgbClr val="212121"/>
                </a:solidFill>
                <a:latin typeface="Amatic SC"/>
                <a:ea typeface="Amatic SC"/>
              </a:rPr>
              <a:t>string.h</a:t>
            </a:r>
            <a:endParaRPr b="0" lang="en-IN" sz="4200" spc="-1" strike="noStrike">
              <a:solidFill>
                <a:srgbClr val="000000"/>
              </a:solidFill>
              <a:latin typeface="Arial"/>
            </a:endParaRPr>
          </a:p>
        </p:txBody>
      </p:sp>
      <p:sp>
        <p:nvSpPr>
          <p:cNvPr id="90" name="TextShape 2"/>
          <p:cNvSpPr txBox="1"/>
          <p:nvPr/>
        </p:nvSpPr>
        <p:spPr>
          <a:xfrm>
            <a:off x="311760" y="952920"/>
            <a:ext cx="8520120" cy="3615480"/>
          </a:xfrm>
          <a:prstGeom prst="rect">
            <a:avLst/>
          </a:prstGeom>
          <a:noFill/>
          <a:ln>
            <a:noFill/>
          </a:ln>
        </p:spPr>
        <p:txBody>
          <a:bodyPr tIns="91440" bIns="91440"/>
          <a:p>
            <a:pPr>
              <a:lnSpc>
                <a:spcPct val="115000"/>
              </a:lnSpc>
            </a:pPr>
            <a:r>
              <a:rPr b="0" lang="en-IN" sz="1400" spc="-1" strike="noStrike">
                <a:solidFill>
                  <a:srgbClr val="666666"/>
                </a:solidFill>
                <a:latin typeface="Source Code Pro"/>
                <a:ea typeface="Source Code Pro"/>
              </a:rPr>
              <a:t>string.h is the header in the C standard library for the C programming language which contains macro definitions, constants and declarations of functions and types used not only for string handling but also various memory handling functions; the name is thus something of a misnomer.Functions declared in string.h are extremely popular, since as a part of the C standard library, they are guaranteed to work on any platform which supports C. However, some security issues exist with these functions, such as buffer overflows, leading programmers to prefer safer, possibly less portable variants. Also, the string functions only work with characters encodings made of bytes, such as ASCII and UTF-8. In historical documentation the term "character" was often used instead of "byte", which if followed literally would mean that multi-byte encodings such as UTF-8 were not supported. The BSD documentation has been fixed to make this clear, but POSIX, Linux, and Windows documentation still uses "character" in many places.</a:t>
            </a:r>
            <a:endParaRPr b="0" lang="en-IN" sz="1400" spc="-1" strike="noStrike">
              <a:solidFill>
                <a:srgbClr val="000000"/>
              </a:solidFill>
              <a:latin typeface="Arial"/>
            </a:endParaRPr>
          </a:p>
          <a:p>
            <a:pPr>
              <a:lnSpc>
                <a:spcPct val="115000"/>
              </a:lnSpc>
              <a:spcBef>
                <a:spcPts val="1599"/>
              </a:spcBef>
              <a:spcAft>
                <a:spcPts val="1599"/>
              </a:spcAft>
            </a:pPr>
            <a:endParaRPr b="0" lang="en-IN" sz="14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292680"/>
            <a:ext cx="8520120" cy="800640"/>
          </a:xfrm>
          <a:prstGeom prst="rect">
            <a:avLst/>
          </a:prstGeom>
          <a:noFill/>
          <a:ln>
            <a:noFill/>
          </a:ln>
        </p:spPr>
        <p:txBody>
          <a:bodyPr tIns="91440" bIns="91440"/>
          <a:p>
            <a:pPr algn="ctr">
              <a:lnSpc>
                <a:spcPct val="100000"/>
              </a:lnSpc>
            </a:pPr>
            <a:r>
              <a:rPr b="1" lang="en-IN" sz="4200" spc="-1" strike="noStrike">
                <a:solidFill>
                  <a:srgbClr val="212121"/>
                </a:solidFill>
                <a:latin typeface="Amatic SC"/>
                <a:ea typeface="Amatic SC"/>
              </a:rPr>
              <a:t>Windows.H</a:t>
            </a:r>
            <a:endParaRPr b="0" lang="en-IN" sz="4200" spc="-1" strike="noStrike">
              <a:solidFill>
                <a:srgbClr val="000000"/>
              </a:solidFill>
              <a:latin typeface="Arial"/>
            </a:endParaRPr>
          </a:p>
        </p:txBody>
      </p:sp>
      <p:sp>
        <p:nvSpPr>
          <p:cNvPr id="92" name="TextShape 2"/>
          <p:cNvSpPr txBox="1"/>
          <p:nvPr/>
        </p:nvSpPr>
        <p:spPr>
          <a:xfrm>
            <a:off x="311760" y="1228680"/>
            <a:ext cx="8520120" cy="3339720"/>
          </a:xfrm>
          <a:prstGeom prst="rect">
            <a:avLst/>
          </a:prstGeom>
          <a:noFill/>
          <a:ln>
            <a:noFill/>
          </a:ln>
        </p:spPr>
        <p:txBody>
          <a:bodyPr tIns="91440" bIns="91440"/>
          <a:p>
            <a:pPr>
              <a:lnSpc>
                <a:spcPct val="115000"/>
              </a:lnSpc>
            </a:pPr>
            <a:r>
              <a:rPr b="0" lang="en-IN" sz="1800" spc="-1" strike="noStrike">
                <a:solidFill>
                  <a:srgbClr val="666666"/>
                </a:solidFill>
                <a:latin typeface="Source Code Pro"/>
                <a:ea typeface="Source Code Pro"/>
              </a:rPr>
              <a:t>The header file Windows.h, is base header file for Win32 programming, its contain declaration of almost all basic windows macros and different typesdef</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666666"/>
                </a:solidFill>
                <a:latin typeface="Source Code Pro"/>
                <a:ea typeface="Source Code Pro"/>
              </a:rPr>
              <a:t>For example HANDLE, HWND &amp; other important declaration are there.</a:t>
            </a:r>
            <a:endParaRPr b="0" lang="en-IN" sz="1800" spc="-1" strike="noStrike">
              <a:solidFill>
                <a:srgbClr val="000000"/>
              </a:solidFill>
              <a:latin typeface="Arial"/>
            </a:endParaRPr>
          </a:p>
          <a:p>
            <a:pPr>
              <a:lnSpc>
                <a:spcPct val="115000"/>
              </a:lnSpc>
              <a:spcBef>
                <a:spcPts val="1599"/>
              </a:spcBef>
            </a:pPr>
            <a:r>
              <a:rPr b="0" lang="en-IN" sz="1800" spc="-1" strike="noStrike">
                <a:solidFill>
                  <a:srgbClr val="666666"/>
                </a:solidFill>
                <a:latin typeface="Source Code Pro"/>
                <a:ea typeface="Source Code Pro"/>
              </a:rPr>
              <a:t>Window.h also contain declaration of from basic windows dll like User32.dll, which contain api’s for accessing heart of Operating system.</a:t>
            </a:r>
            <a:endParaRPr b="0" lang="en-IN" sz="1800" spc="-1" strike="noStrike">
              <a:solidFill>
                <a:srgbClr val="000000"/>
              </a:solidFill>
              <a:latin typeface="Arial"/>
            </a:endParaRPr>
          </a:p>
          <a:p>
            <a:pPr>
              <a:lnSpc>
                <a:spcPct val="115000"/>
              </a:lnSpc>
              <a:spcBef>
                <a:spcPts val="1599"/>
              </a:spcBef>
              <a:spcAft>
                <a:spcPts val="1599"/>
              </a:spcAft>
            </a:pPr>
            <a:endParaRPr b="0" lang="en-IN" sz="1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292680"/>
            <a:ext cx="8520120" cy="800640"/>
          </a:xfrm>
          <a:prstGeom prst="rect">
            <a:avLst/>
          </a:prstGeom>
          <a:noFill/>
          <a:ln>
            <a:noFill/>
          </a:ln>
        </p:spPr>
        <p:txBody>
          <a:bodyPr tIns="91440" bIns="91440"/>
          <a:p>
            <a:pPr algn="ctr">
              <a:lnSpc>
                <a:spcPct val="100000"/>
              </a:lnSpc>
            </a:pPr>
            <a:r>
              <a:rPr b="1" lang="en-IN" sz="4200" spc="-1" strike="noStrike">
                <a:solidFill>
                  <a:srgbClr val="212121"/>
                </a:solidFill>
                <a:latin typeface="Amatic SC"/>
                <a:ea typeface="Amatic SC"/>
              </a:rPr>
              <a:t>Stdio.h</a:t>
            </a:r>
            <a:endParaRPr b="0" lang="en-IN" sz="4200" spc="-1" strike="noStrike">
              <a:solidFill>
                <a:srgbClr val="000000"/>
              </a:solidFill>
              <a:latin typeface="Arial"/>
            </a:endParaRPr>
          </a:p>
        </p:txBody>
      </p:sp>
      <p:sp>
        <p:nvSpPr>
          <p:cNvPr id="94" name="TextShape 2"/>
          <p:cNvSpPr txBox="1"/>
          <p:nvPr/>
        </p:nvSpPr>
        <p:spPr>
          <a:xfrm>
            <a:off x="311760" y="1228680"/>
            <a:ext cx="8520120" cy="3339720"/>
          </a:xfrm>
          <a:prstGeom prst="rect">
            <a:avLst/>
          </a:prstGeom>
          <a:noFill/>
          <a:ln>
            <a:noFill/>
          </a:ln>
        </p:spPr>
        <p:txBody>
          <a:bodyPr tIns="91440" bIns="91440"/>
          <a:p>
            <a:pPr>
              <a:lnSpc>
                <a:spcPct val="115000"/>
              </a:lnSpc>
            </a:pPr>
            <a:r>
              <a:rPr b="0" lang="en-IN" sz="1000" spc="-1" strike="noStrike">
                <a:solidFill>
                  <a:srgbClr val="666666"/>
                </a:solidFill>
                <a:latin typeface="Source Code Pro"/>
                <a:ea typeface="Source Code Pro"/>
              </a:rPr>
              <a:t>  </a:t>
            </a:r>
            <a:r>
              <a:rPr b="0" lang="en-IN" sz="1000" spc="-1" strike="noStrike">
                <a:solidFill>
                  <a:srgbClr val="666666"/>
                </a:solidFill>
                <a:latin typeface="Source Code Pro"/>
                <a:ea typeface="Source Code Pro"/>
              </a:rPr>
              <a:t>The first thing you will notice is the first line of the file, the #include "stdio.h" line. This is very much like the #define the preprocessor , except that instead of a simple substitution, an entire file is read in at this point. The system will find the file named "stdio.h" and read its entire contents in, replacing this statement. Obviously then, the file named "stdio.h" must contain valid C source statements that can be compiled as part of a program.This particular file is composed of several standard #defines to define some of the standard I/O operations.The file is called a header file and you will find several different header files on the source disks that came with your C compiler.Each of the header files has a specific purpose and any or all of them can be included in any program. Your C compiler uses the double quote marks to indicate that the search for the "include" file will begin in the current directory, and if it not found there, the search will continue in the "include" directory as set up in the environment. It also uses the "less than" and "greater than" signs to indicate that the file search should begin in the directory specified in the environment.</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    </a:t>
            </a:r>
            <a:r>
              <a:rPr b="0" lang="en-IN" sz="1000" spc="-1" strike="noStrike">
                <a:solidFill>
                  <a:srgbClr val="666666"/>
                </a:solidFill>
                <a:latin typeface="Source Code Pro"/>
                <a:ea typeface="Source Code Pro"/>
              </a:rPr>
              <a:t>Most of the programs in this tutorial have the double quotes in the "include" statements. The next program uses the "&lt;" and "&gt;" to illustrate the usage.</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    </a:t>
            </a:r>
            <a:r>
              <a:rPr b="0" lang="en-IN" sz="1000" spc="-1" strike="noStrike">
                <a:solidFill>
                  <a:srgbClr val="666666"/>
                </a:solidFill>
                <a:latin typeface="Source Code Pro"/>
                <a:ea typeface="Source Code Pro"/>
              </a:rPr>
              <a:t>Note that this will result is a slightly faster (but probably unnoticeable) compilation because the system will not bother to search the current directory.</a:t>
            </a:r>
            <a:endParaRPr b="0" lang="en-IN" sz="1000" spc="-1" strike="noStrike">
              <a:solidFill>
                <a:srgbClr val="000000"/>
              </a:solidFill>
              <a:latin typeface="Arial"/>
            </a:endParaRPr>
          </a:p>
          <a:p>
            <a:pPr>
              <a:lnSpc>
                <a:spcPct val="115000"/>
              </a:lnSpc>
              <a:spcBef>
                <a:spcPts val="1599"/>
              </a:spcBef>
            </a:pPr>
            <a:r>
              <a:rPr b="0" lang="en-IN" sz="1000" spc="-1" strike="noStrike">
                <a:solidFill>
                  <a:srgbClr val="666666"/>
                </a:solidFill>
                <a:latin typeface="Source Code Pro"/>
                <a:ea typeface="Source Code Pro"/>
              </a:rPr>
              <a:t>1</a:t>
            </a:r>
            <a:endParaRPr b="0" lang="en-IN" sz="1000" spc="-1" strike="noStrike">
              <a:solidFill>
                <a:srgbClr val="000000"/>
              </a:solidFill>
              <a:latin typeface="Arial"/>
            </a:endParaRPr>
          </a:p>
          <a:p>
            <a:pPr>
              <a:lnSpc>
                <a:spcPct val="115000"/>
              </a:lnSpc>
              <a:spcBef>
                <a:spcPts val="1599"/>
              </a:spcBef>
              <a:spcAft>
                <a:spcPts val="1599"/>
              </a:spcAft>
            </a:pPr>
            <a:endParaRPr b="0" lang="en-IN" sz="1000" spc="-1" strike="noStrike">
              <a:solidFill>
                <a:srgbClr val="000000"/>
              </a:solid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292680"/>
            <a:ext cx="8520120" cy="800640"/>
          </a:xfrm>
          <a:prstGeom prst="rect">
            <a:avLst/>
          </a:prstGeom>
          <a:noFill/>
          <a:ln>
            <a:noFill/>
          </a:ln>
        </p:spPr>
        <p:txBody>
          <a:bodyPr tIns="91440" bIns="91440"/>
          <a:p>
            <a:pPr algn="ctr">
              <a:lnSpc>
                <a:spcPct val="100000"/>
              </a:lnSpc>
            </a:pPr>
            <a:r>
              <a:rPr b="0" lang="en-IN" sz="4200" spc="-1" strike="noStrike">
                <a:solidFill>
                  <a:srgbClr val="212121"/>
                </a:solidFill>
                <a:latin typeface="Source Code Pro Light"/>
                <a:ea typeface="Source Code Pro Light"/>
              </a:rPr>
              <a:t>Math.h</a:t>
            </a:r>
            <a:endParaRPr b="0" lang="en-IN" sz="4200" spc="-1" strike="noStrike">
              <a:solidFill>
                <a:srgbClr val="000000"/>
              </a:solidFill>
              <a:latin typeface="Arial"/>
            </a:endParaRPr>
          </a:p>
        </p:txBody>
      </p:sp>
      <p:sp>
        <p:nvSpPr>
          <p:cNvPr id="96" name="TextShape 2"/>
          <p:cNvSpPr txBox="1"/>
          <p:nvPr/>
        </p:nvSpPr>
        <p:spPr>
          <a:xfrm>
            <a:off x="311760" y="1228680"/>
            <a:ext cx="8520120" cy="3339720"/>
          </a:xfrm>
          <a:prstGeom prst="rect">
            <a:avLst/>
          </a:prstGeom>
          <a:noFill/>
          <a:ln>
            <a:noFill/>
          </a:ln>
        </p:spPr>
        <p:txBody>
          <a:bodyPr tIns="91440" bIns="91440"/>
          <a:p>
            <a:pPr>
              <a:lnSpc>
                <a:spcPct val="115000"/>
              </a:lnSpc>
              <a:spcAft>
                <a:spcPts val="1599"/>
              </a:spcAft>
            </a:pPr>
            <a:r>
              <a:rPr b="0" lang="en-IN" sz="1800" spc="-1" strike="noStrike">
                <a:solidFill>
                  <a:srgbClr val="222222"/>
                </a:solidFill>
                <a:latin typeface="Source Code Pro Light"/>
                <a:ea typeface="Source Code Pro Light"/>
              </a:rPr>
              <a:t>math. h is a header file in the standard library of the C programming language designed for basic mathematical operations. ... Mathematical library functions that operate on integers, such as abs , labs , div , and ldiv , are instead specified in the stdlib. h header.</a:t>
            </a:r>
            <a:endParaRPr b="0" lang="en-IN" sz="1800" spc="-1" strike="noStrike">
              <a:solidFill>
                <a:srgbClr val="000000"/>
              </a:solid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292680"/>
            <a:ext cx="8520120" cy="800640"/>
          </a:xfrm>
          <a:prstGeom prst="rect">
            <a:avLst/>
          </a:prstGeom>
          <a:noFill/>
          <a:ln>
            <a:noFill/>
          </a:ln>
        </p:spPr>
        <p:txBody>
          <a:bodyPr tIns="91440" bIns="91440"/>
          <a:p>
            <a:pPr>
              <a:lnSpc>
                <a:spcPct val="100000"/>
              </a:lnSpc>
            </a:pPr>
            <a:r>
              <a:rPr b="0" lang="en-IN" sz="3000" spc="-1" strike="noStrike">
                <a:solidFill>
                  <a:srgbClr val="212121"/>
                </a:solidFill>
                <a:latin typeface="Source Code Pro Light"/>
                <a:ea typeface="Source Code Pro Light"/>
              </a:rPr>
              <a:t>SetConsoleCursorPosition function</a:t>
            </a:r>
            <a:endParaRPr b="0" lang="en-IN" sz="3000" spc="-1" strike="noStrike">
              <a:solidFill>
                <a:srgbClr val="000000"/>
              </a:solidFill>
              <a:latin typeface="Arial"/>
            </a:endParaRPr>
          </a:p>
        </p:txBody>
      </p:sp>
      <p:sp>
        <p:nvSpPr>
          <p:cNvPr id="98" name="TextShape 2"/>
          <p:cNvSpPr txBox="1"/>
          <p:nvPr/>
        </p:nvSpPr>
        <p:spPr>
          <a:xfrm>
            <a:off x="114840" y="901800"/>
            <a:ext cx="8520120" cy="4372920"/>
          </a:xfrm>
          <a:prstGeom prst="rect">
            <a:avLst/>
          </a:prstGeom>
          <a:noFill/>
          <a:ln>
            <a:noFill/>
          </a:ln>
        </p:spPr>
        <p:txBody>
          <a:bodyPr tIns="91440" bIns="91440"/>
          <a:p>
            <a:pPr>
              <a:lnSpc>
                <a:spcPct val="115000"/>
              </a:lnSpc>
            </a:pPr>
            <a:r>
              <a:rPr b="0" lang="en-IN" sz="700" spc="-1" strike="noStrike">
                <a:solidFill>
                  <a:srgbClr val="666666"/>
                </a:solidFill>
                <a:latin typeface="Source Code Pro"/>
                <a:ea typeface="Source Code Pro"/>
              </a:rPr>
              <a:t>Sets the cursor position in the specified console screen buffer.</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BOOL WINAPI SetConsoleCursorPosition(</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  </a:t>
            </a:r>
            <a:r>
              <a:rPr b="0" lang="en-IN" sz="700" spc="-1" strike="noStrike">
                <a:solidFill>
                  <a:srgbClr val="666666"/>
                </a:solidFill>
                <a:latin typeface="Source Code Pro"/>
                <a:ea typeface="Source Code Pro"/>
              </a:rPr>
              <a:t>In HANDLE hConsoleOutput,</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  </a:t>
            </a:r>
            <a:r>
              <a:rPr b="0" lang="en-IN" sz="700" spc="-1" strike="noStrike">
                <a:solidFill>
                  <a:srgbClr val="666666"/>
                </a:solidFill>
                <a:latin typeface="Source Code Pro"/>
                <a:ea typeface="Source Code Pro"/>
              </a:rPr>
              <a:t>In COORD  dwCursorPosition</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Parameters</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hConsoleOutput [in]</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A handle to the console screen buffer. The handle must have the GENERIC_READ access right. For more information, see Console Buffer Security and Access Rights.</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dwCursorPosition [in]</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A COORD structure that specifies the new cursor position, in characters. The coordinates are the column and row of a screen buffer character cell. The coordinates must be within the boundaries of the console screen buffer.</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Return value</a:t>
            </a: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If the function succeeds, the return value is nonzero.</a:t>
            </a:r>
            <a:endParaRPr b="0" lang="en-IN" sz="700" spc="-1" strike="noStrike">
              <a:solidFill>
                <a:srgbClr val="000000"/>
              </a:solidFill>
              <a:latin typeface="Arial"/>
            </a:endParaRPr>
          </a:p>
          <a:p>
            <a:pPr>
              <a:lnSpc>
                <a:spcPct val="115000"/>
              </a:lnSpc>
              <a:spcBef>
                <a:spcPts val="1599"/>
              </a:spcBef>
            </a:pPr>
            <a:endParaRPr b="0" lang="en-IN" sz="700" spc="-1" strike="noStrike">
              <a:solidFill>
                <a:srgbClr val="000000"/>
              </a:solidFill>
              <a:latin typeface="Arial"/>
            </a:endParaRPr>
          </a:p>
          <a:p>
            <a:pPr>
              <a:lnSpc>
                <a:spcPct val="115000"/>
              </a:lnSpc>
              <a:spcBef>
                <a:spcPts val="1599"/>
              </a:spcBef>
            </a:pPr>
            <a:r>
              <a:rPr b="0" lang="en-IN" sz="700" spc="-1" strike="noStrike">
                <a:solidFill>
                  <a:srgbClr val="666666"/>
                </a:solidFill>
                <a:latin typeface="Source Code Pro"/>
                <a:ea typeface="Source Code Pro"/>
              </a:rPr>
              <a:t>If the function fails, the return value is zero. To get extended error information, call GetLastError.</a:t>
            </a:r>
            <a:endParaRPr b="0" lang="en-IN" sz="700" spc="-1" strike="noStrike">
              <a:solidFill>
                <a:srgbClr val="000000"/>
              </a:solidFill>
              <a:latin typeface="Arial"/>
            </a:endParaRPr>
          </a:p>
          <a:p>
            <a:pPr>
              <a:lnSpc>
                <a:spcPct val="115000"/>
              </a:lnSpc>
              <a:spcBef>
                <a:spcPts val="1599"/>
              </a:spcBef>
              <a:spcAft>
                <a:spcPts val="1599"/>
              </a:spcAft>
            </a:pPr>
            <a:endParaRPr b="0" lang="en-IN" sz="7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cp:revision>0</cp:revision>
  <dc:subject/>
  <dc:title/>
</cp:coreProperties>
</file>