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slide" Target="slides/slide42.xml"/><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scm.com/book/en/v2/Git-Branching-Branches-in-a-Nutshell" TargetMode="External"/><Relationship Id="rId3" Type="http://schemas.openxmlformats.org/officeDocument/2006/relationships/hyperlink" Target="https://www.atlassian.com/git/tutorials/using-branches/git-merg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Hani Ho and I’m here to guide you on improving your Git workflows. This workshop is catered to people at a beginner or intermediate level at Git. You can find a copy of this slides on GitHub.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3016d0a0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3016d0a0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3016d0a0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3016d0a0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workshop, having Git Bash and Git GUI will be only slightly recommended. Worry not since I believe we all have Git installed but not necessarily these tools. Using normal CLI is fine as it’ll still be able to read Git commands. But for those who want to follow along, here are the steps. This should be pretty straightforward but I’ve still provided images just to make sure.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3016d0a0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3016d0a0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3016d0a0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3016d0a0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3016d0a0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3016d0a0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3016d0a0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3016d0a0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3016d0a0e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3016d0a0e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3016d0a0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3016d0a0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3016d0a0e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3016d0a0e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3016d0a0e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3016d0a0e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3016d0a0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3016d0a0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let’s discuss some benefits in mastering Git.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3016d0a0e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3016d0a0e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3016d0a0e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3016d0a0e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3016d0a0e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3016d0a0e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3016d0a0e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3016d0a0e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3016d0a0e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3016d0a0e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3016d0a0e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3016d0a0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3016d0a0e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3016d0a0e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quickly running through those numerous steps, we can now continue on to setup Git aliases.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3016d0a0e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3016d0a0e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aliases allow us to set another name for our commands. That way, we don’t have to memorize commands that we frequently use, especially with many parameters. Just like the one we used before to show the graph of commits and its branches. Git aliases are located in the .gitconfig file on your Users folder. You can either set this through Git CLI or edit the .gitconfig directly. I strongly suggest that you edit it directly and paste the contents from this sample .gitconfig file. Go to the GitHub repo for this workshop, open demo.gitconfig. Then, click Raw.</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3016d0a0e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3016d0a0e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ever you’re a masochist, you can do it by typing these commands. So, now that we’ve got that out of the way, we can move on to the meat of this workshop.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3016d0a0e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3016d0a0e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Workflows!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3016d0a0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3016d0a0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benefits of getting proficient at Git: Never having to worry about lost work because as long as it’s committed to Git, it’ll always be there. I would like to stress this: </a:t>
            </a:r>
            <a:r>
              <a:rPr b="1" lang="en"/>
              <a:t>as long as it’s committed, we can always find ways to get it back</a:t>
            </a:r>
            <a:r>
              <a:rPr lang="en"/>
              <a:t>, even if it feels like we’ve done something terrible. It also allows teams to collaborate with each other, combining features and sharing code. Getting better at Git allows your team to easily handle releases for different environments. If you need to work on a hotfix in production while at the same time, adding a specific feature from DEV? Yes, you can do it with Git!</a:t>
            </a:r>
            <a:r>
              <a:rPr lang="en"/>
              <a:t> </a:t>
            </a:r>
            <a:r>
              <a:rPr lang="en"/>
              <a:t>Add to this, you can manipulate code to your liking. Lastly, it allows us to read and write the history of our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be a workshop so be prepared to write trivial code. If you’re not ready with an IDE, we can also just use Git on .txt files.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3016d0a0e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3016d0a0e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refresh our memories, here are the things we’re going to discuss:</a:t>
            </a:r>
            <a:endParaRPr/>
          </a:p>
          <a:p>
            <a:pPr indent="-298450" lvl="0" marL="457200" rtl="0" algn="l">
              <a:spcBef>
                <a:spcPts val="0"/>
              </a:spcBef>
              <a:spcAft>
                <a:spcPts val="0"/>
              </a:spcAft>
              <a:buSzPts val="1100"/>
              <a:buAutoNum type="arabicPeriod"/>
            </a:pPr>
            <a:r>
              <a:rPr lang="en"/>
              <a:t>Save Points During Development</a:t>
            </a:r>
            <a:endParaRPr/>
          </a:p>
          <a:p>
            <a:pPr indent="-298450" lvl="0" marL="457200" rtl="0" algn="l">
              <a:spcBef>
                <a:spcPts val="0"/>
              </a:spcBef>
              <a:spcAft>
                <a:spcPts val="0"/>
              </a:spcAft>
              <a:buSzPts val="1100"/>
              <a:buAutoNum type="arabicPeriod"/>
            </a:pPr>
            <a:r>
              <a:rPr lang="en"/>
              <a:t>Managing Commits to Tell a Story</a:t>
            </a:r>
            <a:endParaRPr/>
          </a:p>
          <a:p>
            <a:pPr indent="-298450" lvl="0" marL="457200" rtl="0" algn="l">
              <a:spcBef>
                <a:spcPts val="0"/>
              </a:spcBef>
              <a:spcAft>
                <a:spcPts val="0"/>
              </a:spcAft>
              <a:buSzPts val="1100"/>
              <a:buAutoNum type="arabicPeriod"/>
            </a:pPr>
            <a:r>
              <a:rPr lang="en"/>
              <a:t>Merge Conflicts</a:t>
            </a:r>
            <a:endParaRPr/>
          </a:p>
          <a:p>
            <a:pPr indent="-298450" lvl="0" marL="457200" rtl="0" algn="l">
              <a:spcBef>
                <a:spcPts val="0"/>
              </a:spcBef>
              <a:spcAft>
                <a:spcPts val="0"/>
              </a:spcAft>
              <a:buSzPts val="1100"/>
              <a:buAutoNum type="arabicPeriod"/>
            </a:pPr>
            <a:r>
              <a:rPr lang="en"/>
              <a:t>Managing Releases AND</a:t>
            </a:r>
            <a:endParaRPr/>
          </a:p>
          <a:p>
            <a:pPr indent="-298450" lvl="0" marL="457200" rtl="0" algn="l">
              <a:spcBef>
                <a:spcPts val="0"/>
              </a:spcBef>
              <a:spcAft>
                <a:spcPts val="0"/>
              </a:spcAft>
              <a:buSzPts val="1100"/>
              <a:buAutoNum type="arabicPeriod"/>
            </a:pPr>
            <a:r>
              <a:rPr lang="en"/>
              <a:t>Team Git Workflows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3016d0a0e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3016d0a0e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strongly suggest we all follow along so we can: 1.) Make sure it’s working on our end and 2.) Learn this much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don’t necessarily need to have the same code especially since I’ll be using C# and not everyone have C# set up on their machines. But I recommend that you do it in your language of choice or at the very least, using pseudocode on .txt files. Using Git will be our main focus so this will just be trivial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workflow, we’ll assume the position of someone developing a feature difficult for them. So, we’re going to try to employ two possible solutions since we don’t know which one will work yet. We also know basic TDD, so we’re going to write tests as part of our workflow. We’re going to work on creating a function that returns true if the number is even. Sounds familiar? We’re going to walk through one of the examples given at the start.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thinking of two potential solutions: 1.) using a switch-case statement and 2.) doing it mathematically. So, first up, we’ll try the switch-case approach. Then, see that it’ll fail so we go back in time! Then, we’ll go on to do it mathematically! I’ll start sharing my screen so we can all follow along. Don’t hesitate to ask questions or ask me to slow down if I’m going too fast.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3016d0a0e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3016d0a0e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3016d0a0e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3016d0a0e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3016d0a0e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3016d0a0e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3016d0a0e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3016d0a0e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3016d0a0e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3016d0a0e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3016d0a0e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3016d0a0e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3016d0a0e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3016d0a0e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now, let’s just assume that we only have one main branch or trunk, and that is dev. Usually dev is ready for releases since it contains all the features. However, you may need to do reverts or cherry-pick based on the scenario.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3016d0a0e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3016d0a0e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3016d0a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3016d0a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that enticed you, let’s look at the flow of this workshop. First, a brief overview of Git then, we’ll go to installation and setup. We’ll use Git CLI since it offers us full functionality. Next is a primer on commits and branches to make sure we’re on the same page. Then, we’ll set up our Git config and aliases so a few specific commands will have more descriptive names.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basics, we’ll move on to personal workflows that can improve our development process and collaboration with others. Next, we’ll take a look at the infamous merge conflicts and how to effectively resolve them. I think we’re being hindered by our Git tools and it’s much easier to do it using Git CLI. Aside from that, we’ll discuss ways to reduce merge conflicts for smoother teamwork.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we’re comfortable with our personal workflows, we can move on to empower the team with our Git expertise. We’ll discuss managing releases, selecting features to include, and handling of scenarios relating to different environments. Lastly, we’ll talk about Team Git Workflows that empower us in our chosen release strategy. Whether it’s CI/CD with </a:t>
            </a:r>
            <a:r>
              <a:rPr lang="en"/>
              <a:t>numerous</a:t>
            </a:r>
            <a:r>
              <a:rPr lang="en"/>
              <a:t> deploys per day or just weekly deploys.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move on to the basics of 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Discussion on Git tools/GUI vs Git CLI will be discussed on installation.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3016d0a0e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3016d0a0e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a:t>https://www.atlassian.com/git/tutorials/comparing-workflows/gitflow-workflow</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3016d0a0e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3016d0a0e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rPr lang="en"/>
              <a:t>https://trunkbaseddevelopment.com/</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3016d0a0e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3016d0a0e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3016d0a0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3016d0a0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off, what is Git? What are these fancy words? Source Control Management? Distributed SCM? Basically, Git tracks and manages changes to our code. </a:t>
            </a:r>
            <a:r>
              <a:rPr b="1" lang="en"/>
              <a:t>It sounds simple yet it’s powerful.</a:t>
            </a:r>
            <a:r>
              <a:rPr lang="en"/>
              <a:t> Another name for it is version control system, which for me, describes it much better. It allows us to handle different versions of code, the version in which you are developing feature A, or another version wherein your teammate is working on another feature. This also includes the older version that has been deployed to production, and the newer version in which developers are writing new features in. It also allows combining of versions, ending up in a version with all the features from all developers. This is more commonly known as merging, when merge conflicts infamously make our lives difficult.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it’s a distributed system, which just means that the repo resides in everyone’s machines and is synced through a remote repo. This is different from a centralized one wherein there’s only one server and many clients. In this case, the server holds all the versions and the clients just get it from the server. Whereas in Git, each one has access to all the versions and branches of the remote repository. Disclaimer: I’m not quite sure about the centralized one. Anyway, let’s move on to Git’s building blocks: commits &amp; branches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3016d0a0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3016d0a0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commits are snapshots of your code base, or I also see them as </a:t>
            </a:r>
            <a:r>
              <a:rPr i="1" lang="en"/>
              <a:t>save points</a:t>
            </a:r>
            <a:r>
              <a:rPr lang="en"/>
              <a:t>. You can always go back to any specific commit. </a:t>
            </a:r>
            <a:r>
              <a:rPr b="1" lang="en"/>
              <a:t>Actually, you can save your Git repo from virtually any disaster</a:t>
            </a:r>
            <a:r>
              <a:rPr lang="en"/>
              <a:t>, it could be a wrongful push, merge, rebase, etc. Looking at the commit below: we can see its commit ID, ee35dd, and the branches that are currently pointed to it. The name and e-mail of the author is also there, including the date, and the commit title and message.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the commit ID, this ID is unique and is actually the hash of your contents, date, and etc. So this means that, we could have the exact same contents for our repo but different commits. As for the purposes of this workshop, let’s treat commits as the indivisible unit of work. It’s like an atom, there’s nothing smaller than it. You can arrange atoms, combine or remove them. Basically do anything you want, but you can’t split them. Same thing for our commits. Next, we have branches.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3016d0a0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3016d0a0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Superficial use of Git branches mimic plant branches in real life. You have the main thick trunk, from which various branches connect. This is similar to Git’s </a:t>
            </a:r>
            <a:r>
              <a:rPr i="1" lang="en"/>
              <a:t>main/master</a:t>
            </a:r>
            <a:r>
              <a:rPr lang="en"/>
              <a:t>, and its feature branches. However, I’m afraid the analogy falls short as soon as you talk about Git branches’ main use, and that is merging. Another way to think about this is that branches are lines of development. These lines can intersect, converge, or even create new lines. Examples of these lines would be, a line dedicated to working on the login page, one for the user profile, and others for various features. There could also be lines pertaining to each environment, this one’s for dev, that one’s for 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its actual definition according to [Pro Git] is “</a:t>
            </a:r>
            <a:r>
              <a:rPr b="1" lang="en"/>
              <a:t>a lightweight, movable pointer to a commit</a:t>
            </a:r>
            <a:r>
              <a:rPr lang="en"/>
              <a:t>”. But, for simplicity’s sake, let’s just look at it as a line of 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Resources: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rgbClr val="7890CD"/>
                </a:solidFill>
                <a:hlinkClick r:id="rId2">
                  <a:extLst>
                    <a:ext uri="{A12FA001-AC4F-418D-AE19-62706E023703}">
                      <ahyp:hlinkClr val="tx"/>
                    </a:ext>
                  </a:extLst>
                </a:hlinkClick>
              </a:rPr>
              <a:t>https://git-scm.com/book/en/v2/Git-Branching-Branches-in-a-Nutshell</a:t>
            </a:r>
            <a:r>
              <a:rPr lang="en">
                <a:solidFill>
                  <a:schemeClr val="dk1"/>
                </a:solidFill>
              </a:rPr>
              <a:t> [Pro Git]</a:t>
            </a:r>
            <a:endParaRPr/>
          </a:p>
          <a:p>
            <a:pPr indent="0" lvl="0" marL="0" rtl="0" algn="l">
              <a:spcBef>
                <a:spcPts val="0"/>
              </a:spcBef>
              <a:spcAft>
                <a:spcPts val="0"/>
              </a:spcAft>
              <a:buNone/>
            </a:pPr>
            <a:r>
              <a:rPr lang="en" u="sng">
                <a:solidFill>
                  <a:schemeClr val="hlink"/>
                </a:solidFill>
                <a:hlinkClick r:id="rId3"/>
              </a:rPr>
              <a:t>https://www.atlassian.com/git/tutorials/using-branches/git-merge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3016d0a0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3016d0a0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a more detailed example of Git commits and branches. This Git history shows us someone who wants to implement a simple method for determining if a number is even. First thing he does is do it using a switch-case, as you can see from the switch branch on the right. He initialized the project, scaffolded, wrote tests but stopped developing. Instead he tried the mathematical approach on the math branch. Then, there’s another branch called the finished-rebase whose contents are exactly the same as the math branch. But, it has much less commits. We’ll discuss the motivation for this branch with lesser commits soon.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3016d0a0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3016d0a0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here is a more detailed example of Git commits and branches. This Git history shows us someone who wants to implement a simple method for determining if a number is even. First thing he does is do it using a switch-case, as you can see from the switch branch on the right. He initialized the project, scaffolded, wrote tests but stopped developing. Instead he moved on to develop using a mathematical approach on the math branch. Then, there’s another branch called the finished-rebase whose contents are exactly the same as the math branch, but it has much less commits. We’ll soon discuss the motivation for this branch with lesser commits. But first off, let’s work on installing and setting up Git.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Workshop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Download at https://github.com/batibot323/git-workshop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Verifying Git Bash and Git GUI</a:t>
            </a:r>
            <a:endParaRPr/>
          </a:p>
        </p:txBody>
      </p:sp>
      <p:sp>
        <p:nvSpPr>
          <p:cNvPr id="207" name="Google Shape;207;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Search for “Git” on Windows</a:t>
            </a:r>
            <a:endParaRPr/>
          </a:p>
          <a:p>
            <a:pPr indent="-311150" lvl="0" marL="457200" rtl="0" algn="l">
              <a:spcBef>
                <a:spcPts val="0"/>
              </a:spcBef>
              <a:spcAft>
                <a:spcPts val="0"/>
              </a:spcAft>
              <a:buSzPts val="1300"/>
              <a:buAutoNum type="arabicPeriod"/>
            </a:pPr>
            <a:r>
              <a:rPr lang="en"/>
              <a:t>Check if you have “Git Bash” and “Git GUI”</a:t>
            </a:r>
            <a:endParaRPr/>
          </a:p>
          <a:p>
            <a:pPr indent="-311150" lvl="0" marL="457200" rtl="0" algn="l">
              <a:spcBef>
                <a:spcPts val="0"/>
              </a:spcBef>
              <a:spcAft>
                <a:spcPts val="0"/>
              </a:spcAft>
              <a:buSzPts val="1300"/>
              <a:buAutoNum type="arabicPeriod"/>
            </a:pPr>
            <a:r>
              <a:rPr lang="en"/>
              <a:t>Slightly recommended but normal Git CLI will do</a:t>
            </a:r>
            <a:endParaRPr/>
          </a:p>
        </p:txBody>
      </p:sp>
      <p:sp>
        <p:nvSpPr>
          <p:cNvPr id="208" name="Google Shape;208;p23"/>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3"/>
          <p:cNvPicPr preferRelativeResize="0"/>
          <p:nvPr/>
        </p:nvPicPr>
        <p:blipFill>
          <a:blip r:embed="rId3">
            <a:alphaModFix/>
          </a:blip>
          <a:stretch>
            <a:fillRect/>
          </a:stretch>
        </p:blipFill>
        <p:spPr>
          <a:xfrm>
            <a:off x="4954463" y="1567550"/>
            <a:ext cx="3360713" cy="2911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Download From https://git-scm.com/downloads</a:t>
            </a:r>
            <a:endParaRPr/>
          </a:p>
        </p:txBody>
      </p:sp>
      <p:sp>
        <p:nvSpPr>
          <p:cNvPr id="215" name="Google Shape;21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4"/>
          <p:cNvPicPr preferRelativeResize="0"/>
          <p:nvPr/>
        </p:nvPicPr>
        <p:blipFill>
          <a:blip r:embed="rId3">
            <a:alphaModFix/>
          </a:blip>
          <a:stretch>
            <a:fillRect/>
          </a:stretch>
        </p:blipFill>
        <p:spPr>
          <a:xfrm>
            <a:off x="1842175" y="1567551"/>
            <a:ext cx="5949548" cy="291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22" name="Google Shape;222;p25"/>
          <p:cNvPicPr preferRelativeResize="0"/>
          <p:nvPr/>
        </p:nvPicPr>
        <p:blipFill>
          <a:blip r:embed="rId3">
            <a:alphaModFix/>
          </a:blip>
          <a:stretch>
            <a:fillRect/>
          </a:stretch>
        </p:blipFill>
        <p:spPr>
          <a:xfrm>
            <a:off x="1826225" y="0"/>
            <a:ext cx="5491550" cy="430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28" name="Google Shape;228;p26"/>
          <p:cNvPicPr preferRelativeResize="0"/>
          <p:nvPr/>
        </p:nvPicPr>
        <p:blipFill>
          <a:blip r:embed="rId3">
            <a:alphaModFix/>
          </a:blip>
          <a:stretch>
            <a:fillRect/>
          </a:stretch>
        </p:blipFill>
        <p:spPr>
          <a:xfrm>
            <a:off x="1828712" y="0"/>
            <a:ext cx="5486577" cy="430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34" name="Google Shape;234;p27"/>
          <p:cNvPicPr preferRelativeResize="0"/>
          <p:nvPr/>
        </p:nvPicPr>
        <p:blipFill>
          <a:blip r:embed="rId3">
            <a:alphaModFix/>
          </a:blip>
          <a:stretch>
            <a:fillRect/>
          </a:stretch>
        </p:blipFill>
        <p:spPr>
          <a:xfrm>
            <a:off x="1823188" y="0"/>
            <a:ext cx="5497632" cy="430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40" name="Google Shape;240;p28"/>
          <p:cNvPicPr preferRelativeResize="0"/>
          <p:nvPr/>
        </p:nvPicPr>
        <p:blipFill>
          <a:blip r:embed="rId3">
            <a:alphaModFix/>
          </a:blip>
          <a:stretch>
            <a:fillRect/>
          </a:stretch>
        </p:blipFill>
        <p:spPr>
          <a:xfrm>
            <a:off x="1827738" y="0"/>
            <a:ext cx="5488531" cy="430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46" name="Google Shape;246;p29"/>
          <p:cNvPicPr preferRelativeResize="0"/>
          <p:nvPr/>
        </p:nvPicPr>
        <p:blipFill>
          <a:blip r:embed="rId3">
            <a:alphaModFix/>
          </a:blip>
          <a:stretch>
            <a:fillRect/>
          </a:stretch>
        </p:blipFill>
        <p:spPr>
          <a:xfrm>
            <a:off x="1826225" y="0"/>
            <a:ext cx="5491550" cy="430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52" name="Google Shape;252;p30"/>
          <p:cNvPicPr preferRelativeResize="0"/>
          <p:nvPr/>
        </p:nvPicPr>
        <p:blipFill>
          <a:blip r:embed="rId3">
            <a:alphaModFix/>
          </a:blip>
          <a:stretch>
            <a:fillRect/>
          </a:stretch>
        </p:blipFill>
        <p:spPr>
          <a:xfrm>
            <a:off x="1831714" y="0"/>
            <a:ext cx="5480567" cy="430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58" name="Google Shape;258;p31"/>
          <p:cNvPicPr preferRelativeResize="0"/>
          <p:nvPr/>
        </p:nvPicPr>
        <p:blipFill>
          <a:blip r:embed="rId3">
            <a:alphaModFix/>
          </a:blip>
          <a:stretch>
            <a:fillRect/>
          </a:stretch>
        </p:blipFill>
        <p:spPr>
          <a:xfrm>
            <a:off x="1826225" y="0"/>
            <a:ext cx="5491550" cy="430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4294967295"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Benefits and Git Basics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64" name="Google Shape;264;p32"/>
          <p:cNvPicPr preferRelativeResize="0"/>
          <p:nvPr/>
        </p:nvPicPr>
        <p:blipFill>
          <a:blip r:embed="rId3">
            <a:alphaModFix/>
          </a:blip>
          <a:stretch>
            <a:fillRect/>
          </a:stretch>
        </p:blipFill>
        <p:spPr>
          <a:xfrm>
            <a:off x="1824714" y="2"/>
            <a:ext cx="5494584" cy="430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70" name="Google Shape;270;p33"/>
          <p:cNvPicPr preferRelativeResize="0"/>
          <p:nvPr/>
        </p:nvPicPr>
        <p:blipFill>
          <a:blip r:embed="rId3">
            <a:alphaModFix/>
          </a:blip>
          <a:stretch>
            <a:fillRect/>
          </a:stretch>
        </p:blipFill>
        <p:spPr>
          <a:xfrm>
            <a:off x="1838689" y="2"/>
            <a:ext cx="5466621" cy="4305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76" name="Google Shape;276;p34"/>
          <p:cNvPicPr preferRelativeResize="0"/>
          <p:nvPr/>
        </p:nvPicPr>
        <p:blipFill>
          <a:blip r:embed="rId3">
            <a:alphaModFix/>
          </a:blip>
          <a:stretch>
            <a:fillRect/>
          </a:stretch>
        </p:blipFill>
        <p:spPr>
          <a:xfrm>
            <a:off x="1831725" y="0"/>
            <a:ext cx="5480549" cy="430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82" name="Google Shape;282;p35"/>
          <p:cNvPicPr preferRelativeResize="0"/>
          <p:nvPr/>
        </p:nvPicPr>
        <p:blipFill>
          <a:blip r:embed="rId3">
            <a:alphaModFix/>
          </a:blip>
          <a:stretch>
            <a:fillRect/>
          </a:stretch>
        </p:blipFill>
        <p:spPr>
          <a:xfrm>
            <a:off x="1838689" y="2"/>
            <a:ext cx="5466621" cy="4305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88" name="Google Shape;288;p36"/>
          <p:cNvPicPr preferRelativeResize="0"/>
          <p:nvPr/>
        </p:nvPicPr>
        <p:blipFill>
          <a:blip r:embed="rId3">
            <a:alphaModFix/>
          </a:blip>
          <a:stretch>
            <a:fillRect/>
          </a:stretch>
        </p:blipFill>
        <p:spPr>
          <a:xfrm>
            <a:off x="1838250" y="0"/>
            <a:ext cx="5467500" cy="43037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Installer Steps</a:t>
            </a:r>
            <a:endParaRPr/>
          </a:p>
        </p:txBody>
      </p:sp>
      <p:pic>
        <p:nvPicPr>
          <p:cNvPr id="294" name="Google Shape;294;p37"/>
          <p:cNvPicPr preferRelativeResize="0"/>
          <p:nvPr/>
        </p:nvPicPr>
        <p:blipFill>
          <a:blip r:embed="rId3">
            <a:alphaModFix/>
          </a:blip>
          <a:stretch>
            <a:fillRect/>
          </a:stretch>
        </p:blipFill>
        <p:spPr>
          <a:xfrm>
            <a:off x="1831713" y="0"/>
            <a:ext cx="5480567" cy="430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Git Config - Aliases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Go to your %userprofile% folder</a:t>
            </a:r>
            <a:endParaRPr/>
          </a:p>
          <a:p>
            <a:pPr indent="-298450" lvl="1" marL="914400" rtl="0" algn="l">
              <a:spcBef>
                <a:spcPts val="0"/>
              </a:spcBef>
              <a:spcAft>
                <a:spcPts val="0"/>
              </a:spcAft>
              <a:buSzPts val="1100"/>
              <a:buAutoNum type="alphaLcPeriod"/>
            </a:pPr>
            <a:r>
              <a:rPr lang="en"/>
              <a:t>Just enter %userprofile% in the address bar of Windows Explorer</a:t>
            </a:r>
            <a:endParaRPr/>
          </a:p>
          <a:p>
            <a:pPr indent="-311150" lvl="0" marL="457200" rtl="0" algn="l">
              <a:spcBef>
                <a:spcPts val="0"/>
              </a:spcBef>
              <a:spcAft>
                <a:spcPts val="0"/>
              </a:spcAft>
              <a:buSzPts val="1300"/>
              <a:buAutoNum type="arabicPeriod"/>
            </a:pPr>
            <a:r>
              <a:rPr lang="en"/>
              <a:t>Open .gitconfig</a:t>
            </a:r>
            <a:endParaRPr/>
          </a:p>
          <a:p>
            <a:pPr indent="-311150" lvl="0" marL="457200" rtl="0" algn="l">
              <a:spcBef>
                <a:spcPts val="0"/>
              </a:spcBef>
              <a:spcAft>
                <a:spcPts val="0"/>
              </a:spcAft>
              <a:buSzPts val="1300"/>
              <a:buAutoNum type="arabicPeriod"/>
            </a:pPr>
            <a:r>
              <a:rPr lang="en"/>
              <a:t>Copy contents into .gitconfig from here</a:t>
            </a:r>
            <a:endParaRPr/>
          </a:p>
          <a:p>
            <a:pPr indent="-298450" lvl="1" marL="914400" rtl="0" algn="l">
              <a:spcBef>
                <a:spcPts val="0"/>
              </a:spcBef>
              <a:spcAft>
                <a:spcPts val="0"/>
              </a:spcAft>
              <a:buSzPts val="1100"/>
              <a:buAutoNum type="alphaLcPeriod"/>
            </a:pPr>
            <a:r>
              <a:rPr lang="en"/>
              <a:t>https://raw.githubusercontent.com/batibot323/git-workshop/main/demo.gitconfig</a:t>
            </a:r>
            <a:endParaRPr/>
          </a:p>
        </p:txBody>
      </p:sp>
      <p:sp>
        <p:nvSpPr>
          <p:cNvPr id="305" name="Google Shape;305;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Aliases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Aliases Using CLI</a:t>
            </a:r>
            <a:endParaRPr/>
          </a:p>
        </p:txBody>
      </p:sp>
      <p:sp>
        <p:nvSpPr>
          <p:cNvPr id="311" name="Google Shape;311;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git config --global alias.co checkout</a:t>
            </a:r>
            <a:endParaRPr/>
          </a:p>
          <a:p>
            <a:pPr indent="-311150" lvl="0" marL="457200" rtl="0" algn="l">
              <a:spcBef>
                <a:spcPts val="0"/>
              </a:spcBef>
              <a:spcAft>
                <a:spcPts val="0"/>
              </a:spcAft>
              <a:buSzPts val="1300"/>
              <a:buChar char="●"/>
            </a:pPr>
            <a:r>
              <a:rPr lang="en"/>
              <a:t>git config --global alias.br branch</a:t>
            </a:r>
            <a:endParaRPr/>
          </a:p>
          <a:p>
            <a:pPr indent="-311150" lvl="0" marL="457200" rtl="0" algn="l">
              <a:spcBef>
                <a:spcPts val="0"/>
              </a:spcBef>
              <a:spcAft>
                <a:spcPts val="0"/>
              </a:spcAft>
              <a:buSzPts val="1300"/>
              <a:buChar char="●"/>
            </a:pPr>
            <a:r>
              <a:rPr lang="en"/>
              <a:t>git config --global alias.ci commit -a -m</a:t>
            </a:r>
            <a:endParaRPr/>
          </a:p>
          <a:p>
            <a:pPr indent="-311150" lvl="0" marL="457200" rtl="0" algn="l">
              <a:spcBef>
                <a:spcPts val="0"/>
              </a:spcBef>
              <a:spcAft>
                <a:spcPts val="0"/>
              </a:spcAft>
              <a:buSzPts val="1300"/>
              <a:buChar char="●"/>
            </a:pPr>
            <a:r>
              <a:rPr lang="en"/>
              <a:t>git config --global alias.l !git log --pretty=oneline</a:t>
            </a:r>
            <a:endParaRPr/>
          </a:p>
          <a:p>
            <a:pPr indent="-311150" lvl="0" marL="457200" rtl="0" algn="l">
              <a:spcBef>
                <a:spcPts val="0"/>
              </a:spcBef>
              <a:spcAft>
                <a:spcPts val="0"/>
              </a:spcAft>
              <a:buSzPts val="1300"/>
              <a:buChar char="●"/>
            </a:pPr>
            <a:r>
              <a:rPr lang="en"/>
              <a:t>git config --global alias.piggy-back !git add * &amp;&amp; git commit --amend --no-edit</a:t>
            </a:r>
            <a:endParaRPr/>
          </a:p>
          <a:p>
            <a:pPr indent="-311150" lvl="0" marL="457200" rtl="0" algn="l">
              <a:spcBef>
                <a:spcPts val="0"/>
              </a:spcBef>
              <a:spcAft>
                <a:spcPts val="0"/>
              </a:spcAft>
              <a:buSzPts val="1300"/>
              <a:buChar char="●"/>
            </a:pPr>
            <a:r>
              <a:rPr lang="en"/>
              <a:t>git config --global alias.amend !git commit --amend -a -m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Personal Git Workflows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Using Git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Never having to worry about work being lost</a:t>
            </a:r>
            <a:endParaRPr sz="1800"/>
          </a:p>
          <a:p>
            <a:pPr indent="-342900" lvl="0" marL="457200" rtl="0" algn="l">
              <a:spcBef>
                <a:spcPts val="0"/>
              </a:spcBef>
              <a:spcAft>
                <a:spcPts val="0"/>
              </a:spcAft>
              <a:buSzPts val="1800"/>
              <a:buChar char="●"/>
            </a:pPr>
            <a:r>
              <a:rPr lang="en" sz="1800"/>
              <a:t>Great code collaboration within a team</a:t>
            </a:r>
            <a:endParaRPr sz="1800"/>
          </a:p>
          <a:p>
            <a:pPr indent="-342900" lvl="0" marL="457200" rtl="0" algn="l">
              <a:spcBef>
                <a:spcPts val="0"/>
              </a:spcBef>
              <a:spcAft>
                <a:spcPts val="0"/>
              </a:spcAft>
              <a:buSzPts val="1800"/>
              <a:buChar char="●"/>
            </a:pPr>
            <a:r>
              <a:rPr lang="en" sz="1800"/>
              <a:t>Managing releases for different environments</a:t>
            </a:r>
            <a:endParaRPr sz="1800"/>
          </a:p>
          <a:p>
            <a:pPr indent="-342900" lvl="0" marL="457200" rtl="0" algn="l">
              <a:spcBef>
                <a:spcPts val="0"/>
              </a:spcBef>
              <a:spcAft>
                <a:spcPts val="0"/>
              </a:spcAft>
              <a:buSzPts val="1800"/>
              <a:buChar char="●"/>
            </a:pPr>
            <a:r>
              <a:rPr lang="en" sz="1800"/>
              <a:t>Manipulate code to your liking</a:t>
            </a:r>
            <a:endParaRPr sz="1800"/>
          </a:p>
          <a:p>
            <a:pPr indent="-342900" lvl="0" marL="457200" rtl="0" algn="l">
              <a:spcBef>
                <a:spcPts val="0"/>
              </a:spcBef>
              <a:spcAft>
                <a:spcPts val="0"/>
              </a:spcAft>
              <a:buSzPts val="1800"/>
              <a:buChar char="●"/>
            </a:pPr>
            <a:r>
              <a:rPr lang="en" sz="1800"/>
              <a:t>Ability to read and write history of code</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Workshop Flow</a:t>
            </a:r>
            <a:endParaRPr/>
          </a:p>
        </p:txBody>
      </p:sp>
      <p:sp>
        <p:nvSpPr>
          <p:cNvPr id="322" name="Google Shape;322;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is Git?</a:t>
            </a:r>
            <a:endParaRPr/>
          </a:p>
          <a:p>
            <a:pPr indent="-311150" lvl="0" marL="457200" rtl="0" algn="l">
              <a:spcBef>
                <a:spcPts val="0"/>
              </a:spcBef>
              <a:spcAft>
                <a:spcPts val="0"/>
              </a:spcAft>
              <a:buSzPts val="1300"/>
              <a:buAutoNum type="arabicPeriod"/>
            </a:pPr>
            <a:r>
              <a:rPr lang="en"/>
              <a:t>Install &amp; Setup</a:t>
            </a:r>
            <a:endParaRPr/>
          </a:p>
          <a:p>
            <a:pPr indent="-311150" lvl="0" marL="457200" rtl="0" algn="l">
              <a:spcBef>
                <a:spcPts val="0"/>
              </a:spcBef>
              <a:spcAft>
                <a:spcPts val="0"/>
              </a:spcAft>
              <a:buSzPts val="1300"/>
              <a:buAutoNum type="arabicPeriod"/>
            </a:pPr>
            <a:r>
              <a:rPr lang="en"/>
              <a:t>Commits &amp; Branches</a:t>
            </a:r>
            <a:endParaRPr/>
          </a:p>
          <a:p>
            <a:pPr indent="-311150" lvl="0" marL="457200" rtl="0" algn="l">
              <a:spcBef>
                <a:spcPts val="0"/>
              </a:spcBef>
              <a:spcAft>
                <a:spcPts val="0"/>
              </a:spcAft>
              <a:buSzPts val="1300"/>
              <a:buAutoNum type="arabicPeriod"/>
            </a:pPr>
            <a:r>
              <a:rPr lang="en"/>
              <a:t>Git Config &amp; Aliases</a:t>
            </a:r>
            <a:endParaRPr/>
          </a:p>
          <a:p>
            <a:pPr indent="-311150" lvl="0" marL="457200" rtl="0" algn="l">
              <a:spcBef>
                <a:spcPts val="0"/>
              </a:spcBef>
              <a:spcAft>
                <a:spcPts val="0"/>
              </a:spcAft>
              <a:buSzPts val="1300"/>
              <a:buAutoNum type="arabicPeriod"/>
            </a:pPr>
            <a:r>
              <a:rPr lang="en"/>
              <a:t>Save Points During Development</a:t>
            </a:r>
            <a:endParaRPr/>
          </a:p>
          <a:p>
            <a:pPr indent="-311150" lvl="0" marL="457200" rtl="0" algn="l">
              <a:spcBef>
                <a:spcPts val="0"/>
              </a:spcBef>
              <a:spcAft>
                <a:spcPts val="0"/>
              </a:spcAft>
              <a:buSzPts val="1300"/>
              <a:buAutoNum type="arabicPeriod"/>
            </a:pPr>
            <a:r>
              <a:rPr lang="en"/>
              <a:t>Managing Commits to Tell a Story</a:t>
            </a:r>
            <a:endParaRPr/>
          </a:p>
          <a:p>
            <a:pPr indent="-311150" lvl="0" marL="457200" rtl="0" algn="l">
              <a:spcBef>
                <a:spcPts val="0"/>
              </a:spcBef>
              <a:spcAft>
                <a:spcPts val="0"/>
              </a:spcAft>
              <a:buSzPts val="1300"/>
              <a:buAutoNum type="arabicPeriod"/>
            </a:pPr>
            <a:r>
              <a:rPr lang="en"/>
              <a:t>Merge Conflicts</a:t>
            </a:r>
            <a:endParaRPr/>
          </a:p>
          <a:p>
            <a:pPr indent="-298450" lvl="1" marL="914400" rtl="0" algn="l">
              <a:spcBef>
                <a:spcPts val="0"/>
              </a:spcBef>
              <a:spcAft>
                <a:spcPts val="0"/>
              </a:spcAft>
              <a:buSzPts val="1100"/>
              <a:buAutoNum type="alphaLcPeriod"/>
            </a:pPr>
            <a:r>
              <a:rPr lang="en"/>
              <a:t>Resolving</a:t>
            </a:r>
            <a:endParaRPr/>
          </a:p>
          <a:p>
            <a:pPr indent="-298450" lvl="1" marL="914400" rtl="0" algn="l">
              <a:spcBef>
                <a:spcPts val="0"/>
              </a:spcBef>
              <a:spcAft>
                <a:spcPts val="0"/>
              </a:spcAft>
              <a:buSzPts val="1100"/>
              <a:buAutoNum type="alphaLcPeriod"/>
            </a:pPr>
            <a:r>
              <a:rPr lang="en"/>
              <a:t>Reducing</a:t>
            </a:r>
            <a:endParaRPr/>
          </a:p>
          <a:p>
            <a:pPr indent="-311150" lvl="0" marL="457200" rtl="0" algn="l">
              <a:spcBef>
                <a:spcPts val="0"/>
              </a:spcBef>
              <a:spcAft>
                <a:spcPts val="0"/>
              </a:spcAft>
              <a:buSzPts val="1300"/>
              <a:buAutoNum type="arabicPeriod"/>
            </a:pPr>
            <a:r>
              <a:rPr lang="en"/>
              <a:t>Managing Releases</a:t>
            </a:r>
            <a:endParaRPr/>
          </a:p>
          <a:p>
            <a:pPr indent="-311150" lvl="0" marL="457200" rtl="0" algn="l">
              <a:spcBef>
                <a:spcPts val="0"/>
              </a:spcBef>
              <a:spcAft>
                <a:spcPts val="0"/>
              </a:spcAft>
              <a:buSzPts val="1300"/>
              <a:buAutoNum type="arabicPeriod"/>
            </a:pPr>
            <a:r>
              <a:rPr lang="en"/>
              <a:t>Team Git Workflows</a:t>
            </a:r>
            <a:endParaRPr/>
          </a:p>
        </p:txBody>
      </p:sp>
      <p:sp>
        <p:nvSpPr>
          <p:cNvPr id="323" name="Google Shape;323;p42"/>
          <p:cNvSpPr/>
          <p:nvPr/>
        </p:nvSpPr>
        <p:spPr>
          <a:xfrm>
            <a:off x="1412825" y="2571750"/>
            <a:ext cx="2881200" cy="1523700"/>
          </a:xfrm>
          <a:prstGeom prst="roundRect">
            <a:avLst>
              <a:gd fmla="val 8484"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Save Points During Development</a:t>
            </a:r>
            <a:endParaRPr/>
          </a:p>
        </p:txBody>
      </p:sp>
      <p:sp>
        <p:nvSpPr>
          <p:cNvPr id="329" name="Google Shape;329;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Try the switch-case approach</a:t>
            </a:r>
            <a:endParaRPr sz="1900"/>
          </a:p>
          <a:p>
            <a:pPr indent="-349250" lvl="0" marL="457200" rtl="0" algn="l">
              <a:spcBef>
                <a:spcPts val="0"/>
              </a:spcBef>
              <a:spcAft>
                <a:spcPts val="0"/>
              </a:spcAft>
              <a:buSzPts val="1900"/>
              <a:buAutoNum type="arabicPeriod"/>
            </a:pPr>
            <a:r>
              <a:rPr lang="en" sz="1900"/>
              <a:t>See that it’ll fail, go back in time!</a:t>
            </a:r>
            <a:endParaRPr sz="1900"/>
          </a:p>
          <a:p>
            <a:pPr indent="-349250" lvl="0" marL="457200" rtl="0" algn="l">
              <a:spcBef>
                <a:spcPts val="0"/>
              </a:spcBef>
              <a:spcAft>
                <a:spcPts val="0"/>
              </a:spcAft>
              <a:buSzPts val="1900"/>
              <a:buAutoNum type="arabicPeriod"/>
            </a:pPr>
            <a:r>
              <a:rPr lang="en" sz="1900"/>
              <a:t>Try the mathematical approach</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Save Points During Development</a:t>
            </a:r>
            <a:endParaRPr/>
          </a:p>
        </p:txBody>
      </p:sp>
      <p:sp>
        <p:nvSpPr>
          <p:cNvPr id="335" name="Google Shape;335;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Saving = Committing</a:t>
            </a:r>
            <a:endParaRPr/>
          </a:p>
          <a:p>
            <a:pPr indent="-311150" lvl="0" marL="457200" rtl="0" algn="l">
              <a:spcBef>
                <a:spcPts val="0"/>
              </a:spcBef>
              <a:spcAft>
                <a:spcPts val="0"/>
              </a:spcAft>
              <a:buSzPts val="1300"/>
              <a:buChar char="●"/>
            </a:pPr>
            <a:r>
              <a:rPr lang="en"/>
              <a:t>More frequent, smaller commits</a:t>
            </a:r>
            <a:endParaRPr/>
          </a:p>
          <a:p>
            <a:pPr indent="-298450" lvl="1" marL="914400" rtl="0" algn="l">
              <a:spcBef>
                <a:spcPts val="0"/>
              </a:spcBef>
              <a:spcAft>
                <a:spcPts val="0"/>
              </a:spcAft>
              <a:buSzPts val="1100"/>
              <a:buChar char="○"/>
            </a:pPr>
            <a:r>
              <a:rPr lang="en"/>
              <a:t>More specific savepoints to load</a:t>
            </a:r>
            <a:endParaRPr/>
          </a:p>
          <a:p>
            <a:pPr indent="-311150" lvl="0" marL="457200" rtl="0" algn="l">
              <a:spcBef>
                <a:spcPts val="0"/>
              </a:spcBef>
              <a:spcAft>
                <a:spcPts val="0"/>
              </a:spcAft>
              <a:buSzPts val="1300"/>
              <a:buChar char="●"/>
            </a:pPr>
            <a:r>
              <a:rPr lang="en"/>
              <a:t>Loading = git reset --hard &lt;commit-id&gt;</a:t>
            </a:r>
            <a:endParaRPr/>
          </a:p>
          <a:p>
            <a:pPr indent="-311150" lvl="0" marL="457200" rtl="0" algn="l">
              <a:spcBef>
                <a:spcPts val="0"/>
              </a:spcBef>
              <a:spcAft>
                <a:spcPts val="0"/>
              </a:spcAft>
              <a:buSzPts val="1300"/>
              <a:buChar char="●"/>
            </a:pPr>
            <a:r>
              <a:rPr lang="en"/>
              <a:t>Create temp branches before loading</a:t>
            </a:r>
            <a:endParaRPr/>
          </a:p>
          <a:p>
            <a:pPr indent="-298450" lvl="1" marL="914400" rtl="0" algn="l">
              <a:spcBef>
                <a:spcPts val="0"/>
              </a:spcBef>
              <a:spcAft>
                <a:spcPts val="0"/>
              </a:spcAft>
              <a:buSzPts val="1100"/>
              <a:buChar char="○"/>
            </a:pPr>
            <a:r>
              <a:rPr lang="en"/>
              <a:t>Easier to keep track of changes</a:t>
            </a:r>
            <a:endParaRPr/>
          </a:p>
          <a:p>
            <a:pPr indent="-311150" lvl="0" marL="457200" rtl="0" algn="l">
              <a:spcBef>
                <a:spcPts val="0"/>
              </a:spcBef>
              <a:spcAft>
                <a:spcPts val="0"/>
              </a:spcAft>
              <a:buSzPts val="1300"/>
              <a:buChar char="●"/>
            </a:pPr>
            <a:r>
              <a:rPr lang="en"/>
              <a:t>git reflog</a:t>
            </a:r>
            <a:endParaRPr/>
          </a:p>
          <a:p>
            <a:pPr indent="-298450" lvl="1" marL="914400" rtl="0" algn="l">
              <a:spcBef>
                <a:spcPts val="0"/>
              </a:spcBef>
              <a:spcAft>
                <a:spcPts val="0"/>
              </a:spcAft>
              <a:buSzPts val="1100"/>
              <a:buChar char="○"/>
            </a:pPr>
            <a:r>
              <a:rPr lang="en"/>
              <a:t>Magic button to undo any Git disaster</a:t>
            </a:r>
            <a:endParaRPr/>
          </a:p>
          <a:p>
            <a:pPr indent="-298450" lvl="1" marL="914400" rtl="0" algn="l">
              <a:spcBef>
                <a:spcPts val="0"/>
              </a:spcBef>
              <a:spcAft>
                <a:spcPts val="0"/>
              </a:spcAft>
              <a:buSzPts val="1100"/>
              <a:buChar char="○"/>
            </a:pPr>
            <a:r>
              <a:rPr lang="en"/>
              <a:t>Keeps tracks of all commits we’ve pointed to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Managing Commits to Tell a Story</a:t>
            </a:r>
            <a:endParaRPr/>
          </a:p>
        </p:txBody>
      </p:sp>
      <p:sp>
        <p:nvSpPr>
          <p:cNvPr id="341" name="Google Shape;341;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Many small commits are good for personal development</a:t>
            </a:r>
            <a:endParaRPr/>
          </a:p>
          <a:p>
            <a:pPr indent="-311150" lvl="0" marL="457200" rtl="0" algn="l">
              <a:spcBef>
                <a:spcPts val="0"/>
              </a:spcBef>
              <a:spcAft>
                <a:spcPts val="0"/>
              </a:spcAft>
              <a:buSzPts val="1300"/>
              <a:buChar char="●"/>
            </a:pPr>
            <a:r>
              <a:rPr lang="en"/>
              <a:t>Few large commits are good for team collaboration</a:t>
            </a:r>
            <a:endParaRPr/>
          </a:p>
          <a:p>
            <a:pPr indent="-298450" lvl="1" marL="914400" rtl="0" algn="l">
              <a:spcBef>
                <a:spcPts val="0"/>
              </a:spcBef>
              <a:spcAft>
                <a:spcPts val="0"/>
              </a:spcAft>
              <a:buSzPts val="1100"/>
              <a:buChar char="○"/>
            </a:pPr>
            <a:r>
              <a:rPr lang="en"/>
              <a:t>Much easier to handle releases if one feature = one commit</a:t>
            </a:r>
            <a:endParaRPr/>
          </a:p>
          <a:p>
            <a:pPr indent="-298450" lvl="1" marL="914400" rtl="0" algn="l">
              <a:spcBef>
                <a:spcPts val="0"/>
              </a:spcBef>
              <a:spcAft>
                <a:spcPts val="0"/>
              </a:spcAft>
              <a:buSzPts val="1100"/>
              <a:buChar char="○"/>
            </a:pPr>
            <a:r>
              <a:rPr lang="en"/>
              <a:t>Balance between commits being indivisible</a:t>
            </a:r>
            <a:endParaRPr/>
          </a:p>
          <a:p>
            <a:pPr indent="-311150" lvl="0" marL="457200" rtl="0" algn="l">
              <a:spcBef>
                <a:spcPts val="0"/>
              </a:spcBef>
              <a:spcAft>
                <a:spcPts val="0"/>
              </a:spcAft>
              <a:buSzPts val="1300"/>
              <a:buChar char="●"/>
            </a:pPr>
            <a:r>
              <a:rPr lang="en"/>
              <a:t>Operate at different zoom levels</a:t>
            </a:r>
            <a:endParaRPr/>
          </a:p>
          <a:p>
            <a:pPr indent="-298450" lvl="1" marL="914400" rtl="0" algn="l">
              <a:spcBef>
                <a:spcPts val="0"/>
              </a:spcBef>
              <a:spcAft>
                <a:spcPts val="0"/>
              </a:spcAft>
              <a:buSzPts val="1100"/>
              <a:buChar char="○"/>
            </a:pPr>
            <a:r>
              <a:rPr lang="en"/>
              <a:t>Zoomed in when developing features</a:t>
            </a:r>
            <a:endParaRPr/>
          </a:p>
          <a:p>
            <a:pPr indent="-298450" lvl="1" marL="914400" rtl="0" algn="l">
              <a:spcBef>
                <a:spcPts val="0"/>
              </a:spcBef>
              <a:spcAft>
                <a:spcPts val="0"/>
              </a:spcAft>
              <a:buSzPts val="1100"/>
              <a:buChar char="○"/>
            </a:pPr>
            <a:r>
              <a:rPr lang="en"/>
              <a:t>Zoom out to look at the bigger picture when handling releases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Commits to Tell a Story - Rebase</a:t>
            </a:r>
            <a:endParaRPr/>
          </a:p>
          <a:p>
            <a:pPr indent="0" lvl="0" marL="0" rtl="0" algn="l">
              <a:spcBef>
                <a:spcPts val="0"/>
              </a:spcBef>
              <a:spcAft>
                <a:spcPts val="0"/>
              </a:spcAft>
              <a:buNone/>
            </a:pPr>
            <a:r>
              <a:t/>
            </a:r>
            <a:endParaRPr/>
          </a:p>
        </p:txBody>
      </p:sp>
      <p:sp>
        <p:nvSpPr>
          <p:cNvPr id="347" name="Google Shape;347;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git rebase -i &lt;parent-id&gt;</a:t>
            </a:r>
            <a:endParaRPr/>
          </a:p>
          <a:p>
            <a:pPr indent="-298450" lvl="1" marL="914400" rtl="0" algn="l">
              <a:spcBef>
                <a:spcPts val="0"/>
              </a:spcBef>
              <a:spcAft>
                <a:spcPts val="0"/>
              </a:spcAft>
              <a:buSzPts val="1100"/>
              <a:buChar char="○"/>
            </a:pPr>
            <a:r>
              <a:rPr lang="en"/>
              <a:t>id of the parent you want to start rebase on</a:t>
            </a:r>
            <a:endParaRPr/>
          </a:p>
          <a:p>
            <a:pPr indent="-311150" lvl="0" marL="457200" rtl="0" algn="l">
              <a:spcBef>
                <a:spcPts val="0"/>
              </a:spcBef>
              <a:spcAft>
                <a:spcPts val="0"/>
              </a:spcAft>
              <a:buSzPts val="1300"/>
              <a:buChar char="●"/>
            </a:pPr>
            <a:r>
              <a:rPr lang="en"/>
              <a:t>Very powerful</a:t>
            </a:r>
            <a:endParaRPr/>
          </a:p>
          <a:p>
            <a:pPr indent="-311150" lvl="0" marL="457200" rtl="0" algn="l">
              <a:spcBef>
                <a:spcPts val="0"/>
              </a:spcBef>
              <a:spcAft>
                <a:spcPts val="0"/>
              </a:spcAft>
              <a:buSzPts val="1300"/>
              <a:buChar char="●"/>
            </a:pPr>
            <a:r>
              <a:rPr lang="en"/>
              <a:t>Combine, edit, rename, reorder, and delete commits</a:t>
            </a:r>
            <a:endParaRPr/>
          </a:p>
          <a:p>
            <a:pPr indent="-311150" lvl="0" marL="457200" rtl="0" algn="l">
              <a:spcBef>
                <a:spcPts val="0"/>
              </a:spcBef>
              <a:spcAft>
                <a:spcPts val="0"/>
              </a:spcAft>
              <a:buSzPts val="1300"/>
              <a:buChar char="●"/>
            </a:pPr>
            <a:r>
              <a:rPr lang="en"/>
              <a:t>You should rebase your feature before merging and pushing to dev</a:t>
            </a:r>
            <a:endParaRPr/>
          </a:p>
          <a:p>
            <a:pPr indent="-311150" lvl="0" marL="457200" rtl="0" algn="l">
              <a:spcBef>
                <a:spcPts val="0"/>
              </a:spcBef>
              <a:spcAft>
                <a:spcPts val="0"/>
              </a:spcAft>
              <a:buSzPts val="1300"/>
              <a:buChar char="●"/>
            </a:pPr>
            <a:r>
              <a:rPr b="1" lang="en"/>
              <a:t>NEVER</a:t>
            </a:r>
            <a:r>
              <a:rPr lang="en"/>
              <a:t> use on a public branch</a:t>
            </a:r>
            <a:endParaRPr/>
          </a:p>
          <a:p>
            <a:pPr indent="-298450" lvl="1" marL="914400" rtl="0" algn="l">
              <a:spcBef>
                <a:spcPts val="0"/>
              </a:spcBef>
              <a:spcAft>
                <a:spcPts val="0"/>
              </a:spcAft>
              <a:buSzPts val="1100"/>
              <a:buChar char="○"/>
            </a:pPr>
            <a:r>
              <a:rPr lang="en"/>
              <a:t>Don’t use on dev, qa, or prod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 Resolving</a:t>
            </a:r>
            <a:endParaRPr/>
          </a:p>
        </p:txBody>
      </p:sp>
      <p:sp>
        <p:nvSpPr>
          <p:cNvPr id="353" name="Google Shape;353;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Sometimes it’s better to resolve them manually</a:t>
            </a:r>
            <a:endParaRPr/>
          </a:p>
          <a:p>
            <a:pPr indent="-311150" lvl="0" marL="457200" rtl="0" algn="l">
              <a:spcBef>
                <a:spcPts val="0"/>
              </a:spcBef>
              <a:spcAft>
                <a:spcPts val="0"/>
              </a:spcAft>
              <a:buSzPts val="1300"/>
              <a:buChar char="●"/>
            </a:pPr>
            <a:r>
              <a:rPr lang="en"/>
              <a:t>Fix each file with conflict by removing the conflict markers</a:t>
            </a:r>
            <a:endParaRPr/>
          </a:p>
          <a:p>
            <a:pPr indent="-298450" lvl="1" marL="914400" rtl="0" algn="l">
              <a:spcBef>
                <a:spcPts val="0"/>
              </a:spcBef>
              <a:spcAft>
                <a:spcPts val="0"/>
              </a:spcAft>
              <a:buSzPts val="1100"/>
              <a:buAutoNum type="alphaLcPeriod"/>
            </a:pPr>
            <a:r>
              <a:rPr lang="en"/>
              <a:t>&gt;&gt;&gt;, ===, &lt;&lt;&lt;</a:t>
            </a:r>
            <a:endParaRPr/>
          </a:p>
          <a:p>
            <a:pPr indent="-311150" lvl="0" marL="457200" rtl="0" algn="l">
              <a:spcBef>
                <a:spcPts val="0"/>
              </a:spcBef>
              <a:spcAft>
                <a:spcPts val="0"/>
              </a:spcAft>
              <a:buSzPts val="1300"/>
              <a:buChar char="●"/>
            </a:pPr>
            <a:r>
              <a:rPr lang="en"/>
              <a:t>Commands:</a:t>
            </a:r>
            <a:endParaRPr/>
          </a:p>
          <a:p>
            <a:pPr indent="-298450" lvl="1" marL="914400" rtl="0" algn="l">
              <a:spcBef>
                <a:spcPts val="0"/>
              </a:spcBef>
              <a:spcAft>
                <a:spcPts val="0"/>
              </a:spcAft>
              <a:buSzPts val="1100"/>
              <a:buAutoNum type="alphaLcPeriod"/>
            </a:pPr>
            <a:r>
              <a:rPr lang="en"/>
              <a:t>git add *</a:t>
            </a:r>
            <a:endParaRPr/>
          </a:p>
          <a:p>
            <a:pPr indent="-298450" lvl="1" marL="914400" rtl="0" algn="l">
              <a:spcBef>
                <a:spcPts val="0"/>
              </a:spcBef>
              <a:spcAft>
                <a:spcPts val="0"/>
              </a:spcAft>
              <a:buSzPts val="1100"/>
              <a:buAutoNum type="alphaLcPeriod"/>
            </a:pPr>
            <a:r>
              <a:rPr lang="en"/>
              <a:t>git merge --continue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Merge Conflicts - Reducing</a:t>
            </a:r>
            <a:endParaRPr/>
          </a:p>
        </p:txBody>
      </p:sp>
      <p:sp>
        <p:nvSpPr>
          <p:cNvPr id="359" name="Google Shape;359;p4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Devs may sync their changes back to dev ASAP if they all are changing the same files</a:t>
            </a:r>
            <a:endParaRPr sz="1900"/>
          </a:p>
          <a:p>
            <a:pPr indent="-349250" lvl="0" marL="457200" rtl="0" algn="l">
              <a:spcBef>
                <a:spcPts val="0"/>
              </a:spcBef>
              <a:spcAft>
                <a:spcPts val="0"/>
              </a:spcAft>
              <a:buSzPts val="1900"/>
              <a:buChar char="●"/>
            </a:pPr>
            <a:r>
              <a:rPr lang="en" sz="1900"/>
              <a:t>Syncing your scaffolds ASAP makes it easier for future merges</a:t>
            </a:r>
            <a:endParaRPr sz="1900"/>
          </a:p>
          <a:p>
            <a:pPr indent="-349250" lvl="0" marL="457200" rtl="0" algn="l">
              <a:spcBef>
                <a:spcPts val="0"/>
              </a:spcBef>
              <a:spcAft>
                <a:spcPts val="0"/>
              </a:spcAft>
              <a:buSzPts val="1900"/>
              <a:buChar char="●"/>
            </a:pPr>
            <a:r>
              <a:rPr lang="en" sz="1900"/>
              <a:t>However, this is contrary to only having large commits in our remote repo</a:t>
            </a:r>
            <a:endParaRPr sz="1900"/>
          </a:p>
          <a:p>
            <a:pPr indent="-336550" lvl="1" marL="914400" rtl="0" algn="l">
              <a:spcBef>
                <a:spcPts val="0"/>
              </a:spcBef>
              <a:spcAft>
                <a:spcPts val="0"/>
              </a:spcAft>
              <a:buSzPts val="1700"/>
              <a:buChar char="○"/>
            </a:pPr>
            <a:r>
              <a:rPr lang="en" sz="1700"/>
              <a:t>Price we have to pay</a:t>
            </a: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Git Workflows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Managing Releases</a:t>
            </a:r>
            <a:endParaRPr/>
          </a:p>
        </p:txBody>
      </p:sp>
      <p:sp>
        <p:nvSpPr>
          <p:cNvPr id="370" name="Google Shape;370;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Usually dev only has all the features it exactly needs</a:t>
            </a:r>
            <a:endParaRPr/>
          </a:p>
          <a:p>
            <a:pPr indent="-311150" lvl="0" marL="457200" rtl="0" algn="l">
              <a:spcBef>
                <a:spcPts val="0"/>
              </a:spcBef>
              <a:spcAft>
                <a:spcPts val="0"/>
              </a:spcAft>
              <a:buSzPts val="1300"/>
              <a:buChar char="●"/>
            </a:pPr>
            <a:r>
              <a:rPr lang="en"/>
              <a:t>Tag this commit so it’s easier to keep track</a:t>
            </a:r>
            <a:endParaRPr/>
          </a:p>
          <a:p>
            <a:pPr indent="-311150" lvl="0" marL="457200" rtl="0" algn="l">
              <a:spcBef>
                <a:spcPts val="0"/>
              </a:spcBef>
              <a:spcAft>
                <a:spcPts val="0"/>
              </a:spcAft>
              <a:buSzPts val="1300"/>
              <a:buChar char="●"/>
            </a:pPr>
            <a:r>
              <a:rPr lang="en"/>
              <a:t>git tag -a v3.5.7 -m “Added stories and replies to comments.”</a:t>
            </a:r>
            <a:endParaRPr/>
          </a:p>
          <a:p>
            <a:pPr indent="-311150" lvl="0" marL="457200" rtl="0" algn="l">
              <a:spcBef>
                <a:spcPts val="0"/>
              </a:spcBef>
              <a:spcAft>
                <a:spcPts val="0"/>
              </a:spcAft>
              <a:buSzPts val="1300"/>
              <a:buChar char="●"/>
            </a:pPr>
            <a:r>
              <a:rPr lang="en"/>
              <a:t>git push origin v3.5.7</a:t>
            </a:r>
            <a:endParaRPr/>
          </a:p>
          <a:p>
            <a:pPr indent="-311150" lvl="0" marL="457200" rtl="0" algn="l">
              <a:spcBef>
                <a:spcPts val="0"/>
              </a:spcBef>
              <a:spcAft>
                <a:spcPts val="0"/>
              </a:spcAft>
              <a:buSzPts val="1300"/>
              <a:buChar char="●"/>
            </a:pPr>
            <a:r>
              <a:rPr lang="en"/>
              <a:t>Can use revert or cherry-pick to further manipulate commits in dev</a:t>
            </a:r>
            <a:endParaRPr/>
          </a:p>
          <a:p>
            <a:pPr indent="-298450" lvl="1" marL="914400" rtl="0" algn="l">
              <a:spcBef>
                <a:spcPts val="0"/>
              </a:spcBef>
              <a:spcAft>
                <a:spcPts val="0"/>
              </a:spcAft>
              <a:buSzPts val="1100"/>
              <a:buChar char="○"/>
            </a:pPr>
            <a:r>
              <a:rPr lang="en"/>
              <a:t>revert creates a commit that will undo a specific commit</a:t>
            </a:r>
            <a:endParaRPr/>
          </a:p>
          <a:p>
            <a:pPr indent="-298450" lvl="1" marL="914400" rtl="0" algn="l">
              <a:spcBef>
                <a:spcPts val="0"/>
              </a:spcBef>
              <a:spcAft>
                <a:spcPts val="0"/>
              </a:spcAft>
              <a:buSzPts val="1100"/>
              <a:buChar char="○"/>
            </a:pPr>
            <a:r>
              <a:rPr lang="en"/>
              <a:t>cherry-pick allows us to get commits from an unmerged/unfinished branch and apply it to dev</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Git Workflows</a:t>
            </a:r>
            <a:endParaRPr/>
          </a:p>
        </p:txBody>
      </p:sp>
      <p:sp>
        <p:nvSpPr>
          <p:cNvPr id="376" name="Google Shape;376;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Gitflow</a:t>
            </a:r>
            <a:endParaRPr/>
          </a:p>
          <a:p>
            <a:pPr indent="-311150" lvl="0" marL="457200" rtl="0" algn="l">
              <a:spcBef>
                <a:spcPts val="0"/>
              </a:spcBef>
              <a:spcAft>
                <a:spcPts val="0"/>
              </a:spcAft>
              <a:buSzPts val="1300"/>
              <a:buChar char="●"/>
            </a:pPr>
            <a:r>
              <a:rPr lang="en"/>
              <a:t>Trunk-based workflow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Workshop Flow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is Git?</a:t>
            </a:r>
            <a:endParaRPr/>
          </a:p>
          <a:p>
            <a:pPr indent="-311150" lvl="0" marL="457200" rtl="0" algn="l">
              <a:spcBef>
                <a:spcPts val="0"/>
              </a:spcBef>
              <a:spcAft>
                <a:spcPts val="0"/>
              </a:spcAft>
              <a:buSzPts val="1300"/>
              <a:buAutoNum type="arabicPeriod"/>
            </a:pPr>
            <a:r>
              <a:rPr lang="en"/>
              <a:t>Install &amp; Setup</a:t>
            </a:r>
            <a:endParaRPr/>
          </a:p>
          <a:p>
            <a:pPr indent="-311150" lvl="0" marL="457200" rtl="0" algn="l">
              <a:spcBef>
                <a:spcPts val="0"/>
              </a:spcBef>
              <a:spcAft>
                <a:spcPts val="0"/>
              </a:spcAft>
              <a:buSzPts val="1300"/>
              <a:buAutoNum type="arabicPeriod"/>
            </a:pPr>
            <a:r>
              <a:rPr lang="en"/>
              <a:t>Commits &amp; Branches</a:t>
            </a:r>
            <a:endParaRPr/>
          </a:p>
          <a:p>
            <a:pPr indent="-311150" lvl="0" marL="457200" rtl="0" algn="l">
              <a:spcBef>
                <a:spcPts val="0"/>
              </a:spcBef>
              <a:spcAft>
                <a:spcPts val="0"/>
              </a:spcAft>
              <a:buSzPts val="1300"/>
              <a:buAutoNum type="arabicPeriod"/>
            </a:pPr>
            <a:r>
              <a:rPr lang="en"/>
              <a:t>Git Config &amp; Aliases</a:t>
            </a:r>
            <a:endParaRPr/>
          </a:p>
          <a:p>
            <a:pPr indent="-311150" lvl="0" marL="457200" rtl="0" algn="l">
              <a:spcBef>
                <a:spcPts val="0"/>
              </a:spcBef>
              <a:spcAft>
                <a:spcPts val="0"/>
              </a:spcAft>
              <a:buSzPts val="1300"/>
              <a:buAutoNum type="arabicPeriod"/>
            </a:pPr>
            <a:r>
              <a:rPr lang="en"/>
              <a:t>Save Points During Development</a:t>
            </a:r>
            <a:endParaRPr/>
          </a:p>
          <a:p>
            <a:pPr indent="-311150" lvl="0" marL="457200" rtl="0" algn="l">
              <a:spcBef>
                <a:spcPts val="0"/>
              </a:spcBef>
              <a:spcAft>
                <a:spcPts val="0"/>
              </a:spcAft>
              <a:buSzPts val="1300"/>
              <a:buAutoNum type="arabicPeriod"/>
            </a:pPr>
            <a:r>
              <a:rPr lang="en"/>
              <a:t>Managing Commits to Tell a Story</a:t>
            </a:r>
            <a:endParaRPr/>
          </a:p>
          <a:p>
            <a:pPr indent="-311150" lvl="0" marL="457200" rtl="0" algn="l">
              <a:spcBef>
                <a:spcPts val="0"/>
              </a:spcBef>
              <a:spcAft>
                <a:spcPts val="0"/>
              </a:spcAft>
              <a:buSzPts val="1300"/>
              <a:buAutoNum type="arabicPeriod"/>
            </a:pPr>
            <a:r>
              <a:rPr lang="en"/>
              <a:t>Merge Conflicts</a:t>
            </a:r>
            <a:endParaRPr/>
          </a:p>
          <a:p>
            <a:pPr indent="-298450" lvl="1" marL="914400" rtl="0" algn="l">
              <a:spcBef>
                <a:spcPts val="0"/>
              </a:spcBef>
              <a:spcAft>
                <a:spcPts val="0"/>
              </a:spcAft>
              <a:buSzPts val="1100"/>
              <a:buAutoNum type="alphaLcPeriod"/>
            </a:pPr>
            <a:r>
              <a:rPr lang="en"/>
              <a:t>Resolving</a:t>
            </a:r>
            <a:endParaRPr/>
          </a:p>
          <a:p>
            <a:pPr indent="-298450" lvl="1" marL="914400" rtl="0" algn="l">
              <a:spcBef>
                <a:spcPts val="0"/>
              </a:spcBef>
              <a:spcAft>
                <a:spcPts val="0"/>
              </a:spcAft>
              <a:buSzPts val="1100"/>
              <a:buAutoNum type="alphaLcPeriod"/>
            </a:pPr>
            <a:r>
              <a:rPr lang="en"/>
              <a:t>Reducing</a:t>
            </a:r>
            <a:endParaRPr/>
          </a:p>
          <a:p>
            <a:pPr indent="-311150" lvl="0" marL="457200" rtl="0" algn="l">
              <a:spcBef>
                <a:spcPts val="0"/>
              </a:spcBef>
              <a:spcAft>
                <a:spcPts val="0"/>
              </a:spcAft>
              <a:buSzPts val="1300"/>
              <a:buAutoNum type="arabicPeriod"/>
            </a:pPr>
            <a:r>
              <a:rPr lang="en"/>
              <a:t>Managing Releases</a:t>
            </a:r>
            <a:endParaRPr/>
          </a:p>
          <a:p>
            <a:pPr indent="-311150" lvl="0" marL="457200" rtl="0" algn="l">
              <a:spcBef>
                <a:spcPts val="0"/>
              </a:spcBef>
              <a:spcAft>
                <a:spcPts val="0"/>
              </a:spcAft>
              <a:buSzPts val="1300"/>
              <a:buAutoNum type="arabicPeriod"/>
            </a:pPr>
            <a:r>
              <a:rPr lang="en"/>
              <a:t>Team Git Workflows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Gitflow</a:t>
            </a:r>
            <a:endParaRPr/>
          </a:p>
        </p:txBody>
      </p:sp>
      <p:sp>
        <p:nvSpPr>
          <p:cNvPr id="382" name="Google Shape;382;p52"/>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Having separate branches for each environment</a:t>
            </a:r>
            <a:endParaRPr/>
          </a:p>
          <a:p>
            <a:pPr indent="-311150" lvl="0" marL="457200" rtl="0" algn="l">
              <a:spcBef>
                <a:spcPts val="0"/>
              </a:spcBef>
              <a:spcAft>
                <a:spcPts val="0"/>
              </a:spcAft>
              <a:buSzPts val="1300"/>
              <a:buChar char="●"/>
            </a:pPr>
            <a:r>
              <a:rPr lang="en"/>
              <a:t>Easier to track which versions of code are in each environments</a:t>
            </a:r>
            <a:endParaRPr/>
          </a:p>
          <a:p>
            <a:pPr indent="-311150" lvl="0" marL="457200" rtl="0" algn="l">
              <a:spcBef>
                <a:spcPts val="0"/>
              </a:spcBef>
              <a:spcAft>
                <a:spcPts val="0"/>
              </a:spcAft>
              <a:buSzPts val="1300"/>
              <a:buChar char="●"/>
            </a:pPr>
            <a:r>
              <a:rPr lang="en"/>
              <a:t>Features are only merged once they’re finished</a:t>
            </a:r>
            <a:endParaRPr/>
          </a:p>
        </p:txBody>
      </p:sp>
      <p:sp>
        <p:nvSpPr>
          <p:cNvPr id="383" name="Google Shape;383;p52"/>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4" name="Google Shape;384;p52"/>
          <p:cNvPicPr preferRelativeResize="0"/>
          <p:nvPr/>
        </p:nvPicPr>
        <p:blipFill>
          <a:blip r:embed="rId3">
            <a:alphaModFix/>
          </a:blip>
          <a:stretch>
            <a:fillRect/>
          </a:stretch>
        </p:blipFill>
        <p:spPr>
          <a:xfrm>
            <a:off x="4933225" y="1932504"/>
            <a:ext cx="3403199" cy="218129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Trunk-Based Workflow</a:t>
            </a:r>
            <a:endParaRPr/>
          </a:p>
        </p:txBody>
      </p:sp>
      <p:sp>
        <p:nvSpPr>
          <p:cNvPr id="390" name="Google Shape;390;p5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Characterized by short-lived branches</a:t>
            </a:r>
            <a:endParaRPr/>
          </a:p>
          <a:p>
            <a:pPr indent="-311150" lvl="0" marL="457200" rtl="0" algn="l">
              <a:spcBef>
                <a:spcPts val="0"/>
              </a:spcBef>
              <a:spcAft>
                <a:spcPts val="0"/>
              </a:spcAft>
              <a:buSzPts val="1300"/>
              <a:buChar char="●"/>
            </a:pPr>
            <a:r>
              <a:rPr lang="en"/>
              <a:t>Usually used in conjunction with CI/CD</a:t>
            </a:r>
            <a:endParaRPr/>
          </a:p>
        </p:txBody>
      </p:sp>
      <p:sp>
        <p:nvSpPr>
          <p:cNvPr id="391" name="Google Shape;391;p53"/>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53"/>
          <p:cNvPicPr preferRelativeResize="0"/>
          <p:nvPr/>
        </p:nvPicPr>
        <p:blipFill>
          <a:blip r:embed="rId3">
            <a:alphaModFix/>
          </a:blip>
          <a:stretch>
            <a:fillRect/>
          </a:stretch>
        </p:blipFill>
        <p:spPr>
          <a:xfrm>
            <a:off x="4933224" y="2069333"/>
            <a:ext cx="3403201" cy="190764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98" name="Google Shape;398;p5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Git CLI allows full functionality</a:t>
            </a:r>
            <a:endParaRPr/>
          </a:p>
          <a:p>
            <a:pPr indent="-298450" lvl="1" marL="914400" rtl="0" algn="l">
              <a:spcBef>
                <a:spcPts val="0"/>
              </a:spcBef>
              <a:spcAft>
                <a:spcPts val="0"/>
              </a:spcAft>
              <a:buSzPts val="1100"/>
              <a:buChar char="○"/>
            </a:pPr>
            <a:r>
              <a:rPr lang="en"/>
              <a:t>Git Aliases</a:t>
            </a:r>
            <a:endParaRPr/>
          </a:p>
          <a:p>
            <a:pPr indent="-311150" lvl="0" marL="457200" rtl="0" algn="l">
              <a:spcBef>
                <a:spcPts val="0"/>
              </a:spcBef>
              <a:spcAft>
                <a:spcPts val="0"/>
              </a:spcAft>
              <a:buSzPts val="1300"/>
              <a:buChar char="●"/>
            </a:pPr>
            <a:r>
              <a:rPr lang="en"/>
              <a:t>Personal Git Workflows</a:t>
            </a:r>
            <a:endParaRPr/>
          </a:p>
          <a:p>
            <a:pPr indent="-298450" lvl="1" marL="914400" rtl="0" algn="l">
              <a:spcBef>
                <a:spcPts val="0"/>
              </a:spcBef>
              <a:spcAft>
                <a:spcPts val="0"/>
              </a:spcAft>
              <a:buSzPts val="1100"/>
              <a:buChar char="○"/>
            </a:pPr>
            <a:r>
              <a:rPr lang="en"/>
              <a:t>Save Points</a:t>
            </a:r>
            <a:endParaRPr/>
          </a:p>
          <a:p>
            <a:pPr indent="-298450" lvl="1" marL="914400" rtl="0" algn="l">
              <a:spcBef>
                <a:spcPts val="0"/>
              </a:spcBef>
              <a:spcAft>
                <a:spcPts val="0"/>
              </a:spcAft>
              <a:buSzPts val="1100"/>
              <a:buChar char="○"/>
            </a:pPr>
            <a:r>
              <a:rPr lang="en"/>
              <a:t>Editing History - Rebase</a:t>
            </a:r>
            <a:endParaRPr/>
          </a:p>
          <a:p>
            <a:pPr indent="-298450" lvl="1" marL="914400" rtl="0" algn="l">
              <a:spcBef>
                <a:spcPts val="0"/>
              </a:spcBef>
              <a:spcAft>
                <a:spcPts val="0"/>
              </a:spcAft>
              <a:buSzPts val="1100"/>
              <a:buChar char="○"/>
            </a:pPr>
            <a:r>
              <a:rPr lang="en"/>
              <a:t>Merge Conflicts</a:t>
            </a:r>
            <a:endParaRPr/>
          </a:p>
          <a:p>
            <a:pPr indent="-311150" lvl="0" marL="457200" rtl="0" algn="l">
              <a:spcBef>
                <a:spcPts val="0"/>
              </a:spcBef>
              <a:spcAft>
                <a:spcPts val="0"/>
              </a:spcAft>
              <a:buSzPts val="1300"/>
              <a:buChar char="●"/>
            </a:pPr>
            <a:r>
              <a:rPr lang="en"/>
              <a:t>Team Git Workflows</a:t>
            </a:r>
            <a:endParaRPr/>
          </a:p>
          <a:p>
            <a:pPr indent="-298450" lvl="1" marL="914400" rtl="0" algn="l">
              <a:spcBef>
                <a:spcPts val="0"/>
              </a:spcBef>
              <a:spcAft>
                <a:spcPts val="0"/>
              </a:spcAft>
              <a:buSzPts val="1100"/>
              <a:buChar char="○"/>
            </a:pPr>
            <a:r>
              <a:rPr lang="en"/>
              <a:t>Managing Releases</a:t>
            </a:r>
            <a:endParaRPr/>
          </a:p>
          <a:p>
            <a:pPr indent="-298450" lvl="2" marL="1371600" rtl="0" algn="l">
              <a:spcBef>
                <a:spcPts val="0"/>
              </a:spcBef>
              <a:spcAft>
                <a:spcPts val="0"/>
              </a:spcAft>
              <a:buSzPts val="1100"/>
              <a:buChar char="■"/>
            </a:pPr>
            <a:r>
              <a:rPr lang="en"/>
              <a:t>revert and cherry-pick</a:t>
            </a:r>
            <a:endParaRPr/>
          </a:p>
          <a:p>
            <a:pPr indent="-298450" lvl="1" marL="914400" rtl="0" algn="l">
              <a:spcBef>
                <a:spcPts val="0"/>
              </a:spcBef>
              <a:spcAft>
                <a:spcPts val="0"/>
              </a:spcAft>
              <a:buSzPts val="1100"/>
              <a:buChar char="○"/>
            </a:pPr>
            <a:r>
              <a:rPr lang="en"/>
              <a:t>Gitflow</a:t>
            </a:r>
            <a:endParaRPr/>
          </a:p>
          <a:p>
            <a:pPr indent="-298450" lvl="1" marL="914400" rtl="0" algn="l">
              <a:spcBef>
                <a:spcPts val="0"/>
              </a:spcBef>
              <a:spcAft>
                <a:spcPts val="0"/>
              </a:spcAft>
              <a:buSzPts val="1100"/>
              <a:buChar char="○"/>
            </a:pPr>
            <a:r>
              <a:rPr lang="en"/>
              <a:t>Trunk-based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Git?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Source Control Management (SCM)</a:t>
            </a:r>
            <a:endParaRPr/>
          </a:p>
          <a:p>
            <a:pPr indent="-298450" lvl="1" marL="914400" rtl="0" algn="l">
              <a:spcBef>
                <a:spcPts val="0"/>
              </a:spcBef>
              <a:spcAft>
                <a:spcPts val="0"/>
              </a:spcAft>
              <a:buSzPts val="1100"/>
              <a:buChar char="○"/>
            </a:pPr>
            <a:r>
              <a:rPr lang="en" sz="1300"/>
              <a:t>Tracks and manages changes to code</a:t>
            </a:r>
            <a:endParaRPr/>
          </a:p>
          <a:p>
            <a:pPr indent="-311150" lvl="0" marL="457200" rtl="0" algn="l">
              <a:spcBef>
                <a:spcPts val="0"/>
              </a:spcBef>
              <a:spcAft>
                <a:spcPts val="0"/>
              </a:spcAft>
              <a:buSzPts val="1300"/>
              <a:buChar char="●"/>
            </a:pPr>
            <a:r>
              <a:rPr lang="en"/>
              <a:t>OR Version Control System (VCS)</a:t>
            </a:r>
            <a:endParaRPr/>
          </a:p>
          <a:p>
            <a:pPr indent="-298450" lvl="1" marL="914400" rtl="0" algn="l">
              <a:spcBef>
                <a:spcPts val="0"/>
              </a:spcBef>
              <a:spcAft>
                <a:spcPts val="0"/>
              </a:spcAft>
              <a:buSzPts val="1100"/>
              <a:buChar char="○"/>
            </a:pPr>
            <a:r>
              <a:rPr lang="en"/>
              <a:t>Allows handling of different versions</a:t>
            </a:r>
            <a:endParaRPr/>
          </a:p>
          <a:p>
            <a:pPr indent="-311150" lvl="0" marL="457200" rtl="0" algn="l">
              <a:spcBef>
                <a:spcPts val="0"/>
              </a:spcBef>
              <a:spcAft>
                <a:spcPts val="0"/>
              </a:spcAft>
              <a:buSzPts val="1300"/>
              <a:buChar char="●"/>
            </a:pPr>
            <a:r>
              <a:rPr lang="en"/>
              <a:t>Allows collaboration between developers</a:t>
            </a:r>
            <a:endParaRPr/>
          </a:p>
          <a:p>
            <a:pPr indent="-298450" lvl="1" marL="914400" rtl="0" algn="l">
              <a:spcBef>
                <a:spcPts val="0"/>
              </a:spcBef>
              <a:spcAft>
                <a:spcPts val="0"/>
              </a:spcAft>
              <a:buSzPts val="1100"/>
              <a:buChar char="○"/>
            </a:pPr>
            <a:r>
              <a:rPr lang="en"/>
              <a:t>Infamously riddled with difficult merge conflicts</a:t>
            </a:r>
            <a:endParaRPr/>
          </a:p>
          <a:p>
            <a:pPr indent="-311150" lvl="0" marL="457200" rtl="0" algn="l">
              <a:spcBef>
                <a:spcPts val="0"/>
              </a:spcBef>
              <a:spcAft>
                <a:spcPts val="0"/>
              </a:spcAft>
              <a:buSzPts val="1300"/>
              <a:buChar char="●"/>
            </a:pPr>
            <a:r>
              <a:rPr lang="en" sz="1300"/>
              <a:t>Distributed SCM/VCS</a:t>
            </a:r>
            <a:endParaRPr sz="1300"/>
          </a:p>
          <a:p>
            <a:pPr indent="-298450" lvl="2" marL="1371600" rtl="0" algn="l">
              <a:spcBef>
                <a:spcPts val="0"/>
              </a:spcBef>
              <a:spcAft>
                <a:spcPts val="0"/>
              </a:spcAft>
              <a:buSzPts val="1100"/>
              <a:buChar char="■"/>
            </a:pPr>
            <a:r>
              <a:rPr lang="en" sz="1300"/>
              <a:t>Whole repo lives in each local, and just sync through a remote repo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Commits?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Snapshots of your code base</a:t>
            </a:r>
            <a:endParaRPr/>
          </a:p>
          <a:p>
            <a:pPr indent="-311150" lvl="0" marL="457200" rtl="0" algn="l">
              <a:spcBef>
                <a:spcPts val="0"/>
              </a:spcBef>
              <a:spcAft>
                <a:spcPts val="0"/>
              </a:spcAft>
              <a:buSzPts val="1300"/>
              <a:buChar char="●"/>
            </a:pPr>
            <a:r>
              <a:rPr lang="en"/>
              <a:t>You can always go back to any specific commit</a:t>
            </a:r>
            <a:endParaRPr/>
          </a:p>
          <a:p>
            <a:pPr indent="-311150" lvl="0" marL="457200" rtl="0" algn="l">
              <a:spcBef>
                <a:spcPts val="0"/>
              </a:spcBef>
              <a:spcAft>
                <a:spcPts val="0"/>
              </a:spcAft>
              <a:buSzPts val="1300"/>
              <a:buChar char="●"/>
            </a:pPr>
            <a:r>
              <a:rPr lang="en"/>
              <a:t>Unique ID is made by hashing the contents, date, time, and etc.</a:t>
            </a:r>
            <a:endParaRPr/>
          </a:p>
          <a:p>
            <a:pPr indent="-298450" lvl="1" marL="914400" rtl="0" algn="l">
              <a:spcBef>
                <a:spcPts val="0"/>
              </a:spcBef>
              <a:spcAft>
                <a:spcPts val="0"/>
              </a:spcAft>
              <a:buSzPts val="1100"/>
              <a:buChar char="○"/>
            </a:pPr>
            <a:r>
              <a:rPr lang="en"/>
              <a:t>You can have exactly the same code base but different commits</a:t>
            </a:r>
            <a:endParaRPr/>
          </a:p>
          <a:p>
            <a:pPr indent="-311150" lvl="0" marL="457200" rtl="0" algn="l">
              <a:spcBef>
                <a:spcPts val="0"/>
              </a:spcBef>
              <a:spcAft>
                <a:spcPts val="0"/>
              </a:spcAft>
              <a:buSzPts val="1300"/>
              <a:buChar char="●"/>
            </a:pPr>
            <a:r>
              <a:rPr lang="en"/>
              <a:t>Let’s treat it as the indivisible unit of work</a:t>
            </a:r>
            <a:endParaRPr/>
          </a:p>
        </p:txBody>
      </p:sp>
      <p:pic>
        <p:nvPicPr>
          <p:cNvPr id="166" name="Google Shape;166;p18"/>
          <p:cNvPicPr preferRelativeResize="0"/>
          <p:nvPr/>
        </p:nvPicPr>
        <p:blipFill>
          <a:blip r:embed="rId3">
            <a:alphaModFix/>
          </a:blip>
          <a:stretch>
            <a:fillRect/>
          </a:stretch>
        </p:blipFill>
        <p:spPr>
          <a:xfrm>
            <a:off x="1297500" y="3524725"/>
            <a:ext cx="7003949" cy="95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Branches</a:t>
            </a:r>
            <a:endParaRPr/>
          </a:p>
        </p:txBody>
      </p:sp>
      <p:sp>
        <p:nvSpPr>
          <p:cNvPr id="172" name="Google Shape;172;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Lightweight, movable pointer to a commit</a:t>
            </a:r>
            <a:endParaRPr/>
          </a:p>
          <a:p>
            <a:pPr indent="-311150" lvl="0" marL="457200" rtl="0" algn="l">
              <a:spcBef>
                <a:spcPts val="0"/>
              </a:spcBef>
              <a:spcAft>
                <a:spcPts val="0"/>
              </a:spcAft>
              <a:buSzPts val="1300"/>
              <a:buChar char="●"/>
            </a:pPr>
            <a:r>
              <a:rPr lang="en"/>
              <a:t>Line of development</a:t>
            </a:r>
            <a:endParaRPr/>
          </a:p>
        </p:txBody>
      </p:sp>
      <p:sp>
        <p:nvSpPr>
          <p:cNvPr id="173" name="Google Shape;173;p19"/>
          <p:cNvSpPr txBox="1"/>
          <p:nvPr>
            <p:ph idx="2" type="body"/>
          </p:nvPr>
        </p:nvSpPr>
        <p:spPr>
          <a:xfrm>
            <a:off x="4933221" y="1567550"/>
            <a:ext cx="3403200" cy="2911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rot="-5400000">
            <a:off x="5175463" y="2599938"/>
            <a:ext cx="2918725" cy="84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Example of Git Branches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1297500" y="1675513"/>
            <a:ext cx="7038900" cy="269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Example of Git Branches</a:t>
            </a:r>
            <a:endParaRPr/>
          </a:p>
        </p:txBody>
      </p:sp>
      <p:sp>
        <p:nvSpPr>
          <p:cNvPr id="187" name="Google Shape;187;p2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8" name="Google Shape;188;p2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1"/>
          <p:cNvPicPr preferRelativeResize="0"/>
          <p:nvPr/>
        </p:nvPicPr>
        <p:blipFill>
          <a:blip r:embed="rId3">
            <a:alphaModFix/>
          </a:blip>
          <a:stretch>
            <a:fillRect/>
          </a:stretch>
        </p:blipFill>
        <p:spPr>
          <a:xfrm>
            <a:off x="1297500" y="2371588"/>
            <a:ext cx="3403200" cy="1303124"/>
          </a:xfrm>
          <a:prstGeom prst="rect">
            <a:avLst/>
          </a:prstGeom>
          <a:noFill/>
          <a:ln>
            <a:noFill/>
          </a:ln>
        </p:spPr>
      </p:pic>
      <p:pic>
        <p:nvPicPr>
          <p:cNvPr id="190" name="Google Shape;190;p21"/>
          <p:cNvPicPr preferRelativeResize="0"/>
          <p:nvPr/>
        </p:nvPicPr>
        <p:blipFill>
          <a:blip r:embed="rId4">
            <a:alphaModFix/>
          </a:blip>
          <a:stretch>
            <a:fillRect/>
          </a:stretch>
        </p:blipFill>
        <p:spPr>
          <a:xfrm>
            <a:off x="4933228" y="2217125"/>
            <a:ext cx="3403200" cy="1612042"/>
          </a:xfrm>
          <a:prstGeom prst="rect">
            <a:avLst/>
          </a:prstGeom>
          <a:noFill/>
          <a:ln>
            <a:noFill/>
          </a:ln>
        </p:spPr>
      </p:pic>
      <p:sp>
        <p:nvSpPr>
          <p:cNvPr id="191" name="Google Shape;191;p21"/>
          <p:cNvSpPr/>
          <p:nvPr/>
        </p:nvSpPr>
        <p:spPr>
          <a:xfrm>
            <a:off x="5017300" y="2243381"/>
            <a:ext cx="1143000" cy="980600"/>
          </a:xfrm>
          <a:custGeom>
            <a:rect b="b" l="l" r="r" t="t"/>
            <a:pathLst>
              <a:path extrusionOk="0" h="39224" w="45720">
                <a:moveTo>
                  <a:pt x="0" y="2467"/>
                </a:moveTo>
                <a:cubicBezTo>
                  <a:pt x="3810" y="2483"/>
                  <a:pt x="19018" y="-3137"/>
                  <a:pt x="22860" y="2562"/>
                </a:cubicBezTo>
                <a:cubicBezTo>
                  <a:pt x="26702" y="8261"/>
                  <a:pt x="19240" y="30963"/>
                  <a:pt x="23050" y="36662"/>
                </a:cubicBezTo>
                <a:cubicBezTo>
                  <a:pt x="26860" y="42361"/>
                  <a:pt x="41942" y="36741"/>
                  <a:pt x="45720" y="36757"/>
                </a:cubicBezTo>
              </a:path>
            </a:pathLst>
          </a:custGeom>
          <a:noFill/>
          <a:ln cap="flat" cmpd="sng" w="9525">
            <a:solidFill>
              <a:srgbClr val="FF00FF"/>
            </a:solidFill>
            <a:prstDash val="solid"/>
            <a:round/>
            <a:headEnd len="med" w="med" type="none"/>
            <a:tailEnd len="med" w="med" type="stealth"/>
          </a:ln>
        </p:spPr>
      </p:sp>
      <p:sp>
        <p:nvSpPr>
          <p:cNvPr id="192" name="Google Shape;192;p21"/>
          <p:cNvSpPr/>
          <p:nvPr/>
        </p:nvSpPr>
        <p:spPr>
          <a:xfrm>
            <a:off x="1312075" y="3095625"/>
            <a:ext cx="189100" cy="516725"/>
          </a:xfrm>
          <a:custGeom>
            <a:rect b="b" l="l" r="r" t="t"/>
            <a:pathLst>
              <a:path extrusionOk="0" h="20669" w="7564">
                <a:moveTo>
                  <a:pt x="0" y="20669"/>
                </a:moveTo>
                <a:cubicBezTo>
                  <a:pt x="619" y="19494"/>
                  <a:pt x="3080" y="15367"/>
                  <a:pt x="3715" y="13621"/>
                </a:cubicBezTo>
                <a:cubicBezTo>
                  <a:pt x="4350" y="11875"/>
                  <a:pt x="3223" y="11907"/>
                  <a:pt x="3810" y="10192"/>
                </a:cubicBezTo>
                <a:cubicBezTo>
                  <a:pt x="4397" y="8478"/>
                  <a:pt x="6636" y="5033"/>
                  <a:pt x="7239" y="3334"/>
                </a:cubicBezTo>
                <a:cubicBezTo>
                  <a:pt x="7842" y="1635"/>
                  <a:pt x="7397" y="556"/>
                  <a:pt x="7429" y="0"/>
                </a:cubicBezTo>
              </a:path>
            </a:pathLst>
          </a:custGeom>
          <a:noFill/>
          <a:ln cap="flat" cmpd="sng" w="9525">
            <a:solidFill>
              <a:srgbClr val="FF00FF"/>
            </a:solidFill>
            <a:prstDash val="solid"/>
            <a:round/>
            <a:headEnd len="med" w="med" type="none"/>
            <a:tailEnd len="med" w="med" type="stealth"/>
          </a:ln>
        </p:spPr>
      </p:sp>
      <p:sp>
        <p:nvSpPr>
          <p:cNvPr id="193" name="Google Shape;193;p21"/>
          <p:cNvSpPr/>
          <p:nvPr/>
        </p:nvSpPr>
        <p:spPr>
          <a:xfrm>
            <a:off x="5014925" y="2269947"/>
            <a:ext cx="2578875" cy="649550"/>
          </a:xfrm>
          <a:custGeom>
            <a:rect b="b" l="l" r="r" t="t"/>
            <a:pathLst>
              <a:path extrusionOk="0" h="25982" w="103155">
                <a:moveTo>
                  <a:pt x="0" y="1690"/>
                </a:moveTo>
                <a:cubicBezTo>
                  <a:pt x="3842" y="1690"/>
                  <a:pt x="19193" y="-2072"/>
                  <a:pt x="23050" y="1690"/>
                </a:cubicBezTo>
                <a:cubicBezTo>
                  <a:pt x="26908" y="5452"/>
                  <a:pt x="9794" y="20486"/>
                  <a:pt x="23145" y="24264"/>
                </a:cubicBezTo>
                <a:cubicBezTo>
                  <a:pt x="36496" y="28042"/>
                  <a:pt x="89820" y="24343"/>
                  <a:pt x="103155" y="24359"/>
                </a:cubicBezTo>
              </a:path>
            </a:pathLst>
          </a:custGeom>
          <a:noFill/>
          <a:ln cap="flat" cmpd="sng" w="9525">
            <a:solidFill>
              <a:srgbClr val="00FF00"/>
            </a:solidFill>
            <a:prstDash val="solid"/>
            <a:round/>
            <a:headEnd len="med" w="med" type="none"/>
            <a:tailEnd len="med" w="med" type="stealth"/>
          </a:ln>
        </p:spPr>
      </p:sp>
      <p:sp>
        <p:nvSpPr>
          <p:cNvPr id="194" name="Google Shape;194;p21"/>
          <p:cNvSpPr/>
          <p:nvPr/>
        </p:nvSpPr>
        <p:spPr>
          <a:xfrm>
            <a:off x="1321600" y="2662250"/>
            <a:ext cx="94300" cy="945350"/>
          </a:xfrm>
          <a:custGeom>
            <a:rect b="b" l="l" r="r" t="t"/>
            <a:pathLst>
              <a:path extrusionOk="0" h="37814" w="3772">
                <a:moveTo>
                  <a:pt x="0" y="37814"/>
                </a:moveTo>
                <a:cubicBezTo>
                  <a:pt x="587" y="36671"/>
                  <a:pt x="2953" y="37258"/>
                  <a:pt x="3524" y="30956"/>
                </a:cubicBezTo>
                <a:cubicBezTo>
                  <a:pt x="4096" y="24654"/>
                  <a:pt x="3445" y="5159"/>
                  <a:pt x="3429" y="0"/>
                </a:cubicBezTo>
              </a:path>
            </a:pathLst>
          </a:custGeom>
          <a:noFill/>
          <a:ln cap="flat" cmpd="sng" w="9525">
            <a:solidFill>
              <a:srgbClr val="00FF00"/>
            </a:solidFill>
            <a:prstDash val="solid"/>
            <a:round/>
            <a:headEnd len="med" w="med" type="none"/>
            <a:tailEnd len="med" w="med" type="stealth"/>
          </a:ln>
        </p:spPr>
      </p:sp>
      <p:sp>
        <p:nvSpPr>
          <p:cNvPr id="195" name="Google Shape;195;p21"/>
          <p:cNvSpPr/>
          <p:nvPr/>
        </p:nvSpPr>
        <p:spPr>
          <a:xfrm>
            <a:off x="4785428" y="2316950"/>
            <a:ext cx="3377500" cy="293000"/>
          </a:xfrm>
          <a:custGeom>
            <a:rect b="b" l="l" r="r" t="t"/>
            <a:pathLst>
              <a:path extrusionOk="0" h="11720" w="135100">
                <a:moveTo>
                  <a:pt x="9275" y="0"/>
                </a:moveTo>
                <a:cubicBezTo>
                  <a:pt x="9291" y="1826"/>
                  <a:pt x="-11601" y="9160"/>
                  <a:pt x="9370" y="10954"/>
                </a:cubicBezTo>
                <a:cubicBezTo>
                  <a:pt x="30341" y="12748"/>
                  <a:pt x="114145" y="10796"/>
                  <a:pt x="135100" y="10764"/>
                </a:cubicBezTo>
              </a:path>
            </a:pathLst>
          </a:custGeom>
          <a:noFill/>
          <a:ln cap="flat" cmpd="sng" w="9525">
            <a:solidFill>
              <a:srgbClr val="0000FF"/>
            </a:solidFill>
            <a:prstDash val="solid"/>
            <a:round/>
            <a:headEnd len="med" w="med" type="none"/>
            <a:tailEnd len="med" w="med" type="stealth"/>
          </a:ln>
        </p:spPr>
      </p:sp>
      <p:cxnSp>
        <p:nvCxnSpPr>
          <p:cNvPr id="196" name="Google Shape;196;p21"/>
          <p:cNvCxnSpPr/>
          <p:nvPr/>
        </p:nvCxnSpPr>
        <p:spPr>
          <a:xfrm rot="10800000">
            <a:off x="1321600" y="2488325"/>
            <a:ext cx="0" cy="1114500"/>
          </a:xfrm>
          <a:prstGeom prst="straightConnector1">
            <a:avLst/>
          </a:prstGeom>
          <a:noFill/>
          <a:ln cap="flat" cmpd="sng" w="9525">
            <a:solidFill>
              <a:srgbClr val="0000FF"/>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