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A1A8-7D28-4CAA-BC04-F822B3750552}" type="datetimeFigureOut">
              <a:rPr lang="tr-TR" smtClean="0"/>
              <a:pPr/>
              <a:t>30.06.2022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98C3-2257-403F-879A-0CB62A836F3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 2228 </a:t>
            </a:r>
            <a:r>
              <a:rPr lang="tr-TR" dirty="0" smtClean="0"/>
              <a:t>– </a:t>
            </a:r>
            <a:r>
              <a:rPr lang="en-US" smtClean="0"/>
              <a:t>C++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en-US" dirty="0">
                <a:solidFill>
                  <a:srgbClr val="0070C0"/>
                </a:solidFill>
              </a:rPr>
              <a:t>Declaring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6612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>
                <a:solidFill>
                  <a:srgbClr val="7030A0"/>
                </a:solidFill>
              </a:rPr>
              <a:t>#</a:t>
            </a:r>
            <a:r>
              <a:rPr lang="tr-TR" dirty="0" err="1">
                <a:solidFill>
                  <a:srgbClr val="7030A0"/>
                </a:solidFill>
              </a:rPr>
              <a:t>include</a:t>
            </a:r>
            <a:r>
              <a:rPr lang="tr-TR" dirty="0">
                <a:solidFill>
                  <a:srgbClr val="7030A0"/>
                </a:solidFill>
              </a:rPr>
              <a:t> &lt;</a:t>
            </a:r>
            <a:r>
              <a:rPr lang="tr-TR" dirty="0" err="1">
                <a:solidFill>
                  <a:srgbClr val="7030A0"/>
                </a:solidFill>
              </a:rPr>
              <a:t>iostream</a:t>
            </a:r>
            <a:r>
              <a:rPr lang="tr-TR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using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namespace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/>
              <a:t>std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 ()</a:t>
            </a:r>
          </a:p>
          <a:p>
            <a:pPr>
              <a:buNone/>
            </a:pPr>
            <a:r>
              <a:rPr lang="tr-TR" dirty="0"/>
              <a:t>{</a:t>
            </a:r>
          </a:p>
          <a:p>
            <a:pPr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</a:t>
            </a:r>
            <a:r>
              <a:rPr lang="tr-TR" dirty="0" err="1"/>
              <a:t>firstvalue</a:t>
            </a:r>
            <a:r>
              <a:rPr lang="tr-TR" dirty="0"/>
              <a:t>, </a:t>
            </a:r>
            <a:r>
              <a:rPr lang="tr-TR" dirty="0" err="1"/>
              <a:t>secondvalue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r>
              <a:rPr lang="tr-TR" dirty="0" err="1">
                <a:solidFill>
                  <a:srgbClr val="0070C0"/>
                </a:solidFill>
              </a:rPr>
              <a:t>int</a:t>
            </a:r>
            <a:r>
              <a:rPr lang="tr-TR" dirty="0"/>
              <a:t> * </a:t>
            </a:r>
            <a:r>
              <a:rPr lang="tr-TR" dirty="0" err="1"/>
              <a:t>mypointer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/>
              <a:t>mypointer</a:t>
            </a:r>
            <a:r>
              <a:rPr lang="tr-TR" dirty="0"/>
              <a:t> = &amp;</a:t>
            </a:r>
            <a:r>
              <a:rPr lang="tr-TR" dirty="0" err="1"/>
              <a:t>firstvalue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/>
              <a:t>     *</a:t>
            </a:r>
            <a:r>
              <a:rPr lang="tr-TR" dirty="0" err="1"/>
              <a:t>mypointer</a:t>
            </a:r>
            <a:r>
              <a:rPr lang="tr-TR" dirty="0"/>
              <a:t> = 10;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/>
              <a:t>mypointer</a:t>
            </a:r>
            <a:r>
              <a:rPr lang="tr-TR" dirty="0"/>
              <a:t> = &amp;</a:t>
            </a:r>
            <a:r>
              <a:rPr lang="tr-TR" dirty="0" err="1"/>
              <a:t>secondvalue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/>
              <a:t>     *</a:t>
            </a:r>
            <a:r>
              <a:rPr lang="tr-TR" dirty="0" err="1"/>
              <a:t>mypointer</a:t>
            </a:r>
            <a:r>
              <a:rPr lang="tr-TR" dirty="0"/>
              <a:t> = 20;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 err="1">
                <a:solidFill>
                  <a:srgbClr val="C00000"/>
                </a:solidFill>
              </a:rPr>
              <a:t>firstvalue</a:t>
            </a:r>
            <a:r>
              <a:rPr lang="en-US" dirty="0">
                <a:solidFill>
                  <a:srgbClr val="C00000"/>
                </a:solidFill>
              </a:rPr>
              <a:t> is " </a:t>
            </a:r>
            <a:r>
              <a:rPr lang="en-US" dirty="0"/>
              <a:t>&lt;&lt; </a:t>
            </a:r>
            <a:r>
              <a:rPr lang="en-US" dirty="0" err="1"/>
              <a:t>firstvalue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tr-TR" dirty="0"/>
              <a:t>     </a:t>
            </a:r>
            <a:r>
              <a:rPr lang="tr-TR" dirty="0" err="1"/>
              <a:t>cout</a:t>
            </a:r>
            <a:r>
              <a:rPr lang="tr-TR" dirty="0"/>
              <a:t> &lt;&lt; </a:t>
            </a:r>
            <a:r>
              <a:rPr lang="tr-TR" dirty="0">
                <a:solidFill>
                  <a:srgbClr val="C00000"/>
                </a:solidFill>
              </a:rPr>
              <a:t>"</a:t>
            </a:r>
            <a:r>
              <a:rPr lang="tr-TR" dirty="0" err="1">
                <a:solidFill>
                  <a:srgbClr val="C00000"/>
                </a:solidFill>
              </a:rPr>
              <a:t>secondvalue</a:t>
            </a:r>
            <a:r>
              <a:rPr lang="tr-TR" dirty="0">
                <a:solidFill>
                  <a:srgbClr val="C00000"/>
                </a:solidFill>
              </a:rPr>
              <a:t> is " </a:t>
            </a:r>
            <a:r>
              <a:rPr lang="tr-TR" dirty="0"/>
              <a:t>&lt;&lt; </a:t>
            </a:r>
            <a:r>
              <a:rPr lang="tr-TR" dirty="0" err="1"/>
              <a:t>secondvalue</a:t>
            </a:r>
            <a:r>
              <a:rPr lang="tr-TR" dirty="0"/>
              <a:t> &lt;&lt; </a:t>
            </a:r>
            <a:r>
              <a:rPr lang="tr-TR" dirty="0" err="1"/>
              <a:t>endl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r>
              <a:rPr lang="tr-TR" dirty="0" err="1">
                <a:solidFill>
                  <a:srgbClr val="0070C0"/>
                </a:solidFill>
              </a:rPr>
              <a:t>return</a:t>
            </a:r>
            <a:r>
              <a:rPr lang="tr-TR" dirty="0"/>
              <a:t> 0;</a:t>
            </a:r>
          </a:p>
          <a:p>
            <a:pPr>
              <a:buNone/>
            </a:pPr>
            <a:r>
              <a:rPr lang="tr-TR" dirty="0"/>
              <a:t>}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220072" y="2708920"/>
            <a:ext cx="3744416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2800" b="1" dirty="0" err="1"/>
              <a:t>Output</a:t>
            </a:r>
            <a:r>
              <a:rPr lang="tr-TR" sz="2800" b="1" dirty="0"/>
              <a:t> : </a:t>
            </a:r>
          </a:p>
          <a:p>
            <a:r>
              <a:rPr lang="tr-TR" sz="2800" dirty="0" err="1"/>
              <a:t>firstvalue</a:t>
            </a:r>
            <a:r>
              <a:rPr lang="tr-TR" sz="2800" dirty="0"/>
              <a:t> is 10</a:t>
            </a:r>
          </a:p>
          <a:p>
            <a:r>
              <a:rPr lang="tr-TR" sz="2800" dirty="0" err="1"/>
              <a:t>secondvalue</a:t>
            </a:r>
            <a:r>
              <a:rPr lang="tr-TR" sz="2800" dirty="0"/>
              <a:t> is 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rgbClr val="0070C0"/>
                </a:solidFill>
              </a:rPr>
              <a:t>Example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733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250" dirty="0" err="1">
                <a:solidFill>
                  <a:srgbClr val="0070C0"/>
                </a:solidFill>
              </a:rPr>
              <a:t>int</a:t>
            </a:r>
            <a:r>
              <a:rPr lang="tr-TR" sz="2250" dirty="0"/>
              <a:t> </a:t>
            </a:r>
            <a:r>
              <a:rPr lang="tr-TR" sz="2250" dirty="0" err="1"/>
              <a:t>main</a:t>
            </a:r>
            <a:r>
              <a:rPr lang="tr-TR" sz="2250" dirty="0"/>
              <a:t> ()</a:t>
            </a:r>
          </a:p>
          <a:p>
            <a:pPr>
              <a:buNone/>
            </a:pPr>
            <a:r>
              <a:rPr lang="tr-TR" sz="2250" dirty="0"/>
              <a:t>{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 err="1">
                <a:solidFill>
                  <a:srgbClr val="0070C0"/>
                </a:solidFill>
              </a:rPr>
              <a:t>int</a:t>
            </a:r>
            <a:r>
              <a:rPr lang="en-US" sz="2250" dirty="0"/>
              <a:t> </a:t>
            </a:r>
            <a:r>
              <a:rPr lang="en-US" sz="2250" dirty="0" err="1"/>
              <a:t>firstvalue</a:t>
            </a:r>
            <a:r>
              <a:rPr lang="en-US" sz="2250" dirty="0"/>
              <a:t> = 5, </a:t>
            </a:r>
            <a:r>
              <a:rPr lang="en-US" sz="2250" dirty="0" err="1"/>
              <a:t>secondvalue</a:t>
            </a:r>
            <a:r>
              <a:rPr lang="en-US" sz="2250" dirty="0"/>
              <a:t> = 15;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tr-TR" sz="2250" dirty="0" err="1">
                <a:solidFill>
                  <a:srgbClr val="0070C0"/>
                </a:solidFill>
              </a:rPr>
              <a:t>int</a:t>
            </a:r>
            <a:r>
              <a:rPr lang="tr-TR" sz="2250" dirty="0"/>
              <a:t> * p1, * p2;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p1 = &amp;</a:t>
            </a:r>
            <a:r>
              <a:rPr lang="en-US" sz="2250" dirty="0" err="1"/>
              <a:t>firstvalue</a:t>
            </a:r>
            <a:r>
              <a:rPr lang="en-US" sz="2250" dirty="0"/>
              <a:t>; </a:t>
            </a:r>
            <a:r>
              <a:rPr lang="en-US" sz="2250" dirty="0">
                <a:solidFill>
                  <a:srgbClr val="00B050"/>
                </a:solidFill>
              </a:rPr>
              <a:t>// p1 = address of </a:t>
            </a:r>
            <a:r>
              <a:rPr lang="en-US" sz="2250" dirty="0" err="1">
                <a:solidFill>
                  <a:srgbClr val="00B050"/>
                </a:solidFill>
              </a:rPr>
              <a:t>firstvalue</a:t>
            </a:r>
            <a:endParaRPr lang="en-US" sz="225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p2 = &amp;</a:t>
            </a:r>
            <a:r>
              <a:rPr lang="en-US" sz="2250" dirty="0" err="1"/>
              <a:t>secondvalue</a:t>
            </a:r>
            <a:r>
              <a:rPr lang="en-US" sz="2250" dirty="0"/>
              <a:t>; </a:t>
            </a:r>
            <a:r>
              <a:rPr lang="en-US" sz="2250" dirty="0">
                <a:solidFill>
                  <a:srgbClr val="00B050"/>
                </a:solidFill>
              </a:rPr>
              <a:t>// p2 = address of </a:t>
            </a:r>
            <a:r>
              <a:rPr lang="en-US" sz="2250" dirty="0" err="1">
                <a:solidFill>
                  <a:srgbClr val="00B050"/>
                </a:solidFill>
              </a:rPr>
              <a:t>secondvalue</a:t>
            </a:r>
            <a:endParaRPr lang="en-US" sz="225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*p1 = 10; </a:t>
            </a:r>
            <a:r>
              <a:rPr lang="en-US" sz="2250" dirty="0">
                <a:solidFill>
                  <a:srgbClr val="00B050"/>
                </a:solidFill>
              </a:rPr>
              <a:t>// value pointed by p1 = 10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*p2 = *p1; </a:t>
            </a:r>
            <a:r>
              <a:rPr lang="en-US" sz="2250" dirty="0">
                <a:solidFill>
                  <a:srgbClr val="00B050"/>
                </a:solidFill>
              </a:rPr>
              <a:t>// value pointed by p2 = value pointed by</a:t>
            </a:r>
            <a:r>
              <a:rPr lang="tr-TR" sz="2250" dirty="0">
                <a:solidFill>
                  <a:srgbClr val="00B050"/>
                </a:solidFill>
              </a:rPr>
              <a:t> p1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p1 = p2; </a:t>
            </a:r>
            <a:r>
              <a:rPr lang="en-US" sz="2250" dirty="0">
                <a:solidFill>
                  <a:srgbClr val="00B050"/>
                </a:solidFill>
              </a:rPr>
              <a:t>// p1 = p2 (value of pointer is copied)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/>
              <a:t>*p1 = 20; </a:t>
            </a:r>
            <a:r>
              <a:rPr lang="en-US" sz="2250" dirty="0">
                <a:solidFill>
                  <a:srgbClr val="00B050"/>
                </a:solidFill>
              </a:rPr>
              <a:t>// value pointed by p1 = 20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en-US" sz="2250" dirty="0" err="1"/>
              <a:t>cout</a:t>
            </a:r>
            <a:r>
              <a:rPr lang="en-US" sz="2250" dirty="0"/>
              <a:t> &lt;&lt; </a:t>
            </a:r>
            <a:r>
              <a:rPr lang="en-US" sz="2250" dirty="0">
                <a:solidFill>
                  <a:srgbClr val="C00000"/>
                </a:solidFill>
              </a:rPr>
              <a:t>"</a:t>
            </a:r>
            <a:r>
              <a:rPr lang="en-US" sz="2250" dirty="0" err="1">
                <a:solidFill>
                  <a:srgbClr val="C00000"/>
                </a:solidFill>
              </a:rPr>
              <a:t>firstvalue</a:t>
            </a:r>
            <a:r>
              <a:rPr lang="en-US" sz="2250" dirty="0">
                <a:solidFill>
                  <a:srgbClr val="C00000"/>
                </a:solidFill>
              </a:rPr>
              <a:t> is " </a:t>
            </a:r>
            <a:r>
              <a:rPr lang="en-US" sz="2250" dirty="0"/>
              <a:t>&lt;&lt; </a:t>
            </a:r>
            <a:r>
              <a:rPr lang="en-US" sz="2250" dirty="0" err="1"/>
              <a:t>firstvalue</a:t>
            </a:r>
            <a:r>
              <a:rPr lang="en-US" sz="2250" dirty="0"/>
              <a:t> &lt;&lt; </a:t>
            </a:r>
            <a:r>
              <a:rPr lang="en-US" sz="2250" dirty="0" err="1"/>
              <a:t>endl</a:t>
            </a:r>
            <a:r>
              <a:rPr lang="en-US" sz="2250" dirty="0"/>
              <a:t>;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tr-TR" sz="2250" dirty="0" err="1"/>
              <a:t>cout</a:t>
            </a:r>
            <a:r>
              <a:rPr lang="tr-TR" sz="2250" dirty="0"/>
              <a:t> &lt;&lt; </a:t>
            </a:r>
            <a:r>
              <a:rPr lang="tr-TR" sz="2250" dirty="0">
                <a:solidFill>
                  <a:srgbClr val="C00000"/>
                </a:solidFill>
              </a:rPr>
              <a:t>"</a:t>
            </a:r>
            <a:r>
              <a:rPr lang="tr-TR" sz="2250" dirty="0" err="1">
                <a:solidFill>
                  <a:srgbClr val="C00000"/>
                </a:solidFill>
              </a:rPr>
              <a:t>secondvalue</a:t>
            </a:r>
            <a:r>
              <a:rPr lang="tr-TR" sz="2250" dirty="0">
                <a:solidFill>
                  <a:srgbClr val="C00000"/>
                </a:solidFill>
              </a:rPr>
              <a:t> is " </a:t>
            </a:r>
            <a:r>
              <a:rPr lang="tr-TR" sz="2250" dirty="0"/>
              <a:t>&lt;&lt; </a:t>
            </a:r>
            <a:r>
              <a:rPr lang="tr-TR" sz="2250" dirty="0" err="1"/>
              <a:t>secondvalue</a:t>
            </a:r>
            <a:r>
              <a:rPr lang="tr-TR" sz="2250" dirty="0"/>
              <a:t> &lt;&lt; </a:t>
            </a:r>
            <a:r>
              <a:rPr lang="tr-TR" sz="2250" dirty="0" err="1"/>
              <a:t>endl</a:t>
            </a:r>
            <a:r>
              <a:rPr lang="tr-TR" sz="2250" dirty="0"/>
              <a:t>;</a:t>
            </a:r>
          </a:p>
          <a:p>
            <a:pPr>
              <a:buNone/>
            </a:pPr>
            <a:r>
              <a:rPr lang="tr-TR" sz="2250" dirty="0"/>
              <a:t>     </a:t>
            </a:r>
            <a:r>
              <a:rPr lang="tr-TR" sz="2250" dirty="0" err="1">
                <a:solidFill>
                  <a:srgbClr val="0070C0"/>
                </a:solidFill>
              </a:rPr>
              <a:t>return</a:t>
            </a:r>
            <a:r>
              <a:rPr lang="tr-TR" sz="2250" dirty="0"/>
              <a:t> 0;</a:t>
            </a:r>
          </a:p>
          <a:p>
            <a:pPr>
              <a:buNone/>
            </a:pPr>
            <a:r>
              <a:rPr lang="tr-TR" sz="225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(&amp;)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address that locates a variable within memory is what we call a </a:t>
            </a:r>
            <a:r>
              <a:rPr lang="en-US" sz="2000" i="1" dirty="0"/>
              <a:t>reference</a:t>
            </a:r>
            <a:endParaRPr lang="tr-TR" sz="2000" i="1" dirty="0"/>
          </a:p>
          <a:p>
            <a:pPr>
              <a:buNone/>
            </a:pPr>
            <a:r>
              <a:rPr lang="en-US" sz="2000" i="1" dirty="0"/>
              <a:t>to that variable. This reference to a</a:t>
            </a:r>
            <a:r>
              <a:rPr lang="tr-TR" sz="2000" i="1" dirty="0"/>
              <a:t> </a:t>
            </a:r>
            <a:r>
              <a:rPr lang="en-US" sz="2000" dirty="0"/>
              <a:t>variable can be obtained by preceding the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identifier of a variable with an ampersand sign (&amp;), known as reference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operator, and which can be literally translated as "address of".</a:t>
            </a: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r>
              <a:rPr lang="en-US" sz="2000" dirty="0"/>
              <a:t>For example:</a:t>
            </a:r>
            <a:endParaRPr lang="tr-TR" sz="2000" dirty="0"/>
          </a:p>
          <a:p>
            <a:pPr>
              <a:buNone/>
            </a:pPr>
            <a:endParaRPr lang="tr-TR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sz="2000" b="1" i="1" dirty="0" err="1">
                <a:solidFill>
                  <a:srgbClr val="FF0000"/>
                </a:solidFill>
              </a:rPr>
              <a:t>ted</a:t>
            </a:r>
            <a:r>
              <a:rPr lang="tr-TR" sz="2000" b="1" i="1" dirty="0">
                <a:solidFill>
                  <a:srgbClr val="FF0000"/>
                </a:solidFill>
              </a:rPr>
              <a:t> = &amp;</a:t>
            </a:r>
            <a:r>
              <a:rPr lang="tr-TR" sz="2000" b="1" i="1" dirty="0" err="1">
                <a:solidFill>
                  <a:srgbClr val="FF0000"/>
                </a:solidFill>
              </a:rPr>
              <a:t>andy</a:t>
            </a:r>
            <a:r>
              <a:rPr lang="tr-TR" sz="2000" b="1" i="1" dirty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(&amp;)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2800" b="1" i="1" dirty="0" err="1">
                <a:solidFill>
                  <a:srgbClr val="FF0000"/>
                </a:solidFill>
              </a:rPr>
              <a:t>ted</a:t>
            </a:r>
            <a:r>
              <a:rPr lang="tr-TR" sz="2800" b="1" i="1" dirty="0">
                <a:solidFill>
                  <a:srgbClr val="FF0000"/>
                </a:solidFill>
              </a:rPr>
              <a:t> = &amp;</a:t>
            </a:r>
            <a:r>
              <a:rPr lang="tr-TR" sz="2800" b="1" i="1" dirty="0" err="1">
                <a:solidFill>
                  <a:srgbClr val="FF0000"/>
                </a:solidFill>
              </a:rPr>
              <a:t>andy</a:t>
            </a:r>
            <a:r>
              <a:rPr lang="tr-TR" sz="2800" b="1" i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tr-TR" sz="28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/>
              <a:t>This would assign to ted the address of variable </a:t>
            </a:r>
            <a:r>
              <a:rPr lang="en-US" sz="2800" dirty="0" err="1"/>
              <a:t>andy</a:t>
            </a:r>
            <a:r>
              <a:rPr lang="en-US" sz="2800" dirty="0"/>
              <a:t>,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since when preceding the name of the variable </a:t>
            </a:r>
            <a:r>
              <a:rPr lang="en-US" sz="2800" dirty="0" err="1"/>
              <a:t>andy</a:t>
            </a:r>
            <a:endParaRPr lang="tr-TR" sz="2800" dirty="0"/>
          </a:p>
          <a:p>
            <a:pPr>
              <a:buNone/>
            </a:pPr>
            <a:r>
              <a:rPr lang="tr-TR" sz="2800" dirty="0"/>
              <a:t>w</a:t>
            </a:r>
            <a:r>
              <a:rPr lang="en-US" sz="2800" dirty="0" err="1"/>
              <a:t>ith</a:t>
            </a:r>
            <a:r>
              <a:rPr lang="tr-TR" sz="2800" dirty="0"/>
              <a:t> </a:t>
            </a:r>
            <a:r>
              <a:rPr lang="en-US" sz="2800" dirty="0"/>
              <a:t>the reference operator (&amp;) we are no longer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talking about the content of the variable itself, but</a:t>
            </a:r>
            <a:endParaRPr lang="tr-TR" sz="2800" dirty="0"/>
          </a:p>
          <a:p>
            <a:pPr>
              <a:buNone/>
            </a:pPr>
            <a:r>
              <a:rPr lang="en-US" sz="2800" dirty="0"/>
              <a:t>about its reference</a:t>
            </a:r>
            <a:endParaRPr lang="tr-TR" sz="2800" dirty="0"/>
          </a:p>
          <a:p>
            <a:pPr>
              <a:buNone/>
            </a:pPr>
            <a:endParaRPr lang="tr-TR" sz="2800" dirty="0"/>
          </a:p>
          <a:p>
            <a:pPr>
              <a:buNone/>
            </a:pPr>
            <a:r>
              <a:rPr lang="en-US" sz="2800" dirty="0"/>
              <a:t>(i.e., its address in memory).</a:t>
            </a:r>
            <a:endParaRPr lang="tr-TR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(&amp;)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i="1" dirty="0" err="1">
                <a:solidFill>
                  <a:srgbClr val="FF0000"/>
                </a:solidFill>
              </a:rPr>
              <a:t>andy</a:t>
            </a:r>
            <a:r>
              <a:rPr lang="tr-TR" i="1" dirty="0">
                <a:solidFill>
                  <a:srgbClr val="FF0000"/>
                </a:solidFill>
              </a:rPr>
              <a:t> = 25;</a:t>
            </a:r>
          </a:p>
          <a:p>
            <a:pPr>
              <a:buNone/>
            </a:pPr>
            <a:r>
              <a:rPr lang="tr-TR" i="1" dirty="0" err="1">
                <a:solidFill>
                  <a:srgbClr val="FF0000"/>
                </a:solidFill>
              </a:rPr>
              <a:t>fred</a:t>
            </a:r>
            <a:r>
              <a:rPr lang="tr-TR" i="1" dirty="0">
                <a:solidFill>
                  <a:srgbClr val="FF0000"/>
                </a:solidFill>
              </a:rPr>
              <a:t> = </a:t>
            </a:r>
            <a:r>
              <a:rPr lang="tr-TR" i="1" dirty="0" err="1">
                <a:solidFill>
                  <a:srgbClr val="FF0000"/>
                </a:solidFill>
              </a:rPr>
              <a:t>andy</a:t>
            </a:r>
            <a:r>
              <a:rPr lang="tr-TR" i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i="1" dirty="0" err="1">
                <a:solidFill>
                  <a:srgbClr val="FF0000"/>
                </a:solidFill>
              </a:rPr>
              <a:t>ted</a:t>
            </a:r>
            <a:r>
              <a:rPr lang="tr-TR" i="1" dirty="0">
                <a:solidFill>
                  <a:srgbClr val="FF0000"/>
                </a:solidFill>
              </a:rPr>
              <a:t> = &amp;</a:t>
            </a:r>
            <a:r>
              <a:rPr lang="tr-TR" i="1" dirty="0" err="1">
                <a:solidFill>
                  <a:srgbClr val="FF0000"/>
                </a:solidFill>
              </a:rPr>
              <a:t>andy</a:t>
            </a:r>
            <a:r>
              <a:rPr lang="tr-TR" i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50" y="3356992"/>
            <a:ext cx="877015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Dereference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(*)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Using a pointer we can directly access the value</a:t>
            </a:r>
            <a:endParaRPr lang="tr-TR" dirty="0"/>
          </a:p>
          <a:p>
            <a:pPr>
              <a:buNone/>
            </a:pPr>
            <a:r>
              <a:rPr lang="en-US" dirty="0"/>
              <a:t>stored in the variable which it points to. To do</a:t>
            </a:r>
            <a:endParaRPr lang="tr-TR" dirty="0"/>
          </a:p>
          <a:p>
            <a:pPr>
              <a:buNone/>
            </a:pPr>
            <a:r>
              <a:rPr lang="en-US" dirty="0"/>
              <a:t>this, we simply</a:t>
            </a:r>
            <a:r>
              <a:rPr lang="tr-TR" dirty="0"/>
              <a:t> </a:t>
            </a:r>
            <a:r>
              <a:rPr lang="en-US" dirty="0"/>
              <a:t>have to precede the pointer's</a:t>
            </a:r>
            <a:endParaRPr lang="tr-TR" dirty="0"/>
          </a:p>
          <a:p>
            <a:pPr>
              <a:buNone/>
            </a:pPr>
            <a:r>
              <a:rPr lang="en-US" dirty="0"/>
              <a:t>identifier with an asterisk (*), which acts as</a:t>
            </a:r>
            <a:endParaRPr lang="tr-TR" dirty="0"/>
          </a:p>
          <a:p>
            <a:pPr>
              <a:buNone/>
            </a:pPr>
            <a:r>
              <a:rPr lang="en-US" dirty="0"/>
              <a:t>dereference operator and that can be</a:t>
            </a:r>
            <a:r>
              <a:rPr lang="tr-TR" dirty="0"/>
              <a:t> </a:t>
            </a:r>
            <a:r>
              <a:rPr lang="en-US" dirty="0"/>
              <a:t>literally</a:t>
            </a:r>
            <a:endParaRPr lang="tr-TR" dirty="0"/>
          </a:p>
          <a:p>
            <a:pPr>
              <a:buNone/>
            </a:pPr>
            <a:r>
              <a:rPr lang="en-US" dirty="0"/>
              <a:t>translated to "value pointed by".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Dereference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(*)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i="1" dirty="0" err="1">
                <a:solidFill>
                  <a:srgbClr val="FF0000"/>
                </a:solidFill>
              </a:rPr>
              <a:t>beth</a:t>
            </a:r>
            <a:r>
              <a:rPr lang="tr-TR" i="1" dirty="0">
                <a:solidFill>
                  <a:srgbClr val="FF0000"/>
                </a:solidFill>
              </a:rPr>
              <a:t> = *</a:t>
            </a:r>
            <a:r>
              <a:rPr lang="tr-TR" i="1" dirty="0" err="1">
                <a:solidFill>
                  <a:srgbClr val="FF0000"/>
                </a:solidFill>
              </a:rPr>
              <a:t>ted</a:t>
            </a:r>
            <a:r>
              <a:rPr lang="tr-TR" i="1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7" y="2780928"/>
            <a:ext cx="910444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Dereference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(*)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/>
              <a:t>beth</a:t>
            </a:r>
            <a:r>
              <a:rPr lang="en-US" sz="3600" dirty="0"/>
              <a:t> = ted; </a:t>
            </a:r>
            <a:endParaRPr lang="tr-TR" sz="3600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beth</a:t>
            </a:r>
            <a:r>
              <a:rPr lang="en-US" dirty="0">
                <a:solidFill>
                  <a:srgbClr val="00B050"/>
                </a:solidFill>
              </a:rPr>
              <a:t> equal to ted ( 1776 )</a:t>
            </a:r>
            <a:endParaRPr lang="tr-TR" dirty="0">
              <a:solidFill>
                <a:srgbClr val="00B050"/>
              </a:solidFill>
            </a:endParaRP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 err="1"/>
              <a:t>beth</a:t>
            </a:r>
            <a:r>
              <a:rPr lang="en-US" sz="3600" dirty="0"/>
              <a:t> = *ted;</a:t>
            </a:r>
            <a:endParaRPr lang="tr-TR" sz="3600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// </a:t>
            </a:r>
            <a:r>
              <a:rPr lang="en-US" dirty="0" err="1">
                <a:solidFill>
                  <a:srgbClr val="00B050"/>
                </a:solidFill>
              </a:rPr>
              <a:t>beth</a:t>
            </a:r>
            <a:r>
              <a:rPr lang="en-US" dirty="0">
                <a:solidFill>
                  <a:srgbClr val="00B050"/>
                </a:solidFill>
              </a:rPr>
              <a:t> equal to value pointed by ted ( 25 )</a:t>
            </a:r>
            <a:endParaRPr lang="tr-T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Notice the difference between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dereference</a:t>
            </a:r>
            <a:r>
              <a:rPr lang="en-US" dirty="0"/>
              <a:t> operators:</a:t>
            </a:r>
            <a:endParaRPr lang="tr-TR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is the reference operator and can be read as "address of“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* is the dereference operator and can be read as "value pointed by"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err="1"/>
              <a:t>Pointers</a:t>
            </a:r>
            <a:r>
              <a:rPr lang="tr-TR" dirty="0"/>
              <a:t>: </a:t>
            </a:r>
            <a:r>
              <a:rPr lang="en-US" dirty="0">
                <a:solidFill>
                  <a:srgbClr val="0070C0"/>
                </a:solidFill>
              </a:rPr>
              <a:t>Declaring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Due to the ability of a pointer to directly refer to</a:t>
            </a:r>
            <a:endParaRPr lang="tr-TR" dirty="0"/>
          </a:p>
          <a:p>
            <a:pPr>
              <a:buNone/>
            </a:pPr>
            <a:r>
              <a:rPr lang="en-US" dirty="0"/>
              <a:t>the value that it points to, it becomes necessary</a:t>
            </a:r>
            <a:endParaRPr lang="tr-TR" dirty="0"/>
          </a:p>
          <a:p>
            <a:pPr>
              <a:buNone/>
            </a:pPr>
            <a:r>
              <a:rPr lang="en-US" dirty="0"/>
              <a:t>to specify in its</a:t>
            </a:r>
            <a:r>
              <a:rPr lang="tr-TR" dirty="0"/>
              <a:t> </a:t>
            </a:r>
            <a:r>
              <a:rPr lang="en-US" dirty="0"/>
              <a:t>declaration which data type a</a:t>
            </a:r>
            <a:endParaRPr lang="tr-TR" dirty="0"/>
          </a:p>
          <a:p>
            <a:pPr>
              <a:buNone/>
            </a:pPr>
            <a:r>
              <a:rPr lang="en-US" dirty="0"/>
              <a:t>pointer is going to point to. It is not the same</a:t>
            </a:r>
            <a:endParaRPr lang="tr-TR" dirty="0"/>
          </a:p>
          <a:p>
            <a:pPr>
              <a:buNone/>
            </a:pPr>
            <a:r>
              <a:rPr lang="en-US" dirty="0"/>
              <a:t>thing to point to a char as to point to</a:t>
            </a:r>
            <a:r>
              <a:rPr lang="tr-TR" dirty="0"/>
              <a:t> </a:t>
            </a:r>
            <a:r>
              <a:rPr lang="en-US" dirty="0"/>
              <a:t>an </a:t>
            </a:r>
            <a:r>
              <a:rPr lang="en-US" i="1" dirty="0" err="1"/>
              <a:t>int</a:t>
            </a:r>
            <a:r>
              <a:rPr lang="en-US" dirty="0"/>
              <a:t> or a</a:t>
            </a:r>
            <a:endParaRPr lang="tr-TR" dirty="0"/>
          </a:p>
          <a:p>
            <a:pPr>
              <a:buNone/>
            </a:pPr>
            <a:r>
              <a:rPr lang="tr-TR" i="1" dirty="0"/>
              <a:t>f</a:t>
            </a:r>
            <a:r>
              <a:rPr lang="en-US" i="1" dirty="0" err="1"/>
              <a:t>loat</a:t>
            </a:r>
            <a:r>
              <a:rPr lang="tr-TR" dirty="0"/>
              <a:t>.</a:t>
            </a:r>
          </a:p>
          <a:p>
            <a:pPr>
              <a:buNone/>
            </a:pPr>
            <a:r>
              <a:rPr lang="tr-TR" dirty="0"/>
              <a:t>Format: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sz="3500" i="1" dirty="0" err="1">
                <a:solidFill>
                  <a:srgbClr val="FF0000"/>
                </a:solidFill>
              </a:rPr>
              <a:t>type</a:t>
            </a:r>
            <a:r>
              <a:rPr lang="tr-TR" sz="3500" i="1" dirty="0">
                <a:solidFill>
                  <a:srgbClr val="FF0000"/>
                </a:solidFill>
              </a:rPr>
              <a:t> * name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584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Ofis Teması</vt:lpstr>
      <vt:lpstr>SE 2228 – C++</vt:lpstr>
      <vt:lpstr>Pointers: Reference operator (&amp;)</vt:lpstr>
      <vt:lpstr>Pointers: Reference operator (&amp;)</vt:lpstr>
      <vt:lpstr>Pointers: Reference operator (&amp;)</vt:lpstr>
      <vt:lpstr>Pointers: Dereference operator (*)</vt:lpstr>
      <vt:lpstr>Pointers: Dereference operator (*)</vt:lpstr>
      <vt:lpstr>Pointers: Dereference operator (*)</vt:lpstr>
      <vt:lpstr>Pointers</vt:lpstr>
      <vt:lpstr>Pointers: Declaring</vt:lpstr>
      <vt:lpstr>Pointers: Declaring</vt:lpstr>
      <vt:lpstr>Pointers: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213 – Data Structures</dc:title>
  <dc:creator>ANIL</dc:creator>
  <cp:lastModifiedBy>Sermet</cp:lastModifiedBy>
  <cp:revision>15</cp:revision>
  <dcterms:created xsi:type="dcterms:W3CDTF">2012-10-10T11:34:19Z</dcterms:created>
  <dcterms:modified xsi:type="dcterms:W3CDTF">2022-06-30T07:52:42Z</dcterms:modified>
</cp:coreProperties>
</file>