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BCAF-BA2F-4057-99F1-9D021951097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012E7-E6A1-4DAB-8939-374B88B8480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CENG 213 – Data </a:t>
            </a:r>
            <a:r>
              <a:rPr lang="tr-TR" dirty="0" err="1"/>
              <a:t>Structures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</a:t>
            </a:r>
            <a:r>
              <a:rPr lang="tr-TR" dirty="0"/>
              <a:t> :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18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tr-TR" sz="1800" dirty="0" err="1">
                <a:solidFill>
                  <a:srgbClr val="00B050"/>
                </a:solidFill>
                <a:latin typeface="+mj-lt"/>
              </a:rPr>
              <a:t>void</a:t>
            </a:r>
            <a:r>
              <a:rPr lang="tr-TR" sz="1800" dirty="0">
                <a:solidFill>
                  <a:srgbClr val="00B050"/>
                </a:solidFill>
                <a:latin typeface="+mj-lt"/>
              </a:rPr>
              <a:t> </a:t>
            </a:r>
            <a:r>
              <a:rPr lang="tr-TR" sz="1800" dirty="0" err="1">
                <a:solidFill>
                  <a:srgbClr val="00B050"/>
                </a:solidFill>
                <a:latin typeface="+mj-lt"/>
              </a:rPr>
              <a:t>function</a:t>
            </a:r>
            <a:r>
              <a:rPr lang="tr-TR" sz="1800" dirty="0">
                <a:solidFill>
                  <a:srgbClr val="00B050"/>
                </a:solidFill>
                <a:latin typeface="+mj-lt"/>
              </a:rPr>
              <a:t> </a:t>
            </a:r>
            <a:r>
              <a:rPr lang="tr-TR" sz="1800" dirty="0" err="1">
                <a:solidFill>
                  <a:srgbClr val="00B050"/>
                </a:solidFill>
                <a:latin typeface="+mj-lt"/>
              </a:rPr>
              <a:t>example</a:t>
            </a:r>
            <a:endParaRPr lang="tr-TR" sz="1800" dirty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r>
              <a:rPr lang="tr-TR" sz="1800" dirty="0">
                <a:solidFill>
                  <a:srgbClr val="7030A0"/>
                </a:solidFill>
                <a:latin typeface="+mj-lt"/>
              </a:rPr>
              <a:t>#</a:t>
            </a:r>
            <a:r>
              <a:rPr lang="tr-TR" sz="1800" dirty="0" err="1">
                <a:solidFill>
                  <a:srgbClr val="7030A0"/>
                </a:solidFill>
                <a:latin typeface="+mj-lt"/>
              </a:rPr>
              <a:t>include</a:t>
            </a:r>
            <a:r>
              <a:rPr lang="tr-TR" sz="1800" dirty="0">
                <a:solidFill>
                  <a:srgbClr val="7030A0"/>
                </a:solidFill>
                <a:latin typeface="+mj-lt"/>
              </a:rPr>
              <a:t> &lt;</a:t>
            </a:r>
            <a:r>
              <a:rPr lang="tr-TR" sz="1800" dirty="0" err="1">
                <a:solidFill>
                  <a:srgbClr val="7030A0"/>
                </a:solidFill>
                <a:latin typeface="+mj-lt"/>
              </a:rPr>
              <a:t>iostream</a:t>
            </a:r>
            <a:r>
              <a:rPr lang="tr-TR" sz="1800" dirty="0">
                <a:solidFill>
                  <a:srgbClr val="7030A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tr-TR" sz="1800" dirty="0" err="1">
                <a:solidFill>
                  <a:srgbClr val="0070C0"/>
                </a:solidFill>
                <a:latin typeface="+mj-lt"/>
              </a:rPr>
              <a:t>using</a:t>
            </a:r>
            <a:r>
              <a:rPr lang="tr-TR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tr-TR" sz="1800" dirty="0" err="1">
                <a:solidFill>
                  <a:srgbClr val="0070C0"/>
                </a:solidFill>
                <a:latin typeface="+mj-lt"/>
              </a:rPr>
              <a:t>namespace</a:t>
            </a:r>
            <a:r>
              <a:rPr lang="tr-TR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tr-TR" sz="1800" dirty="0" err="1">
                <a:latin typeface="+mj-lt"/>
              </a:rPr>
              <a:t>std</a:t>
            </a:r>
            <a:r>
              <a:rPr lang="tr-TR" sz="1800" dirty="0">
                <a:latin typeface="+mj-lt"/>
              </a:rPr>
              <a:t>;</a:t>
            </a:r>
          </a:p>
          <a:p>
            <a:pPr>
              <a:buNone/>
            </a:pPr>
            <a:r>
              <a:rPr lang="tr-TR" sz="1800" dirty="0" err="1">
                <a:solidFill>
                  <a:srgbClr val="0070C0"/>
                </a:solidFill>
                <a:latin typeface="+mj-lt"/>
              </a:rPr>
              <a:t>void</a:t>
            </a:r>
            <a:r>
              <a:rPr lang="tr-TR" sz="1800" dirty="0">
                <a:latin typeface="+mj-lt"/>
              </a:rPr>
              <a:t> </a:t>
            </a:r>
            <a:r>
              <a:rPr lang="tr-TR" sz="1800" dirty="0" err="1">
                <a:latin typeface="+mj-lt"/>
              </a:rPr>
              <a:t>printmessage</a:t>
            </a:r>
            <a:r>
              <a:rPr lang="tr-TR" sz="1800" dirty="0">
                <a:latin typeface="+mj-lt"/>
              </a:rPr>
              <a:t> ()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{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     </a:t>
            </a:r>
            <a:r>
              <a:rPr lang="tr-TR" sz="1800" dirty="0" err="1">
                <a:latin typeface="+mj-lt"/>
              </a:rPr>
              <a:t>cout</a:t>
            </a:r>
            <a:r>
              <a:rPr lang="tr-TR" sz="1800" dirty="0">
                <a:latin typeface="+mj-lt"/>
              </a:rPr>
              <a:t> &lt;&lt; </a:t>
            </a:r>
            <a:r>
              <a:rPr lang="tr-TR" sz="1800" dirty="0">
                <a:solidFill>
                  <a:srgbClr val="C00000"/>
                </a:solidFill>
                <a:latin typeface="+mj-lt"/>
              </a:rPr>
              <a:t>"</a:t>
            </a:r>
            <a:r>
              <a:rPr lang="tr-TR" sz="1800" dirty="0" err="1">
                <a:solidFill>
                  <a:srgbClr val="C00000"/>
                </a:solidFill>
                <a:latin typeface="+mj-lt"/>
              </a:rPr>
              <a:t>I'm</a:t>
            </a:r>
            <a:r>
              <a:rPr lang="tr-TR" sz="1800" dirty="0">
                <a:solidFill>
                  <a:srgbClr val="C00000"/>
                </a:solidFill>
                <a:latin typeface="+mj-lt"/>
              </a:rPr>
              <a:t> a </a:t>
            </a:r>
            <a:r>
              <a:rPr lang="tr-TR" sz="1800" dirty="0" err="1">
                <a:solidFill>
                  <a:srgbClr val="C00000"/>
                </a:solidFill>
                <a:latin typeface="+mj-lt"/>
              </a:rPr>
              <a:t>function</a:t>
            </a:r>
            <a:r>
              <a:rPr lang="tr-TR" sz="1800" dirty="0">
                <a:solidFill>
                  <a:srgbClr val="C00000"/>
                </a:solidFill>
                <a:latin typeface="+mj-lt"/>
              </a:rPr>
              <a:t>!"</a:t>
            </a:r>
            <a:r>
              <a:rPr lang="tr-TR" sz="1800" dirty="0">
                <a:latin typeface="+mj-lt"/>
              </a:rPr>
              <a:t>;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}</a:t>
            </a:r>
          </a:p>
          <a:p>
            <a:pPr>
              <a:buNone/>
            </a:pPr>
            <a:r>
              <a:rPr lang="tr-TR" sz="18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tr-TR" sz="1800" dirty="0">
                <a:latin typeface="+mj-lt"/>
              </a:rPr>
              <a:t> </a:t>
            </a:r>
            <a:r>
              <a:rPr lang="tr-TR" sz="1800" dirty="0" err="1">
                <a:latin typeface="+mj-lt"/>
              </a:rPr>
              <a:t>main</a:t>
            </a:r>
            <a:r>
              <a:rPr lang="tr-TR" sz="1800" dirty="0">
                <a:latin typeface="+mj-lt"/>
              </a:rPr>
              <a:t> ()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{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     </a:t>
            </a:r>
            <a:r>
              <a:rPr lang="tr-TR" sz="1800" dirty="0" err="1">
                <a:latin typeface="+mj-lt"/>
              </a:rPr>
              <a:t>printmessage</a:t>
            </a:r>
            <a:r>
              <a:rPr lang="tr-TR" sz="1800" dirty="0">
                <a:latin typeface="+mj-lt"/>
              </a:rPr>
              <a:t> ();</a:t>
            </a:r>
          </a:p>
          <a:p>
            <a:pPr>
              <a:buNone/>
            </a:pPr>
            <a:r>
              <a:rPr lang="tr-TR" sz="1800" dirty="0">
                <a:solidFill>
                  <a:srgbClr val="0070C0"/>
                </a:solidFill>
                <a:latin typeface="+mj-lt"/>
              </a:rPr>
              <a:t>     </a:t>
            </a:r>
            <a:r>
              <a:rPr lang="tr-TR" sz="1800" dirty="0" err="1">
                <a:solidFill>
                  <a:srgbClr val="0070C0"/>
                </a:solidFill>
                <a:latin typeface="+mj-lt"/>
              </a:rPr>
              <a:t>return</a:t>
            </a:r>
            <a:r>
              <a:rPr lang="tr-TR" sz="1800" dirty="0">
                <a:latin typeface="+mj-lt"/>
              </a:rPr>
              <a:t> 0;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</a:t>
            </a:r>
            <a:r>
              <a:rPr lang="tr-TR" dirty="0"/>
              <a:t> : </a:t>
            </a:r>
            <a:r>
              <a:rPr lang="tr-TR" dirty="0" err="1"/>
              <a:t>Pass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Reference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r-TR" dirty="0">
                <a:solidFill>
                  <a:srgbClr val="00B050"/>
                </a:solidFill>
              </a:rPr>
              <a:t>// </a:t>
            </a:r>
            <a:r>
              <a:rPr lang="tr-TR" dirty="0" err="1">
                <a:solidFill>
                  <a:srgbClr val="00B050"/>
                </a:solidFill>
              </a:rPr>
              <a:t>passing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parameters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by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reference</a:t>
            </a:r>
            <a:endParaRPr lang="tr-T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tr-TR" dirty="0">
                <a:solidFill>
                  <a:srgbClr val="7030A0"/>
                </a:solidFill>
              </a:rPr>
              <a:t>#</a:t>
            </a:r>
            <a:r>
              <a:rPr lang="tr-TR" dirty="0" err="1">
                <a:solidFill>
                  <a:srgbClr val="7030A0"/>
                </a:solidFill>
              </a:rPr>
              <a:t>include</a:t>
            </a:r>
            <a:r>
              <a:rPr lang="tr-TR" dirty="0">
                <a:solidFill>
                  <a:srgbClr val="7030A0"/>
                </a:solidFill>
              </a:rPr>
              <a:t> &lt;</a:t>
            </a:r>
            <a:r>
              <a:rPr lang="tr-TR" dirty="0" err="1">
                <a:solidFill>
                  <a:srgbClr val="7030A0"/>
                </a:solidFill>
              </a:rPr>
              <a:t>iostream</a:t>
            </a:r>
            <a:r>
              <a:rPr lang="tr-TR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using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namespace</a:t>
            </a:r>
            <a:r>
              <a:rPr lang="tr-TR" dirty="0"/>
              <a:t> </a:t>
            </a:r>
            <a:r>
              <a:rPr lang="tr-TR" dirty="0" err="1"/>
              <a:t>std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void</a:t>
            </a:r>
            <a:r>
              <a:rPr lang="tr-TR" dirty="0"/>
              <a:t> </a:t>
            </a:r>
            <a:r>
              <a:rPr lang="tr-TR" dirty="0" err="1"/>
              <a:t>duplicate</a:t>
            </a:r>
            <a:r>
              <a:rPr lang="tr-TR" dirty="0"/>
              <a:t> (</a:t>
            </a: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&amp; a, </a:t>
            </a: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&amp; b, </a:t>
            </a: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&amp; c)</a:t>
            </a:r>
          </a:p>
          <a:p>
            <a:pPr>
              <a:buNone/>
            </a:pPr>
            <a:r>
              <a:rPr lang="tr-TR" dirty="0"/>
              <a:t>{</a:t>
            </a:r>
          </a:p>
          <a:p>
            <a:pPr>
              <a:buNone/>
            </a:pPr>
            <a:r>
              <a:rPr lang="tr-TR" dirty="0"/>
              <a:t>     a*=2;</a:t>
            </a:r>
          </a:p>
          <a:p>
            <a:pPr>
              <a:buNone/>
            </a:pPr>
            <a:r>
              <a:rPr lang="tr-TR" dirty="0"/>
              <a:t>     b*=2;</a:t>
            </a:r>
          </a:p>
          <a:p>
            <a:pPr>
              <a:buNone/>
            </a:pPr>
            <a:r>
              <a:rPr lang="tr-TR" dirty="0"/>
              <a:t>     c*=2;</a:t>
            </a:r>
          </a:p>
          <a:p>
            <a:pPr>
              <a:buNone/>
            </a:pPr>
            <a:r>
              <a:rPr lang="tr-TR" dirty="0"/>
              <a:t>}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 ()</a:t>
            </a:r>
          </a:p>
          <a:p>
            <a:pPr>
              <a:buNone/>
            </a:pPr>
            <a:r>
              <a:rPr lang="tr-TR" dirty="0"/>
              <a:t>{</a:t>
            </a:r>
          </a:p>
          <a:p>
            <a:pPr>
              <a:buNone/>
            </a:pPr>
            <a:r>
              <a:rPr lang="tr-TR" dirty="0">
                <a:solidFill>
                  <a:srgbClr val="0070C0"/>
                </a:solidFill>
              </a:rPr>
              <a:t>     </a:t>
            </a: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 x=1, y=3, z=7;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/>
              <a:t>duplicate</a:t>
            </a:r>
            <a:r>
              <a:rPr lang="tr-TR" dirty="0"/>
              <a:t> (x, y, z);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/>
              <a:t>cout</a:t>
            </a:r>
            <a:r>
              <a:rPr lang="tr-TR" dirty="0"/>
              <a:t> &lt;&lt; </a:t>
            </a:r>
            <a:r>
              <a:rPr lang="tr-TR" dirty="0">
                <a:solidFill>
                  <a:srgbClr val="C00000"/>
                </a:solidFill>
              </a:rPr>
              <a:t>"x=" </a:t>
            </a:r>
            <a:r>
              <a:rPr lang="tr-TR" dirty="0"/>
              <a:t>&lt;&lt; x &lt;&lt; </a:t>
            </a:r>
            <a:r>
              <a:rPr lang="tr-TR" dirty="0">
                <a:solidFill>
                  <a:srgbClr val="C00000"/>
                </a:solidFill>
              </a:rPr>
              <a:t>", y=" </a:t>
            </a:r>
            <a:r>
              <a:rPr lang="tr-TR" dirty="0"/>
              <a:t>&lt;&lt; y &lt;&lt;</a:t>
            </a:r>
            <a:r>
              <a:rPr lang="tr-TR" dirty="0">
                <a:solidFill>
                  <a:srgbClr val="C00000"/>
                </a:solidFill>
              </a:rPr>
              <a:t> ", z=" </a:t>
            </a:r>
            <a:r>
              <a:rPr lang="tr-TR" dirty="0"/>
              <a:t>&lt;&lt; z;</a:t>
            </a:r>
          </a:p>
          <a:p>
            <a:pPr>
              <a:buNone/>
            </a:pPr>
            <a:r>
              <a:rPr lang="tr-TR" dirty="0">
                <a:solidFill>
                  <a:srgbClr val="0070C0"/>
                </a:solidFill>
              </a:rPr>
              <a:t>     </a:t>
            </a:r>
            <a:r>
              <a:rPr lang="tr-TR" dirty="0" err="1">
                <a:solidFill>
                  <a:srgbClr val="0070C0"/>
                </a:solidFill>
              </a:rPr>
              <a:t>return</a:t>
            </a:r>
            <a:r>
              <a:rPr lang="tr-TR" dirty="0"/>
              <a:t> 0;</a:t>
            </a:r>
          </a:p>
          <a:p>
            <a:pPr>
              <a:buNone/>
            </a:pPr>
            <a:r>
              <a:rPr lang="tr-TR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Recursivity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err="1"/>
              <a:t>Recursivity</a:t>
            </a:r>
            <a:r>
              <a:rPr lang="en-US" sz="3600" dirty="0"/>
              <a:t> is the property that functions</a:t>
            </a:r>
            <a:endParaRPr lang="tr-TR" sz="3600" dirty="0"/>
          </a:p>
          <a:p>
            <a:pPr>
              <a:buNone/>
            </a:pPr>
            <a:r>
              <a:rPr lang="en-US" sz="3600" dirty="0"/>
              <a:t>have to</a:t>
            </a:r>
            <a:r>
              <a:rPr lang="tr-TR" sz="3600" dirty="0"/>
              <a:t> </a:t>
            </a:r>
            <a:r>
              <a:rPr lang="en-US" sz="3600" dirty="0"/>
              <a:t>be called by themselves.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50426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Recursivity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dirty="0">
                <a:solidFill>
                  <a:srgbClr val="7030A0"/>
                </a:solidFill>
              </a:rPr>
              <a:t>#</a:t>
            </a:r>
            <a:r>
              <a:rPr lang="tr-TR" dirty="0" err="1">
                <a:solidFill>
                  <a:srgbClr val="7030A0"/>
                </a:solidFill>
              </a:rPr>
              <a:t>include</a:t>
            </a:r>
            <a:r>
              <a:rPr lang="tr-TR" dirty="0">
                <a:solidFill>
                  <a:srgbClr val="7030A0"/>
                </a:solidFill>
              </a:rPr>
              <a:t> &lt;</a:t>
            </a:r>
            <a:r>
              <a:rPr lang="tr-TR" dirty="0" err="1">
                <a:solidFill>
                  <a:srgbClr val="7030A0"/>
                </a:solidFill>
              </a:rPr>
              <a:t>iostream</a:t>
            </a:r>
            <a:r>
              <a:rPr lang="tr-TR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using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namespace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/>
              <a:t>std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long</a:t>
            </a:r>
            <a:r>
              <a:rPr lang="tr-TR" dirty="0"/>
              <a:t> </a:t>
            </a:r>
            <a:r>
              <a:rPr lang="tr-TR" dirty="0" err="1"/>
              <a:t>factorial</a:t>
            </a:r>
            <a:r>
              <a:rPr lang="tr-TR" dirty="0"/>
              <a:t> (</a:t>
            </a:r>
            <a:r>
              <a:rPr lang="tr-TR" dirty="0" err="1">
                <a:solidFill>
                  <a:srgbClr val="0070C0"/>
                </a:solidFill>
              </a:rPr>
              <a:t>long</a:t>
            </a:r>
            <a:r>
              <a:rPr lang="tr-TR" dirty="0"/>
              <a:t> a)</a:t>
            </a:r>
          </a:p>
          <a:p>
            <a:pPr>
              <a:buNone/>
            </a:pPr>
            <a:r>
              <a:rPr lang="tr-TR" dirty="0"/>
              <a:t>{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>
                <a:solidFill>
                  <a:srgbClr val="0070C0"/>
                </a:solidFill>
              </a:rPr>
              <a:t>if</a:t>
            </a:r>
            <a:r>
              <a:rPr lang="tr-TR" dirty="0"/>
              <a:t> (a &gt; 1)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>
                <a:solidFill>
                  <a:srgbClr val="0070C0"/>
                </a:solidFill>
              </a:rPr>
              <a:t>return</a:t>
            </a:r>
            <a:r>
              <a:rPr lang="tr-TR" dirty="0"/>
              <a:t> (a * </a:t>
            </a:r>
            <a:r>
              <a:rPr lang="tr-TR" dirty="0" err="1"/>
              <a:t>factorial</a:t>
            </a:r>
            <a:r>
              <a:rPr lang="tr-TR" dirty="0"/>
              <a:t> (a-1));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>
                <a:solidFill>
                  <a:srgbClr val="0070C0"/>
                </a:solidFill>
              </a:rPr>
              <a:t>else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>
                <a:solidFill>
                  <a:srgbClr val="0070C0"/>
                </a:solidFill>
              </a:rPr>
              <a:t>return</a:t>
            </a:r>
            <a:r>
              <a:rPr lang="tr-TR" dirty="0"/>
              <a:t> (1);</a:t>
            </a:r>
          </a:p>
          <a:p>
            <a:pPr>
              <a:buNone/>
            </a:pPr>
            <a:r>
              <a:rPr lang="tr-TR" dirty="0"/>
              <a:t>}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 ()</a:t>
            </a:r>
          </a:p>
          <a:p>
            <a:pPr>
              <a:buNone/>
            </a:pPr>
            <a:r>
              <a:rPr lang="tr-TR" dirty="0"/>
              <a:t>{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long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"Please type a number: "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tr-TR" dirty="0"/>
              <a:t>cin &gt;&gt; </a:t>
            </a:r>
            <a:r>
              <a:rPr lang="tr-TR" dirty="0" err="1"/>
              <a:t>number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 err="1"/>
              <a:t>cout</a:t>
            </a:r>
            <a:r>
              <a:rPr lang="tr-TR" dirty="0"/>
              <a:t> &lt;&lt; </a:t>
            </a:r>
            <a:r>
              <a:rPr lang="tr-TR" dirty="0" err="1"/>
              <a:t>number</a:t>
            </a:r>
            <a:r>
              <a:rPr lang="tr-TR" dirty="0"/>
              <a:t> &lt;&lt; </a:t>
            </a:r>
            <a:r>
              <a:rPr lang="tr-TR" dirty="0">
                <a:solidFill>
                  <a:srgbClr val="C00000"/>
                </a:solidFill>
              </a:rPr>
              <a:t>"! = " </a:t>
            </a:r>
            <a:r>
              <a:rPr lang="tr-TR" dirty="0"/>
              <a:t>&lt;&lt; </a:t>
            </a:r>
            <a:r>
              <a:rPr lang="tr-TR" dirty="0" err="1"/>
              <a:t>factorial</a:t>
            </a:r>
            <a:r>
              <a:rPr lang="tr-TR" dirty="0"/>
              <a:t> (</a:t>
            </a:r>
            <a:r>
              <a:rPr lang="tr-TR" dirty="0" err="1"/>
              <a:t>number</a:t>
            </a:r>
            <a:r>
              <a:rPr lang="tr-TR" dirty="0"/>
              <a:t>);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return</a:t>
            </a:r>
            <a:r>
              <a:rPr lang="tr-TR" dirty="0"/>
              <a:t> 0;</a:t>
            </a:r>
          </a:p>
          <a:p>
            <a:pPr>
              <a:buNone/>
            </a:pPr>
            <a:r>
              <a:rPr lang="tr-TR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Arrays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800" i="1" dirty="0"/>
              <a:t>“</a:t>
            </a:r>
            <a:r>
              <a:rPr lang="en-US" sz="2800" i="1" dirty="0"/>
              <a:t>An array is a series of elements of the same type</a:t>
            </a:r>
            <a:endParaRPr lang="tr-TR" sz="2800" i="1" dirty="0"/>
          </a:p>
          <a:p>
            <a:pPr>
              <a:buNone/>
            </a:pPr>
            <a:r>
              <a:rPr lang="en-US" sz="2800" i="1" dirty="0"/>
              <a:t>placed in contiguous memory locations that can</a:t>
            </a:r>
            <a:endParaRPr lang="tr-TR" sz="2800" i="1" dirty="0"/>
          </a:p>
          <a:p>
            <a:pPr>
              <a:buNone/>
            </a:pPr>
            <a:r>
              <a:rPr lang="en-US" sz="2800" i="1" dirty="0"/>
              <a:t>be individually</a:t>
            </a:r>
            <a:r>
              <a:rPr lang="tr-TR" sz="2800" i="1" dirty="0"/>
              <a:t> </a:t>
            </a:r>
            <a:r>
              <a:rPr lang="en-US" sz="2800" i="1" dirty="0"/>
              <a:t>referenced by adding an index to</a:t>
            </a:r>
            <a:endParaRPr lang="tr-TR" sz="2800" i="1" dirty="0"/>
          </a:p>
          <a:p>
            <a:pPr>
              <a:buNone/>
            </a:pPr>
            <a:r>
              <a:rPr lang="en-US" sz="2800" i="1" dirty="0"/>
              <a:t>a unique identifier.</a:t>
            </a:r>
            <a:r>
              <a:rPr lang="tr-TR" sz="2800" i="1" dirty="0"/>
              <a:t>”</a:t>
            </a:r>
          </a:p>
          <a:p>
            <a:pPr>
              <a:buNone/>
            </a:pPr>
            <a:endParaRPr lang="tr-TR" sz="2800" i="1" dirty="0"/>
          </a:p>
          <a:p>
            <a:pPr>
              <a:buNone/>
            </a:pPr>
            <a:r>
              <a:rPr lang="en-US" sz="2800" dirty="0"/>
              <a:t>A typical declaration for an array in C++ is:</a:t>
            </a:r>
            <a:endParaRPr lang="tr-TR" sz="2800" dirty="0"/>
          </a:p>
          <a:p>
            <a:pPr algn="ctr">
              <a:buNone/>
            </a:pPr>
            <a:r>
              <a:rPr lang="tr-TR" sz="2400" b="1" i="1" dirty="0" err="1">
                <a:solidFill>
                  <a:srgbClr val="FF0000"/>
                </a:solidFill>
              </a:rPr>
              <a:t>type</a:t>
            </a:r>
            <a:r>
              <a:rPr lang="tr-TR" sz="2400" b="1" i="1" dirty="0">
                <a:solidFill>
                  <a:srgbClr val="FF0000"/>
                </a:solidFill>
              </a:rPr>
              <a:t> name [</a:t>
            </a:r>
            <a:r>
              <a:rPr lang="tr-TR" sz="2400" b="1" i="1" dirty="0" err="1">
                <a:solidFill>
                  <a:srgbClr val="FF0000"/>
                </a:solidFill>
              </a:rPr>
              <a:t>elements</a:t>
            </a:r>
            <a:r>
              <a:rPr lang="tr-TR" sz="2400" b="1" i="1" dirty="0">
                <a:solidFill>
                  <a:srgbClr val="FF0000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776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Arrays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800" i="1" dirty="0"/>
              <a:t>“</a:t>
            </a:r>
            <a:r>
              <a:rPr lang="en-US" sz="2800" i="1" dirty="0"/>
              <a:t>The elements field within brackets [] which</a:t>
            </a:r>
            <a:endParaRPr lang="tr-TR" sz="2800" i="1" dirty="0"/>
          </a:p>
          <a:p>
            <a:pPr>
              <a:buNone/>
            </a:pPr>
            <a:r>
              <a:rPr lang="en-US" sz="2800" i="1" dirty="0"/>
              <a:t>represents the number of elements the array is</a:t>
            </a:r>
            <a:endParaRPr lang="tr-TR" sz="2800" i="1" dirty="0"/>
          </a:p>
          <a:p>
            <a:pPr>
              <a:buNone/>
            </a:pPr>
            <a:r>
              <a:rPr lang="en-US" sz="2800" i="1" dirty="0"/>
              <a:t>going to hold,</a:t>
            </a:r>
            <a:r>
              <a:rPr lang="tr-TR" sz="2800" i="1" dirty="0"/>
              <a:t> </a:t>
            </a:r>
            <a:r>
              <a:rPr lang="en-US" sz="2800" i="1" dirty="0"/>
              <a:t>must be a </a:t>
            </a:r>
            <a:r>
              <a:rPr lang="en-US" sz="2800" b="1" i="1" dirty="0"/>
              <a:t>constant</a:t>
            </a:r>
            <a:r>
              <a:rPr lang="en-US" sz="2800" i="1" dirty="0"/>
              <a:t> value, since</a:t>
            </a:r>
            <a:endParaRPr lang="tr-TR" sz="2800" i="1" dirty="0"/>
          </a:p>
          <a:p>
            <a:pPr>
              <a:buNone/>
            </a:pPr>
            <a:r>
              <a:rPr lang="en-US" sz="2800" i="1" dirty="0"/>
              <a:t>arrays are blocks of non-dynamic memory</a:t>
            </a:r>
            <a:endParaRPr lang="tr-TR" sz="2800" i="1" dirty="0"/>
          </a:p>
          <a:p>
            <a:pPr>
              <a:buNone/>
            </a:pPr>
            <a:r>
              <a:rPr lang="en-US" sz="2800" i="1" dirty="0"/>
              <a:t>whose </a:t>
            </a:r>
            <a:r>
              <a:rPr lang="en-US" sz="2800" i="1" u="sng" dirty="0"/>
              <a:t>size must be determined before</a:t>
            </a:r>
            <a:endParaRPr lang="tr-TR" sz="2800" i="1" u="sng" dirty="0"/>
          </a:p>
          <a:p>
            <a:pPr>
              <a:buNone/>
            </a:pPr>
            <a:r>
              <a:rPr lang="tr-TR" sz="2800" i="1" u="sng" dirty="0" err="1"/>
              <a:t>execution</a:t>
            </a:r>
            <a:r>
              <a:rPr lang="tr-TR" sz="2800" i="1" dirty="0"/>
              <a:t>.”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[5];</a:t>
            </a:r>
          </a:p>
          <a:p>
            <a:pP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61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Arrays</a:t>
            </a:r>
            <a:r>
              <a:rPr lang="tr-TR" dirty="0"/>
              <a:t> : </a:t>
            </a:r>
            <a:r>
              <a:rPr lang="tr-TR" dirty="0" err="1"/>
              <a:t>Initializing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000" dirty="0"/>
              <a:t>W</a:t>
            </a:r>
            <a:r>
              <a:rPr lang="en-US" sz="2000" dirty="0"/>
              <a:t>hen we declare an array, we have the</a:t>
            </a:r>
            <a:r>
              <a:rPr lang="tr-TR" sz="2000" dirty="0"/>
              <a:t> </a:t>
            </a:r>
            <a:r>
              <a:rPr lang="en-US" sz="2000" dirty="0"/>
              <a:t>possibility to assign initial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values to each</a:t>
            </a:r>
            <a:r>
              <a:rPr lang="tr-TR" sz="2000" dirty="0"/>
              <a:t> </a:t>
            </a:r>
            <a:r>
              <a:rPr lang="en-US" sz="2000" dirty="0"/>
              <a:t>one of</a:t>
            </a:r>
            <a:r>
              <a:rPr lang="tr-TR" sz="2000" dirty="0"/>
              <a:t> </a:t>
            </a:r>
            <a:r>
              <a:rPr lang="en-US" sz="2000" dirty="0"/>
              <a:t>its elements by enclosing the values in braces</a:t>
            </a:r>
            <a:r>
              <a:rPr lang="tr-TR" sz="2000" dirty="0"/>
              <a:t> </a:t>
            </a:r>
            <a:r>
              <a:rPr lang="en-US" sz="2000" dirty="0"/>
              <a:t>{ }.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For example:</a:t>
            </a:r>
            <a:endParaRPr lang="tr-TR" sz="2000" dirty="0"/>
          </a:p>
          <a:p>
            <a:pPr>
              <a:buNone/>
            </a:pPr>
            <a:r>
              <a:rPr lang="tr-TR" sz="2400" dirty="0" err="1">
                <a:solidFill>
                  <a:srgbClr val="0070C0"/>
                </a:solidFill>
              </a:rPr>
              <a:t>int</a:t>
            </a:r>
            <a:r>
              <a:rPr lang="tr-TR" sz="2400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[5] = { 18, 38, 98, 463, 1536 };</a:t>
            </a:r>
          </a:p>
          <a:p>
            <a:pPr>
              <a:buNone/>
            </a:pPr>
            <a:endParaRPr lang="tr-TR" sz="2400" dirty="0"/>
          </a:p>
          <a:p>
            <a:pPr>
              <a:buNone/>
            </a:pPr>
            <a:r>
              <a:rPr lang="en-US" sz="2000" dirty="0"/>
              <a:t>When an initialization of values is provided for an array, C++ allows the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possibility of leaving the square brackets</a:t>
            </a:r>
            <a:r>
              <a:rPr lang="tr-TR" sz="2000" dirty="0"/>
              <a:t> </a:t>
            </a:r>
            <a:r>
              <a:rPr lang="en-US" sz="2000" dirty="0"/>
              <a:t>empty [ ]. In this case, the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compiler will assume a size for the array that</a:t>
            </a:r>
            <a:r>
              <a:rPr lang="tr-TR" sz="2000" dirty="0"/>
              <a:t> </a:t>
            </a:r>
            <a:r>
              <a:rPr lang="en-US" sz="2000" dirty="0"/>
              <a:t>matches the number of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values included</a:t>
            </a:r>
            <a:r>
              <a:rPr lang="tr-TR" sz="2000" dirty="0"/>
              <a:t> </a:t>
            </a:r>
            <a:r>
              <a:rPr lang="tr-TR" sz="2000" dirty="0" err="1"/>
              <a:t>between</a:t>
            </a:r>
            <a:r>
              <a:rPr lang="tr-TR" sz="2000" dirty="0"/>
              <a:t> </a:t>
            </a:r>
            <a:r>
              <a:rPr lang="tr-TR" sz="2000" dirty="0" err="1"/>
              <a:t>braces</a:t>
            </a:r>
            <a:r>
              <a:rPr lang="tr-TR" sz="2000" dirty="0"/>
              <a:t> { }:</a:t>
            </a:r>
          </a:p>
          <a:p>
            <a:pPr>
              <a:buNone/>
            </a:pPr>
            <a:r>
              <a:rPr lang="tr-TR" sz="2400" dirty="0" err="1">
                <a:solidFill>
                  <a:srgbClr val="0070C0"/>
                </a:solidFill>
              </a:rPr>
              <a:t>int</a:t>
            </a:r>
            <a:r>
              <a:rPr lang="tr-TR" sz="2400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[] = { 18, 38, 98, 463, 1536 };</a:t>
            </a:r>
          </a:p>
          <a:p>
            <a:pPr>
              <a:buNone/>
            </a:pPr>
            <a:endParaRPr lang="tr-TR" sz="2400" dirty="0"/>
          </a:p>
          <a:p>
            <a:pPr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984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467544" y="5013176"/>
            <a:ext cx="2016224" cy="8640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Array</a:t>
            </a:r>
            <a:r>
              <a:rPr lang="tr-TR" dirty="0"/>
              <a:t> : </a:t>
            </a:r>
            <a:r>
              <a:rPr lang="tr-TR" dirty="0" err="1"/>
              <a:t>Accessing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In any point of a program in which an array is visible,</a:t>
            </a:r>
            <a:endParaRPr lang="tr-TR" sz="2800" dirty="0"/>
          </a:p>
          <a:p>
            <a:pPr>
              <a:buNone/>
            </a:pPr>
            <a:r>
              <a:rPr lang="en-US" sz="2800" dirty="0"/>
              <a:t>we can access the value of any of its elements</a:t>
            </a:r>
            <a:endParaRPr lang="tr-TR" sz="2800" dirty="0"/>
          </a:p>
          <a:p>
            <a:pPr>
              <a:buNone/>
            </a:pPr>
            <a:r>
              <a:rPr lang="en-US" sz="2800" dirty="0"/>
              <a:t>individually as</a:t>
            </a:r>
            <a:r>
              <a:rPr lang="tr-TR" sz="2800" dirty="0"/>
              <a:t> </a:t>
            </a:r>
            <a:r>
              <a:rPr lang="en-US" sz="2800" dirty="0"/>
              <a:t>if it was a normal variable, thus being</a:t>
            </a:r>
            <a:endParaRPr lang="tr-TR" sz="2800" dirty="0"/>
          </a:p>
          <a:p>
            <a:pPr>
              <a:buNone/>
            </a:pPr>
            <a:r>
              <a:rPr lang="en-US" sz="2800" dirty="0"/>
              <a:t>able to both read and modify its value. The format is as</a:t>
            </a:r>
            <a:endParaRPr lang="tr-TR" sz="2800" dirty="0"/>
          </a:p>
          <a:p>
            <a:pPr>
              <a:buNone/>
            </a:pPr>
            <a:r>
              <a:rPr lang="en-US" sz="2800" dirty="0"/>
              <a:t>simple as:</a:t>
            </a:r>
            <a:endParaRPr lang="tr-TR" sz="2800" dirty="0"/>
          </a:p>
          <a:p>
            <a:pPr>
              <a:buNone/>
            </a:pPr>
            <a:r>
              <a:rPr lang="tr-TR" sz="2400" b="1" i="1" dirty="0">
                <a:solidFill>
                  <a:srgbClr val="C00000"/>
                </a:solidFill>
              </a:rPr>
              <a:t>name[</a:t>
            </a:r>
            <a:r>
              <a:rPr lang="tr-TR" sz="2400" b="1" i="1" dirty="0" err="1">
                <a:solidFill>
                  <a:srgbClr val="C00000"/>
                </a:solidFill>
              </a:rPr>
              <a:t>index</a:t>
            </a:r>
            <a:r>
              <a:rPr lang="tr-TR" sz="2400" b="1" i="1" dirty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endParaRPr lang="tr-TR" sz="2400" dirty="0"/>
          </a:p>
          <a:p>
            <a:pPr>
              <a:buNone/>
            </a:pPr>
            <a:r>
              <a:rPr lang="tr-TR" sz="2000" dirty="0" err="1">
                <a:solidFill>
                  <a:schemeClr val="bg1">
                    <a:lumMod val="95000"/>
                  </a:schemeClr>
                </a:solidFill>
              </a:rPr>
              <a:t>numbers</a:t>
            </a:r>
            <a:r>
              <a:rPr lang="tr-TR" sz="2000" dirty="0">
                <a:solidFill>
                  <a:schemeClr val="bg1">
                    <a:lumMod val="95000"/>
                  </a:schemeClr>
                </a:solidFill>
              </a:rPr>
              <a:t>[3] = 34;</a:t>
            </a:r>
          </a:p>
          <a:p>
            <a:pPr>
              <a:buNone/>
            </a:pPr>
            <a:r>
              <a:rPr lang="tr-TR" sz="2000" dirty="0">
                <a:solidFill>
                  <a:schemeClr val="bg1">
                    <a:lumMod val="95000"/>
                  </a:schemeClr>
                </a:solidFill>
              </a:rPr>
              <a:t>a = </a:t>
            </a:r>
            <a:r>
              <a:rPr lang="tr-TR" sz="2000" dirty="0" err="1">
                <a:solidFill>
                  <a:schemeClr val="bg1">
                    <a:lumMod val="95000"/>
                  </a:schemeClr>
                </a:solidFill>
              </a:rPr>
              <a:t>numbers</a:t>
            </a:r>
            <a:r>
              <a:rPr lang="tr-TR" sz="2000" dirty="0">
                <a:solidFill>
                  <a:schemeClr val="bg1">
                    <a:lumMod val="95000"/>
                  </a:schemeClr>
                </a:solidFill>
              </a:rPr>
              <a:t>[3];</a:t>
            </a:r>
          </a:p>
          <a:p>
            <a:pPr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9137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Array</a:t>
            </a:r>
            <a:r>
              <a:rPr lang="tr-TR" dirty="0"/>
              <a:t> :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r-TR" sz="18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tr-TR" sz="1800" dirty="0" err="1">
                <a:solidFill>
                  <a:srgbClr val="00B050"/>
                </a:solidFill>
                <a:latin typeface="+mj-lt"/>
              </a:rPr>
              <a:t>arrays</a:t>
            </a:r>
            <a:r>
              <a:rPr lang="tr-TR" sz="1800" dirty="0">
                <a:solidFill>
                  <a:srgbClr val="00B050"/>
                </a:solidFill>
                <a:latin typeface="+mj-lt"/>
              </a:rPr>
              <a:t> </a:t>
            </a:r>
            <a:r>
              <a:rPr lang="tr-TR" sz="1800" dirty="0" err="1">
                <a:solidFill>
                  <a:srgbClr val="00B050"/>
                </a:solidFill>
                <a:latin typeface="+mj-lt"/>
              </a:rPr>
              <a:t>example</a:t>
            </a:r>
            <a:endParaRPr lang="tr-TR" sz="1800" dirty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r>
              <a:rPr lang="tr-TR" sz="1800" dirty="0">
                <a:solidFill>
                  <a:srgbClr val="7030A0"/>
                </a:solidFill>
                <a:latin typeface="+mj-lt"/>
              </a:rPr>
              <a:t>#</a:t>
            </a:r>
            <a:r>
              <a:rPr lang="tr-TR" sz="1800" dirty="0" err="1">
                <a:solidFill>
                  <a:srgbClr val="7030A0"/>
                </a:solidFill>
                <a:latin typeface="+mj-lt"/>
              </a:rPr>
              <a:t>include</a:t>
            </a:r>
            <a:r>
              <a:rPr lang="tr-TR" sz="1800" dirty="0">
                <a:solidFill>
                  <a:srgbClr val="7030A0"/>
                </a:solidFill>
                <a:latin typeface="+mj-lt"/>
              </a:rPr>
              <a:t> &lt;</a:t>
            </a:r>
            <a:r>
              <a:rPr lang="tr-TR" sz="1800" dirty="0" err="1">
                <a:solidFill>
                  <a:srgbClr val="7030A0"/>
                </a:solidFill>
                <a:latin typeface="+mj-lt"/>
              </a:rPr>
              <a:t>iostream</a:t>
            </a:r>
            <a:r>
              <a:rPr lang="tr-TR" sz="1800" dirty="0">
                <a:solidFill>
                  <a:srgbClr val="7030A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tr-TR" sz="1800" dirty="0" err="1">
                <a:solidFill>
                  <a:srgbClr val="0070C0"/>
                </a:solidFill>
                <a:latin typeface="+mj-lt"/>
              </a:rPr>
              <a:t>using</a:t>
            </a:r>
            <a:r>
              <a:rPr lang="tr-TR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tr-TR" sz="1800" dirty="0" err="1">
                <a:solidFill>
                  <a:srgbClr val="0070C0"/>
                </a:solidFill>
                <a:latin typeface="+mj-lt"/>
              </a:rPr>
              <a:t>namespace</a:t>
            </a:r>
            <a:r>
              <a:rPr lang="tr-TR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tr-TR" sz="1800" dirty="0" err="1">
                <a:latin typeface="+mj-lt"/>
              </a:rPr>
              <a:t>std</a:t>
            </a:r>
            <a:r>
              <a:rPr lang="tr-TR" sz="1800" dirty="0">
                <a:latin typeface="+mj-lt"/>
              </a:rPr>
              <a:t>;</a:t>
            </a:r>
          </a:p>
          <a:p>
            <a:pPr>
              <a:buNone/>
            </a:pPr>
            <a:r>
              <a:rPr lang="en-US" sz="18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1800" dirty="0">
                <a:latin typeface="+mj-lt"/>
              </a:rPr>
              <a:t> </a:t>
            </a:r>
            <a:r>
              <a:rPr lang="tr-TR" sz="1800" dirty="0" err="1">
                <a:latin typeface="+mj-lt"/>
              </a:rPr>
              <a:t>numbers</a:t>
            </a:r>
            <a:r>
              <a:rPr lang="en-US" sz="1800" dirty="0">
                <a:latin typeface="+mj-lt"/>
              </a:rPr>
              <a:t>[] = {</a:t>
            </a:r>
            <a:r>
              <a:rPr lang="tr-TR" sz="1800" dirty="0"/>
              <a:t>18, 38, 98, 463, 1536</a:t>
            </a:r>
            <a:r>
              <a:rPr lang="en-US" sz="1800" dirty="0">
                <a:latin typeface="+mj-lt"/>
              </a:rPr>
              <a:t>};</a:t>
            </a:r>
          </a:p>
          <a:p>
            <a:pPr>
              <a:buNone/>
            </a:pPr>
            <a:r>
              <a:rPr lang="tr-TR" sz="18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tr-TR" sz="1800" dirty="0">
                <a:latin typeface="+mj-lt"/>
              </a:rPr>
              <a:t> n, </a:t>
            </a:r>
            <a:r>
              <a:rPr lang="tr-TR" sz="1800" dirty="0" err="1">
                <a:latin typeface="+mj-lt"/>
              </a:rPr>
              <a:t>result</a:t>
            </a:r>
            <a:r>
              <a:rPr lang="tr-TR" sz="1800" dirty="0">
                <a:latin typeface="+mj-lt"/>
              </a:rPr>
              <a:t>=0;</a:t>
            </a:r>
          </a:p>
          <a:p>
            <a:pPr>
              <a:buNone/>
            </a:pPr>
            <a:r>
              <a:rPr lang="tr-TR" sz="18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tr-TR" sz="1800" dirty="0">
                <a:latin typeface="+mj-lt"/>
              </a:rPr>
              <a:t> </a:t>
            </a:r>
            <a:r>
              <a:rPr lang="tr-TR" sz="1800" dirty="0" err="1">
                <a:latin typeface="+mj-lt"/>
              </a:rPr>
              <a:t>main</a:t>
            </a:r>
            <a:r>
              <a:rPr lang="tr-TR" sz="1800" dirty="0">
                <a:latin typeface="+mj-lt"/>
              </a:rPr>
              <a:t> ()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{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     </a:t>
            </a:r>
            <a:r>
              <a:rPr lang="tr-TR" sz="1800" dirty="0" err="1">
                <a:solidFill>
                  <a:srgbClr val="0070C0"/>
                </a:solidFill>
                <a:latin typeface="+mj-lt"/>
              </a:rPr>
              <a:t>for</a:t>
            </a:r>
            <a:r>
              <a:rPr lang="tr-TR" sz="1800" dirty="0">
                <a:latin typeface="+mj-lt"/>
              </a:rPr>
              <a:t> ( n=0 ; n&lt;5 ; n++ )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     {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           </a:t>
            </a:r>
            <a:r>
              <a:rPr lang="tr-TR" sz="1800" dirty="0" err="1">
                <a:latin typeface="+mj-lt"/>
              </a:rPr>
              <a:t>result</a:t>
            </a:r>
            <a:r>
              <a:rPr lang="tr-TR" sz="1800" dirty="0">
                <a:latin typeface="+mj-lt"/>
              </a:rPr>
              <a:t> += </a:t>
            </a:r>
            <a:r>
              <a:rPr lang="tr-TR" sz="1800" dirty="0" err="1">
                <a:latin typeface="+mj-lt"/>
              </a:rPr>
              <a:t>numbers</a:t>
            </a:r>
            <a:r>
              <a:rPr lang="tr-TR" sz="1800" dirty="0">
                <a:latin typeface="+mj-lt"/>
              </a:rPr>
              <a:t>[n];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     }</a:t>
            </a:r>
          </a:p>
          <a:p>
            <a:pPr>
              <a:buNone/>
            </a:pPr>
            <a:r>
              <a:rPr lang="tr-TR" sz="1800" dirty="0" err="1">
                <a:latin typeface="+mj-lt"/>
              </a:rPr>
              <a:t>cout</a:t>
            </a:r>
            <a:r>
              <a:rPr lang="tr-TR" sz="1800" dirty="0">
                <a:latin typeface="+mj-lt"/>
              </a:rPr>
              <a:t> &lt;&lt; </a:t>
            </a:r>
            <a:r>
              <a:rPr lang="tr-TR" sz="1800" dirty="0" err="1">
                <a:latin typeface="+mj-lt"/>
              </a:rPr>
              <a:t>result</a:t>
            </a:r>
            <a:r>
              <a:rPr lang="tr-TR" sz="1800" dirty="0">
                <a:latin typeface="+mj-lt"/>
              </a:rPr>
              <a:t>;</a:t>
            </a:r>
          </a:p>
          <a:p>
            <a:pPr>
              <a:buNone/>
            </a:pPr>
            <a:r>
              <a:rPr lang="tr-TR" sz="1800" dirty="0" err="1">
                <a:solidFill>
                  <a:srgbClr val="0070C0"/>
                </a:solidFill>
                <a:latin typeface="+mj-lt"/>
              </a:rPr>
              <a:t>return</a:t>
            </a:r>
            <a:r>
              <a:rPr lang="tr-TR" sz="1800" dirty="0">
                <a:latin typeface="+mj-lt"/>
              </a:rPr>
              <a:t> 0;</a:t>
            </a:r>
          </a:p>
          <a:p>
            <a:pPr>
              <a:buNone/>
            </a:pPr>
            <a:r>
              <a:rPr lang="tr-TR" sz="1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799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functions we can structure our programs in a more modular way, accessing all the potential that structured</a:t>
            </a:r>
            <a:r>
              <a:rPr lang="tr-TR" dirty="0"/>
              <a:t> </a:t>
            </a:r>
            <a:r>
              <a:rPr lang="en-US" dirty="0"/>
              <a:t>programming can offer to us in C++.</a:t>
            </a:r>
            <a:endParaRPr lang="tr-TR" dirty="0"/>
          </a:p>
          <a:p>
            <a:r>
              <a:rPr lang="tr-TR" dirty="0"/>
              <a:t>Format :</a:t>
            </a:r>
          </a:p>
          <a:p>
            <a:pPr>
              <a:buNone/>
            </a:pPr>
            <a:r>
              <a:rPr lang="tr-TR" sz="2400" b="1" i="1" dirty="0">
                <a:solidFill>
                  <a:srgbClr val="FF0000"/>
                </a:solidFill>
              </a:rPr>
              <a:t>		</a:t>
            </a:r>
            <a:r>
              <a:rPr lang="en-US" sz="2400" b="1" i="1" dirty="0">
                <a:solidFill>
                  <a:srgbClr val="FF0000"/>
                </a:solidFill>
              </a:rPr>
              <a:t>type name ( parameter1, parameter2, ...) { statements }</a:t>
            </a:r>
            <a:endParaRPr lang="tr-TR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Calibri" pitchFamily="34" charset="0"/>
                <a:cs typeface="Calibri" pitchFamily="34" charset="0"/>
              </a:rPr>
              <a:t>type</a:t>
            </a:r>
            <a:r>
              <a:rPr lang="en-US" sz="2600" dirty="0"/>
              <a:t> </a:t>
            </a:r>
            <a:r>
              <a:rPr lang="en-US" dirty="0"/>
              <a:t>is the data type </a:t>
            </a:r>
            <a:r>
              <a:rPr lang="en-US" dirty="0" err="1"/>
              <a:t>specifier</a:t>
            </a:r>
            <a:r>
              <a:rPr lang="en-US" dirty="0"/>
              <a:t> of the data returned by the function.</a:t>
            </a:r>
          </a:p>
          <a:p>
            <a:r>
              <a:rPr lang="en-US" sz="2600" dirty="0">
                <a:latin typeface="Calibri" pitchFamily="34" charset="0"/>
                <a:cs typeface="Calibri" pitchFamily="34" charset="0"/>
              </a:rPr>
              <a:t>name</a:t>
            </a:r>
            <a:r>
              <a:rPr lang="en-US" sz="2600" dirty="0"/>
              <a:t> </a:t>
            </a:r>
            <a:r>
              <a:rPr lang="en-US" dirty="0"/>
              <a:t>is the identifier by which it will be possible to call the function.</a:t>
            </a:r>
          </a:p>
          <a:p>
            <a:r>
              <a:rPr lang="en-US" sz="2600" dirty="0"/>
              <a:t>parameters </a:t>
            </a:r>
            <a:r>
              <a:rPr lang="en-US" dirty="0"/>
              <a:t>(as many as needed): Each parameter consists of a data type </a:t>
            </a:r>
            <a:r>
              <a:rPr lang="en-US" dirty="0" err="1"/>
              <a:t>specifier</a:t>
            </a:r>
            <a:r>
              <a:rPr lang="en-US" dirty="0"/>
              <a:t> followed by an</a:t>
            </a:r>
            <a:r>
              <a:rPr lang="tr-TR" dirty="0"/>
              <a:t> </a:t>
            </a:r>
            <a:r>
              <a:rPr lang="en-US" dirty="0"/>
              <a:t>identifier, like any regular variable declaration (for example: </a:t>
            </a:r>
            <a:r>
              <a:rPr lang="en-US" dirty="0" err="1"/>
              <a:t>int</a:t>
            </a:r>
            <a:r>
              <a:rPr lang="en-US" dirty="0"/>
              <a:t> x) and which acts within the function as</a:t>
            </a:r>
            <a:r>
              <a:rPr lang="tr-TR" dirty="0"/>
              <a:t> </a:t>
            </a:r>
            <a:r>
              <a:rPr lang="en-US" dirty="0"/>
              <a:t>a regular local variable. They allow to pass arguments to the function when it is called. The different</a:t>
            </a:r>
            <a:r>
              <a:rPr lang="tr-TR" dirty="0"/>
              <a:t> </a:t>
            </a:r>
            <a:r>
              <a:rPr lang="en-US" dirty="0"/>
              <a:t>parameters are separated by commas.</a:t>
            </a:r>
          </a:p>
          <a:p>
            <a:r>
              <a:rPr lang="en-US" dirty="0"/>
              <a:t> </a:t>
            </a:r>
            <a:r>
              <a:rPr lang="en-US" sz="2600" dirty="0"/>
              <a:t>statements </a:t>
            </a:r>
            <a:r>
              <a:rPr lang="en-US" dirty="0"/>
              <a:t>is the function's body. It is a block of statements surrounded by braces { }.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</a:t>
            </a:r>
            <a:r>
              <a:rPr lang="tr-TR" dirty="0"/>
              <a:t> :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467544" y="155679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B050"/>
                </a:solidFill>
                <a:latin typeface="+mj-lt"/>
              </a:rPr>
              <a:t>// </a:t>
            </a:r>
            <a:r>
              <a:rPr lang="tr-TR" dirty="0" err="1">
                <a:solidFill>
                  <a:srgbClr val="00B050"/>
                </a:solidFill>
                <a:latin typeface="+mj-lt"/>
              </a:rPr>
              <a:t>function</a:t>
            </a:r>
            <a:r>
              <a:rPr lang="tr-TR" dirty="0">
                <a:solidFill>
                  <a:srgbClr val="00B050"/>
                </a:solidFill>
                <a:latin typeface="+mj-lt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+mj-lt"/>
              </a:rPr>
              <a:t>example</a:t>
            </a:r>
            <a:endParaRPr lang="tr-TR" dirty="0">
              <a:solidFill>
                <a:srgbClr val="00B050"/>
              </a:solidFill>
              <a:latin typeface="+mj-lt"/>
            </a:endParaRPr>
          </a:p>
          <a:p>
            <a:r>
              <a:rPr lang="tr-TR" dirty="0">
                <a:solidFill>
                  <a:srgbClr val="7030A0"/>
                </a:solidFill>
                <a:latin typeface="+mj-lt"/>
              </a:rPr>
              <a:t>#</a:t>
            </a:r>
            <a:r>
              <a:rPr lang="tr-TR" dirty="0" err="1">
                <a:solidFill>
                  <a:srgbClr val="7030A0"/>
                </a:solidFill>
                <a:latin typeface="+mj-lt"/>
              </a:rPr>
              <a:t>include</a:t>
            </a:r>
            <a:r>
              <a:rPr lang="tr-TR" dirty="0">
                <a:solidFill>
                  <a:srgbClr val="7030A0"/>
                </a:solidFill>
                <a:latin typeface="+mj-lt"/>
              </a:rPr>
              <a:t> &lt;</a:t>
            </a:r>
            <a:r>
              <a:rPr lang="tr-TR" dirty="0" err="1">
                <a:solidFill>
                  <a:srgbClr val="7030A0"/>
                </a:solidFill>
                <a:latin typeface="+mj-lt"/>
              </a:rPr>
              <a:t>iostream</a:t>
            </a:r>
            <a:r>
              <a:rPr lang="tr-TR" dirty="0">
                <a:solidFill>
                  <a:srgbClr val="7030A0"/>
                </a:solidFill>
                <a:latin typeface="+mj-lt"/>
              </a:rPr>
              <a:t>&gt;</a:t>
            </a:r>
          </a:p>
          <a:p>
            <a:r>
              <a:rPr lang="tr-TR" dirty="0" err="1">
                <a:solidFill>
                  <a:srgbClr val="0070C0"/>
                </a:solidFill>
                <a:latin typeface="+mj-lt"/>
              </a:rPr>
              <a:t>using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+mj-lt"/>
              </a:rPr>
              <a:t>namespace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std</a:t>
            </a:r>
            <a:r>
              <a:rPr lang="tr-TR" dirty="0">
                <a:latin typeface="+mj-lt"/>
              </a:rPr>
              <a:t>;</a:t>
            </a:r>
          </a:p>
          <a:p>
            <a:endParaRPr lang="tr-TR" dirty="0">
              <a:latin typeface="+mj-lt"/>
            </a:endParaRPr>
          </a:p>
          <a:p>
            <a:r>
              <a:rPr lang="en-US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addition (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a,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b)</a:t>
            </a:r>
          </a:p>
          <a:p>
            <a:r>
              <a:rPr lang="tr-TR" dirty="0">
                <a:latin typeface="+mj-lt"/>
              </a:rPr>
              <a:t>{</a:t>
            </a:r>
          </a:p>
          <a:p>
            <a:r>
              <a:rPr lang="tr-TR" dirty="0">
                <a:latin typeface="+mj-lt"/>
              </a:rPr>
              <a:t>     </a:t>
            </a:r>
            <a:r>
              <a:rPr lang="tr-TR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tr-TR" dirty="0">
                <a:latin typeface="+mj-lt"/>
              </a:rPr>
              <a:t> r;</a:t>
            </a:r>
          </a:p>
          <a:p>
            <a:r>
              <a:rPr lang="tr-TR" dirty="0">
                <a:latin typeface="+mj-lt"/>
              </a:rPr>
              <a:t>     r=a+b;</a:t>
            </a:r>
          </a:p>
          <a:p>
            <a:r>
              <a:rPr lang="tr-TR" dirty="0">
                <a:latin typeface="+mj-lt"/>
              </a:rPr>
              <a:t>     </a:t>
            </a:r>
            <a:r>
              <a:rPr lang="tr-TR" dirty="0" err="1">
                <a:solidFill>
                  <a:srgbClr val="0070C0"/>
                </a:solidFill>
                <a:latin typeface="+mj-lt"/>
              </a:rPr>
              <a:t>return</a:t>
            </a:r>
            <a:r>
              <a:rPr lang="tr-TR" dirty="0">
                <a:latin typeface="+mj-lt"/>
              </a:rPr>
              <a:t> (r);</a:t>
            </a:r>
          </a:p>
          <a:p>
            <a:r>
              <a:rPr lang="tr-TR" dirty="0">
                <a:latin typeface="+mj-lt"/>
              </a:rPr>
              <a:t>}</a:t>
            </a:r>
          </a:p>
          <a:p>
            <a:endParaRPr lang="tr-TR" dirty="0">
              <a:latin typeface="+mj-lt"/>
            </a:endParaRPr>
          </a:p>
          <a:p>
            <a:r>
              <a:rPr lang="tr-TR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main</a:t>
            </a:r>
            <a:r>
              <a:rPr lang="tr-TR" dirty="0">
                <a:latin typeface="+mj-lt"/>
              </a:rPr>
              <a:t> ()</a:t>
            </a:r>
          </a:p>
          <a:p>
            <a:r>
              <a:rPr lang="tr-TR" dirty="0">
                <a:latin typeface="+mj-lt"/>
              </a:rPr>
              <a:t>{</a:t>
            </a:r>
          </a:p>
          <a:p>
            <a:r>
              <a:rPr lang="tr-TR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tr-TR" dirty="0">
                <a:latin typeface="+mj-lt"/>
              </a:rPr>
              <a:t> z;</a:t>
            </a:r>
          </a:p>
          <a:p>
            <a:r>
              <a:rPr lang="tr-TR" dirty="0">
                <a:latin typeface="+mj-lt"/>
              </a:rPr>
              <a:t>z = </a:t>
            </a:r>
            <a:r>
              <a:rPr lang="tr-TR" dirty="0" err="1">
                <a:latin typeface="+mj-lt"/>
              </a:rPr>
              <a:t>addition</a:t>
            </a:r>
            <a:r>
              <a:rPr lang="tr-TR" dirty="0">
                <a:latin typeface="+mj-lt"/>
              </a:rPr>
              <a:t> (5,3);</a:t>
            </a:r>
          </a:p>
          <a:p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"The result is </a:t>
            </a:r>
            <a:r>
              <a:rPr lang="en-US" dirty="0">
                <a:latin typeface="+mj-lt"/>
              </a:rPr>
              <a:t>" &lt;&lt; z;</a:t>
            </a:r>
          </a:p>
          <a:p>
            <a:r>
              <a:rPr lang="tr-TR" dirty="0" err="1">
                <a:solidFill>
                  <a:srgbClr val="0070C0"/>
                </a:solidFill>
                <a:latin typeface="+mj-lt"/>
              </a:rPr>
              <a:t>return</a:t>
            </a:r>
            <a:r>
              <a:rPr lang="tr-TR" dirty="0">
                <a:latin typeface="+mj-lt"/>
              </a:rPr>
              <a:t> 0;</a:t>
            </a:r>
          </a:p>
          <a:p>
            <a:r>
              <a:rPr lang="tr-T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824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Ofis Teması</vt:lpstr>
      <vt:lpstr>CENG 213 – Data Structures</vt:lpstr>
      <vt:lpstr>Arrays</vt:lpstr>
      <vt:lpstr>Arrays</vt:lpstr>
      <vt:lpstr>Arrays : Initializing</vt:lpstr>
      <vt:lpstr>Array : Accessing the values</vt:lpstr>
      <vt:lpstr>Array : Example</vt:lpstr>
      <vt:lpstr>Functions</vt:lpstr>
      <vt:lpstr>Functions</vt:lpstr>
      <vt:lpstr>Function : Example</vt:lpstr>
      <vt:lpstr>Function : Void Example</vt:lpstr>
      <vt:lpstr>Function : Pass By Reference</vt:lpstr>
      <vt:lpstr>Recursivity</vt:lpstr>
      <vt:lpstr>Recursivity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213 – Data Structures</dc:title>
  <dc:creator>ANIL</dc:creator>
  <cp:lastModifiedBy>ATABARIŞ AYAYDIN</cp:lastModifiedBy>
  <cp:revision>16</cp:revision>
  <dcterms:created xsi:type="dcterms:W3CDTF">2012-10-03T11:47:21Z</dcterms:created>
  <dcterms:modified xsi:type="dcterms:W3CDTF">2020-10-12T14:02:28Z</dcterms:modified>
</cp:coreProperties>
</file>