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57" r:id="rId5"/>
    <p:sldId id="351" r:id="rId6"/>
    <p:sldId id="350" r:id="rId7"/>
    <p:sldId id="352" r:id="rId8"/>
    <p:sldId id="354" r:id="rId9"/>
    <p:sldId id="355" r:id="rId10"/>
    <p:sldId id="356" r:id="rId11"/>
    <p:sldId id="357" r:id="rId12"/>
    <p:sldId id="260" r:id="rId13"/>
    <p:sldId id="261" r:id="rId14"/>
    <p:sldId id="265" r:id="rId15"/>
    <p:sldId id="345" r:id="rId16"/>
    <p:sldId id="272" r:id="rId17"/>
    <p:sldId id="273" r:id="rId18"/>
    <p:sldId id="274" r:id="rId19"/>
    <p:sldId id="277" r:id="rId20"/>
    <p:sldId id="342" r:id="rId21"/>
    <p:sldId id="343" r:id="rId22"/>
    <p:sldId id="376" r:id="rId23"/>
    <p:sldId id="271" r:id="rId24"/>
    <p:sldId id="383" r:id="rId25"/>
    <p:sldId id="366" r:id="rId26"/>
    <p:sldId id="311" r:id="rId27"/>
    <p:sldId id="382" r:id="rId28"/>
    <p:sldId id="378" r:id="rId29"/>
    <p:sldId id="346" r:id="rId30"/>
    <p:sldId id="359" r:id="rId31"/>
    <p:sldId id="380" r:id="rId32"/>
    <p:sldId id="381" r:id="rId33"/>
    <p:sldId id="361" r:id="rId34"/>
    <p:sldId id="384" r:id="rId35"/>
    <p:sldId id="386" r:id="rId36"/>
    <p:sldId id="385" r:id="rId37"/>
    <p:sldId id="387" r:id="rId38"/>
    <p:sldId id="388" r:id="rId39"/>
    <p:sldId id="390" r:id="rId40"/>
    <p:sldId id="391" r:id="rId41"/>
    <p:sldId id="392" r:id="rId42"/>
    <p:sldId id="393" r:id="rId43"/>
    <p:sldId id="394" r:id="rId44"/>
    <p:sldId id="396" r:id="rId45"/>
    <p:sldId id="3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B9DF06-6C77-4012-AF93-DCE33D1AB4C4}">
          <p14:sldIdLst>
            <p14:sldId id="256"/>
            <p14:sldId id="258"/>
            <p14:sldId id="259"/>
            <p14:sldId id="257"/>
            <p14:sldId id="351"/>
            <p14:sldId id="350"/>
            <p14:sldId id="352"/>
          </p14:sldIdLst>
        </p14:section>
        <p14:section name="Untitled Section" id="{A908C79B-A37D-4F01-9B75-C9DFD81A53D3}">
          <p14:sldIdLst>
            <p14:sldId id="354"/>
            <p14:sldId id="355"/>
            <p14:sldId id="356"/>
            <p14:sldId id="357"/>
            <p14:sldId id="260"/>
            <p14:sldId id="261"/>
            <p14:sldId id="265"/>
            <p14:sldId id="345"/>
            <p14:sldId id="272"/>
            <p14:sldId id="273"/>
            <p14:sldId id="274"/>
            <p14:sldId id="277"/>
            <p14:sldId id="342"/>
            <p14:sldId id="343"/>
            <p14:sldId id="376"/>
            <p14:sldId id="271"/>
            <p14:sldId id="383"/>
            <p14:sldId id="366"/>
            <p14:sldId id="311"/>
            <p14:sldId id="382"/>
            <p14:sldId id="378"/>
            <p14:sldId id="346"/>
            <p14:sldId id="359"/>
            <p14:sldId id="380"/>
            <p14:sldId id="381"/>
            <p14:sldId id="361"/>
            <p14:sldId id="384"/>
            <p14:sldId id="386"/>
            <p14:sldId id="385"/>
            <p14:sldId id="387"/>
            <p14:sldId id="388"/>
            <p14:sldId id="390"/>
            <p14:sldId id="391"/>
            <p14:sldId id="392"/>
            <p14:sldId id="393"/>
            <p14:sldId id="394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ECF13-117A-4697-A0A0-E8BA1649272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2D103-5C97-4C80-976A-39AC650B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0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45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FA6EE3-8B48-4741-97B3-C2D3ED135E93}" type="slidenum">
              <a:rPr lang="en-US" smtClean="0"/>
              <a:pPr eaLnBrk="1" hangingPunct="1"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45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1FFAB4-6F33-4FCE-901B-BCBCEB9C9128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6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503E41-A3EA-4F81-8496-8003DEDD7F03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77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FE172A-7807-4887-8F03-8FCA459BAAC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17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B25731-BD20-4078-9BFD-E396332954BB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598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E0419F-CE0F-4EDD-895B-8981C062291F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324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554622-0F4D-4FDD-9374-B7DAED45B4C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3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12732D-8BEE-4BB5-81E6-C383B1634A64}" type="slidenum">
              <a:rPr lang="tr-TR" altLang="tr-TR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tr-TR" altLang="tr-TR"/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4261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42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2D02A6-86DC-4C85-AAC0-DA55F1D9F321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1328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C96D62-A412-41DF-B2CA-AB20AD6B7B10}" type="datetime1">
              <a:rPr lang="ko-KR" altLang="en-US"/>
              <a:pPr/>
              <a:t>2021-03-02</a:t>
            </a:fld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0047C-AE6E-4770-BB80-7DBC30C9124E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75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3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0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70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0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98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DA2A68-6816-476C-8121-8F6ACBBAC577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81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98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6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439FF-4AD0-48F2-A95F-9091E8CCE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93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B9E9554A-6FC4-456F-ADEB-B58DE3FD1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56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2E8CD55-F71F-481D-B341-CAF2A0839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1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9BBA-F03F-454C-9642-C23C03F3EC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CE39-5405-4ABD-8728-9835F8FA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158" y="417825"/>
            <a:ext cx="8354518" cy="201058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SE 2228-Analysis and Design of Algorithms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498" y="2848131"/>
            <a:ext cx="8753575" cy="2409669"/>
          </a:xfrm>
        </p:spPr>
        <p:txBody>
          <a:bodyPr/>
          <a:lstStyle/>
          <a:p>
            <a:pPr algn="l"/>
            <a:r>
              <a:rPr lang="en-US" sz="3600" dirty="0" smtClean="0"/>
              <a:t>                     Analysis-1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      Review of  Basic Concepts</a:t>
            </a:r>
          </a:p>
          <a:p>
            <a:pPr algn="l"/>
            <a:r>
              <a:rPr lang="en-US" altLang="en-US" sz="3600" dirty="0" smtClean="0">
                <a:solidFill>
                  <a:schemeClr val="bg2"/>
                </a:solidFill>
              </a:rPr>
              <a:t>          </a:t>
            </a:r>
            <a:endParaRPr lang="en-US" alt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1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Time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1437698"/>
            <a:ext cx="8790709" cy="4351338"/>
          </a:xfrm>
        </p:spPr>
        <p:txBody>
          <a:bodyPr/>
          <a:lstStyle/>
          <a:p>
            <a:r>
              <a:rPr lang="en-US" dirty="0" smtClean="0"/>
              <a:t>We want the measure to be </a:t>
            </a:r>
            <a:r>
              <a:rPr lang="en-US" dirty="0" smtClean="0">
                <a:solidFill>
                  <a:srgbClr val="FF0000"/>
                </a:solidFill>
              </a:rPr>
              <a:t>machine-independent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language-independent</a:t>
            </a:r>
            <a:r>
              <a:rPr lang="en-US" dirty="0" smtClean="0"/>
              <a:t>, etc. , and should survive technological advances.</a:t>
            </a:r>
          </a:p>
          <a:p>
            <a:r>
              <a:rPr lang="en-US" dirty="0" smtClean="0"/>
              <a:t>We are mainly concerned about large values of n.</a:t>
            </a:r>
          </a:p>
          <a:p>
            <a:r>
              <a:rPr lang="en-US" dirty="0" smtClean="0"/>
              <a:t>We don’t use the absolute time, but  rather use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rate/order of growth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Recall that the efficiency functions are non-decreasing</a:t>
            </a:r>
          </a:p>
          <a:p>
            <a:r>
              <a:rPr lang="en-US" dirty="0"/>
              <a:t>Order is an </a:t>
            </a:r>
            <a:r>
              <a:rPr lang="en-US" dirty="0">
                <a:solidFill>
                  <a:srgbClr val="FF0000"/>
                </a:solidFill>
              </a:rPr>
              <a:t>asymptotic notation </a:t>
            </a:r>
            <a:r>
              <a:rPr lang="en-US" dirty="0"/>
              <a:t>– we are only interested what happens for </a:t>
            </a:r>
            <a:r>
              <a:rPr lang="en-US" dirty="0">
                <a:solidFill>
                  <a:srgbClr val="FF0000"/>
                </a:solidFill>
              </a:rPr>
              <a:t>large 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4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245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Define Time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9005888" cy="45722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we have come up with some constant c &gt; 0, such that the running time is at most cn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The value of c becomes inconsequential as n gets bigger and bigger.</a:t>
            </a:r>
          </a:p>
          <a:p>
            <a:r>
              <a:rPr lang="en-US" dirty="0" smtClean="0"/>
              <a:t>If we compare algorithms A and B that take times cn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and dn</a:t>
            </a:r>
            <a:r>
              <a:rPr lang="en-US" baseline="30000" dirty="0" smtClean="0"/>
              <a:t>3</a:t>
            </a:r>
            <a:r>
              <a:rPr lang="en-US" dirty="0" smtClean="0"/>
              <a:t>: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dirty="0" smtClean="0"/>
              <a:t>/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</a:t>
            </a:r>
            <a:r>
              <a:rPr lang="en-US" dirty="0" smtClean="0"/>
              <a:t> = dn</a:t>
            </a:r>
            <a:r>
              <a:rPr lang="en-US" baseline="30000" dirty="0" smtClean="0"/>
              <a:t>3</a:t>
            </a:r>
            <a:r>
              <a:rPr lang="en-US" dirty="0" smtClean="0"/>
              <a:t>/cn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F0"/>
                </a:solidFill>
              </a:rPr>
              <a:t>(d/c) </a:t>
            </a:r>
            <a:r>
              <a:rPr lang="en-US" dirty="0" smtClean="0"/>
              <a:t>* n; </a:t>
            </a:r>
          </a:p>
          <a:p>
            <a:pPr marL="0" indent="0">
              <a:buNone/>
            </a:pPr>
            <a:r>
              <a:rPr lang="en-US" dirty="0" smtClean="0"/>
              <a:t>   For big n, the ratio </a:t>
            </a:r>
            <a:r>
              <a:rPr lang="en-US" dirty="0" smtClean="0">
                <a:solidFill>
                  <a:srgbClr val="00B0F0"/>
                </a:solidFill>
              </a:rPr>
              <a:t>d/c</a:t>
            </a:r>
            <a:r>
              <a:rPr lang="en-US" dirty="0" smtClean="0"/>
              <a:t> also has </a:t>
            </a:r>
            <a:r>
              <a:rPr lang="en-US" dirty="0" smtClean="0">
                <a:solidFill>
                  <a:srgbClr val="FF0000"/>
                </a:solidFill>
              </a:rPr>
              <a:t>insignificant effect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 we say </a:t>
            </a:r>
            <a:r>
              <a:rPr lang="en-US" dirty="0" smtClean="0">
                <a:solidFill>
                  <a:srgbClr val="FF0000"/>
                </a:solidFill>
              </a:rPr>
              <a:t>A is of order 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B is of order n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disregarding the constants.</a:t>
            </a:r>
          </a:p>
          <a:p>
            <a:r>
              <a:rPr lang="en-US" dirty="0" smtClean="0"/>
              <a:t>If </a:t>
            </a:r>
            <a:r>
              <a:rPr lang="en-US" dirty="0"/>
              <a:t>two algorithms are of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only then we may  </a:t>
            </a:r>
            <a:r>
              <a:rPr lang="en-US" dirty="0">
                <a:solidFill>
                  <a:srgbClr val="FF0000"/>
                </a:solidFill>
              </a:rPr>
              <a:t>consider the constants </a:t>
            </a:r>
            <a:r>
              <a:rPr lang="en-US" dirty="0"/>
              <a:t>to determine which algorithm is preferable.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551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latin typeface="Tahoma" panose="020B0604030504040204" pitchFamily="34" charset="0"/>
              </a:rPr>
              <a:t>Using the  Input Size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44660" y="1164215"/>
            <a:ext cx="9372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Time efficiency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dirty="0"/>
              <a:t>the number of repetitions of the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</a:t>
            </a:r>
            <a:r>
              <a:rPr lang="en-US" alt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/>
              <a:t>as a function of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 size</a:t>
            </a:r>
            <a:r>
              <a:rPr lang="en-US" altLang="en-US" sz="1800" dirty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Input size is influenced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representation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e.g.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matrix, list , tree…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operations </a:t>
            </a:r>
            <a:r>
              <a:rPr lang="en-US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the algorithm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e.g.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computations, string operations, pointer usage…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 of the objects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in the problem, e.g. checking if a given integer is a prime number</a:t>
            </a:r>
            <a:r>
              <a:rPr lang="en-US" altLang="en-US" sz="1600" dirty="0"/>
              <a:t> </a:t>
            </a:r>
            <a:endParaRPr lang="en-US" altLang="en-US" sz="1600" dirty="0" smtClean="0"/>
          </a:p>
          <a:p>
            <a:pPr marL="457200" lvl="1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en-US" u="sng" dirty="0" smtClean="0">
                <a:solidFill>
                  <a:srgbClr val="00B0F0"/>
                </a:solidFill>
              </a:rPr>
              <a:t>Basic Operations :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Applied to all input items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order to carry out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Contribute most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towards the running time of the algorithm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F62F-03C7-45AE-A3F7-A6A57B9E000D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8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02171"/>
            <a:ext cx="10972800" cy="13716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latin typeface="Tahoma" panose="020B0604030504040204" pitchFamily="34" charset="0"/>
              </a:rPr>
              <a:t>Examples</a:t>
            </a:r>
          </a:p>
        </p:txBody>
      </p:sp>
      <p:graphicFrame>
        <p:nvGraphicFramePr>
          <p:cNvPr id="155736" name="Group 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99990869"/>
              </p:ext>
            </p:extLst>
          </p:nvPr>
        </p:nvGraphicFramePr>
        <p:xfrm>
          <a:off x="609600" y="1873771"/>
          <a:ext cx="9148998" cy="4279266"/>
        </p:xfrm>
        <a:graphic>
          <a:graphicData uri="http://schemas.openxmlformats.org/drawingml/2006/table">
            <a:tbl>
              <a:tblPr/>
              <a:tblGrid>
                <a:gridCol w="457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Problem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3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Size of input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Find x in an array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number of the elements in the array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Multiply two matrices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dimensions of the matrices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Sort an array 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number of elements in the array 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Traverse a binary tree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number of nodes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Solve a system of linear equations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number of equations, or the number of the unknowns, or both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B5277-21D1-4DEA-A259-4202C2A9EE18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9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9351" y="457200"/>
            <a:ext cx="9297649" cy="609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dirty="0" smtClean="0">
                <a:latin typeface="Tahoma" panose="020B0604030504040204" pitchFamily="34" charset="0"/>
              </a:rPr>
              <a:t> </a:t>
            </a:r>
            <a:r>
              <a:rPr lang="en-US" altLang="en-US" sz="4000" dirty="0" smtClean="0">
                <a:latin typeface="Calibri" panose="020F0502020204030204" pitchFamily="34" charset="0"/>
              </a:rPr>
              <a:t>Time Cost of an Algorithm</a:t>
            </a:r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9351" y="1184564"/>
            <a:ext cx="8686800" cy="4495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0">
              <a:defRPr/>
            </a:pPr>
            <a:r>
              <a:rPr lang="en-US" altLang="en-US" dirty="0">
                <a:solidFill>
                  <a:srgbClr val="FF0000"/>
                </a:solidFill>
              </a:rPr>
              <a:t>Exact formula </a:t>
            </a:r>
            <a:r>
              <a:rPr lang="en-US" altLang="en-US" dirty="0">
                <a:solidFill>
                  <a:prstClr val="black"/>
                </a:solidFill>
              </a:rPr>
              <a:t>: </a:t>
            </a:r>
            <a:r>
              <a:rPr lang="en-US" altLang="en-US" dirty="0" smtClean="0">
                <a:solidFill>
                  <a:prstClr val="black"/>
                </a:solidFill>
              </a:rPr>
              <a:t>Assume the cost is </a:t>
            </a:r>
          </a:p>
          <a:p>
            <a:pPr marL="0" lvl="0" indent="0"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</a:rPr>
              <a:t>         C(</a:t>
            </a:r>
            <a:r>
              <a:rPr lang="en-US" altLang="en-US" i="1" dirty="0" smtClean="0">
                <a:solidFill>
                  <a:prstClr val="black"/>
                </a:solidFill>
              </a:rPr>
              <a:t>n</a:t>
            </a:r>
            <a:r>
              <a:rPr lang="en-US" altLang="en-US" dirty="0">
                <a:solidFill>
                  <a:prstClr val="black"/>
                </a:solidFill>
              </a:rPr>
              <a:t>) = </a:t>
            </a:r>
            <a:r>
              <a:rPr lang="en-US" altLang="en-US" i="1" dirty="0">
                <a:solidFill>
                  <a:prstClr val="black"/>
                </a:solidFill>
              </a:rPr>
              <a:t>n</a:t>
            </a:r>
            <a:r>
              <a:rPr lang="en-US" altLang="en-US" dirty="0">
                <a:solidFill>
                  <a:prstClr val="black"/>
                </a:solidFill>
              </a:rPr>
              <a:t>(</a:t>
            </a:r>
            <a:r>
              <a:rPr lang="en-US" altLang="en-US" i="1" dirty="0">
                <a:solidFill>
                  <a:prstClr val="black"/>
                </a:solidFill>
              </a:rPr>
              <a:t>n</a:t>
            </a:r>
            <a:r>
              <a:rPr lang="en-US" altLang="en-US" dirty="0">
                <a:solidFill>
                  <a:prstClr val="black"/>
                </a:solidFill>
              </a:rPr>
              <a:t>-1)/2</a:t>
            </a:r>
          </a:p>
          <a:p>
            <a:pPr lvl="0">
              <a:defRPr/>
            </a:pPr>
            <a:r>
              <a:rPr lang="en-US" altLang="en-US" dirty="0">
                <a:solidFill>
                  <a:srgbClr val="FF0000"/>
                </a:solidFill>
              </a:rPr>
              <a:t>Approximate formula: </a:t>
            </a:r>
            <a:r>
              <a:rPr lang="en-US" altLang="en-US" dirty="0">
                <a:solidFill>
                  <a:prstClr val="black"/>
                </a:solidFill>
              </a:rPr>
              <a:t>indicating order of growth with unknown multiplicative constant : C(</a:t>
            </a:r>
            <a:r>
              <a:rPr lang="en-US" altLang="en-US" i="1" dirty="0">
                <a:solidFill>
                  <a:prstClr val="black"/>
                </a:solidFill>
              </a:rPr>
              <a:t>n</a:t>
            </a:r>
            <a:r>
              <a:rPr lang="en-US" altLang="en-US" dirty="0">
                <a:solidFill>
                  <a:prstClr val="black"/>
                </a:solidFill>
              </a:rPr>
              <a:t>) ≈ </a:t>
            </a:r>
            <a:r>
              <a:rPr lang="en-US" altLang="en-US" i="1" dirty="0">
                <a:solidFill>
                  <a:srgbClr val="FF0000"/>
                </a:solidFill>
              </a:rPr>
              <a:t>c </a:t>
            </a:r>
            <a:r>
              <a:rPr lang="en-US" altLang="en-US" i="1" dirty="0">
                <a:solidFill>
                  <a:prstClr val="black"/>
                </a:solidFill>
              </a:rPr>
              <a:t>n</a:t>
            </a:r>
            <a:r>
              <a:rPr lang="en-US" altLang="en-US" baseline="30000" dirty="0">
                <a:solidFill>
                  <a:prstClr val="black"/>
                </a:solidFill>
              </a:rPr>
              <a:t>2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Let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400" dirty="0" smtClean="0">
                <a:solidFill>
                  <a:srgbClr val="CC0000"/>
                </a:solidFill>
              </a:rPr>
              <a:t>T(n)</a:t>
            </a:r>
            <a:r>
              <a:rPr lang="en-US" altLang="en-US" b="1" dirty="0" smtClean="0">
                <a:solidFill>
                  <a:srgbClr val="CC0000"/>
                </a:solidFill>
              </a:rPr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running time</a:t>
            </a:r>
            <a:br>
              <a:rPr lang="en-US" altLang="en-US" dirty="0" smtClean="0"/>
            </a:br>
            <a:r>
              <a:rPr lang="en-US" altLang="en-US" sz="3000" dirty="0" smtClean="0">
                <a:solidFill>
                  <a:srgbClr val="CC0000"/>
                </a:solidFill>
              </a:rPr>
              <a:t>c</a:t>
            </a:r>
            <a:r>
              <a:rPr lang="en-US" altLang="en-US" sz="3000" baseline="-25000" dirty="0" smtClean="0">
                <a:solidFill>
                  <a:srgbClr val="CC0000"/>
                </a:solidFill>
              </a:rPr>
              <a:t>op</a:t>
            </a:r>
            <a:r>
              <a:rPr lang="en-US" altLang="en-US" sz="3000" i="1" dirty="0" smtClean="0"/>
              <a:t> </a:t>
            </a:r>
            <a:r>
              <a:rPr lang="en-US" altLang="en-US" dirty="0" smtClean="0"/>
              <a:t>: execution time cost for a basic operation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/>
              <a:t>	</a:t>
            </a:r>
            <a:r>
              <a:rPr lang="en-US" altLang="en-US" sz="2400" dirty="0" smtClean="0">
                <a:solidFill>
                  <a:srgbClr val="CC0000"/>
                </a:solidFill>
              </a:rPr>
              <a:t>C(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n</a:t>
            </a:r>
            <a:r>
              <a:rPr lang="en-US" altLang="en-US" sz="2400" dirty="0" smtClean="0">
                <a:solidFill>
                  <a:srgbClr val="CC0000"/>
                </a:solidFill>
              </a:rPr>
              <a:t>)</a:t>
            </a:r>
            <a:r>
              <a:rPr lang="en-US" altLang="en-US" dirty="0" smtClean="0"/>
              <a:t> : number of times  the basic operation is 		executed</a:t>
            </a:r>
            <a:br>
              <a:rPr lang="en-US" altLang="en-US" dirty="0" smtClean="0"/>
            </a:br>
            <a:r>
              <a:rPr lang="en-US" altLang="en-US" dirty="0" smtClean="0"/>
              <a:t>Then for a basic operation we have: 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sz="3200" i="1" dirty="0" smtClean="0">
                <a:solidFill>
                  <a:srgbClr val="CC0000"/>
                </a:solidFill>
              </a:rPr>
              <a:t>T</a:t>
            </a:r>
            <a:r>
              <a:rPr lang="en-US" altLang="en-US" sz="3200" dirty="0" smtClean="0">
                <a:solidFill>
                  <a:srgbClr val="CC0000"/>
                </a:solidFill>
              </a:rPr>
              <a:t>(</a:t>
            </a:r>
            <a:r>
              <a:rPr lang="en-US" altLang="en-US" sz="3200" i="1" dirty="0" smtClean="0">
                <a:solidFill>
                  <a:srgbClr val="CC0000"/>
                </a:solidFill>
              </a:rPr>
              <a:t>n</a:t>
            </a:r>
            <a:r>
              <a:rPr lang="en-US" altLang="en-US" sz="3200" dirty="0">
                <a:solidFill>
                  <a:srgbClr val="CC0000"/>
                </a:solidFill>
              </a:rPr>
              <a:t>)</a:t>
            </a:r>
            <a:r>
              <a:rPr lang="en-US" altLang="en-US" sz="3600" dirty="0">
                <a:solidFill>
                  <a:srgbClr val="CC0000"/>
                </a:solidFill>
              </a:rPr>
              <a:t> ≈ c</a:t>
            </a:r>
            <a:r>
              <a:rPr lang="en-US" altLang="en-US" sz="3600" baseline="-25000" dirty="0">
                <a:solidFill>
                  <a:srgbClr val="CC0000"/>
                </a:solidFill>
              </a:rPr>
              <a:t>op</a:t>
            </a:r>
            <a:r>
              <a:rPr lang="en-US" altLang="en-US" sz="3600" i="1" dirty="0">
                <a:solidFill>
                  <a:srgbClr val="CC0000"/>
                </a:solidFill>
              </a:rPr>
              <a:t> </a:t>
            </a:r>
            <a:r>
              <a:rPr lang="en-US" altLang="en-US" i="1" dirty="0">
                <a:solidFill>
                  <a:srgbClr val="CC0000"/>
                </a:solidFill>
              </a:rPr>
              <a:t>C</a:t>
            </a:r>
            <a:r>
              <a:rPr lang="en-US" altLang="en-US" sz="3600" dirty="0">
                <a:solidFill>
                  <a:srgbClr val="CC0000"/>
                </a:solidFill>
              </a:rPr>
              <a:t>(</a:t>
            </a:r>
            <a:r>
              <a:rPr lang="en-US" altLang="en-US" sz="3600" i="1" dirty="0">
                <a:solidFill>
                  <a:srgbClr val="CC0000"/>
                </a:solidFill>
              </a:rPr>
              <a:t>n</a:t>
            </a:r>
            <a:r>
              <a:rPr lang="en-US" altLang="en-US" sz="3600" dirty="0" smtClean="0">
                <a:solidFill>
                  <a:srgbClr val="CC000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600" i="1" dirty="0">
              <a:solidFill>
                <a:srgbClr val="CC0000"/>
              </a:solidFill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D5965-74D5-40D4-A6D7-BE705476A82D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8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Growth Rates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9" y="1323108"/>
            <a:ext cx="8437418" cy="47174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In general we only worry about growth rates because: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Our </a:t>
            </a:r>
            <a:r>
              <a:rPr lang="en-US" altLang="en-US" sz="2400" dirty="0"/>
              <a:t>main objective is to analyze the cost performance of algorithms. 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Another </a:t>
            </a:r>
            <a:r>
              <a:rPr lang="en-US" altLang="en-US" sz="2400" dirty="0"/>
              <a:t>obstacle to having the exact cost of algorithms is that sometimes the </a:t>
            </a:r>
            <a:r>
              <a:rPr lang="en-US" altLang="en-US" sz="2400" dirty="0" smtClean="0"/>
              <a:t>algorithms </a:t>
            </a:r>
            <a:r>
              <a:rPr lang="en-US" altLang="en-US" sz="2400" dirty="0"/>
              <a:t>are quite complicated to analyze.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When </a:t>
            </a:r>
            <a:r>
              <a:rPr lang="en-US" altLang="en-US" sz="2400" dirty="0"/>
              <a:t>analyzing an algorithm </a:t>
            </a:r>
            <a:r>
              <a:rPr lang="en-US" altLang="en-US" sz="2400" dirty="0">
                <a:solidFill>
                  <a:srgbClr val="FF0000"/>
                </a:solidFill>
              </a:rPr>
              <a:t>we are not that interested in the exact time the algorithm takes to run 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What </a:t>
            </a:r>
            <a:r>
              <a:rPr lang="en-US" altLang="en-US" sz="2400" dirty="0"/>
              <a:t>makes one algorithm more desirable than another is </a:t>
            </a:r>
            <a:r>
              <a:rPr lang="en-US" altLang="en-US" sz="2400" dirty="0">
                <a:solidFill>
                  <a:srgbClr val="FF0000"/>
                </a:solidFill>
              </a:rPr>
              <a:t>its growth rate relative to the other algorithm’s growth rate.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9067800" cy="69690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  <a:cs typeface="Arial" charset="0"/>
              </a:rPr>
              <a:t>Similar Growth Rates :Quadratic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783" y="1184223"/>
            <a:ext cx="10213525" cy="499274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cs typeface="Arial" charset="0"/>
              </a:rPr>
              <a:t>The meaning of </a:t>
            </a:r>
            <a:r>
              <a:rPr lang="en-US" dirty="0" smtClean="0">
                <a:solidFill>
                  <a:srgbClr val="00B0F0"/>
                </a:solidFill>
                <a:cs typeface="Arial" charset="0"/>
              </a:rPr>
              <a:t>asymptotic growth</a:t>
            </a:r>
            <a:r>
              <a:rPr lang="en-US" dirty="0" smtClean="0">
                <a:cs typeface="Arial" charset="0"/>
              </a:rPr>
              <a:t>: Consider the two functions:</a:t>
            </a:r>
          </a:p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f(</a:t>
            </a:r>
            <a:r>
              <a:rPr lang="en-US" i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) = </a:t>
            </a:r>
            <a:r>
              <a:rPr lang="en-US" i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dirty="0" smtClean="0">
                <a:solidFill>
                  <a:srgbClr val="3333CC"/>
                </a:solidFill>
                <a:cs typeface="Arial" charset="0"/>
              </a:rPr>
              <a:t>g(</a:t>
            </a:r>
            <a:r>
              <a:rPr lang="en-US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rgbClr val="3333CC"/>
                </a:solidFill>
                <a:cs typeface="Arial" charset="0"/>
              </a:rPr>
              <a:t>) = </a:t>
            </a:r>
            <a:r>
              <a:rPr lang="en-US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baseline="30000" dirty="0" smtClean="0">
                <a:solidFill>
                  <a:srgbClr val="3333CC"/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rgbClr val="3333CC"/>
                </a:solidFill>
                <a:cs typeface="Arial" charset="0"/>
              </a:rPr>
              <a:t> – 3</a:t>
            </a:r>
            <a:r>
              <a:rPr lang="en-US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rgbClr val="3333CC"/>
                </a:solidFill>
                <a:cs typeface="Arial" charset="0"/>
              </a:rPr>
              <a:t> + 2 . </a:t>
            </a:r>
            <a:r>
              <a:rPr lang="en-US" dirty="0" smtClean="0">
                <a:cs typeface="Arial" charset="0"/>
              </a:rPr>
              <a:t>Which one is better ?</a:t>
            </a:r>
          </a:p>
          <a:p>
            <a:pPr>
              <a:buFont typeface="Arial" charset="0"/>
              <a:buNone/>
            </a:pPr>
            <a:r>
              <a:rPr lang="en-US" dirty="0" smtClean="0">
                <a:cs typeface="Arial" charset="0"/>
              </a:rPr>
              <a:t>	Around </a:t>
            </a:r>
            <a:r>
              <a:rPr lang="en-US" i="1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 = 0,1,2,3… they look very different!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538" y="2825898"/>
            <a:ext cx="6869076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9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67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cs typeface="Arial" charset="0"/>
              </a:rPr>
              <a:t>Similar Growth Rates :Quadratic Growth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5861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cs typeface="Arial" charset="0"/>
              </a:rPr>
              <a:t>Yet on the range </a:t>
            </a:r>
            <a:r>
              <a:rPr lang="en-US" i="1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 = [0, 1000], they are (relatively)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2234" y="2344046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2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Similar Growth Rates :Quadratic Growth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cs typeface="Arial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absolute difference </a:t>
            </a:r>
            <a:r>
              <a:rPr lang="en-US" dirty="0" smtClean="0">
                <a:cs typeface="Arial" charset="0"/>
              </a:rPr>
              <a:t>is large, for example,</a:t>
            </a:r>
          </a:p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	But the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relative difference </a:t>
            </a:r>
            <a:r>
              <a:rPr lang="en-US" dirty="0" smtClean="0">
                <a:cs typeface="Arial" charset="0"/>
              </a:rPr>
              <a:t>is very small:</a:t>
            </a:r>
          </a:p>
          <a:p>
            <a:pPr>
              <a:buFontTx/>
              <a:buNone/>
            </a:pPr>
            <a:endParaRPr lang="en-US" dirty="0" smtClean="0">
              <a:cs typeface="Arial" charset="0"/>
            </a:endParaRPr>
          </a:p>
          <a:p>
            <a:pPr>
              <a:buFontTx/>
              <a:buNone/>
            </a:pPr>
            <a:endParaRPr lang="en-US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	</a:t>
            </a:r>
            <a:r>
              <a:rPr lang="en-US" dirty="0"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his difference goes to zero as </a:t>
            </a:r>
            <a:r>
              <a:rPr lang="en-US" i="1" dirty="0" smtClean="0">
                <a:cs typeface="Arial" charset="0"/>
              </a:rPr>
              <a:t>n →</a:t>
            </a:r>
            <a:r>
              <a:rPr lang="en-US" dirty="0" smtClean="0">
                <a:cs typeface="Arial" charset="0"/>
              </a:rPr>
              <a:t> ∞ </a:t>
            </a:r>
          </a:p>
          <a:p>
            <a:pPr>
              <a:buFontTx/>
              <a:buNone/>
            </a:pPr>
            <a:r>
              <a:rPr lang="en-US" dirty="0" smtClean="0"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olidFill>
                  <a:srgbClr val="FF0000"/>
                </a:solidFill>
                <a:cs typeface="Arial" charset="0"/>
              </a:rPr>
              <a:t>Asmptotically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, the behaviors of f(n) and g(n) is the same</a:t>
            </a:r>
            <a:r>
              <a:rPr lang="en-US" dirty="0" smtClean="0">
                <a:cs typeface="Arial" charset="0"/>
              </a:rPr>
              <a:t>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40313"/>
              </p:ext>
            </p:extLst>
          </p:nvPr>
        </p:nvGraphicFramePr>
        <p:xfrm>
          <a:off x="1620261" y="3774795"/>
          <a:ext cx="491044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261" y="3774795"/>
                        <a:ext cx="4910445" cy="91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4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845446" cy="4652963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The justification for both pairs of polynomials being similar is that, in both cases, they each had the same leading term with the </a:t>
            </a:r>
            <a:r>
              <a:rPr lang="en-US" dirty="0" smtClean="0">
                <a:solidFill>
                  <a:srgbClr val="00B0F0"/>
                </a:solidFill>
                <a:cs typeface="Arial" charset="0"/>
              </a:rPr>
              <a:t>same coefficient </a:t>
            </a:r>
            <a:r>
              <a:rPr lang="en-US" dirty="0" smtClean="0">
                <a:cs typeface="Arial" charset="0"/>
              </a:rPr>
              <a:t>: </a:t>
            </a:r>
            <a:r>
              <a:rPr lang="en-US" sz="3200" i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200" baseline="30000" dirty="0">
                <a:solidFill>
                  <a:srgbClr val="FF0000"/>
                </a:solidFill>
                <a:cs typeface="Arial" charset="0"/>
              </a:rPr>
              <a:t>2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Suppose </a:t>
            </a:r>
            <a:r>
              <a:rPr lang="en-US" dirty="0">
                <a:cs typeface="Arial" charset="0"/>
              </a:rPr>
              <a:t>however, that the coefficients of the leading terms </a:t>
            </a:r>
            <a:r>
              <a:rPr lang="en-US" dirty="0" smtClean="0">
                <a:cs typeface="Arial" charset="0"/>
              </a:rPr>
              <a:t>were </a:t>
            </a:r>
            <a:r>
              <a:rPr lang="en-US" dirty="0">
                <a:cs typeface="Arial" charset="0"/>
              </a:rPr>
              <a:t>different</a:t>
            </a:r>
          </a:p>
          <a:p>
            <a:pPr lvl="1"/>
            <a:r>
              <a:rPr lang="en-US" dirty="0" smtClean="0">
                <a:cs typeface="Arial" charset="0"/>
              </a:rPr>
              <a:t>In </a:t>
            </a:r>
            <a:r>
              <a:rPr lang="en-US" dirty="0">
                <a:cs typeface="Arial" charset="0"/>
              </a:rPr>
              <a:t>this case, both functions would exhibit the same rate of growth, however, one would always be proportionally </a:t>
            </a:r>
            <a:r>
              <a:rPr lang="en-US" dirty="0" smtClean="0">
                <a:cs typeface="Arial" charset="0"/>
              </a:rPr>
              <a:t>larger.</a:t>
            </a:r>
            <a:endParaRPr lang="en-US" dirty="0"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sz="4000" dirty="0" smtClean="0">
                <a:latin typeface="Arial" charset="0"/>
                <a:cs typeface="Arial" charset="0"/>
              </a:rPr>
              <a:t>Review of Basic Concepts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3967"/>
            <a:ext cx="8965367" cy="4602996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Suppose we have two algorithms, how can we tell which one is better?</a:t>
            </a:r>
          </a:p>
          <a:p>
            <a:r>
              <a:rPr lang="en-US" dirty="0" smtClean="0">
                <a:cs typeface="Arial" charset="0"/>
              </a:rPr>
              <a:t>We could implement both algorithms, run them both</a:t>
            </a:r>
          </a:p>
          <a:p>
            <a:pPr lvl="1"/>
            <a:r>
              <a:rPr lang="en-US" dirty="0" smtClean="0">
                <a:cs typeface="Arial" charset="0"/>
              </a:rPr>
              <a:t>Experimental evaluation : Expensive and error prone</a:t>
            </a:r>
          </a:p>
          <a:p>
            <a:r>
              <a:rPr lang="en-US" dirty="0" smtClean="0">
                <a:cs typeface="Arial" charset="0"/>
              </a:rPr>
              <a:t>Preferably, we should analyze them mathematically</a:t>
            </a:r>
          </a:p>
          <a:p>
            <a:pPr lvl="1"/>
            <a:r>
              <a:rPr lang="en-US" i="1" dirty="0" smtClean="0">
                <a:cs typeface="Arial" charset="0"/>
              </a:rPr>
              <a:t>Algorithm analysis</a:t>
            </a:r>
          </a:p>
          <a:p>
            <a:r>
              <a:rPr lang="en-US" dirty="0" smtClean="0">
                <a:cs typeface="Arial" charset="0"/>
              </a:rPr>
              <a:t>For this ,we need to use  description of the algorithm together with the properties of an associated data structure in a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machine-independent </a:t>
            </a:r>
            <a:r>
              <a:rPr lang="en-US" dirty="0" smtClean="0">
                <a:cs typeface="Arial" charset="0"/>
              </a:rPr>
              <a:t>way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19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2407080"/>
              </p:ext>
            </p:extLst>
          </p:nvPr>
        </p:nvGraphicFramePr>
        <p:xfrm>
          <a:off x="7058891" y="2533561"/>
          <a:ext cx="502761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Slide" r:id="rId3" imgW="2181670" imgH="1636743" progId="PowerPoint.Slide.8">
                  <p:embed/>
                </p:oleObj>
              </mc:Choice>
              <mc:Fallback>
                <p:oleObj name="Slide" r:id="rId3" imgW="2181670" imgH="1636743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891" y="2533561"/>
                        <a:ext cx="5027613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Reminder : Different </a:t>
            </a:r>
            <a:r>
              <a:rPr lang="en-US" altLang="en-US" dirty="0"/>
              <a:t>N</a:t>
            </a:r>
            <a:r>
              <a:rPr lang="en-US" altLang="en-US" dirty="0" smtClean="0"/>
              <a:t>otions </a:t>
            </a:r>
            <a:r>
              <a:rPr lang="en-US" altLang="en-US" dirty="0"/>
              <a:t>of </a:t>
            </a:r>
            <a:r>
              <a:rPr lang="en-US" altLang="en-US" dirty="0" smtClean="0"/>
              <a:t>Complexity</a:t>
            </a:r>
            <a:endParaRPr lang="en-US" alt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817418" y="1013876"/>
            <a:ext cx="979516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Worst case complexity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of an algorithm A :</a:t>
            </a:r>
          </a:p>
          <a:p>
            <a:r>
              <a:rPr lang="en-US" altLang="en-US" sz="2400" dirty="0"/>
              <a:t>the maximum  number of computational steps required for </a:t>
            </a:r>
            <a:r>
              <a:rPr lang="en-US" altLang="en-US" sz="2400" dirty="0" smtClean="0"/>
              <a:t>its execution  </a:t>
            </a:r>
            <a:r>
              <a:rPr lang="en-US" altLang="en-US" sz="2400" dirty="0"/>
              <a:t>over all the inputs of the same size, s. It provides an </a:t>
            </a:r>
            <a:r>
              <a:rPr lang="en-US" altLang="en-US" sz="2400" u="sng" dirty="0">
                <a:solidFill>
                  <a:srgbClr val="FF0000"/>
                </a:solidFill>
              </a:rPr>
              <a:t>upper bound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for an algorithm. The worst that can happen given the most  difficult </a:t>
            </a:r>
            <a:r>
              <a:rPr lang="en-US" altLang="en-US" sz="2400" dirty="0" smtClean="0"/>
              <a:t>instance:</a:t>
            </a:r>
          </a:p>
          <a:p>
            <a:r>
              <a:rPr lang="en-US" altLang="en-US" sz="2400" dirty="0" smtClean="0"/>
              <a:t> </a:t>
            </a:r>
            <a:r>
              <a:rPr lang="en-US" altLang="en-US" sz="2400" dirty="0"/>
              <a:t>the </a:t>
            </a:r>
            <a:r>
              <a:rPr lang="en-US" altLang="en-US" sz="2400" u="sng" dirty="0">
                <a:solidFill>
                  <a:srgbClr val="00B0F0"/>
                </a:solidFill>
              </a:rPr>
              <a:t>pessimistic view</a:t>
            </a:r>
            <a:r>
              <a:rPr lang="en-US" altLang="en-US" sz="2400" dirty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817418" y="2950696"/>
            <a:ext cx="6144491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Best case  complexity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of an algorithm A -the minimum number of computational steps required for </a:t>
            </a:r>
            <a:r>
              <a:rPr lang="en-US" altLang="en-US" sz="2400" dirty="0" smtClean="0"/>
              <a:t>its </a:t>
            </a:r>
            <a:r>
              <a:rPr lang="en-US" altLang="en-US" sz="2400" dirty="0"/>
              <a:t>execution </a:t>
            </a:r>
            <a:r>
              <a:rPr lang="en-US" altLang="en-US" sz="2400" dirty="0" smtClean="0"/>
              <a:t>over </a:t>
            </a:r>
            <a:r>
              <a:rPr lang="en-US" altLang="en-US" sz="2400" dirty="0"/>
              <a:t>all the inputs of the same size, s. The </a:t>
            </a:r>
            <a:r>
              <a:rPr lang="en-US" altLang="en-US" sz="2400" u="sng" dirty="0">
                <a:solidFill>
                  <a:srgbClr val="00B0F0"/>
                </a:solidFill>
              </a:rPr>
              <a:t>most optimistic</a:t>
            </a:r>
            <a:r>
              <a:rPr lang="en-US" altLang="en-US" sz="2400" dirty="0">
                <a:solidFill>
                  <a:srgbClr val="00B0F0"/>
                </a:solidFill>
              </a:rPr>
              <a:t> </a:t>
            </a:r>
            <a:r>
              <a:rPr lang="en-US" altLang="en-US" sz="2400" u="sng" dirty="0">
                <a:solidFill>
                  <a:srgbClr val="00B0F0"/>
                </a:solidFill>
              </a:rPr>
              <a:t>view of an algorithm</a:t>
            </a:r>
            <a:r>
              <a:rPr lang="en-US" altLang="en-US" sz="2400" dirty="0"/>
              <a:t>– it tells us the least work a particular algorithm could possibly get away with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easiest input of a given size.</a:t>
            </a:r>
          </a:p>
          <a:p>
            <a:r>
              <a:rPr lang="en-US" altLang="en-US" sz="2000" dirty="0"/>
              <a:t> </a:t>
            </a:r>
          </a:p>
          <a:p>
            <a:pPr>
              <a:spcBef>
                <a:spcPct val="20000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38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Average Case Complexity</a:t>
            </a:r>
            <a:endParaRPr lang="en-US" altLang="en-US" dirty="0"/>
          </a:p>
        </p:txBody>
      </p:sp>
      <p:sp>
        <p:nvSpPr>
          <p:cNvPr id="3512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71500" y="1690688"/>
            <a:ext cx="8458200" cy="41148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Average case complexity </a:t>
            </a:r>
            <a:r>
              <a:rPr lang="en-US" altLang="en-US" dirty="0"/>
              <a:t>of an algorithm A - i.e.,</a:t>
            </a:r>
            <a:r>
              <a:rPr lang="en-US" altLang="en-US" b="1" dirty="0"/>
              <a:t> </a:t>
            </a:r>
            <a:r>
              <a:rPr lang="en-US" altLang="en-US" dirty="0"/>
              <a:t>the average amount of resources the algorithm consumes assuming some plausible frequency of occurrence of each input.</a:t>
            </a:r>
          </a:p>
          <a:p>
            <a:r>
              <a:rPr lang="en-US" altLang="en-US" dirty="0" smtClean="0"/>
              <a:t>Determining the </a:t>
            </a:r>
            <a:r>
              <a:rPr lang="en-US" altLang="en-US" dirty="0"/>
              <a:t>average cost is much more difficult than </a:t>
            </a:r>
            <a:r>
              <a:rPr lang="en-US" altLang="en-US" dirty="0" smtClean="0"/>
              <a:t>determining either </a:t>
            </a:r>
            <a:r>
              <a:rPr lang="en-US" altLang="en-US" dirty="0"/>
              <a:t>the </a:t>
            </a:r>
            <a:r>
              <a:rPr lang="en-US" altLang="en-US" dirty="0" smtClean="0"/>
              <a:t>worst </a:t>
            </a:r>
            <a:r>
              <a:rPr lang="en-US" altLang="en-US" dirty="0"/>
              <a:t>or </a:t>
            </a:r>
            <a:r>
              <a:rPr lang="en-US" altLang="en-US" dirty="0" smtClean="0"/>
              <a:t>best-cost.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ym typeface="Wingdings" panose="05000000000000000000" pitchFamily="2" charset="2"/>
              </a:rPr>
              <a:t>we </a:t>
            </a:r>
            <a:r>
              <a:rPr lang="en-US" altLang="en-US" dirty="0">
                <a:sym typeface="Wingdings" panose="05000000000000000000" pitchFamily="2" charset="2"/>
              </a:rPr>
              <a:t>have to assume a given probability distribution for the types of inputs we </a:t>
            </a:r>
            <a:r>
              <a:rPr lang="en-US" altLang="en-US" dirty="0" smtClean="0">
                <a:sym typeface="Wingdings" panose="05000000000000000000" pitchFamily="2" charset="2"/>
              </a:rPr>
              <a:t>may get.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2514600" y="4648200"/>
            <a:ext cx="457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532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To which case should we base our algorithm/Program design?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“Life teaches us to be always  prepared for the worst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!”</a:t>
            </a:r>
          </a:p>
          <a:p>
            <a:pPr marL="0" indent="0">
              <a:buNone/>
            </a:pPr>
            <a:r>
              <a:rPr lang="en-US" u="sng" dirty="0" smtClean="0">
                <a:sym typeface="Symbol" panose="05050102010706020507" pitchFamily="18" charset="2"/>
              </a:rPr>
              <a:t>Remember</a:t>
            </a:r>
            <a:r>
              <a:rPr lang="en-US" b="1" u="sng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u="sng" dirty="0">
                <a:solidFill>
                  <a:srgbClr val="00B0F0"/>
                </a:solidFill>
              </a:rPr>
              <a:t>Murphy's </a:t>
            </a:r>
            <a:r>
              <a:rPr lang="en-US" u="sng" dirty="0" smtClean="0">
                <a:solidFill>
                  <a:srgbClr val="00B0F0"/>
                </a:solidFill>
              </a:rPr>
              <a:t>laws </a:t>
            </a:r>
            <a:r>
              <a:rPr lang="en-US" u="sng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Anything that can go wrong will go wrong.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Left </a:t>
            </a:r>
            <a:r>
              <a:rPr lang="en-US" dirty="0"/>
              <a:t>to themselves, things tend to go from bad to </a:t>
            </a:r>
            <a:r>
              <a:rPr lang="en-US" dirty="0" smtClean="0"/>
              <a:t>worse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Everything </a:t>
            </a:r>
            <a:r>
              <a:rPr lang="en-US" dirty="0"/>
              <a:t>goes wrong all at once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Every solution breeds new problems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Smile , tomorrow will be worse!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Example : Sequential (Linear) Search</a:t>
            </a: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1849" y="1690688"/>
            <a:ext cx="8923676" cy="49530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400" b="1" i="1" dirty="0" smtClean="0">
                <a:solidFill>
                  <a:srgbClr val="CC0000"/>
                </a:solidFill>
              </a:rPr>
              <a:t>Problem</a:t>
            </a:r>
            <a:r>
              <a:rPr lang="en-US" altLang="en-US" sz="2400" b="1" i="1" dirty="0">
                <a:solidFill>
                  <a:srgbClr val="CC0000"/>
                </a:solidFill>
              </a:rPr>
              <a:t>:</a:t>
            </a:r>
            <a:r>
              <a:rPr lang="en-US" altLang="en-US" sz="2400" dirty="0"/>
              <a:t> Given a list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elements and a search key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find an element equal 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if any.</a:t>
            </a:r>
            <a:endParaRPr lang="en-US" altLang="en-US" sz="2400" i="1" dirty="0"/>
          </a:p>
          <a:p>
            <a:r>
              <a:rPr lang="en-US" altLang="en-US" sz="2400" b="1" i="1" dirty="0" smtClean="0">
                <a:solidFill>
                  <a:srgbClr val="CC0000"/>
                </a:solidFill>
              </a:rPr>
              <a:t>Informal Algorithm</a:t>
            </a:r>
            <a:r>
              <a:rPr lang="en-US" altLang="en-US" sz="2400" b="1" i="1" dirty="0">
                <a:solidFill>
                  <a:srgbClr val="CC0000"/>
                </a:solidFill>
              </a:rPr>
              <a:t>:</a:t>
            </a:r>
            <a:r>
              <a:rPr lang="en-US" altLang="en-US" sz="2400" dirty="0"/>
              <a:t> Scan the list and compare its successive elements with </a:t>
            </a:r>
            <a:r>
              <a:rPr lang="en-US" altLang="en-US" sz="2400" i="1" dirty="0"/>
              <a:t>K</a:t>
            </a:r>
            <a:r>
              <a:rPr lang="en-US" altLang="en-US" sz="2400" dirty="0"/>
              <a:t> until either a matching element is found (</a:t>
            </a:r>
            <a:r>
              <a:rPr lang="en-US" altLang="en-US" sz="2400" i="1" dirty="0"/>
              <a:t>successful search</a:t>
            </a:r>
            <a:r>
              <a:rPr lang="en-US" altLang="en-US" sz="2400" dirty="0"/>
              <a:t>) </a:t>
            </a:r>
            <a:r>
              <a:rPr lang="en-US" altLang="en-US" sz="2400" dirty="0" smtClean="0"/>
              <a:t> or </a:t>
            </a:r>
            <a:r>
              <a:rPr lang="en-US" altLang="en-US" sz="2400" dirty="0"/>
              <a:t>the list is </a:t>
            </a:r>
            <a:r>
              <a:rPr lang="en-US" altLang="en-US" sz="2400" dirty="0" smtClean="0"/>
              <a:t>exhausted (</a:t>
            </a:r>
            <a:r>
              <a:rPr lang="en-US" altLang="en-US" sz="2400" i="1" dirty="0"/>
              <a:t>unsuccessful search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buFont typeface="Wingdings" pitchFamily="2" charset="2"/>
              <a:buNone/>
            </a:pPr>
            <a:r>
              <a:rPr lang="en-CA" sz="2400" dirty="0"/>
              <a:t>Number of comparisons:</a:t>
            </a:r>
          </a:p>
          <a:p>
            <a:pPr>
              <a:buNone/>
            </a:pPr>
            <a:r>
              <a:rPr lang="en-CA" sz="2400" dirty="0">
                <a:solidFill>
                  <a:srgbClr val="C00000"/>
                </a:solidFill>
              </a:rPr>
              <a:t>Worst case</a:t>
            </a:r>
            <a:r>
              <a:rPr lang="en-CA" sz="2400" dirty="0"/>
              <a:t>: 	</a:t>
            </a:r>
            <a:r>
              <a:rPr lang="en-CA" sz="2400" dirty="0" err="1"/>
              <a:t>c</a:t>
            </a:r>
            <a:r>
              <a:rPr lang="en-CA" sz="2400" baseline="-25000" dirty="0" err="1"/>
              <a:t>n</a:t>
            </a:r>
            <a:r>
              <a:rPr lang="en-CA" sz="2400" dirty="0"/>
              <a:t> = n	 </a:t>
            </a:r>
          </a:p>
          <a:p>
            <a:pPr>
              <a:buNone/>
            </a:pPr>
            <a:r>
              <a:rPr lang="en-CA" sz="2400" dirty="0">
                <a:solidFill>
                  <a:srgbClr val="CC0000"/>
                </a:solidFill>
              </a:rPr>
              <a:t>                        </a:t>
            </a:r>
            <a:r>
              <a:rPr lang="en-CA" sz="2400" dirty="0" smtClean="0">
                <a:solidFill>
                  <a:srgbClr val="CC0000"/>
                </a:solidFill>
              </a:rPr>
              <a:t>        </a:t>
            </a:r>
            <a:r>
              <a:rPr lang="en-CA" sz="2400" dirty="0">
                <a:solidFill>
                  <a:srgbClr val="CC0000"/>
                </a:solidFill>
              </a:rPr>
              <a:t>= O(n)</a:t>
            </a:r>
          </a:p>
          <a:p>
            <a:pPr>
              <a:buNone/>
            </a:pPr>
            <a:r>
              <a:rPr lang="en-CA" dirty="0"/>
              <a:t>x</a:t>
            </a:r>
            <a:r>
              <a:rPr lang="en-CA" b="1" dirty="0"/>
              <a:t> </a:t>
            </a:r>
            <a:r>
              <a:rPr lang="en-CA" dirty="0"/>
              <a:t>is either not in the list or it is in the last position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CA" sz="2400" dirty="0">
                <a:solidFill>
                  <a:srgbClr val="C00000"/>
                </a:solidFill>
              </a:rPr>
              <a:t>Best case</a:t>
            </a:r>
            <a:r>
              <a:rPr lang="en-CA" sz="2400" dirty="0"/>
              <a:t>:    </a:t>
            </a:r>
            <a:r>
              <a:rPr lang="en-CA" sz="2400" dirty="0" err="1"/>
              <a:t>c</a:t>
            </a:r>
            <a:r>
              <a:rPr lang="en-CA" sz="2400" baseline="-25000" dirty="0" err="1"/>
              <a:t>n</a:t>
            </a:r>
            <a:r>
              <a:rPr lang="en-CA" sz="2400" dirty="0"/>
              <a:t> = 1	</a:t>
            </a:r>
          </a:p>
          <a:p>
            <a:pPr>
              <a:buFont typeface="Wingdings" pitchFamily="2" charset="2"/>
              <a:buNone/>
            </a:pPr>
            <a:r>
              <a:rPr lang="en-CA" sz="2400" dirty="0"/>
              <a:t>                      </a:t>
            </a:r>
            <a:r>
              <a:rPr lang="en-CA" sz="2400" dirty="0">
                <a:solidFill>
                  <a:srgbClr val="CC0000"/>
                </a:solidFill>
              </a:rPr>
              <a:t> </a:t>
            </a:r>
            <a:r>
              <a:rPr lang="en-CA" sz="2400" dirty="0" smtClean="0">
                <a:solidFill>
                  <a:srgbClr val="CC0000"/>
                </a:solidFill>
              </a:rPr>
              <a:t>    = </a:t>
            </a:r>
            <a:r>
              <a:rPr lang="en-CA" sz="2400" dirty="0">
                <a:solidFill>
                  <a:srgbClr val="CC0000"/>
                </a:solidFill>
              </a:rPr>
              <a:t>O(1)</a:t>
            </a:r>
          </a:p>
          <a:p>
            <a:pPr>
              <a:buNone/>
            </a:pPr>
            <a:r>
              <a:rPr lang="en-CA" b="1" dirty="0"/>
              <a:t> </a:t>
            </a:r>
            <a:r>
              <a:rPr lang="en-CA" sz="2400" dirty="0"/>
              <a:t>x is the first element of the list</a:t>
            </a:r>
          </a:p>
          <a:p>
            <a:endParaRPr lang="en-US" alt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5CC0-973C-408E-AB2E-91D2047BFAC4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06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688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82" y="1100138"/>
            <a:ext cx="10526218" cy="5076825"/>
          </a:xfrm>
        </p:spPr>
        <p:txBody>
          <a:bodyPr/>
          <a:lstStyle/>
          <a:p>
            <a:pPr marL="342900" indent="-342900"/>
            <a:r>
              <a:rPr lang="en-US" dirty="0"/>
              <a:t>We need  a probability distribution for finding the key in position </a:t>
            </a:r>
            <a:r>
              <a:rPr lang="en-US" dirty="0" err="1" smtClean="0"/>
              <a:t>i.e.Assume</a:t>
            </a:r>
            <a:r>
              <a:rPr lang="en-US" dirty="0" smtClean="0"/>
              <a:t> </a:t>
            </a:r>
            <a:r>
              <a:rPr lang="en-US" dirty="0"/>
              <a:t>every position is equally </a:t>
            </a:r>
            <a:r>
              <a:rPr lang="en-US" dirty="0" smtClean="0"/>
              <a:t>likely</a:t>
            </a:r>
          </a:p>
          <a:p>
            <a:pPr marL="342900" indent="-342900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>
                <a:solidFill>
                  <a:srgbClr val="FF0000"/>
                </a:solidFill>
              </a:rPr>
              <a:t>Uniform distribution.</a:t>
            </a:r>
          </a:p>
          <a:p>
            <a:pPr marL="342900" indent="-342900"/>
            <a:r>
              <a:rPr lang="en-US" dirty="0"/>
              <a:t>The expected value of n  for the uniform distribution can be expressed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f(n)=</a:t>
            </a:r>
            <a:r>
              <a:rPr lang="en-US" sz="3600" dirty="0" smtClean="0"/>
              <a:t> ∑</a:t>
            </a:r>
            <a:r>
              <a:rPr lang="en-US" dirty="0" smtClean="0"/>
              <a:t> p</a:t>
            </a:r>
            <a:r>
              <a:rPr lang="en-US" baseline="-25000" dirty="0" smtClean="0"/>
              <a:t>i</a:t>
            </a:r>
            <a:r>
              <a:rPr lang="en-US" dirty="0" smtClean="0"/>
              <a:t>(f</a:t>
            </a:r>
            <a:r>
              <a:rPr lang="en-US" baseline="-25000" dirty="0" smtClean="0"/>
              <a:t>i</a:t>
            </a:r>
            <a:r>
              <a:rPr lang="en-US" dirty="0" smtClean="0"/>
              <a:t>(n))  ,where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=1/</a:t>
            </a:r>
            <a:r>
              <a:rPr lang="en-US" dirty="0" err="1" smtClean="0"/>
              <a:t>n.Expected</a:t>
            </a:r>
            <a:r>
              <a:rPr lang="en-US" dirty="0" smtClean="0"/>
              <a:t> </a:t>
            </a:r>
            <a:r>
              <a:rPr lang="en-US" dirty="0" smtClean="0"/>
              <a:t>number of comparisons: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/>
            </a:r>
            <a:br>
              <a:rPr lang="en-US" baseline="30000" dirty="0" smtClean="0"/>
            </a:br>
            <a:r>
              <a:rPr lang="en-US" baseline="30000" dirty="0" smtClean="0"/>
              <a:t>So that</a:t>
            </a:r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82" y="4135556"/>
            <a:ext cx="8797431" cy="136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582" y="5286136"/>
            <a:ext cx="329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that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= 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25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r>
              <a:rPr lang="en-CA" dirty="0" smtClean="0"/>
              <a:t>If n = 1000000</a:t>
            </a:r>
          </a:p>
          <a:p>
            <a:pPr lvl="1"/>
            <a:r>
              <a:rPr lang="en-CA" dirty="0" smtClean="0"/>
              <a:t>Best case  c</a:t>
            </a:r>
            <a:r>
              <a:rPr lang="en-CA" baseline="-25000" dirty="0" smtClean="0"/>
              <a:t>1000000</a:t>
            </a:r>
            <a:r>
              <a:rPr lang="en-CA" dirty="0" smtClean="0"/>
              <a:t> = 1</a:t>
            </a:r>
          </a:p>
          <a:p>
            <a:pPr lvl="1"/>
            <a:r>
              <a:rPr lang="en-CA" dirty="0" smtClean="0"/>
              <a:t>Worst case  c</a:t>
            </a:r>
            <a:r>
              <a:rPr lang="en-CA" baseline="-25000" dirty="0" smtClean="0"/>
              <a:t>1000000</a:t>
            </a:r>
            <a:r>
              <a:rPr lang="en-CA" dirty="0" smtClean="0"/>
              <a:t> = 1000000</a:t>
            </a:r>
          </a:p>
          <a:p>
            <a:pPr lvl="1"/>
            <a:r>
              <a:rPr lang="en-CA" dirty="0" smtClean="0"/>
              <a:t>Average case </a:t>
            </a:r>
            <a:r>
              <a:rPr lang="en-CA" dirty="0"/>
              <a:t>: </a:t>
            </a:r>
            <a:r>
              <a:rPr lang="en-CA" dirty="0" smtClean="0"/>
              <a:t>c</a:t>
            </a:r>
            <a:r>
              <a:rPr lang="en-CA" baseline="-25000" dirty="0" smtClean="0"/>
              <a:t>1000000</a:t>
            </a:r>
            <a:r>
              <a:rPr lang="en-CA" dirty="0" smtClean="0"/>
              <a:t>= 500000</a:t>
            </a:r>
          </a:p>
          <a:p>
            <a:pPr marL="0" indent="0"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Question repeated:</a:t>
            </a:r>
          </a:p>
          <a:p>
            <a:pPr marL="0" indent="0"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To which case should we base our algorithm/Program design?</a:t>
            </a:r>
          </a:p>
          <a:p>
            <a:pPr marL="0" indent="0"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Remember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“Life teaches us to be always  prepared for the worst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E6A771-0AA8-464D-9DFF-1DCE83E426EC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4337592"/>
            <a:ext cx="9863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101010"/>
                </a:solidFill>
              </a:rPr>
              <a:t>“I </a:t>
            </a:r>
            <a:r>
              <a:rPr lang="en-US" sz="2400" dirty="0">
                <a:solidFill>
                  <a:srgbClr val="101010"/>
                </a:solidFill>
              </a:rPr>
              <a:t>am prepared for the worst, but hope for the best</a:t>
            </a:r>
            <a:r>
              <a:rPr lang="en-US" sz="2400" dirty="0" smtClean="0">
                <a:solidFill>
                  <a:srgbClr val="101010"/>
                </a:solidFill>
              </a:rPr>
              <a:t>.”</a:t>
            </a:r>
            <a:endParaRPr lang="en-US" sz="2400" dirty="0">
              <a:solidFill>
                <a:srgbClr val="101010"/>
              </a:solidFill>
            </a:endParaRPr>
          </a:p>
          <a:p>
            <a:r>
              <a:rPr lang="en-US" sz="2400" dirty="0">
                <a:solidFill>
                  <a:srgbClr val="0000AA"/>
                </a:solidFill>
              </a:rPr>
              <a:t>Benjamin </a:t>
            </a:r>
            <a:r>
              <a:rPr lang="en-US" sz="2400" dirty="0" smtClean="0">
                <a:solidFill>
                  <a:srgbClr val="0000AA"/>
                </a:solidFill>
              </a:rPr>
              <a:t>Disraeli</a:t>
            </a:r>
          </a:p>
          <a:p>
            <a:r>
              <a:rPr lang="en-US" sz="2400" i="0" dirty="0" smtClean="0">
                <a:effectLst/>
              </a:rPr>
              <a:t>We have a </a:t>
            </a:r>
            <a:r>
              <a:rPr lang="en-US" sz="2400" i="0" dirty="0" smtClean="0">
                <a:effectLst/>
              </a:rPr>
              <a:t>saying in Turkish:</a:t>
            </a:r>
          </a:p>
          <a:p>
            <a:r>
              <a:rPr lang="en-US" sz="2400" dirty="0" smtClean="0"/>
              <a:t>“Sen </a:t>
            </a:r>
            <a:r>
              <a:rPr lang="en-US" sz="2400" dirty="0" err="1" smtClean="0"/>
              <a:t>tedbirini</a:t>
            </a:r>
            <a:r>
              <a:rPr lang="en-US" sz="2400" dirty="0" smtClean="0"/>
              <a:t>  </a:t>
            </a:r>
            <a:r>
              <a:rPr lang="en-US" sz="2400" dirty="0" err="1" smtClean="0"/>
              <a:t>kış</a:t>
            </a:r>
            <a:r>
              <a:rPr lang="en-US" sz="2400" dirty="0" smtClean="0"/>
              <a:t> tut, </a:t>
            </a:r>
            <a:r>
              <a:rPr lang="en-US" sz="2400" dirty="0" err="1" smtClean="0"/>
              <a:t>yaz</a:t>
            </a:r>
            <a:r>
              <a:rPr lang="en-US" sz="2400" dirty="0" smtClean="0"/>
              <a:t> </a:t>
            </a:r>
            <a:r>
              <a:rPr lang="en-US" sz="2400" dirty="0" err="1" smtClean="0"/>
              <a:t>çıkarsa</a:t>
            </a:r>
            <a:r>
              <a:rPr lang="en-US" sz="2400" dirty="0" smtClean="0"/>
              <a:t> </a:t>
            </a:r>
            <a:r>
              <a:rPr lang="en-US" sz="2400" dirty="0" err="1" smtClean="0"/>
              <a:t>bahtına</a:t>
            </a:r>
            <a:r>
              <a:rPr lang="en-US" sz="2400" dirty="0" smtClean="0"/>
              <a:t>.”</a:t>
            </a:r>
            <a:endParaRPr lang="en-US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1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			         </a:t>
            </a:r>
            <a:fld id="{860FB56C-40A7-456D-8013-B63B2203C03B}" type="slidenum">
              <a:rPr lang="en-US" altLang="en-US"/>
              <a:pPr/>
              <a:t>26</a:t>
            </a:fld>
            <a:r>
              <a:rPr lang="en-US" altLang="en-US" dirty="0"/>
              <a:t> 				            </a:t>
            </a:r>
            <a:fld id="{2AF2E2EB-908F-4F5A-98A1-ED58C0144702}" type="datetime1">
              <a:rPr lang="en-US" altLang="en-US"/>
              <a:pPr/>
              <a:t>3/2/2021</a:t>
            </a:fld>
            <a:endParaRPr lang="en-US" altLang="en-US" dirty="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5" y="365126"/>
            <a:ext cx="11035145" cy="992620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Reminder :Upper Bound(Big - O) Notation  </a:t>
            </a:r>
            <a:endParaRPr lang="en-US" altLang="en-US" sz="4000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468582"/>
            <a:ext cx="10474945" cy="470838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 </a:t>
            </a:r>
            <a:r>
              <a:rPr lang="en-US" altLang="en-US" sz="2400" dirty="0"/>
              <a:t>general a </a:t>
            </a:r>
            <a:r>
              <a:rPr lang="en-US" altLang="en-US" sz="2400" dirty="0" smtClean="0"/>
              <a:t>function f(n</a:t>
            </a:r>
            <a:r>
              <a:rPr lang="en-US" altLang="en-US" sz="2400" dirty="0"/>
              <a:t>)</a:t>
            </a:r>
          </a:p>
          <a:p>
            <a:pPr marL="457200" lvl="1" indent="0">
              <a:buNone/>
            </a:pPr>
            <a:r>
              <a:rPr lang="en-US" altLang="en-US" dirty="0" smtClean="0"/>
              <a:t>is </a:t>
            </a:r>
            <a:r>
              <a:rPr lang="en-US" altLang="en-US" dirty="0"/>
              <a:t>O(g(n)) if there exist positive constants </a:t>
            </a:r>
            <a:r>
              <a:rPr lang="en-US" altLang="en-US" i="1" dirty="0"/>
              <a:t>c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 </a:t>
            </a:r>
            <a:r>
              <a:rPr lang="en-US" altLang="en-US" dirty="0"/>
              <a:t>such </a:t>
            </a:r>
            <a:r>
              <a:rPr lang="en-US" altLang="en-US" dirty="0" smtClean="0"/>
              <a:t>that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</a:t>
            </a:r>
            <a:r>
              <a:rPr lang="en-US" altLang="en-US" dirty="0">
                <a:solidFill>
                  <a:srgbClr val="FF0000"/>
                </a:solidFill>
              </a:rPr>
              <a:t>f(n)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 g(n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)  </a:t>
            </a:r>
            <a:r>
              <a:rPr lang="en-US" altLang="en-US" dirty="0">
                <a:sym typeface="Symbol" panose="05050102010706020507" pitchFamily="18" charset="2"/>
              </a:rPr>
              <a:t>for all n  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0</a:t>
            </a:r>
          </a:p>
          <a:p>
            <a:r>
              <a:rPr lang="en-US" sz="2400" dirty="0"/>
              <a:t>When we say f (n) = O(g(n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we really mean </a:t>
            </a:r>
            <a:r>
              <a:rPr lang="en-US" sz="2400" dirty="0">
                <a:solidFill>
                  <a:srgbClr val="FF0000"/>
                </a:solidFill>
              </a:rPr>
              <a:t>f (n) ∈ O(g(n))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Example : </a:t>
            </a:r>
            <a:r>
              <a:rPr lang="en-US" sz="2400" dirty="0"/>
              <a:t>n </a:t>
            </a:r>
            <a:r>
              <a:rPr lang="en-US" sz="2400" baseline="30000" dirty="0"/>
              <a:t>2</a:t>
            </a:r>
            <a:r>
              <a:rPr lang="en-US" sz="2400" dirty="0"/>
              <a:t> + 42n + 7 = O(n </a:t>
            </a:r>
            <a:r>
              <a:rPr lang="en-US" sz="2400" baseline="30000" dirty="0"/>
              <a:t>2</a:t>
            </a:r>
            <a:r>
              <a:rPr lang="en-US" sz="2400" dirty="0"/>
              <a:t> ) means: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The function f (n) = n </a:t>
            </a:r>
            <a:r>
              <a:rPr lang="en-US" sz="2400" baseline="30000" dirty="0"/>
              <a:t>2</a:t>
            </a:r>
            <a:r>
              <a:rPr lang="en-US" sz="2400" dirty="0"/>
              <a:t> + 42n + 7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is an element of  </a:t>
            </a:r>
            <a:r>
              <a:rPr lang="en-US" sz="2400" dirty="0"/>
              <a:t>the set O(n </a:t>
            </a:r>
            <a:r>
              <a:rPr lang="en-US" sz="2400" baseline="30000" dirty="0"/>
              <a:t>2</a:t>
            </a:r>
            <a:r>
              <a:rPr lang="en-US" sz="2400" dirty="0"/>
              <a:t> ) 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3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0877"/>
          </a:xfrm>
        </p:spPr>
        <p:txBody>
          <a:bodyPr>
            <a:normAutofit fontScale="90000"/>
          </a:bodyPr>
          <a:lstStyle/>
          <a:p>
            <a:r>
              <a:rPr lang="en-US" altLang="en-US" i="1" dirty="0" smtClean="0">
                <a:sym typeface="Symbol" panose="05050102010706020507" pitchFamily="18" charset="2"/>
              </a:rPr>
              <a:t>Big O</a:t>
            </a:r>
            <a:r>
              <a:rPr lang="en-US" altLang="en-US" dirty="0" smtClean="0">
                <a:sym typeface="Symbol" panose="05050102010706020507" pitchFamily="18" charset="2"/>
              </a:rPr>
              <a:t>-notation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1774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1787526" y="1068389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 i="1">
                <a:sym typeface="Symbol" panose="05050102010706020507" pitchFamily="18" charset="2"/>
              </a:rPr>
              <a:t>O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045" y="1387476"/>
            <a:ext cx="4015317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695451" y="516096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695451" y="3905250"/>
            <a:ext cx="45497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/>
              <a:t>Intuitively</a:t>
            </a:r>
            <a:r>
              <a:rPr lang="en-US" altLang="en-US"/>
              <a:t>: Set of all functions whose </a:t>
            </a:r>
            <a:r>
              <a:rPr lang="en-US" altLang="en-US" i="1"/>
              <a:t>rate of growth</a:t>
            </a:r>
            <a:r>
              <a:rPr lang="en-US" altLang="en-US"/>
              <a:t> is the same as or lower than that of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787526" y="5649914"/>
            <a:ext cx="4549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>
                <a:solidFill>
                  <a:schemeClr val="hlink"/>
                </a:solidFill>
              </a:rPr>
              <a:t>f</a:t>
            </a:r>
            <a:r>
              <a:rPr lang="en-US" altLang="en-US" b="1">
                <a:solidFill>
                  <a:schemeClr val="hlink"/>
                </a:solidFill>
              </a:rPr>
              <a:t>(</a:t>
            </a:r>
            <a:r>
              <a:rPr lang="en-US" altLang="en-US" b="1" i="1">
                <a:solidFill>
                  <a:schemeClr val="hlink"/>
                </a:solidFill>
              </a:rPr>
              <a:t>n</a:t>
            </a:r>
            <a:r>
              <a:rPr lang="en-US" altLang="en-US" b="1">
                <a:solidFill>
                  <a:schemeClr val="hlink"/>
                </a:solidFill>
              </a:rPr>
              <a:t>) =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  </a:t>
            </a:r>
            <a:r>
              <a:rPr lang="en-US" altLang="en-US" b="1" i="1">
                <a:solidFill>
                  <a:schemeClr val="hlink"/>
                </a:solidFill>
              </a:rPr>
              <a:t>f</a:t>
            </a:r>
            <a:r>
              <a:rPr lang="en-US" altLang="en-US" b="1">
                <a:solidFill>
                  <a:schemeClr val="hlink"/>
                </a:solidFill>
              </a:rPr>
              <a:t>(</a:t>
            </a:r>
            <a:r>
              <a:rPr lang="en-US" altLang="en-US" b="1" i="1">
                <a:solidFill>
                  <a:schemeClr val="hlink"/>
                </a:solidFill>
              </a:rPr>
              <a:t>n</a:t>
            </a:r>
            <a:r>
              <a:rPr lang="en-US" altLang="en-US" b="1">
                <a:solidFill>
                  <a:schemeClr val="hlink"/>
                </a:solidFill>
              </a:rPr>
              <a:t>) = 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  <a:p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   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4644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54F-AAF9-46C9-B05E-604E6029D6C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54691" name="Line 3"/>
          <p:cNvSpPr>
            <a:spLocks noChangeShapeType="1"/>
          </p:cNvSpPr>
          <p:nvPr/>
        </p:nvSpPr>
        <p:spPr bwMode="auto">
          <a:xfrm flipV="1">
            <a:off x="3124200" y="1905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31242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 flipV="1">
            <a:off x="3124200" y="2971800"/>
            <a:ext cx="2286000" cy="2209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 flipV="1">
            <a:off x="3124200" y="2286000"/>
            <a:ext cx="1066800" cy="2514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 flipV="1">
            <a:off x="6781800" y="1905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67818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V="1">
            <a:off x="6815528" y="2286000"/>
            <a:ext cx="728272" cy="2870616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 flipV="1">
            <a:off x="6781800" y="2286000"/>
            <a:ext cx="1066800" cy="2514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00" name="Text Box 12"/>
          <p:cNvSpPr txBox="1">
            <a:spLocks noChangeArrowheads="1"/>
          </p:cNvSpPr>
          <p:nvPr/>
        </p:nvSpPr>
        <p:spPr bwMode="auto">
          <a:xfrm>
            <a:off x="4191001" y="2438400"/>
            <a:ext cx="655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2n+5</a:t>
            </a:r>
          </a:p>
        </p:txBody>
      </p:sp>
      <p:sp>
        <p:nvSpPr>
          <p:cNvPr id="754701" name="Text Box 13"/>
          <p:cNvSpPr txBox="1">
            <a:spLocks noChangeArrowheads="1"/>
          </p:cNvSpPr>
          <p:nvPr/>
        </p:nvSpPr>
        <p:spPr bwMode="auto">
          <a:xfrm>
            <a:off x="4708525" y="359568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754702" name="Text Box 14"/>
          <p:cNvSpPr txBox="1">
            <a:spLocks noChangeArrowheads="1"/>
          </p:cNvSpPr>
          <p:nvPr/>
        </p:nvSpPr>
        <p:spPr bwMode="auto">
          <a:xfrm>
            <a:off x="7696201" y="2590800"/>
            <a:ext cx="655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2n+5</a:t>
            </a:r>
          </a:p>
        </p:txBody>
      </p:sp>
      <p:sp>
        <p:nvSpPr>
          <p:cNvPr id="754703" name="Text Box 15"/>
          <p:cNvSpPr txBox="1">
            <a:spLocks noChangeArrowheads="1"/>
          </p:cNvSpPr>
          <p:nvPr/>
        </p:nvSpPr>
        <p:spPr bwMode="auto">
          <a:xfrm>
            <a:off x="7086600" y="2209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3n</a:t>
            </a:r>
          </a:p>
        </p:txBody>
      </p:sp>
      <p:sp>
        <p:nvSpPr>
          <p:cNvPr id="754704" name="Text Box 16"/>
          <p:cNvSpPr txBox="1">
            <a:spLocks noChangeArrowheads="1"/>
          </p:cNvSpPr>
          <p:nvPr/>
        </p:nvSpPr>
        <p:spPr bwMode="auto">
          <a:xfrm>
            <a:off x="7696201" y="4343400"/>
            <a:ext cx="2847974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/>
              <a:t>P</a:t>
            </a:r>
            <a:r>
              <a:rPr lang="en-US" altLang="en-US" sz="1600" dirty="0" smtClean="0"/>
              <a:t>oint </a:t>
            </a:r>
            <a:r>
              <a:rPr lang="en-US" altLang="en-US" sz="1600" dirty="0"/>
              <a:t>where </a:t>
            </a:r>
            <a:r>
              <a:rPr lang="en-US" altLang="en-US" sz="1600" dirty="0" smtClean="0"/>
              <a:t>3n “beats” 2n+5</a:t>
            </a:r>
          </a:p>
          <a:p>
            <a:r>
              <a:rPr lang="en-US" altLang="en-US" sz="1600" dirty="0" smtClean="0"/>
              <a:t>We are not concerned of n &lt; 5.</a:t>
            </a:r>
            <a:endParaRPr lang="en-US" altLang="en-US" sz="1600" dirty="0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 flipH="1" flipV="1">
            <a:off x="7162800" y="4191000"/>
            <a:ext cx="347314" cy="1524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06" name="Rectangle 18"/>
          <p:cNvSpPr>
            <a:spLocks noChangeArrowheads="1"/>
          </p:cNvSpPr>
          <p:nvPr/>
        </p:nvSpPr>
        <p:spPr bwMode="auto">
          <a:xfrm>
            <a:off x="1283003" y="827519"/>
            <a:ext cx="7793037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f</a:t>
            </a:r>
            <a:r>
              <a:rPr lang="en-US" alt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(n)= 2n+5  is O(n)  [ c=3 and n</a:t>
            </a:r>
            <a:r>
              <a:rPr lang="en-US" altLang="en-US" baseline="-25000" dirty="0" smtClean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en-US" alt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=5]</a:t>
            </a:r>
            <a:endParaRPr lang="en-US" altLang="en-US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54707" name="Text Box 19"/>
          <p:cNvSpPr txBox="1">
            <a:spLocks noChangeArrowheads="1"/>
          </p:cNvSpPr>
          <p:nvPr/>
        </p:nvSpPr>
        <p:spPr bwMode="auto">
          <a:xfrm>
            <a:off x="5029200" y="5638801"/>
            <a:ext cx="183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2n+5 is </a:t>
            </a:r>
            <a:r>
              <a:rPr lang="en-US" altLang="en-US" sz="2400" b="1"/>
              <a:t>O</a:t>
            </a:r>
            <a:r>
              <a:rPr lang="en-US" altLang="en-US" sz="2400"/>
              <a:t>( n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5155" y="5149958"/>
            <a:ext cx="22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344632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Calibri" panose="020F0502020204030204" pitchFamily="34" charset="0"/>
              </a:rPr>
              <a:t>Example </a:t>
            </a:r>
            <a:r>
              <a:rPr lang="en-US" altLang="en-US" sz="3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:</a:t>
            </a:r>
            <a:r>
              <a:rPr lang="en-US" altLang="en-US" sz="3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Illutration</a:t>
            </a:r>
            <a:endParaRPr lang="en-US" altLang="en-US" sz="3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0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Big-O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400" dirty="0">
                <a:sym typeface="Symbol" panose="05050102010706020507" pitchFamily="18" charset="2"/>
              </a:rPr>
              <a:t> is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marL="457200" lvl="1" indent="0"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2)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Pick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function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not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000" dirty="0"/>
              <a:t>The above inequality cannot be satisfied since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/>
              <a:t> must be a constant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200" dirty="0" smtClean="0">
                <a:latin typeface="Tahoma" panose="020B0604030504040204" pitchFamily="34" charset="0"/>
              </a:rPr>
              <a:t>3n</a:t>
            </a:r>
            <a:r>
              <a:rPr lang="en-US" altLang="en-US" sz="2200" baseline="30000" dirty="0" smtClean="0">
                <a:latin typeface="Tahoma" panose="020B0604030504040204" pitchFamily="34" charset="0"/>
              </a:rPr>
              <a:t>3</a:t>
            </a:r>
            <a:r>
              <a:rPr lang="en-US" altLang="en-US" sz="2200" dirty="0" smtClean="0">
                <a:latin typeface="Tahoma" panose="020B0604030504040204" pitchFamily="34" charset="0"/>
              </a:rPr>
              <a:t> </a:t>
            </a:r>
            <a:r>
              <a:rPr lang="en-US" altLang="en-US" sz="2200" dirty="0">
                <a:latin typeface="Tahoma" panose="020B0604030504040204" pitchFamily="34" charset="0"/>
              </a:rPr>
              <a:t>+ 20n</a:t>
            </a:r>
            <a:r>
              <a:rPr lang="en-US" altLang="en-US" sz="2200" baseline="30000" dirty="0">
                <a:latin typeface="Tahoma" panose="020B0604030504040204" pitchFamily="34" charset="0"/>
              </a:rPr>
              <a:t>2</a:t>
            </a:r>
            <a:r>
              <a:rPr lang="en-US" altLang="en-US" sz="2200" dirty="0">
                <a:latin typeface="Tahoma" panose="020B0604030504040204" pitchFamily="34" charset="0"/>
              </a:rPr>
              <a:t> + 5 is O(n</a:t>
            </a:r>
            <a:r>
              <a:rPr lang="en-US" altLang="en-US" sz="2200" baseline="30000" dirty="0">
                <a:latin typeface="Tahoma" panose="020B0604030504040204" pitchFamily="34" charset="0"/>
              </a:rPr>
              <a:t>3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need c &gt; 0 and n</a:t>
            </a:r>
            <a:r>
              <a:rPr lang="en-US" altLang="en-US" sz="2000" baseline="-25000" dirty="0">
                <a:latin typeface="Tahoma" panose="020B0604030504040204" pitchFamily="34" charset="0"/>
              </a:rPr>
              <a:t>0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 1 such that</a:t>
            </a:r>
            <a:r>
              <a:rPr lang="en-US" altLang="en-US" sz="2000" dirty="0">
                <a:latin typeface="Tahoma" panose="020B0604030504040204" pitchFamily="34" charset="0"/>
              </a:rPr>
              <a:t> 3n</a:t>
            </a:r>
            <a:r>
              <a:rPr lang="en-US" altLang="en-US" sz="2000" baseline="30000" dirty="0">
                <a:latin typeface="Tahoma" panose="020B0604030504040204" pitchFamily="34" charset="0"/>
              </a:rPr>
              <a:t>3</a:t>
            </a:r>
            <a:r>
              <a:rPr lang="en-US" altLang="en-US" sz="2000" dirty="0">
                <a:latin typeface="Tahoma" panose="020B0604030504040204" pitchFamily="34" charset="0"/>
              </a:rPr>
              <a:t> + 20n</a:t>
            </a:r>
            <a:r>
              <a:rPr lang="en-US" altLang="en-US" sz="2000" baseline="30000" dirty="0">
                <a:latin typeface="Tahoma" panose="020B0604030504040204" pitchFamily="34" charset="0"/>
              </a:rPr>
              <a:t>2</a:t>
            </a:r>
            <a:r>
              <a:rPr lang="en-US" altLang="en-US" sz="2000" dirty="0">
                <a:latin typeface="Tahoma" panose="020B0604030504040204" pitchFamily="34" charset="0"/>
              </a:rPr>
              <a:t> + 5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 c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2000" baseline="30000" dirty="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 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 smtClean="0">
                <a:latin typeface="Tahoma" panose="020B0604030504040204" pitchFamily="34" charset="0"/>
                <a:sym typeface="Symbol" panose="05050102010706020507" pitchFamily="18" charset="2"/>
              </a:rPr>
              <a:t>0</a:t>
            </a:r>
            <a:br>
              <a:rPr lang="en-US" altLang="en-US" sz="2000" baseline="-25000" dirty="0" smtClean="0">
                <a:latin typeface="Tahoma" panose="020B0604030504040204" pitchFamily="34" charset="0"/>
                <a:sym typeface="Symbol" panose="05050102010706020507" pitchFamily="18" charset="2"/>
              </a:rPr>
            </a:br>
            <a:endParaRPr lang="en-US" altLang="en-US" sz="2000" baseline="-25000" dirty="0" smtClean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Simplifies to : (c-3) n</a:t>
            </a:r>
            <a:r>
              <a:rPr lang="en-US" altLang="en-US" sz="2000" baseline="30000" dirty="0" smtClean="0"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20n</a:t>
            </a:r>
            <a:r>
              <a:rPr lang="en-US" altLang="en-US" sz="2000" baseline="30000" dirty="0"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 5, Take c =4 </a:t>
            </a:r>
            <a:r>
              <a:rPr lang="en-US" altLang="en-US" sz="2000" dirty="0" smtClean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 n</a:t>
            </a:r>
            <a:r>
              <a:rPr lang="en-US" altLang="en-US" sz="2000" baseline="30000" dirty="0" smtClean="0"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   20n</a:t>
            </a:r>
            <a:r>
              <a:rPr lang="en-US" altLang="en-US" sz="2000" baseline="30000" dirty="0" smtClean="0">
                <a:latin typeface="Tahoma" panose="020B060403050404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5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This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is true for 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c = 4 </a:t>
            </a:r>
            <a:r>
              <a:rPr lang="en-US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en-US" altLang="en-US" sz="2000" baseline="-25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  <a:r>
              <a:rPr lang="en-US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 </a:t>
            </a:r>
            <a:r>
              <a:rPr lang="en-US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21 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(Other pairs can also be found)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en-US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400" dirty="0">
                <a:latin typeface="Tahoma" panose="020B0604030504040204" pitchFamily="34" charset="0"/>
              </a:rPr>
              <a:t>3 log n + 5 is O(log n)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need c &gt; 0 and n</a:t>
            </a:r>
            <a:r>
              <a:rPr lang="en-US" altLang="en-US" sz="2000" baseline="-25000" dirty="0">
                <a:latin typeface="Tahoma" panose="020B0604030504040204" pitchFamily="34" charset="0"/>
              </a:rPr>
              <a:t>0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 1 such </a:t>
            </a: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that : 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3 log n + 5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 </a:t>
            </a:r>
            <a:r>
              <a:rPr lang="en-US" altLang="en-US" sz="2000" dirty="0" err="1">
                <a:latin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000" dirty="0" err="1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•log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    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 n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 n</a:t>
            </a:r>
            <a:r>
              <a:rPr lang="en-US" altLang="en-US" sz="2000" baseline="-25000" dirty="0">
                <a:latin typeface="Tahoma" panose="020B0604030504040204" pitchFamily="34" charset="0"/>
                <a:sym typeface="Symbol" panose="05050102010706020507" pitchFamily="18" charset="2"/>
              </a:rPr>
              <a:t>0</a:t>
            </a:r>
            <a:endParaRPr lang="en-US" altLang="en-US" sz="2000" dirty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ahoma" panose="020B0604030504040204" pitchFamily="34" charset="0"/>
                <a:sym typeface="Symbol" panose="05050102010706020507" pitchFamily="18" charset="2"/>
              </a:rPr>
              <a:t>Simplifies to  (c-3) log n)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  </a:t>
            </a:r>
            <a:r>
              <a:rPr lang="en-US" altLang="en-US" dirty="0" smtClean="0">
                <a:latin typeface="Tahoma" panose="020B0604030504040204" pitchFamily="34" charset="0"/>
                <a:sym typeface="Symbol" panose="05050102010706020507" pitchFamily="18" charset="2"/>
              </a:rPr>
              <a:t>5.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sym typeface="Symbol" panose="05050102010706020507" pitchFamily="18" charset="2"/>
              </a:rPr>
              <a:t>This </a:t>
            </a:r>
            <a:r>
              <a:rPr lang="en-US" alt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is true for 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c = </a:t>
            </a:r>
            <a:r>
              <a:rPr lang="en-US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4 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en-US" altLang="en-US" sz="20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32 and many other pairs.</a:t>
            </a:r>
            <a:endParaRPr lang="en-US" alt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lvl="1"/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216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			         </a:t>
            </a:r>
            <a:fld id="{4F4F5511-44F3-4706-A777-387DECB07C0A}" type="slidenum">
              <a:rPr lang="en-US" altLang="en-US"/>
              <a:pPr/>
              <a:t>3</a:t>
            </a:fld>
            <a:r>
              <a:rPr lang="en-US" altLang="en-US" dirty="0"/>
              <a:t> 				            </a:t>
            </a:r>
            <a:fld id="{2498EAD3-FB87-4CB6-9021-F24B8E3DB043}" type="datetime1">
              <a:rPr lang="en-US" altLang="en-US"/>
              <a:pPr/>
              <a:t>3/2/2021</a:t>
            </a:fld>
            <a:endParaRPr lang="en-US" altLang="en-US" dirty="0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9873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Running </a:t>
            </a:r>
            <a:r>
              <a:rPr lang="en-US" altLang="en-US" dirty="0"/>
              <a:t>Time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543987"/>
            <a:ext cx="9017000" cy="4632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How to quantify the </a:t>
            </a:r>
            <a:r>
              <a:rPr lang="en-US" altLang="en-US" dirty="0" smtClean="0">
                <a:solidFill>
                  <a:srgbClr val="FF0000"/>
                </a:solidFill>
              </a:rPr>
              <a:t>machine independent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running time </a:t>
            </a:r>
            <a:r>
              <a:rPr lang="en-US" altLang="en-US" dirty="0" smtClean="0"/>
              <a:t>of an algorithm?</a:t>
            </a:r>
          </a:p>
          <a:p>
            <a:r>
              <a:rPr lang="en-US" altLang="en-US" dirty="0" smtClean="0"/>
              <a:t>Count the Number </a:t>
            </a:r>
            <a:r>
              <a:rPr lang="en-US" altLang="en-US" dirty="0"/>
              <a:t>of </a:t>
            </a:r>
            <a:r>
              <a:rPr lang="en-US" altLang="en-US" dirty="0" smtClean="0"/>
              <a:t>basic steps </a:t>
            </a:r>
            <a:r>
              <a:rPr lang="en-US" altLang="en-US" dirty="0"/>
              <a:t>that are executed</a:t>
            </a:r>
          </a:p>
          <a:p>
            <a:pPr lvl="1"/>
            <a:r>
              <a:rPr lang="en-US" altLang="en-US" dirty="0" smtClean="0"/>
              <a:t>Most </a:t>
            </a:r>
            <a:r>
              <a:rPr lang="en-US" altLang="en-US" dirty="0"/>
              <a:t>statements roughly require the same amount of time</a:t>
            </a:r>
          </a:p>
          <a:p>
            <a:pPr lvl="1"/>
            <a:r>
              <a:rPr lang="en-US" altLang="en-US" dirty="0"/>
              <a:t>We can be more exact if need be</a:t>
            </a:r>
          </a:p>
          <a:p>
            <a:r>
              <a:rPr lang="en-US" altLang="en-US" dirty="0" smtClean="0"/>
              <a:t>Obtain  Worst </a:t>
            </a:r>
            <a:r>
              <a:rPr lang="en-US" altLang="en-US" dirty="0"/>
              <a:t>case </a:t>
            </a:r>
            <a:r>
              <a:rPr lang="en-US" altLang="en-US" dirty="0" smtClean="0"/>
              <a:t>and </a:t>
            </a:r>
            <a:r>
              <a:rPr lang="en-US" altLang="en-US" dirty="0"/>
              <a:t>average </a:t>
            </a:r>
            <a:r>
              <a:rPr lang="en-US" altLang="en-US" dirty="0" smtClean="0"/>
              <a:t>case numbers of steps</a:t>
            </a:r>
          </a:p>
          <a:p>
            <a:r>
              <a:rPr lang="en-US" altLang="en-US" dirty="0"/>
              <a:t>Using standard time </a:t>
            </a:r>
            <a:r>
              <a:rPr lang="en-US" altLang="en-US" dirty="0" smtClean="0"/>
              <a:t>units (sec,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…) </a:t>
            </a:r>
            <a:r>
              <a:rPr lang="en-US" altLang="en-US" dirty="0"/>
              <a:t>is not appropriate</a:t>
            </a:r>
          </a:p>
          <a:p>
            <a:r>
              <a:rPr lang="en-US" altLang="en-US" dirty="0"/>
              <a:t>Counting all operations </a:t>
            </a:r>
            <a:r>
              <a:rPr lang="en-US" altLang="en-US" dirty="0" smtClean="0"/>
              <a:t> </a:t>
            </a:r>
            <a:r>
              <a:rPr lang="en-US" altLang="en-US" dirty="0"/>
              <a:t>is not appropriate</a:t>
            </a:r>
          </a:p>
          <a:p>
            <a:r>
              <a:rPr lang="en-US" altLang="en-US" dirty="0" smtClean="0"/>
              <a:t>Reasonable Approach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CC0000"/>
                </a:solidFill>
              </a:rPr>
              <a:t>Identify and count the basic operation(s) in the </a:t>
            </a:r>
            <a:r>
              <a:rPr lang="en-US" altLang="en-US" dirty="0" smtClean="0">
                <a:solidFill>
                  <a:srgbClr val="CC0000"/>
                </a:solidFill>
              </a:rPr>
              <a:t>algorithm.</a:t>
            </a:r>
            <a:endParaRPr lang="en-US" altLang="en-US" i="1" u="sng" dirty="0">
              <a:solidFill>
                <a:srgbClr val="CC0000"/>
              </a:solidFill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47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96636" y="250393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Simplifying Big-O 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74882" y="771959"/>
            <a:ext cx="8831118" cy="4952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CC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CC0000"/>
                </a:solidFill>
              </a:rPr>
              <a:t>If f(</a:t>
            </a:r>
            <a:r>
              <a:rPr lang="tr-TR" dirty="0" smtClean="0">
                <a:solidFill>
                  <a:srgbClr val="CC0000"/>
                </a:solidFill>
              </a:rPr>
              <a:t>n</a:t>
            </a:r>
            <a:r>
              <a:rPr lang="en-CA" dirty="0" smtClean="0">
                <a:solidFill>
                  <a:srgbClr val="CC0000"/>
                </a:solidFill>
              </a:rPr>
              <a:t>) is a polynomial time complexity function of </a:t>
            </a:r>
            <a:r>
              <a:rPr lang="en-CA" dirty="0">
                <a:solidFill>
                  <a:srgbClr val="CC0000"/>
                </a:solidFill>
              </a:rPr>
              <a:t>order k and </a:t>
            </a:r>
            <a:r>
              <a:rPr lang="en-CA" dirty="0" err="1" smtClean="0">
                <a:solidFill>
                  <a:srgbClr val="CC0000"/>
                </a:solidFill>
              </a:rPr>
              <a:t>a</a:t>
            </a:r>
            <a:r>
              <a:rPr lang="en-CA" baseline="-25000" dirty="0" err="1" smtClean="0">
                <a:solidFill>
                  <a:srgbClr val="CC0000"/>
                </a:solidFill>
              </a:rPr>
              <a:t>k</a:t>
            </a:r>
            <a:r>
              <a:rPr lang="en-CA" dirty="0" smtClean="0">
                <a:solidFill>
                  <a:srgbClr val="CC0000"/>
                </a:solidFill>
              </a:rPr>
              <a:t>&gt;0  </a:t>
            </a:r>
            <a:r>
              <a:rPr lang="en-CA" dirty="0">
                <a:solidFill>
                  <a:srgbClr val="CC0000"/>
                </a:solidFill>
              </a:rPr>
              <a:t>(the other coefficients may be positive or negative) then  f(n)=O(</a:t>
            </a:r>
            <a:r>
              <a:rPr lang="en-CA" dirty="0" err="1">
                <a:solidFill>
                  <a:srgbClr val="CC0000"/>
                </a:solidFill>
              </a:rPr>
              <a:t>n</a:t>
            </a:r>
            <a:r>
              <a:rPr lang="en-CA" baseline="30000" dirty="0" err="1">
                <a:solidFill>
                  <a:srgbClr val="CC0000"/>
                </a:solidFill>
              </a:rPr>
              <a:t>k</a:t>
            </a:r>
            <a:r>
              <a:rPr lang="en-CA" dirty="0">
                <a:solidFill>
                  <a:srgbClr val="CC0000"/>
                </a:solidFill>
              </a:rPr>
              <a:t>) </a:t>
            </a:r>
            <a:r>
              <a:rPr lang="en-CA" dirty="0" smtClean="0">
                <a:solidFill>
                  <a:srgbClr val="CC0000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Example:	      </a:t>
            </a:r>
            <a:br>
              <a:rPr lang="en-CA" dirty="0" smtClean="0"/>
            </a:br>
            <a:r>
              <a:rPr lang="en-CA" dirty="0" smtClean="0"/>
              <a:t>f(n) =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C0000"/>
                </a:solidFill>
              </a:rPr>
              <a:t>  </a:t>
            </a:r>
            <a:endParaRPr lang="en-CA" sz="3200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dirty="0" smtClean="0"/>
              <a:t>Implication: Only the </a:t>
            </a:r>
            <a:r>
              <a:rPr lang="en-CA" dirty="0" smtClean="0">
                <a:solidFill>
                  <a:srgbClr val="FF0000"/>
                </a:solidFill>
              </a:rPr>
              <a:t>highest order term </a:t>
            </a:r>
            <a:r>
              <a:rPr lang="en-CA" dirty="0" smtClean="0"/>
              <a:t>is important.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We can ignore the rest (lower order terms and coefficients).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Example :  f(n)= n</a:t>
            </a:r>
            <a:r>
              <a:rPr lang="en-CA" baseline="30000" dirty="0" smtClean="0"/>
              <a:t>3</a:t>
            </a:r>
            <a:r>
              <a:rPr lang="en-CA" dirty="0" smtClean="0"/>
              <a:t> + 12 n</a:t>
            </a:r>
            <a:r>
              <a:rPr lang="en-CA" baseline="30000" dirty="0" smtClean="0"/>
              <a:t>2</a:t>
            </a:r>
            <a:r>
              <a:rPr lang="en-CA" dirty="0" smtClean="0"/>
              <a:t>-8n+45 </a:t>
            </a:r>
            <a:br>
              <a:rPr lang="en-CA" dirty="0" smtClean="0"/>
            </a:br>
            <a:r>
              <a:rPr lang="en-CA" dirty="0" smtClean="0"/>
              <a:t>                       =O(n</a:t>
            </a:r>
            <a:r>
              <a:rPr lang="en-CA" baseline="30000" dirty="0" smtClean="0"/>
              <a:t>3</a:t>
            </a:r>
            <a:r>
              <a:rPr lang="en-CA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BA0E4-D16F-4EF4-8762-76E0236C3AED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53932" r="36308" b="36649"/>
          <a:stretch>
            <a:fillRect/>
          </a:stretch>
        </p:blipFill>
        <p:spPr bwMode="auto">
          <a:xfrm>
            <a:off x="2542308" y="2487830"/>
            <a:ext cx="4953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4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3" y="1690688"/>
            <a:ext cx="9365674" cy="4906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The complexity of algorithm A is given as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an input size of n=4,the algorithm runs for 20 </a:t>
            </a:r>
            <a:r>
              <a:rPr lang="en-US" sz="2400" dirty="0" err="1" smtClean="0"/>
              <a:t>ms.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dirty="0" smtClean="0"/>
              <a:t>   How long can you expect it to take to run on an input size of n=16?</a:t>
            </a:r>
          </a:p>
          <a:p>
            <a:pPr marL="1314450" lvl="2" indent="-514350"/>
            <a:r>
              <a:rPr lang="en-US" sz="2400" dirty="0" smtClean="0">
                <a:sym typeface="Wingdings" pitchFamily="2" charset="2"/>
              </a:rPr>
              <a:t>We’re given f(n) = n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,</a:t>
            </a:r>
            <a:r>
              <a:rPr lang="en-US" sz="2400" dirty="0" smtClean="0">
                <a:sym typeface="Wingdings" pitchFamily="2" charset="2"/>
              </a:rPr>
              <a:t>n = 4, and time = 10ms</a:t>
            </a:r>
          </a:p>
          <a:p>
            <a:pPr marL="800100" lvl="2" indent="0">
              <a:buNone/>
            </a:pPr>
            <a:r>
              <a:rPr lang="en-US" sz="2400" dirty="0" smtClean="0">
                <a:sym typeface="Wingdings" pitchFamily="2" charset="2"/>
              </a:rPr>
              <a:t>       Time for size 16 would be proportional to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16 </a:t>
            </a:r>
            <a:r>
              <a:rPr lang="en-US" sz="2400" baseline="30000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</a:p>
          <a:p>
            <a:pPr marL="800100" lvl="2" indent="0">
              <a:buNone/>
            </a:pPr>
            <a:r>
              <a:rPr lang="en-US" sz="2400" dirty="0" smtClean="0">
                <a:sym typeface="Wingdings" pitchFamily="2" charset="2"/>
              </a:rPr>
              <a:t>      so that the time </a:t>
            </a:r>
            <a:r>
              <a:rPr lang="en-US" sz="2400" dirty="0" err="1" smtClean="0">
                <a:sym typeface="Wingdings" pitchFamily="2" charset="2"/>
              </a:rPr>
              <a:t>neded</a:t>
            </a:r>
            <a:r>
              <a:rPr lang="en-US" sz="2400" dirty="0" smtClean="0">
                <a:sym typeface="Wingdings" pitchFamily="2" charset="2"/>
              </a:rPr>
              <a:t> for n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 smtClean="0">
                <a:sym typeface="Wingdings" pitchFamily="2" charset="2"/>
              </a:rPr>
              <a:t>16  can be expressed as</a:t>
            </a:r>
          </a:p>
          <a:p>
            <a:pPr marL="800100" lvl="2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( (16 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) /4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) *20 </a:t>
            </a:r>
          </a:p>
          <a:p>
            <a:pPr marL="800100" lvl="2" indent="0">
              <a:buNone/>
            </a:pPr>
            <a:r>
              <a:rPr lang="en-US" sz="2400" dirty="0" smtClean="0">
                <a:sym typeface="Wingdings" pitchFamily="2" charset="2"/>
              </a:rPr>
              <a:t>         = 320 </a:t>
            </a:r>
            <a:r>
              <a:rPr lang="en-US" sz="2400" dirty="0" err="1" smtClean="0">
                <a:sym typeface="Wingdings" pitchFamily="2" charset="2"/>
              </a:rPr>
              <a:t>ms</a:t>
            </a:r>
            <a:r>
              <a:rPr lang="en-US" sz="2400" dirty="0" smtClean="0">
                <a:sym typeface="Wingdings" pitchFamily="2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0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2 ) The complexity of a</a:t>
            </a:r>
            <a:r>
              <a:rPr lang="en-US" sz="2400" dirty="0" smtClean="0"/>
              <a:t>lgorithm A is O(log</a:t>
            </a:r>
            <a:r>
              <a:rPr lang="en-US" sz="2400" baseline="-25000" dirty="0"/>
              <a:t> </a:t>
            </a:r>
            <a:r>
              <a:rPr lang="en-US" sz="2400" dirty="0" smtClean="0"/>
              <a:t>n).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For an input size of 16, the algorithm runs for 56 </a:t>
            </a:r>
            <a:r>
              <a:rPr lang="en-US" sz="2400" dirty="0" err="1" smtClean="0"/>
              <a:t>ms.</a:t>
            </a:r>
            <a:endParaRPr lang="en-US" sz="2400" dirty="0" smtClean="0"/>
          </a:p>
          <a:p>
            <a:pPr marL="914400" lvl="1" indent="-514350"/>
            <a:r>
              <a:rPr lang="en-US" dirty="0" smtClean="0"/>
              <a:t>How long can you expect it to take to run on an input size of 64?</a:t>
            </a: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The time needed for  input size 64 is proportional to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log 64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The time needed for n=64 :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[log (64)) / </a:t>
            </a:r>
            <a:r>
              <a:rPr lang="en-US" sz="2800" dirty="0" smtClean="0">
                <a:solidFill>
                  <a:prstClr val="black"/>
                </a:solidFill>
              </a:rPr>
              <a:t>log</a:t>
            </a:r>
            <a:r>
              <a:rPr lang="en-US" sz="2800" baseline="-250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(16)]*56 </a:t>
            </a:r>
            <a:r>
              <a:rPr lang="en-US" sz="2800" dirty="0" err="1" smtClean="0">
                <a:solidFill>
                  <a:prstClr val="black"/>
                </a:solidFill>
              </a:rPr>
              <a:t>ms</a:t>
            </a:r>
            <a:endParaRPr lang="en-US" dirty="0" smtClean="0">
              <a:sym typeface="Wingdings" pitchFamily="2" charset="2"/>
            </a:endParaRP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= [6/4]*56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=84 </a:t>
            </a:r>
            <a:r>
              <a:rPr lang="en-US" dirty="0" err="1" smtClean="0">
                <a:sym typeface="Wingdings" pitchFamily="2" charset="2"/>
              </a:rPr>
              <a:t>ms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8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551" y="171451"/>
            <a:ext cx="7876309" cy="604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asymptotic efficiency classes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Note :</a:t>
            </a:r>
            <a:r>
              <a:rPr lang="en-US" sz="2200" dirty="0" smtClean="0">
                <a:latin typeface="+mn-lt"/>
              </a:rPr>
              <a:t>These </a:t>
            </a:r>
            <a:r>
              <a:rPr lang="en-US" sz="2200" dirty="0">
                <a:latin typeface="+mn-lt"/>
              </a:rPr>
              <a:t>order classes are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upwardly inclusive</a:t>
            </a:r>
            <a:r>
              <a:rPr lang="en-US" sz="2200" dirty="0">
                <a:latin typeface="+mn-lt"/>
              </a:rPr>
              <a:t>, i.e., if T(n) = O(log(n), then of course, T(n) = O(n). </a:t>
            </a:r>
            <a:endParaRPr lang="en-US" sz="2200" dirty="0" smtClean="0">
              <a:latin typeface="+mn-lt"/>
            </a:endParaRP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90675"/>
              </p:ext>
            </p:extLst>
          </p:nvPr>
        </p:nvGraphicFramePr>
        <p:xfrm>
          <a:off x="2819400" y="1219200"/>
          <a:ext cx="7010400" cy="4953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nlogn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1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  <a:endParaRPr kumimoji="1" lang="en-US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656" name="Line 40"/>
          <p:cNvSpPr>
            <a:spLocks noChangeShapeType="1"/>
          </p:cNvSpPr>
          <p:nvPr/>
        </p:nvSpPr>
        <p:spPr bwMode="auto">
          <a:xfrm>
            <a:off x="2819400" y="4953000"/>
            <a:ext cx="701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08364" y="188914"/>
            <a:ext cx="9559637" cy="1038753"/>
          </a:xfrm>
        </p:spPr>
        <p:txBody>
          <a:bodyPr/>
          <a:lstStyle/>
          <a:p>
            <a:r>
              <a:rPr lang="tr-TR" altLang="en-US" sz="4000" dirty="0"/>
              <a:t>  </a:t>
            </a:r>
            <a:r>
              <a:rPr lang="en-US" altLang="en-US" sz="4000" dirty="0" smtClean="0"/>
              <a:t>Lower Bound :    </a:t>
            </a:r>
            <a:r>
              <a:rPr lang="tr-TR" altLang="en-US" sz="4000" dirty="0" smtClean="0"/>
              <a:t>  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(</a:t>
            </a:r>
            <a:r>
              <a:rPr lang="en-US" altLang="en-US" sz="4000" dirty="0" smtClean="0"/>
              <a:t>Big- </a:t>
            </a:r>
            <a:r>
              <a:rPr lang="en-US" altLang="en-US" sz="4000" dirty="0"/>
              <a:t>Omega) N</a:t>
            </a:r>
            <a:r>
              <a:rPr lang="tr-TR" altLang="en-US" sz="4000" dirty="0" err="1" smtClean="0"/>
              <a:t>otation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2800" b="1" u="sng" dirty="0" smtClean="0"/>
              <a:t>Definition:</a:t>
            </a:r>
            <a:endParaRPr lang="tr-TR" altLang="en-US" sz="2800" b="1" u="sng" dirty="0"/>
          </a:p>
        </p:txBody>
      </p:sp>
      <p:graphicFrame>
        <p:nvGraphicFramePr>
          <p:cNvPr id="35843" name="Object 6"/>
          <p:cNvGraphicFramePr>
            <a:graphicFrameLocks noChangeAspect="1"/>
          </p:cNvGraphicFramePr>
          <p:nvPr>
            <p:extLst/>
          </p:nvPr>
        </p:nvGraphicFramePr>
        <p:xfrm>
          <a:off x="4442547" y="188914"/>
          <a:ext cx="597332" cy="59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4" imgW="164880" imgH="164880" progId="Equation.3">
                  <p:embed/>
                </p:oleObj>
              </mc:Choice>
              <mc:Fallback>
                <p:oleObj name="Equation" r:id="rId4" imgW="164880" imgH="164880" progId="Equation.3">
                  <p:embed/>
                  <p:pic>
                    <p:nvPicPr>
                      <p:cNvPr id="358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547" y="188914"/>
                        <a:ext cx="597332" cy="597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841953" y="1401619"/>
          <a:ext cx="7489248" cy="296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6" imgW="2743200" imgH="1346200" progId="Equation.3">
                  <p:embed/>
                </p:oleObj>
              </mc:Choice>
              <mc:Fallback>
                <p:oleObj name="Equation" r:id="rId6" imgW="2743200" imgH="13462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53" y="1401619"/>
                        <a:ext cx="7489248" cy="296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41952" y="4635116"/>
            <a:ext cx="8551430" cy="155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altLang="en-US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O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-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notation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provides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an 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asymptotic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upper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bound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on a 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function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tr-TR" altLang="en-US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tr-TR" altLang="en-US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alt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Similarly</a:t>
            </a:r>
            <a:r>
              <a:rPr lang="tr-TR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  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-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notation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provides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an 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asymptotic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lower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bound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on a </a:t>
            </a:r>
            <a:r>
              <a:rPr lang="tr-TR" alt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function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tr-TR" altLang="en-US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tr-TR" altLang="en-US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2466109" y="5410200"/>
          <a:ext cx="286906" cy="3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8" imgW="164885" imgH="164885" progId="Equation.3">
                  <p:embed/>
                </p:oleObj>
              </mc:Choice>
              <mc:Fallback>
                <p:oleObj name="Equation" r:id="rId8" imgW="164885" imgH="164885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109" y="5410200"/>
                        <a:ext cx="286906" cy="3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1219200" y="5077321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/>
              <a:t>g</a:t>
            </a:r>
            <a:r>
              <a:rPr kumimoji="1" lang="en-US" altLang="en-US" sz="2600" b="1" dirty="0"/>
              <a:t>(</a:t>
            </a:r>
            <a:r>
              <a:rPr kumimoji="1" lang="en-US" altLang="en-US" sz="2600" b="1" i="1" dirty="0"/>
              <a:t>n</a:t>
            </a:r>
            <a:r>
              <a:rPr kumimoji="1" lang="en-US" altLang="en-US" sz="2600" b="1" dirty="0"/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asymptotic lower bound</a:t>
            </a:r>
            <a:r>
              <a:rPr kumimoji="1" lang="en-US" altLang="en-US" sz="2600" b="1" dirty="0"/>
              <a:t> for </a:t>
            </a:r>
            <a:r>
              <a:rPr kumimoji="1" lang="en-US" altLang="en-US" sz="2600" b="1" i="1" dirty="0"/>
              <a:t>f</a:t>
            </a:r>
            <a:r>
              <a:rPr kumimoji="1" lang="en-US" altLang="en-US" sz="2600" b="1" dirty="0"/>
              <a:t>(</a:t>
            </a:r>
            <a:r>
              <a:rPr kumimoji="1" lang="en-US" altLang="en-US" sz="2600" b="1" i="1" dirty="0"/>
              <a:t>n</a:t>
            </a:r>
            <a:r>
              <a:rPr kumimoji="1" lang="en-US" altLang="en-US" sz="2600" b="1" dirty="0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1774825" y="3852863"/>
            <a:ext cx="4394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/>
              <a:t>Intuitively</a:t>
            </a:r>
            <a:r>
              <a:rPr lang="en-US" altLang="en-US"/>
              <a:t>: Set of all functions whose </a:t>
            </a:r>
            <a:r>
              <a:rPr lang="en-US" altLang="en-US" i="1"/>
              <a:t>rate of growth</a:t>
            </a:r>
            <a:r>
              <a:rPr lang="en-US" altLang="en-US"/>
              <a:t> is the same as or higher than that of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6" y="1096964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2328864" y="5595939"/>
            <a:ext cx="4549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>
                <a:solidFill>
                  <a:schemeClr val="hlink"/>
                </a:solidFill>
              </a:rPr>
              <a:t>f</a:t>
            </a:r>
            <a:r>
              <a:rPr lang="en-US" altLang="en-US" sz="2000" dirty="0">
                <a:solidFill>
                  <a:schemeClr val="hlink"/>
                </a:solidFill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</a:rPr>
              <a:t>n</a:t>
            </a:r>
            <a:r>
              <a:rPr lang="en-US" altLang="en-US" sz="2000" dirty="0">
                <a:solidFill>
                  <a:schemeClr val="hlink"/>
                </a:solidFill>
              </a:rPr>
              <a:t>) = 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))  </a:t>
            </a:r>
            <a:r>
              <a:rPr lang="en-US" altLang="en-US" sz="2000" i="1" dirty="0">
                <a:solidFill>
                  <a:schemeClr val="hlink"/>
                </a:solidFill>
              </a:rPr>
              <a:t>f</a:t>
            </a:r>
            <a:r>
              <a:rPr lang="en-US" altLang="en-US" sz="2000" dirty="0">
                <a:solidFill>
                  <a:schemeClr val="hlink"/>
                </a:solidFill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</a:rPr>
              <a:t>n</a:t>
            </a:r>
            <a:r>
              <a:rPr lang="en-US" altLang="en-US" sz="2000" dirty="0">
                <a:solidFill>
                  <a:schemeClr val="hlink"/>
                </a:solidFill>
              </a:rPr>
              <a:t>) = 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(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  <a:p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))   (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1774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altLang="en-US" sz="2600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sz="3000" dirty="0">
                <a:solidFill>
                  <a:schemeClr val="hlink"/>
                </a:solidFill>
              </a:rPr>
              <a:t>{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dirty="0">
                <a:solidFill>
                  <a:schemeClr val="hlink"/>
                </a:solidFill>
              </a:rPr>
              <a:t>(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dirty="0">
                <a:solidFill>
                  <a:schemeClr val="hlink"/>
                </a:solidFill>
              </a:rPr>
            </a:br>
            <a:r>
              <a:rPr kumimoji="1" lang="en-US" altLang="en-US" sz="2600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sz="2600" dirty="0">
                <a:solidFill>
                  <a:srgbClr val="CC0000"/>
                </a:solidFill>
              </a:rPr>
              <a:t>such that </a:t>
            </a:r>
            <a:r>
              <a:rPr kumimoji="1"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i="1" dirty="0">
                <a:solidFill>
                  <a:srgbClr val="CC0000"/>
                </a:solidFill>
              </a:rPr>
              <a:t>n </a:t>
            </a:r>
            <a:r>
              <a:rPr kumimoji="1"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i="1" dirty="0">
                <a:solidFill>
                  <a:srgbClr val="CC0000"/>
                </a:solidFill>
              </a:rPr>
              <a:t>  n</a:t>
            </a:r>
            <a:r>
              <a:rPr kumimoji="1" lang="en-US" altLang="en-US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dirty="0">
                <a:solidFill>
                  <a:schemeClr val="hlink"/>
                </a:solidFill>
              </a:rPr>
              <a:t>c</a:t>
            </a:r>
            <a:r>
              <a:rPr kumimoji="1" lang="en-US" altLang="en-US" i="1" dirty="0">
                <a:solidFill>
                  <a:schemeClr val="hlink"/>
                </a:solidFill>
              </a:rPr>
              <a:t>g</a:t>
            </a:r>
            <a:r>
              <a:rPr kumimoji="1" lang="en-US" altLang="en-US" dirty="0">
                <a:solidFill>
                  <a:schemeClr val="hlink"/>
                </a:solidFill>
              </a:rPr>
              <a:t>(</a:t>
            </a:r>
            <a:r>
              <a:rPr kumimoji="1" lang="en-US" altLang="en-US" i="1" dirty="0">
                <a:solidFill>
                  <a:schemeClr val="hlink"/>
                </a:solidFill>
              </a:rPr>
              <a:t>n</a:t>
            </a:r>
            <a:r>
              <a:rPr kumimoji="1" lang="en-US" altLang="en-US" dirty="0">
                <a:solidFill>
                  <a:schemeClr val="hlink"/>
                </a:solidFill>
              </a:rPr>
              <a:t>)</a:t>
            </a:r>
            <a:r>
              <a:rPr kumimoji="1" lang="en-US" altLang="en-US" dirty="0"/>
              <a:t> </a:t>
            </a:r>
            <a:r>
              <a:rPr kumimoji="1" lang="en-US" altLang="en-US" sz="2600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i="1" dirty="0">
                <a:solidFill>
                  <a:schemeClr val="hlink"/>
                </a:solidFill>
              </a:rPr>
              <a:t>f</a:t>
            </a:r>
            <a:r>
              <a:rPr kumimoji="1" lang="en-US" altLang="en-US" dirty="0">
                <a:solidFill>
                  <a:schemeClr val="hlink"/>
                </a:solidFill>
              </a:rPr>
              <a:t>(</a:t>
            </a:r>
            <a:r>
              <a:rPr kumimoji="1" lang="en-US" altLang="en-US" i="1" dirty="0">
                <a:solidFill>
                  <a:schemeClr val="hlink"/>
                </a:solidFill>
              </a:rPr>
              <a:t>n</a:t>
            </a:r>
            <a:r>
              <a:rPr kumimoji="1" lang="en-US" altLang="en-US" dirty="0">
                <a:solidFill>
                  <a:schemeClr val="hlink"/>
                </a:solidFill>
              </a:rPr>
              <a:t>)</a:t>
            </a:r>
            <a:r>
              <a:rPr kumimoji="1" lang="en-US" altLang="en-US" sz="300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1787526" y="1068389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big-Omega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</p:spTree>
    <p:extLst>
      <p:ext uri="{BB962C8B-B14F-4D97-AF65-F5344CB8AC3E}">
        <p14:creationId xmlns:p14="http://schemas.microsoft.com/office/powerpoint/2010/main" val="2823534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7598" y="188914"/>
            <a:ext cx="7970404" cy="1462087"/>
          </a:xfrm>
        </p:spPr>
        <p:txBody>
          <a:bodyPr/>
          <a:lstStyle/>
          <a:p>
            <a:r>
              <a:rPr lang="en-US" altLang="en-US" sz="4000" dirty="0" smtClean="0"/>
              <a:t>       -  N</a:t>
            </a:r>
            <a:r>
              <a:rPr lang="tr-TR" altLang="en-US" sz="4000" dirty="0" err="1" smtClean="0"/>
              <a:t>otation</a:t>
            </a:r>
            <a:r>
              <a:rPr lang="en-US" altLang="en-US" sz="4000" dirty="0" smtClean="0"/>
              <a:t> :Illustration</a:t>
            </a:r>
            <a:endParaRPr lang="tr-TR" altLang="en-US" sz="4000" dirty="0"/>
          </a:p>
        </p:txBody>
      </p:sp>
      <p:sp>
        <p:nvSpPr>
          <p:cNvPr id="37891" name="Freeform 4"/>
          <p:cNvSpPr>
            <a:spLocks/>
          </p:cNvSpPr>
          <p:nvPr/>
        </p:nvSpPr>
        <p:spPr bwMode="auto">
          <a:xfrm>
            <a:off x="2566989" y="2935288"/>
            <a:ext cx="5159375" cy="3205162"/>
          </a:xfrm>
          <a:custGeom>
            <a:avLst/>
            <a:gdLst>
              <a:gd name="T0" fmla="*/ 0 w 4320"/>
              <a:gd name="T1" fmla="*/ 0 h 2880"/>
              <a:gd name="T2" fmla="*/ 0 w 4320"/>
              <a:gd name="T3" fmla="*/ 2147483646 h 2880"/>
              <a:gd name="T4" fmla="*/ 2147483646 w 4320"/>
              <a:gd name="T5" fmla="*/ 2147483646 h 2880"/>
              <a:gd name="T6" fmla="*/ 0 60000 65536"/>
              <a:gd name="T7" fmla="*/ 0 60000 65536"/>
              <a:gd name="T8" fmla="*/ 0 60000 65536"/>
              <a:gd name="T9" fmla="*/ 0 w 4320"/>
              <a:gd name="T10" fmla="*/ 0 h 2880"/>
              <a:gd name="T11" fmla="*/ 4320 w 4320"/>
              <a:gd name="T12" fmla="*/ 2880 h 2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" h="2880">
                <a:moveTo>
                  <a:pt x="0" y="0"/>
                </a:moveTo>
                <a:lnTo>
                  <a:pt x="0" y="2880"/>
                </a:lnTo>
                <a:lnTo>
                  <a:pt x="4320" y="28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Arc 5"/>
          <p:cNvSpPr>
            <a:spLocks/>
          </p:cNvSpPr>
          <p:nvPr/>
        </p:nvSpPr>
        <p:spPr bwMode="auto">
          <a:xfrm flipV="1">
            <a:off x="2495551" y="2325688"/>
            <a:ext cx="4968875" cy="3205162"/>
          </a:xfrm>
          <a:custGeom>
            <a:avLst/>
            <a:gdLst>
              <a:gd name="T0" fmla="*/ 0 w 19790"/>
              <a:gd name="T1" fmla="*/ 0 h 21600"/>
              <a:gd name="T2" fmla="*/ 2147483646 w 19790"/>
              <a:gd name="T3" fmla="*/ 2147483646 h 21600"/>
              <a:gd name="T4" fmla="*/ 0 w 19790"/>
              <a:gd name="T5" fmla="*/ 2147483646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5872164" y="6281738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0</a:t>
            </a:r>
            <a:r>
              <a:rPr lang="tr-TR" altLang="en-US" sz="2400" dirty="0" smtClean="0">
                <a:latin typeface="Times New Roman" panose="02020603050405020304" pitchFamily="18" charset="0"/>
              </a:rPr>
              <a:t>=1</a:t>
            </a:r>
            <a:endParaRPr lang="en-US" altLang="en-US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37894" name="Arc 7"/>
          <p:cNvSpPr>
            <a:spLocks/>
          </p:cNvSpPr>
          <p:nvPr/>
        </p:nvSpPr>
        <p:spPr bwMode="auto">
          <a:xfrm flipV="1">
            <a:off x="2495551" y="620714"/>
            <a:ext cx="4968875" cy="5519737"/>
          </a:xfrm>
          <a:custGeom>
            <a:avLst/>
            <a:gdLst>
              <a:gd name="T0" fmla="*/ 0 w 19790"/>
              <a:gd name="T1" fmla="*/ 0 h 21600"/>
              <a:gd name="T2" fmla="*/ 2147483646 w 19790"/>
              <a:gd name="T3" fmla="*/ 2147483646 h 21600"/>
              <a:gd name="T4" fmla="*/ 0 w 19790"/>
              <a:gd name="T5" fmla="*/ 2147483646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>
            <a:off x="6189663" y="370205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896" name="Object 9"/>
          <p:cNvGraphicFramePr>
            <a:graphicFrameLocks noChangeAspect="1"/>
          </p:cNvGraphicFramePr>
          <p:nvPr/>
        </p:nvGraphicFramePr>
        <p:xfrm>
          <a:off x="7608888" y="2492375"/>
          <a:ext cx="2519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4" imgW="1193800" imgH="228600" progId="Equation.3">
                  <p:embed/>
                </p:oleObj>
              </mc:Choice>
              <mc:Fallback>
                <p:oleObj name="Equation" r:id="rId4" imgW="1193800" imgH="228600" progId="Equation.3">
                  <p:embed/>
                  <p:pic>
                    <p:nvPicPr>
                      <p:cNvPr id="378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492375"/>
                        <a:ext cx="25193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0"/>
          <p:cNvGraphicFramePr>
            <a:graphicFrameLocks noChangeAspect="1"/>
          </p:cNvGraphicFramePr>
          <p:nvPr/>
        </p:nvGraphicFramePr>
        <p:xfrm>
          <a:off x="7731126" y="3394075"/>
          <a:ext cx="13382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6" imgW="609600" imgH="228600" progId="Equation.3">
                  <p:embed/>
                </p:oleObj>
              </mc:Choice>
              <mc:Fallback>
                <p:oleObj name="Equation" r:id="rId6" imgW="609600" imgH="228600" progId="Equation.3">
                  <p:embed/>
                  <p:pic>
                    <p:nvPicPr>
                      <p:cNvPr id="378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6" y="3394075"/>
                        <a:ext cx="13382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7535863" y="6237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>
                <a:latin typeface="Times New Roman" panose="02020603050405020304" pitchFamily="18" charset="0"/>
              </a:rPr>
              <a:t>n</a:t>
            </a:r>
            <a:endParaRPr lang="en-US" altLang="en-US" sz="2400" baseline="-250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7442201" y="613251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900" name="Object 13"/>
          <p:cNvGraphicFramePr>
            <a:graphicFrameLocks noChangeAspect="1"/>
          </p:cNvGraphicFramePr>
          <p:nvPr>
            <p:extLst/>
          </p:nvPr>
        </p:nvGraphicFramePr>
        <p:xfrm>
          <a:off x="2838224" y="528527"/>
          <a:ext cx="6588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8" imgW="164885" imgH="164885" progId="Equation.3">
                  <p:embed/>
                </p:oleObj>
              </mc:Choice>
              <mc:Fallback>
                <p:oleObj name="Equation" r:id="rId8" imgW="164885" imgH="164885" progId="Equation.3">
                  <p:embed/>
                  <p:pic>
                    <p:nvPicPr>
                      <p:cNvPr id="3790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24" y="528527"/>
                        <a:ext cx="6588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08889" y="4747181"/>
            <a:ext cx="374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(n)= </a:t>
            </a:r>
            <a:r>
              <a:rPr lang="el-GR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  <a:t>Ω</a:t>
            </a:r>
            <a:r>
              <a:rPr lang="tr-TR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latin typeface="Times New Roman" panose="02020603050405020304" pitchFamily="18" charset="0"/>
                <a:ea typeface="굴림" panose="020B0600000101010101" pitchFamily="34" charset="-127"/>
              </a:rPr>
              <a:t>g</a:t>
            </a:r>
            <a:r>
              <a:rPr lang="tr-TR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tr-TR" altLang="ko-KR" sz="2400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))</a:t>
            </a:r>
            <a:r>
              <a:rPr lang="en-US" altLang="ko-KR" sz="2400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 for all n&gt;=1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1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10" y="1744490"/>
            <a:ext cx="6056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Example-2</a:t>
            </a:r>
            <a:r>
              <a:rPr lang="en-US" sz="2000" dirty="0" smtClean="0"/>
              <a:t> : f(n) = </a:t>
            </a:r>
            <a:r>
              <a:rPr lang="en-US" sz="2000" dirty="0"/>
              <a:t>2n³ - 7n + 1 is </a:t>
            </a:r>
            <a:r>
              <a:rPr lang="en-US" sz="2000" dirty="0" smtClean="0"/>
              <a:t> </a:t>
            </a:r>
            <a:r>
              <a:rPr lang="el-GR" sz="2000" dirty="0"/>
              <a:t>Ω(</a:t>
            </a:r>
            <a:r>
              <a:rPr lang="en-US" sz="2000" dirty="0"/>
              <a:t>n³</a:t>
            </a:r>
            <a:r>
              <a:rPr lang="en-US" sz="2000" dirty="0" smtClean="0"/>
              <a:t>)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710" y="212921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smtClean="0"/>
              <a:t>Here g(n) </a:t>
            </a:r>
            <a:r>
              <a:rPr lang="pt-BR" sz="2000" dirty="0"/>
              <a:t>= n³</a:t>
            </a:r>
            <a:endParaRPr lang="pt-BR" sz="2000" dirty="0" smtClean="0"/>
          </a:p>
          <a:p>
            <a:r>
              <a:rPr lang="pt-BR" sz="2000" dirty="0" smtClean="0"/>
              <a:t>Choose </a:t>
            </a:r>
            <a:r>
              <a:rPr lang="pt-BR" sz="2000" dirty="0"/>
              <a:t>n₀= 3, c = 1,</a:t>
            </a:r>
          </a:p>
          <a:p>
            <a:r>
              <a:rPr lang="pt-BR" sz="2000" dirty="0"/>
              <a:t>then for all n &gt;= n₀,</a:t>
            </a:r>
          </a:p>
          <a:p>
            <a:r>
              <a:rPr lang="pt-BR" sz="2000" dirty="0"/>
              <a:t>2n³ - 7n + 1 </a:t>
            </a:r>
            <a:r>
              <a:rPr lang="pt-BR" sz="2000" dirty="0" smtClean="0"/>
              <a:t>&gt; = n³   because for n=3 and c=1 we have</a:t>
            </a:r>
          </a:p>
          <a:p>
            <a:r>
              <a:rPr lang="pt-BR" sz="2000" dirty="0" smtClean="0"/>
              <a:t>2.27 -7*3 +1 &gt;=27  (</a:t>
            </a:r>
            <a:r>
              <a:rPr lang="pt-BR" sz="2000" dirty="0"/>
              <a:t>Check for n=4</a:t>
            </a:r>
            <a:r>
              <a:rPr lang="pt-BR" sz="2000" dirty="0" smtClean="0"/>
              <a:t>)</a:t>
            </a:r>
            <a:endParaRPr lang="pt-BR" sz="2000" dirty="0"/>
          </a:p>
          <a:p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9711" y="3867218"/>
            <a:ext cx="3842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00B0F0"/>
                </a:solidFill>
              </a:rPr>
              <a:t>Example-3</a:t>
            </a:r>
            <a:r>
              <a:rPr lang="pt-BR" sz="2000" dirty="0" smtClean="0"/>
              <a:t> : f(n)= n </a:t>
            </a:r>
            <a:r>
              <a:rPr lang="pt-BR" sz="2000" baseline="30000" dirty="0"/>
              <a:t>3</a:t>
            </a:r>
            <a:r>
              <a:rPr lang="pt-BR" sz="2000" dirty="0"/>
              <a:t> </a:t>
            </a:r>
            <a:r>
              <a:rPr lang="pt-BR" sz="2000" dirty="0" smtClean="0"/>
              <a:t>- </a:t>
            </a:r>
            <a:r>
              <a:rPr lang="pt-BR" sz="2000" dirty="0"/>
              <a:t>4n </a:t>
            </a:r>
            <a:r>
              <a:rPr lang="pt-BR" sz="2000" baseline="30000" dirty="0"/>
              <a:t>2</a:t>
            </a:r>
            <a:r>
              <a:rPr lang="pt-BR" sz="2000" dirty="0"/>
              <a:t> = Ω(n </a:t>
            </a:r>
            <a:r>
              <a:rPr lang="pt-BR" sz="2000" baseline="30000" dirty="0"/>
              <a:t>2 </a:t>
            </a:r>
            <a:r>
              <a:rPr lang="pt-BR" sz="2000" dirty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9711" y="4146393"/>
            <a:ext cx="3673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</a:t>
            </a:r>
            <a:r>
              <a:rPr lang="pt-BR" dirty="0"/>
              <a:t>g(n) = n </a:t>
            </a:r>
            <a:r>
              <a:rPr lang="pt-BR" baseline="30000" dirty="0" smtClean="0"/>
              <a:t>2</a:t>
            </a:r>
          </a:p>
          <a:p>
            <a:r>
              <a:rPr lang="pt-BR" dirty="0" smtClean="0"/>
              <a:t>Choose   c=1 then </a:t>
            </a:r>
          </a:p>
          <a:p>
            <a:r>
              <a:rPr lang="pt-BR" dirty="0" smtClean="0"/>
              <a:t>n³  &gt;= 5</a:t>
            </a:r>
            <a:r>
              <a:rPr lang="pt-BR" dirty="0"/>
              <a:t> </a:t>
            </a:r>
            <a:r>
              <a:rPr lang="pt-BR" dirty="0" smtClean="0"/>
              <a:t>n</a:t>
            </a:r>
            <a:r>
              <a:rPr lang="pt-BR" baseline="30000" dirty="0" smtClean="0"/>
              <a:t>2  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 n &gt;=5   so we have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711" y="5331719"/>
            <a:ext cx="7539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n 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-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4n </a:t>
            </a:r>
            <a:r>
              <a:rPr lang="pt-BR" sz="2000" baseline="30000" dirty="0" smtClean="0"/>
              <a:t>2   </a:t>
            </a:r>
            <a:r>
              <a:rPr lang="pt-BR" sz="2000" dirty="0" smtClean="0"/>
              <a:t>&gt; =</a:t>
            </a:r>
            <a:r>
              <a:rPr lang="pt-BR" sz="2000" baseline="30000" dirty="0" smtClean="0"/>
              <a:t>   </a:t>
            </a:r>
            <a:r>
              <a:rPr lang="pt-BR" sz="2000" dirty="0" smtClean="0"/>
              <a:t>n </a:t>
            </a:r>
            <a:r>
              <a:rPr lang="pt-BR" sz="2000" baseline="30000" dirty="0"/>
              <a:t>2  </a:t>
            </a:r>
            <a:r>
              <a:rPr lang="pt-BR" sz="2000" dirty="0" smtClean="0"/>
              <a:t>for all c=1 and n &gt;=5 .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 </a:t>
            </a:r>
            <a:endParaRPr lang="en-US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1108366" y="196260"/>
          <a:ext cx="886689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366" y="196260"/>
                        <a:ext cx="886689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31818" y="277927"/>
            <a:ext cx="626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-Notation Examples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49710" y="1213266"/>
            <a:ext cx="7664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Times New Roman" panose="02020603050405020304" pitchFamily="18" charset="0"/>
              </a:rPr>
              <a:t>Example 1</a:t>
            </a:r>
            <a:r>
              <a:rPr lang="en-US" altLang="en-US" sz="2000" dirty="0">
                <a:latin typeface="Times New Roman" panose="02020603050405020304" pitchFamily="18" charset="0"/>
              </a:rPr>
              <a:t>: f(n)=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is 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for all n&gt;1. Because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n&gt;1.</a:t>
            </a:r>
          </a:p>
        </p:txBody>
      </p:sp>
    </p:spTree>
    <p:extLst>
      <p:ext uri="{BB962C8B-B14F-4D97-AF65-F5344CB8AC3E}">
        <p14:creationId xmlns:p14="http://schemas.microsoft.com/office/powerpoint/2010/main" val="3518115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16152" y="188910"/>
            <a:ext cx="7793037" cy="1462087"/>
          </a:xfrm>
        </p:spPr>
        <p:txBody>
          <a:bodyPr/>
          <a:lstStyle/>
          <a:p>
            <a:r>
              <a:rPr lang="tr-TR" altLang="en-US" sz="4000" dirty="0"/>
              <a:t>     </a:t>
            </a:r>
            <a:r>
              <a:rPr lang="en-US" altLang="en-US" sz="4000" dirty="0" smtClean="0"/>
              <a:t>- N</a:t>
            </a:r>
            <a:r>
              <a:rPr lang="tr-TR" altLang="en-US" sz="4000" dirty="0" err="1" smtClean="0"/>
              <a:t>otation</a:t>
            </a:r>
            <a:r>
              <a:rPr lang="en-US" altLang="en-US" sz="4000" dirty="0" smtClean="0"/>
              <a:t> (Big Theta)</a:t>
            </a:r>
            <a:endParaRPr lang="tr-TR" altLang="en-US" sz="4000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/>
          </p:nvPr>
        </p:nvGraphicFramePr>
        <p:xfrm>
          <a:off x="2216152" y="565942"/>
          <a:ext cx="6588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164814" imgH="177492" progId="Equation.3">
                  <p:embed/>
                </p:oleObj>
              </mc:Choice>
              <mc:Fallback>
                <p:oleObj name="Equation" r:id="rId4" imgW="164814" imgH="177492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2" y="565942"/>
                        <a:ext cx="6588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/>
          </p:nvPr>
        </p:nvGraphicFramePr>
        <p:xfrm>
          <a:off x="1163782" y="2151930"/>
          <a:ext cx="7661563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6" imgW="2781300" imgH="1346200" progId="Equation.3">
                  <p:embed/>
                </p:oleObj>
              </mc:Choice>
              <mc:Fallback>
                <p:oleObj name="Equation" r:id="rId6" imgW="2781300" imgH="13462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782" y="2151930"/>
                        <a:ext cx="7661563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1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5583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1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1774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sz="3000" dirty="0">
                <a:solidFill>
                  <a:schemeClr val="hlink"/>
                </a:solidFill>
              </a:rPr>
              <a:t>{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dirty="0">
                <a:solidFill>
                  <a:schemeClr val="hlink"/>
                </a:solidFill>
              </a:rPr>
              <a:t>(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dirty="0">
                <a:solidFill>
                  <a:schemeClr val="hlink"/>
                </a:solidFill>
              </a:rPr>
            </a:br>
            <a:r>
              <a:rPr kumimoji="1" lang="en-US" altLang="en-US" sz="2600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dirty="0">
                <a:solidFill>
                  <a:srgbClr val="FF3300"/>
                </a:solidFill>
              </a:rPr>
              <a:t>, </a:t>
            </a:r>
            <a:r>
              <a:rPr kumimoji="1" lang="en-US" altLang="en-US" sz="2600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sz="2600" dirty="0">
                <a:solidFill>
                  <a:srgbClr val="CC0000"/>
                </a:solidFill>
              </a:rPr>
              <a:t>such that </a:t>
            </a:r>
            <a:r>
              <a:rPr kumimoji="1"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i="1" dirty="0">
                <a:solidFill>
                  <a:srgbClr val="CC0000"/>
                </a:solidFill>
              </a:rPr>
              <a:t>n </a:t>
            </a:r>
            <a:r>
              <a:rPr kumimoji="1"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i="1" dirty="0">
                <a:solidFill>
                  <a:srgbClr val="CC0000"/>
                </a:solidFill>
              </a:rPr>
              <a:t>  n</a:t>
            </a:r>
            <a:r>
              <a:rPr kumimoji="1" lang="en-US" altLang="en-US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dirty="0">
                <a:solidFill>
                  <a:schemeClr val="hlink"/>
                </a:solidFill>
              </a:rPr>
              <a:t>(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dirty="0">
                <a:solidFill>
                  <a:schemeClr val="hlink"/>
                </a:solidFill>
              </a:rPr>
              <a:t> 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dirty="0">
                <a:solidFill>
                  <a:schemeClr val="hlink"/>
                </a:solidFill>
              </a:rPr>
              <a:t>(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dirty="0">
                <a:solidFill>
                  <a:schemeClr val="hlink"/>
                </a:solidFill>
              </a:rPr>
              <a:t>)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dirty="0">
                <a:solidFill>
                  <a:schemeClr val="hlink"/>
                </a:solidFill>
              </a:rPr>
              <a:t>(</a:t>
            </a:r>
            <a:r>
              <a:rPr kumimoji="1" lang="en-US" altLang="en-US" sz="2600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300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1787526" y="1068389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anose="05050102010706020507" pitchFamily="18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838200" y="5299077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1708151" y="4405314"/>
            <a:ext cx="36985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/>
              <a:t>Intuitively</a:t>
            </a:r>
            <a:r>
              <a:rPr lang="en-US" altLang="en-US"/>
              <a:t>: Set of all functions that</a:t>
            </a:r>
          </a:p>
          <a:p>
            <a:r>
              <a:rPr lang="en-US" altLang="en-US"/>
              <a:t>have the same </a:t>
            </a:r>
            <a:r>
              <a:rPr lang="en-US" altLang="en-US" i="1"/>
              <a:t>rate of growth</a:t>
            </a:r>
            <a:r>
              <a:rPr lang="en-US" altLang="en-US"/>
              <a:t> as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263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				         </a:t>
            </a:r>
            <a:fld id="{E0F849F4-5DC2-497C-AA01-19B7E8108608}" type="slidenum">
              <a:rPr lang="en-US" altLang="en-US"/>
              <a:pPr/>
              <a:t>4</a:t>
            </a:fld>
            <a:r>
              <a:rPr lang="en-US" altLang="en-US" dirty="0"/>
              <a:t> 				            </a:t>
            </a:r>
            <a:fld id="{2498EAD3-FB87-4CB6-9021-F24B8E3DB043}" type="datetime1">
              <a:rPr lang="en-US" altLang="en-US"/>
              <a:pPr/>
              <a:t>3/2/2021</a:t>
            </a:fld>
            <a:endParaRPr lang="en-US" altLang="en-US" dirty="0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Asymptotic Performance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09075"/>
            <a:ext cx="8515662" cy="4767888"/>
          </a:xfrm>
        </p:spPr>
        <p:txBody>
          <a:bodyPr>
            <a:normAutofit/>
          </a:bodyPr>
          <a:lstStyle/>
          <a:p>
            <a:r>
              <a:rPr lang="en-US" altLang="en-US" i="1" dirty="0">
                <a:solidFill>
                  <a:srgbClr val="FF0000"/>
                </a:solidFill>
              </a:rPr>
              <a:t>Asymptotic performance</a:t>
            </a:r>
            <a:r>
              <a:rPr lang="en-US" altLang="en-US" dirty="0">
                <a:solidFill>
                  <a:schemeClr val="tx2"/>
                </a:solidFill>
              </a:rPr>
              <a:t>: </a:t>
            </a:r>
            <a:r>
              <a:rPr lang="en-US" altLang="en-US" dirty="0"/>
              <a:t>How does </a:t>
            </a:r>
            <a:r>
              <a:rPr lang="en-US" altLang="en-US" dirty="0" smtClean="0"/>
              <a:t>an algorithm behave as </a:t>
            </a:r>
            <a:r>
              <a:rPr lang="en-US" altLang="en-US" dirty="0"/>
              <a:t>the problem size gets very large?</a:t>
            </a:r>
          </a:p>
          <a:p>
            <a:pPr lvl="2"/>
            <a:r>
              <a:rPr lang="en-US" altLang="en-US" sz="2400" dirty="0" smtClean="0"/>
              <a:t>Time efficiency</a:t>
            </a:r>
            <a:endParaRPr lang="en-US" altLang="en-US" sz="2400" dirty="0"/>
          </a:p>
          <a:p>
            <a:pPr lvl="2"/>
            <a:r>
              <a:rPr lang="en-US" altLang="en-US" sz="2400" dirty="0" smtClean="0"/>
              <a:t>Storage requirements</a:t>
            </a:r>
          </a:p>
          <a:p>
            <a:pPr lvl="2"/>
            <a:r>
              <a:rPr lang="en-US" altLang="en-US" sz="2400" dirty="0" smtClean="0"/>
              <a:t>Network usage</a:t>
            </a:r>
            <a:endParaRPr lang="en-US" altLang="en-US" sz="2400" dirty="0"/>
          </a:p>
          <a:p>
            <a:pPr lvl="1"/>
            <a:r>
              <a:rPr lang="en-US" altLang="en-US" dirty="0"/>
              <a:t>Remember that we use the RAM model:</a:t>
            </a:r>
          </a:p>
          <a:p>
            <a:pPr lvl="2"/>
            <a:r>
              <a:rPr lang="en-US" altLang="en-US" sz="2400" dirty="0"/>
              <a:t>All </a:t>
            </a:r>
            <a:r>
              <a:rPr lang="en-US" altLang="en-US" sz="2400" dirty="0" smtClean="0"/>
              <a:t>memory cells are </a:t>
            </a:r>
            <a:r>
              <a:rPr lang="en-US" altLang="en-US" sz="2400" dirty="0"/>
              <a:t>equally expensive to access</a:t>
            </a:r>
          </a:p>
          <a:p>
            <a:pPr lvl="2"/>
            <a:r>
              <a:rPr lang="en-US" altLang="en-US" sz="2400" dirty="0"/>
              <a:t>No concurrent operations</a:t>
            </a:r>
          </a:p>
          <a:p>
            <a:pPr lvl="2"/>
            <a:r>
              <a:rPr lang="en-US" altLang="en-US" sz="2400" dirty="0"/>
              <a:t>All reasonable instructions take unit time</a:t>
            </a:r>
          </a:p>
          <a:p>
            <a:pPr lvl="3"/>
            <a:r>
              <a:rPr lang="en-US" altLang="en-US" sz="2400" dirty="0"/>
              <a:t>Except, of course, function </a:t>
            </a:r>
            <a:r>
              <a:rPr lang="en-US" altLang="en-US" sz="2400" dirty="0" smtClean="0"/>
              <a:t>calls</a:t>
            </a:r>
          </a:p>
          <a:p>
            <a:pPr lvl="1"/>
            <a:r>
              <a:rPr lang="en-US" altLang="en-US" sz="2800" dirty="0" smtClean="0"/>
              <a:t>Usually, </a:t>
            </a:r>
            <a:r>
              <a:rPr lang="en-US" altLang="en-US" sz="2800" dirty="0" smtClean="0">
                <a:solidFill>
                  <a:srgbClr val="FF0000"/>
                </a:solidFill>
              </a:rPr>
              <a:t>time efficiency </a:t>
            </a:r>
            <a:r>
              <a:rPr lang="en-US" altLang="en-US" sz="2800" dirty="0" smtClean="0"/>
              <a:t>is more important.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9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 </a:t>
            </a:r>
            <a:r>
              <a:rPr lang="en-US" altLang="en-US" dirty="0" smtClean="0"/>
              <a:t>Between </a:t>
            </a:r>
            <a:r>
              <a:rPr lang="en-US" altLang="en-US" i="1" dirty="0"/>
              <a:t>O, </a:t>
            </a:r>
            <a:r>
              <a:rPr lang="en-US" altLang="en-US" dirty="0" smtClean="0">
                <a:latin typeface="Symbol" panose="05050102010706020507" pitchFamily="18" charset="2"/>
              </a:rPr>
              <a:t>W,Q</a:t>
            </a:r>
            <a:endParaRPr lang="en-US" altLang="en-US" dirty="0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72" y="1572926"/>
            <a:ext cx="2654300" cy="37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31" y="1607345"/>
            <a:ext cx="2654300" cy="37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74" y="1579636"/>
            <a:ext cx="2480252" cy="37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21031" y="5786438"/>
            <a:ext cx="406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en-US" sz="2000" dirty="0" smtClean="0"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ym typeface="Symbol" panose="05050102010706020507" pitchFamily="18" charset="2"/>
              </a:rPr>
              <a:t>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 = </a:t>
            </a:r>
            <a:r>
              <a:rPr lang="en-US" altLang="en-US" sz="2000" i="1" dirty="0">
                <a:sym typeface="Symbol" panose="05050102010706020507" pitchFamily="18" charset="2"/>
              </a:rPr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 </a:t>
            </a:r>
            <a:r>
              <a:rPr lang="en-US" altLang="en-US" sz="2000" dirty="0">
                <a:latin typeface="Symbol" panose="05050102010706020507" pitchFamily="18" charset="2"/>
              </a:rPr>
              <a:t>Ç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09529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: </a:t>
            </a:r>
            <a:r>
              <a:rPr lang="en-US" altLang="en-US" i="1" dirty="0"/>
              <a:t>O, </a:t>
            </a:r>
            <a:r>
              <a:rPr lang="en-US" altLang="en-US" dirty="0" smtClean="0">
                <a:latin typeface="Symbol" panose="05050102010706020507" pitchFamily="18" charset="2"/>
              </a:rPr>
              <a:t>W ,Q</a:t>
            </a:r>
            <a:endParaRPr lang="en-US" altLang="en-US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06582" y="1690688"/>
            <a:ext cx="9085118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 smtClean="0"/>
              <a:t> 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838200" y="1690688"/>
            <a:ext cx="4537364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75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 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+ 2n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100</a:t>
            </a:r>
            <a:r>
              <a:rPr lang="en-US" altLang="en-US" sz="2400" i="1" dirty="0">
                <a:latin typeface="Times New Roman" panose="02020603050405020304" pitchFamily="18" charset="0"/>
              </a:rPr>
              <a:t>n + 5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O(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5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+20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br>
              <a:rPr lang="en-US" altLang="en-US" sz="2400" dirty="0" smtClean="0">
                <a:latin typeface="Times New Roman" panose="02020603050405020304" pitchFamily="18" charset="0"/>
              </a:rPr>
            </a:b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888424" y="3231826"/>
            <a:ext cx="351212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ct val="75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 + 2n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838200" y="4439372"/>
            <a:ext cx="317961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ct val="75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 + 2n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(1/2)n(n-1)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429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88914"/>
            <a:ext cx="9296401" cy="1462087"/>
          </a:xfrm>
        </p:spPr>
        <p:txBody>
          <a:bodyPr/>
          <a:lstStyle/>
          <a:p>
            <a:r>
              <a:rPr lang="tr-TR" altLang="en-US" sz="4000" dirty="0"/>
              <a:t>   </a:t>
            </a:r>
            <a:r>
              <a:rPr lang="tr-TR" altLang="en-US" sz="4000" dirty="0" err="1"/>
              <a:t>Classifying</a:t>
            </a:r>
            <a:r>
              <a:rPr lang="tr-TR" altLang="en-US" sz="4000" dirty="0"/>
              <a:t> </a:t>
            </a:r>
            <a:r>
              <a:rPr lang="en-US" altLang="en-US" sz="4000" dirty="0" smtClean="0"/>
              <a:t>Growth F</a:t>
            </a:r>
            <a:r>
              <a:rPr lang="tr-TR" altLang="en-US" sz="4000" dirty="0" err="1" smtClean="0"/>
              <a:t>unctions</a:t>
            </a:r>
            <a:endParaRPr lang="tr-TR" altLang="en-US" sz="4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91491" y="1985963"/>
            <a:ext cx="9476509" cy="414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Given functions 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tr-TR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and 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we might like to </a:t>
            </a:r>
            <a:endParaRPr lang="tr-TR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determine if one grows faster than the other.</a:t>
            </a:r>
            <a:endParaRPr lang="tr-T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tr-T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take the limit of the two functions as n grows </a:t>
            </a:r>
            <a:r>
              <a:rPr lang="tr-TR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infinity</a:t>
            </a:r>
            <a:endParaRPr lang="tr-TR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  <a:t/>
            </a:r>
            <a:b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</a:br>
            <a:endParaRPr lang="tr-TR" altLang="ko-KR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ko-KR" sz="2000" dirty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tr-TR" altLang="ko-KR" sz="2400" dirty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 smtClean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 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If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the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limit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goes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to </a:t>
            </a:r>
            <a:r>
              <a:rPr lang="tr-TR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zero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then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tr-TR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</a:rPr>
              <a:t>is 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</a:rPr>
              <a:t>in 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O(</a:t>
            </a:r>
            <a:r>
              <a:rPr lang="tr-TR" altLang="ko-KR" sz="2400" i="1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g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n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)).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dirty="0" smtClean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  </a:t>
            </a:r>
            <a:r>
              <a:rPr lang="tr-TR" altLang="ko-KR" sz="2400" dirty="0" err="1" smtClean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If</a:t>
            </a:r>
            <a:r>
              <a:rPr lang="tr-TR" altLang="ko-KR" sz="2400" dirty="0" smtClean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this limit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goes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to ∞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then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tr-TR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</a:rPr>
              <a:t>is 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</a:rPr>
              <a:t>in </a:t>
            </a:r>
            <a:r>
              <a:rPr lang="el-G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Ω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g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n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)).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tr-TR" altLang="ko-KR" sz="2400" dirty="0" err="1" smtClean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If</a:t>
            </a:r>
            <a:r>
              <a:rPr lang="tr-TR" altLang="ko-KR" sz="2400" dirty="0" smtClean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the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limit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goes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to a </a:t>
            </a:r>
            <a:r>
              <a:rPr lang="tr-TR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constant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tr-TR" altLang="ko-KR" sz="2400" dirty="0" err="1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then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tr-TR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is </a:t>
            </a:r>
            <a:r>
              <a:rPr lang="tr-TR" altLang="ko-KR" sz="2400" dirty="0"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in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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g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(</a:t>
            </a:r>
            <a:r>
              <a:rPr lang="tr-TR" altLang="ko-KR" sz="2400" i="1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n</a:t>
            </a:r>
            <a:r>
              <a:rPr lang="tr-TR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</a:rPr>
              <a:t>)).</a:t>
            </a:r>
            <a:endParaRPr lang="tr-TR" altLang="ko-KR" sz="2400" dirty="0">
              <a:solidFill>
                <a:srgbClr val="FF0000"/>
              </a:solidFill>
              <a:latin typeface="Calibri" panose="020F0502020204030204" pitchFamily="34" charset="0"/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aphicFrame>
        <p:nvGraphicFramePr>
          <p:cNvPr id="54276" name="Object 6"/>
          <p:cNvGraphicFramePr>
            <a:graphicFrameLocks noChangeAspect="1"/>
          </p:cNvGraphicFramePr>
          <p:nvPr/>
        </p:nvGraphicFramePr>
        <p:xfrm>
          <a:off x="3432175" y="3573464"/>
          <a:ext cx="14859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4" imgW="660400" imgH="419100" progId="Equation.3">
                  <p:embed/>
                </p:oleObj>
              </mc:Choice>
              <mc:Fallback>
                <p:oleObj name="Equation" r:id="rId4" imgW="660400" imgH="419100" progId="Equation.3">
                  <p:embed/>
                  <p:pic>
                    <p:nvPicPr>
                      <p:cNvPr id="542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573464"/>
                        <a:ext cx="14859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6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>
            <a:normAutofit/>
          </a:bodyPr>
          <a:lstStyle/>
          <a:p>
            <a:r>
              <a:rPr lang="en-US" dirty="0"/>
              <a:t>Rules to manipulate </a:t>
            </a:r>
            <a:r>
              <a:rPr lang="en-US" dirty="0" smtClean="0"/>
              <a:t>Big-Oh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Let </a:t>
            </a:r>
            <a:r>
              <a:rPr lang="pt-BR" dirty="0"/>
              <a:t>T1(N) and T2(N) be run </a:t>
            </a:r>
            <a:r>
              <a:rPr lang="pt-BR" dirty="0" smtClean="0"/>
              <a:t>times such that:</a:t>
            </a:r>
          </a:p>
          <a:p>
            <a:pPr marL="457200" lvl="1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</a:t>
            </a:r>
            <a:r>
              <a:rPr lang="pt-BR" dirty="0" smtClean="0"/>
              <a:t>T1(N</a:t>
            </a:r>
            <a:r>
              <a:rPr lang="pt-BR" dirty="0"/>
              <a:t>) = O( f(N) ), T2(N) = O( g(N) 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Then,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T1(N</a:t>
            </a:r>
            <a:r>
              <a:rPr lang="pt-BR" dirty="0">
                <a:solidFill>
                  <a:srgbClr val="FF0000"/>
                </a:solidFill>
              </a:rPr>
              <a:t>) + </a:t>
            </a:r>
            <a:r>
              <a:rPr lang="pt-BR" dirty="0" smtClean="0">
                <a:solidFill>
                  <a:srgbClr val="FF0000"/>
                </a:solidFill>
              </a:rPr>
              <a:t>T2(N</a:t>
            </a:r>
            <a:r>
              <a:rPr lang="pt-BR" dirty="0">
                <a:solidFill>
                  <a:srgbClr val="FF0000"/>
                </a:solidFill>
              </a:rPr>
              <a:t>)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max</a:t>
            </a:r>
            <a:r>
              <a:rPr lang="pt-BR" dirty="0"/>
              <a:t>( O( f(N) ), O( g(N) ) )</a:t>
            </a:r>
          </a:p>
          <a:p>
            <a:r>
              <a:rPr lang="pt-BR" dirty="0"/>
              <a:t>T1(N) * T2(N) = O( f(N) * g(N))</a:t>
            </a:r>
          </a:p>
          <a:p>
            <a:r>
              <a:rPr lang="en-US" dirty="0" smtClean="0"/>
              <a:t>If </a:t>
            </a:r>
            <a:r>
              <a:rPr lang="en-US" dirty="0"/>
              <a:t>T(N) is a polynomial</a:t>
            </a:r>
            <a:r>
              <a:rPr lang="en-US" b="1" dirty="0"/>
              <a:t> </a:t>
            </a:r>
            <a:r>
              <a:rPr lang="en-US" dirty="0"/>
              <a:t>of degree </a:t>
            </a:r>
            <a:r>
              <a:rPr lang="en-US" b="1" dirty="0"/>
              <a:t>k</a:t>
            </a:r>
            <a:r>
              <a:rPr lang="en-US" dirty="0"/>
              <a:t>, then T(N) = Θ(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=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86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F2BEA29-15E1-46BE-BC60-A50B22CB99B6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tr-TR" altLang="tr-TR" sz="800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876425" y="123825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tr-TR" altLang="tr-TR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Growth</a:t>
            </a:r>
            <a:r>
              <a:rPr lang="tr-TR" altLang="tr-TR" sz="3600" dirty="0">
                <a:solidFill>
                  <a:srgbClr val="000000"/>
                </a:solidFill>
                <a:latin typeface="Calibri" panose="020F0502020204030204" pitchFamily="34" charset="0"/>
              </a:rPr>
              <a:t>-Rate </a:t>
            </a:r>
            <a:r>
              <a:rPr lang="tr-TR" altLang="tr-T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  <a:r>
              <a:rPr lang="en-US" altLang="tr-T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:Practice</a:t>
            </a:r>
            <a:endParaRPr lang="tr-TR" altLang="tr-T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876425" y="1219200"/>
            <a:ext cx="8580438" cy="52657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 err="1"/>
              <a:t>If</a:t>
            </a:r>
            <a:r>
              <a:rPr lang="tr-TR" altLang="tr-TR" dirty="0"/>
              <a:t> an </a:t>
            </a:r>
            <a:r>
              <a:rPr lang="tr-TR" altLang="tr-TR" dirty="0" err="1"/>
              <a:t>algorithm</a:t>
            </a:r>
            <a:r>
              <a:rPr lang="tr-TR" altLang="tr-TR" dirty="0"/>
              <a:t> </a:t>
            </a:r>
            <a:r>
              <a:rPr lang="tr-TR" altLang="tr-TR" dirty="0" err="1"/>
              <a:t>takes</a:t>
            </a:r>
            <a:r>
              <a:rPr lang="tr-TR" altLang="tr-TR" dirty="0"/>
              <a:t> 1 </a:t>
            </a:r>
            <a:r>
              <a:rPr lang="tr-TR" altLang="tr-TR" dirty="0" err="1"/>
              <a:t>second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run</a:t>
            </a:r>
            <a:r>
              <a:rPr lang="tr-TR" altLang="tr-TR" dirty="0"/>
              <a:t> </a:t>
            </a:r>
            <a:r>
              <a:rPr lang="tr-TR" altLang="tr-TR" dirty="0" err="1"/>
              <a:t>with</a:t>
            </a:r>
            <a:r>
              <a:rPr lang="tr-TR" altLang="tr-TR" dirty="0"/>
              <a:t> </a:t>
            </a:r>
            <a:r>
              <a:rPr lang="tr-TR" altLang="tr-TR" dirty="0" smtClean="0"/>
              <a:t> </a:t>
            </a:r>
            <a:r>
              <a:rPr lang="tr-TR" altLang="tr-TR" dirty="0"/>
              <a:t>problem size 8</a:t>
            </a:r>
            <a:r>
              <a:rPr lang="tr-TR" altLang="tr-TR" dirty="0" smtClean="0"/>
              <a:t>,</a:t>
            </a:r>
            <a:r>
              <a:rPr lang="en-US" altLang="tr-TR" dirty="0" smtClean="0"/>
              <a:t> find</a:t>
            </a:r>
            <a:r>
              <a:rPr lang="tr-TR" altLang="tr-TR" dirty="0" smtClean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time </a:t>
            </a:r>
            <a:r>
              <a:rPr lang="tr-TR" altLang="tr-TR" dirty="0" err="1"/>
              <a:t>requirement</a:t>
            </a:r>
            <a:r>
              <a:rPr lang="tr-TR" altLang="tr-TR" dirty="0"/>
              <a:t> (</a:t>
            </a:r>
            <a:r>
              <a:rPr lang="tr-TR" altLang="tr-TR" dirty="0" err="1"/>
              <a:t>approximately</a:t>
            </a:r>
            <a:r>
              <a:rPr lang="tr-TR" altLang="tr-TR" dirty="0"/>
              <a:t>) </a:t>
            </a:r>
            <a:r>
              <a:rPr lang="tr-TR" altLang="tr-TR" dirty="0" err="1"/>
              <a:t>for</a:t>
            </a:r>
            <a:r>
              <a:rPr lang="tr-TR" altLang="tr-TR" dirty="0"/>
              <a:t> </a:t>
            </a:r>
            <a:r>
              <a:rPr lang="tr-TR" altLang="tr-TR" dirty="0" err="1"/>
              <a:t>that</a:t>
            </a:r>
            <a:r>
              <a:rPr lang="tr-TR" altLang="tr-TR" dirty="0"/>
              <a:t> </a:t>
            </a:r>
            <a:r>
              <a:rPr lang="tr-TR" altLang="tr-TR" dirty="0" err="1"/>
              <a:t>algorithm</a:t>
            </a:r>
            <a:r>
              <a:rPr lang="tr-TR" altLang="tr-TR" dirty="0"/>
              <a:t> </a:t>
            </a:r>
            <a:r>
              <a:rPr lang="tr-TR" altLang="tr-TR" dirty="0" err="1"/>
              <a:t>with</a:t>
            </a:r>
            <a:r>
              <a:rPr lang="tr-TR" altLang="tr-TR" dirty="0"/>
              <a:t> </a:t>
            </a:r>
            <a:r>
              <a:rPr lang="tr-TR" altLang="tr-TR" dirty="0" smtClean="0"/>
              <a:t> </a:t>
            </a:r>
            <a:r>
              <a:rPr lang="tr-TR" altLang="tr-TR" dirty="0"/>
              <a:t>problem size </a:t>
            </a:r>
            <a:r>
              <a:rPr lang="tr-TR" altLang="tr-TR" dirty="0" smtClean="0"/>
              <a:t>16</a:t>
            </a:r>
            <a:r>
              <a:rPr lang="en-US" altLang="tr-TR" dirty="0" smtClean="0"/>
              <a:t>, for the following orders:</a:t>
            </a:r>
          </a:p>
          <a:p>
            <a:pPr marL="0" indent="0" eaLnBrk="1" hangingPunct="1">
              <a:defRPr/>
            </a:pPr>
            <a:r>
              <a:rPr lang="tr-TR" altLang="tr-TR" b="1" dirty="0"/>
              <a:t>	</a:t>
            </a:r>
            <a:r>
              <a:rPr lang="tr-TR" altLang="tr-TR" dirty="0"/>
              <a:t>O(1) 	</a:t>
            </a:r>
            <a:r>
              <a:rPr lang="en-US" altLang="tr-TR" dirty="0" smtClean="0"/>
              <a:t>   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1 </a:t>
            </a:r>
            <a:r>
              <a:rPr lang="tr-TR" altLang="tr-TR" dirty="0" err="1"/>
              <a:t>second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O(log</a:t>
            </a:r>
            <a:r>
              <a:rPr lang="tr-TR" altLang="tr-TR" baseline="-25000" dirty="0"/>
              <a:t>2</a:t>
            </a:r>
            <a:r>
              <a:rPr lang="tr-TR" altLang="tr-TR" dirty="0"/>
              <a:t>n</a:t>
            </a:r>
            <a:r>
              <a:rPr lang="tr-TR" altLang="tr-TR" dirty="0" smtClean="0"/>
              <a:t>)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(1*log</a:t>
            </a:r>
            <a:r>
              <a:rPr lang="tr-TR" altLang="tr-TR" baseline="-25000" dirty="0"/>
              <a:t>2</a:t>
            </a:r>
            <a:r>
              <a:rPr lang="tr-TR" altLang="tr-TR" dirty="0"/>
              <a:t>16) / log</a:t>
            </a:r>
            <a:r>
              <a:rPr lang="tr-TR" altLang="tr-TR" baseline="-25000" dirty="0"/>
              <a:t>2</a:t>
            </a:r>
            <a:r>
              <a:rPr lang="tr-TR" altLang="tr-TR" dirty="0"/>
              <a:t>8 = 4/3 </a:t>
            </a:r>
            <a:r>
              <a:rPr lang="tr-TR" altLang="tr-TR" dirty="0" err="1"/>
              <a:t>seconds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O(n)	</a:t>
            </a:r>
            <a:r>
              <a:rPr lang="en-US" altLang="tr-TR" dirty="0" smtClean="0"/>
              <a:t>  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(1*16) / 8 = 2 </a:t>
            </a:r>
            <a:r>
              <a:rPr lang="tr-TR" altLang="tr-TR" dirty="0" err="1"/>
              <a:t>seconds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O(n*log</a:t>
            </a:r>
            <a:r>
              <a:rPr lang="tr-TR" altLang="tr-TR" baseline="-25000" dirty="0"/>
              <a:t>2</a:t>
            </a:r>
            <a:r>
              <a:rPr lang="tr-TR" altLang="tr-TR" dirty="0"/>
              <a:t>n</a:t>
            </a:r>
            <a:r>
              <a:rPr lang="tr-TR" altLang="tr-TR" dirty="0" smtClean="0"/>
              <a:t>)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(1*16*log</a:t>
            </a:r>
            <a:r>
              <a:rPr lang="tr-TR" altLang="tr-TR" baseline="-25000" dirty="0"/>
              <a:t>2</a:t>
            </a:r>
            <a:r>
              <a:rPr lang="tr-TR" altLang="tr-TR" dirty="0"/>
              <a:t>16) / 8*log</a:t>
            </a:r>
            <a:r>
              <a:rPr lang="tr-TR" altLang="tr-TR" baseline="-25000" dirty="0"/>
              <a:t>2</a:t>
            </a:r>
            <a:r>
              <a:rPr lang="tr-TR" altLang="tr-TR" dirty="0"/>
              <a:t>8 = 8/3 </a:t>
            </a:r>
            <a:r>
              <a:rPr lang="tr-TR" altLang="tr-TR" dirty="0" err="1"/>
              <a:t>seconds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O(n</a:t>
            </a:r>
            <a:r>
              <a:rPr lang="tr-TR" altLang="tr-TR" baseline="30000" dirty="0"/>
              <a:t>2</a:t>
            </a:r>
            <a:r>
              <a:rPr lang="tr-TR" altLang="tr-TR" dirty="0"/>
              <a:t>)	</a:t>
            </a:r>
            <a:r>
              <a:rPr lang="en-US" altLang="tr-TR" dirty="0" smtClean="0"/>
              <a:t>  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(1*16</a:t>
            </a:r>
            <a:r>
              <a:rPr lang="tr-TR" altLang="tr-TR" baseline="30000" dirty="0"/>
              <a:t>2</a:t>
            </a:r>
            <a:r>
              <a:rPr lang="tr-TR" altLang="tr-TR" dirty="0"/>
              <a:t>) / 8</a:t>
            </a:r>
            <a:r>
              <a:rPr lang="tr-TR" altLang="tr-TR" baseline="30000" dirty="0"/>
              <a:t>2</a:t>
            </a:r>
            <a:r>
              <a:rPr lang="tr-TR" altLang="tr-TR" dirty="0"/>
              <a:t> = 4 </a:t>
            </a:r>
            <a:r>
              <a:rPr lang="tr-TR" altLang="tr-TR" dirty="0" err="1"/>
              <a:t>seconds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O(n</a:t>
            </a:r>
            <a:r>
              <a:rPr lang="tr-TR" altLang="tr-TR" baseline="30000" dirty="0"/>
              <a:t>3</a:t>
            </a:r>
            <a:r>
              <a:rPr lang="tr-TR" altLang="tr-TR" dirty="0"/>
              <a:t>)	</a:t>
            </a:r>
            <a:r>
              <a:rPr lang="en-US" altLang="tr-TR" dirty="0" smtClean="0"/>
              <a:t>  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(1*16</a:t>
            </a:r>
            <a:r>
              <a:rPr lang="tr-TR" altLang="tr-TR" baseline="30000" dirty="0"/>
              <a:t>3</a:t>
            </a:r>
            <a:r>
              <a:rPr lang="tr-TR" altLang="tr-TR" dirty="0"/>
              <a:t>) / 8</a:t>
            </a:r>
            <a:r>
              <a:rPr lang="tr-TR" altLang="tr-TR" baseline="30000" dirty="0"/>
              <a:t>3</a:t>
            </a:r>
            <a:r>
              <a:rPr lang="tr-TR" altLang="tr-TR" dirty="0"/>
              <a:t> = 8 </a:t>
            </a:r>
            <a:r>
              <a:rPr lang="tr-TR" altLang="tr-TR" dirty="0" err="1"/>
              <a:t>seconds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O(2</a:t>
            </a:r>
            <a:r>
              <a:rPr lang="tr-TR" altLang="tr-TR" baseline="30000" dirty="0"/>
              <a:t>n</a:t>
            </a:r>
            <a:r>
              <a:rPr lang="tr-TR" altLang="tr-TR" dirty="0"/>
              <a:t>)	</a:t>
            </a:r>
            <a:r>
              <a:rPr lang="en-US" altLang="tr-TR" dirty="0" smtClean="0"/>
              <a:t>  </a:t>
            </a:r>
            <a:r>
              <a:rPr lang="tr-TR" altLang="tr-TR" dirty="0" smtClean="0">
                <a:latin typeface="Wingdings" pitchFamily="2" charset="2"/>
              </a:rPr>
              <a:t></a:t>
            </a:r>
            <a:r>
              <a:rPr lang="tr-TR" altLang="tr-TR" dirty="0" smtClean="0"/>
              <a:t>  </a:t>
            </a:r>
            <a:r>
              <a:rPr lang="tr-TR" altLang="tr-TR" dirty="0"/>
              <a:t>T(n) = (1*2</a:t>
            </a:r>
            <a:r>
              <a:rPr lang="tr-TR" altLang="tr-TR" baseline="30000" dirty="0"/>
              <a:t>16</a:t>
            </a:r>
            <a:r>
              <a:rPr lang="tr-TR" altLang="tr-TR" dirty="0"/>
              <a:t>) / 2</a:t>
            </a:r>
            <a:r>
              <a:rPr lang="tr-TR" altLang="tr-TR" baseline="30000" dirty="0"/>
              <a:t>8</a:t>
            </a:r>
            <a:r>
              <a:rPr lang="tr-TR" altLang="tr-TR" dirty="0"/>
              <a:t> = 2</a:t>
            </a:r>
            <a:r>
              <a:rPr lang="tr-TR" altLang="tr-TR" baseline="30000" dirty="0"/>
              <a:t>8</a:t>
            </a:r>
            <a:r>
              <a:rPr lang="tr-TR" altLang="tr-TR" dirty="0"/>
              <a:t> </a:t>
            </a:r>
            <a:r>
              <a:rPr lang="tr-TR" altLang="tr-TR" dirty="0" err="1"/>
              <a:t>seconds</a:t>
            </a:r>
            <a:r>
              <a:rPr lang="tr-TR" altLang="tr-TR" dirty="0"/>
              <a:t> = 256 </a:t>
            </a:r>
            <a:r>
              <a:rPr lang="tr-TR" altLang="tr-TR" dirty="0" err="1"/>
              <a:t>seconds</a:t>
            </a:r>
            <a:endParaRPr lang="tr-TR" altLang="tr-TR" dirty="0"/>
          </a:p>
          <a:p>
            <a:pPr eaLnBrk="1" hangingPunct="1">
              <a:buClrTx/>
              <a:buFontTx/>
              <a:buNone/>
              <a:defRPr/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24908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8B557-0758-4BE4-8211-294EDE0A698E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>
            <a:normAutofit/>
          </a:bodyPr>
          <a:lstStyle/>
          <a:p>
            <a:r>
              <a:rPr lang="en-US" altLang="en-US" sz="4000" dirty="0" smtClean="0"/>
              <a:t>Summary : Asymptotic Notations</a:t>
            </a:r>
            <a:endParaRPr lang="en-US" altLang="en-US" sz="4000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273" y="1396135"/>
            <a:ext cx="10515600" cy="4351338"/>
          </a:xfrm>
          <a:ln/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 sz="2400" dirty="0"/>
              <a:t>O notation: asymptotic “less than”: 		</a:t>
            </a:r>
          </a:p>
          <a:p>
            <a:pPr lvl="1">
              <a:lnSpc>
                <a:spcPct val="180000"/>
              </a:lnSpc>
            </a:pPr>
            <a:r>
              <a:rPr lang="en-US" altLang="en-US" sz="2000" dirty="0"/>
              <a:t>f(n)=O(g(n)) implies:  f(n) “</a:t>
            </a:r>
            <a:r>
              <a:rPr lang="en-US" altLang="en-US" sz="2000" dirty="0">
                <a:cs typeface="Arial" panose="020B0604020202020204" pitchFamily="34" charset="0"/>
              </a:rPr>
              <a:t>≤</a:t>
            </a:r>
            <a:r>
              <a:rPr lang="en-US" altLang="en-US" sz="2000" dirty="0"/>
              <a:t>” g(n)</a:t>
            </a:r>
          </a:p>
          <a:p>
            <a:pPr>
              <a:lnSpc>
                <a:spcPct val="1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 notation: asymptotic “greater than”: 	</a:t>
            </a:r>
          </a:p>
          <a:p>
            <a:pPr lvl="1">
              <a:lnSpc>
                <a:spcPct val="180000"/>
              </a:lnSpc>
            </a:pPr>
            <a:r>
              <a:rPr lang="en-US" altLang="en-US" sz="2000" dirty="0"/>
              <a:t>f(n)= </a:t>
            </a:r>
            <a:r>
              <a:rPr lang="en-US" altLang="en-US" sz="2000" dirty="0">
                <a:sym typeface="Symbol" panose="05050102010706020507" pitchFamily="18" charset="2"/>
              </a:rPr>
              <a:t></a:t>
            </a:r>
            <a:r>
              <a:rPr lang="en-US" altLang="en-US" sz="2000" dirty="0"/>
              <a:t> (g(n)) implies: f(n) “</a:t>
            </a:r>
            <a:r>
              <a:rPr lang="en-US" altLang="en-US" sz="2000" dirty="0">
                <a:cs typeface="Arial" panose="020B0604020202020204" pitchFamily="34" charset="0"/>
              </a:rPr>
              <a:t>≥</a:t>
            </a:r>
            <a:r>
              <a:rPr lang="en-US" altLang="en-US" sz="2000" dirty="0"/>
              <a:t>” g(n)</a:t>
            </a:r>
          </a:p>
          <a:p>
            <a:pPr>
              <a:lnSpc>
                <a:spcPct val="1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 notation: asymptotic “equality”: 		</a:t>
            </a:r>
          </a:p>
          <a:p>
            <a:pPr lvl="1">
              <a:lnSpc>
                <a:spcPct val="180000"/>
              </a:lnSpc>
            </a:pPr>
            <a:r>
              <a:rPr lang="en-US" altLang="en-US" sz="2000" dirty="0"/>
              <a:t>f(n)= </a:t>
            </a:r>
            <a:r>
              <a:rPr lang="en-US" altLang="en-US" sz="2000" dirty="0">
                <a:sym typeface="Symbol" panose="05050102010706020507" pitchFamily="18" charset="2"/>
              </a:rPr>
              <a:t></a:t>
            </a:r>
            <a:r>
              <a:rPr lang="en-US" altLang="en-US" sz="2000" dirty="0"/>
              <a:t> (g(n)) implies: </a:t>
            </a:r>
            <a:r>
              <a:rPr lang="en-US" altLang="en-US" sz="2000" dirty="0">
                <a:sym typeface="Symbol" panose="05050102010706020507" pitchFamily="18" charset="2"/>
              </a:rPr>
              <a:t>f(n) “=” g(n)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64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16048-2FC9-4852-A68F-5D74A55A1E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191491" y="1524000"/>
            <a:ext cx="8638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rgbClr val="CC0000"/>
                </a:solidFill>
              </a:rPr>
              <a:t>y = </a:t>
            </a:r>
            <a:r>
              <a:rPr lang="en-CA" sz="3600" dirty="0" err="1">
                <a:solidFill>
                  <a:srgbClr val="00B0F0"/>
                </a:solidFill>
              </a:rPr>
              <a:t>x</a:t>
            </a:r>
            <a:r>
              <a:rPr lang="en-CA" sz="3600" baseline="30000" dirty="0" err="1">
                <a:solidFill>
                  <a:srgbClr val="CC0000"/>
                </a:solidFill>
              </a:rPr>
              <a:t>a</a:t>
            </a:r>
            <a:r>
              <a:rPr lang="en-CA" sz="3600" dirty="0">
                <a:solidFill>
                  <a:srgbClr val="CC0000"/>
                </a:solidFill>
              </a:rPr>
              <a:t>  </a:t>
            </a:r>
            <a:r>
              <a:rPr lang="en-CA" sz="3600" dirty="0" smtClean="0">
                <a:solidFill>
                  <a:srgbClr val="CC0000"/>
                </a:solidFill>
              </a:rPr>
              <a:t>: </a:t>
            </a:r>
            <a:r>
              <a:rPr lang="en-CA" sz="3600" dirty="0">
                <a:solidFill>
                  <a:srgbClr val="CC0000"/>
                </a:solidFill>
              </a:rPr>
              <a:t>power function</a:t>
            </a:r>
          </a:p>
          <a:p>
            <a:endParaRPr lang="en-CA" sz="3600" dirty="0">
              <a:solidFill>
                <a:srgbClr val="CC0000"/>
              </a:solidFill>
            </a:endParaRPr>
          </a:p>
          <a:p>
            <a:r>
              <a:rPr lang="en-CA" sz="3600" dirty="0">
                <a:solidFill>
                  <a:srgbClr val="CC0000"/>
                </a:solidFill>
              </a:rPr>
              <a:t>y = a</a:t>
            </a:r>
            <a:r>
              <a:rPr lang="en-CA" sz="3600" baseline="30000" dirty="0">
                <a:solidFill>
                  <a:srgbClr val="00B0F0"/>
                </a:solidFill>
              </a:rPr>
              <a:t>x</a:t>
            </a:r>
            <a:r>
              <a:rPr lang="en-CA" sz="3600" baseline="30000" dirty="0">
                <a:solidFill>
                  <a:srgbClr val="CC0000"/>
                </a:solidFill>
              </a:rPr>
              <a:t>  </a:t>
            </a:r>
            <a:r>
              <a:rPr lang="en-CA" sz="3600" dirty="0" smtClean="0">
                <a:solidFill>
                  <a:srgbClr val="CC0000"/>
                </a:solidFill>
              </a:rPr>
              <a:t>: </a:t>
            </a:r>
            <a:r>
              <a:rPr lang="en-CA" sz="3600" baseline="30000" dirty="0" smtClean="0">
                <a:solidFill>
                  <a:srgbClr val="CC0000"/>
                </a:solidFill>
              </a:rPr>
              <a:t>   </a:t>
            </a:r>
            <a:r>
              <a:rPr lang="en-CA" sz="3600" dirty="0" smtClean="0">
                <a:solidFill>
                  <a:srgbClr val="CC0000"/>
                </a:solidFill>
              </a:rPr>
              <a:t>exponential </a:t>
            </a:r>
            <a:r>
              <a:rPr lang="en-CA" sz="3600" dirty="0">
                <a:solidFill>
                  <a:srgbClr val="CC0000"/>
                </a:solidFill>
              </a:rPr>
              <a:t>function</a:t>
            </a:r>
          </a:p>
          <a:p>
            <a:endParaRPr lang="en-CA" sz="3600" dirty="0">
              <a:solidFill>
                <a:srgbClr val="CC0000"/>
              </a:solidFill>
            </a:endParaRPr>
          </a:p>
          <a:p>
            <a:r>
              <a:rPr lang="en-CA" sz="3600" dirty="0">
                <a:solidFill>
                  <a:srgbClr val="CC0000"/>
                </a:solidFill>
              </a:rPr>
              <a:t>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77585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Measuring Efficiency :Types of Mathematical Functions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Exponential Function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CC0000"/>
                </a:solidFill>
              </a:rPr>
              <a:t>y = </a:t>
            </a:r>
            <a:r>
              <a:rPr lang="en-CA" dirty="0" err="1" smtClean="0">
                <a:solidFill>
                  <a:srgbClr val="CC0000"/>
                </a:solidFill>
              </a:rPr>
              <a:t>b</a:t>
            </a:r>
            <a:r>
              <a:rPr lang="en-CA" baseline="30000" dirty="0" err="1" smtClean="0">
                <a:solidFill>
                  <a:srgbClr val="CC0000"/>
                </a:solidFill>
              </a:rPr>
              <a:t>x</a:t>
            </a:r>
            <a:r>
              <a:rPr lang="en-CA" dirty="0" smtClean="0">
                <a:solidFill>
                  <a:srgbClr val="CC0000"/>
                </a:solidFill>
              </a:rPr>
              <a:t> ,   b&gt;1</a:t>
            </a:r>
            <a:r>
              <a:rPr lang="en-CA" dirty="0" smtClean="0"/>
              <a:t> ,  </a:t>
            </a:r>
            <a:r>
              <a:rPr lang="en-CA" sz="2400" dirty="0"/>
              <a:t>b - base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7B56ED-3C58-482E-8E5B-9E954DA08CC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829" y="2362201"/>
            <a:ext cx="3998026" cy="399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699" y="2362201"/>
            <a:ext cx="3543301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5715000" y="57150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y=2</a:t>
            </a:r>
            <a:r>
              <a:rPr lang="en-US" baseline="30000"/>
              <a:t>x</a:t>
            </a:r>
            <a:endParaRPr lang="tr-TR" baseline="30000"/>
          </a:p>
        </p:txBody>
      </p:sp>
    </p:spTree>
    <p:extLst>
      <p:ext uri="{BB962C8B-B14F-4D97-AF65-F5344CB8AC3E}">
        <p14:creationId xmlns:p14="http://schemas.microsoft.com/office/powerpoint/2010/main" val="13898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-242887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Comparison of Functions</a:t>
            </a:r>
            <a:endParaRPr lang="en-US" sz="4000" dirty="0" smtClean="0"/>
          </a:p>
        </p:txBody>
      </p:sp>
      <p:pic>
        <p:nvPicPr>
          <p:cNvPr id="8195" name="Content Placeholder 4" descr="scan000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>
          <a:xfrm>
            <a:off x="2381249" y="928915"/>
            <a:ext cx="6545037" cy="54274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9A7DD3-A845-4A4B-83DE-D5ED915A559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7"/>
          <a:stretch/>
        </p:blipFill>
        <p:spPr bwMode="auto">
          <a:xfrm>
            <a:off x="2202873" y="6019800"/>
            <a:ext cx="7661563" cy="762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13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Assume </a:t>
            </a:r>
            <a:r>
              <a:rPr lang="en-US" sz="2800" dirty="0" smtClean="0"/>
              <a:t>a function </a:t>
            </a:r>
            <a:r>
              <a:rPr lang="en-US" sz="2800" dirty="0"/>
              <a:t>represents the number of operations executed and  one operation takes 1 </a:t>
            </a:r>
            <a:r>
              <a:rPr lang="en-US" sz="2800" dirty="0" smtClean="0"/>
              <a:t>ns. Time needed for input size n: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92ABB-346C-46C7-B277-030AEDE69E2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8"/>
          <a:stretch/>
        </p:blipFill>
        <p:spPr bwMode="auto">
          <a:xfrm>
            <a:off x="1905000" y="1143001"/>
            <a:ext cx="8382000" cy="504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876"/>
          </a:xfrm>
        </p:spPr>
        <p:txBody>
          <a:bodyPr/>
          <a:lstStyle/>
          <a:p>
            <a:r>
              <a:rPr lang="en-CA" dirty="0" smtClean="0"/>
              <a:t>How to Define Time Efficiency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69818" y="1143001"/>
            <a:ext cx="8797637" cy="4530725"/>
          </a:xfrm>
        </p:spPr>
        <p:txBody>
          <a:bodyPr/>
          <a:lstStyle/>
          <a:p>
            <a:r>
              <a:rPr lang="en-CA" dirty="0" smtClean="0"/>
              <a:t>Problematic to measure the </a:t>
            </a:r>
            <a:r>
              <a:rPr lang="en-CA" i="1" dirty="0" smtClean="0">
                <a:solidFill>
                  <a:srgbClr val="FF0000"/>
                </a:solidFill>
              </a:rPr>
              <a:t>absolute</a:t>
            </a:r>
            <a:r>
              <a:rPr lang="en-CA" dirty="0" smtClean="0"/>
              <a:t> running time </a:t>
            </a:r>
          </a:p>
          <a:p>
            <a:pPr lvl="1"/>
            <a:r>
              <a:rPr lang="en-CA" dirty="0" smtClean="0"/>
              <a:t>Depends on the size of the instance</a:t>
            </a:r>
          </a:p>
          <a:p>
            <a:pPr lvl="1"/>
            <a:r>
              <a:rPr lang="en-CA" dirty="0" smtClean="0"/>
              <a:t>For instances of the same size, may depend on:</a:t>
            </a:r>
          </a:p>
          <a:p>
            <a:pPr lvl="2"/>
            <a:r>
              <a:rPr lang="en-CA" dirty="0" smtClean="0"/>
              <a:t>Computer</a:t>
            </a:r>
          </a:p>
          <a:p>
            <a:pPr lvl="2"/>
            <a:r>
              <a:rPr lang="en-CA" dirty="0" smtClean="0"/>
              <a:t>Programming language, compiler operating system</a:t>
            </a:r>
          </a:p>
          <a:p>
            <a:pPr lvl="2"/>
            <a:r>
              <a:rPr lang="en-CA" dirty="0" smtClean="0"/>
              <a:t>Details of implementation, skills of programmer</a:t>
            </a:r>
          </a:p>
          <a:p>
            <a:pPr lvl="2"/>
            <a:r>
              <a:rPr lang="en-CA" dirty="0" smtClean="0"/>
              <a:t>………..</a:t>
            </a:r>
          </a:p>
          <a:p>
            <a:r>
              <a:rPr lang="en-CA" dirty="0" smtClean="0"/>
              <a:t>Therefore absolute time measures are not appropriate and not used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5F6303-4DAE-41B8-A350-1D0A16B9DE5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7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3324</Words>
  <Application>Microsoft Office PowerPoint</Application>
  <PresentationFormat>Widescreen</PresentationFormat>
  <Paragraphs>379</Paragraphs>
  <Slides>45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굴림</vt:lpstr>
      <vt:lpstr>맑은 고딕</vt:lpstr>
      <vt:lpstr>Arial</vt:lpstr>
      <vt:lpstr>Calibri</vt:lpstr>
      <vt:lpstr>Calibri Light</vt:lpstr>
      <vt:lpstr>Courier New</vt:lpstr>
      <vt:lpstr>Droid Sans Fallback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Slide</vt:lpstr>
      <vt:lpstr>SE 2228-Analysis and Design of Algorithms </vt:lpstr>
      <vt:lpstr> Review of Basic Concepts</vt:lpstr>
      <vt:lpstr>Running Time</vt:lpstr>
      <vt:lpstr> Asymptotic Performance</vt:lpstr>
      <vt:lpstr>PowerPoint Presentation</vt:lpstr>
      <vt:lpstr>The Exponential Function</vt:lpstr>
      <vt:lpstr>Comparison of Functions</vt:lpstr>
      <vt:lpstr>Assume a function represents the number of operations executed and  one operation takes 1 ns. Time needed for input size n:</vt:lpstr>
      <vt:lpstr>How to Define Time Efficiency</vt:lpstr>
      <vt:lpstr>How to Define Time Efficiency</vt:lpstr>
      <vt:lpstr>How to Define Time Efficiency</vt:lpstr>
      <vt:lpstr>Using the  Input Size</vt:lpstr>
      <vt:lpstr>Examples</vt:lpstr>
      <vt:lpstr> Time Cost of an Algorithm</vt:lpstr>
      <vt:lpstr>Growth Rates</vt:lpstr>
      <vt:lpstr>Similar Growth Rates :Quadratic Growth</vt:lpstr>
      <vt:lpstr>Similar Growth Rates :Quadratic Growth</vt:lpstr>
      <vt:lpstr>Similar Growth Rates :Quadratic Growth</vt:lpstr>
      <vt:lpstr>Polynomial Growth</vt:lpstr>
      <vt:lpstr>Reminder : Different Notions of Complexity</vt:lpstr>
      <vt:lpstr>Average Case Complexity</vt:lpstr>
      <vt:lpstr>Which Case ?</vt:lpstr>
      <vt:lpstr>Example : Sequential (Linear) Search</vt:lpstr>
      <vt:lpstr>Average Case Analysis</vt:lpstr>
      <vt:lpstr>Example: Sequential Search</vt:lpstr>
      <vt:lpstr>Reminder :Upper Bound(Big - O) Notation  </vt:lpstr>
      <vt:lpstr>Big O-notation</vt:lpstr>
      <vt:lpstr>PowerPoint Presentation</vt:lpstr>
      <vt:lpstr>Big-O Examples</vt:lpstr>
      <vt:lpstr>Simplifying Big-O </vt:lpstr>
      <vt:lpstr>Practice Problems</vt:lpstr>
      <vt:lpstr>Practice Problems</vt:lpstr>
      <vt:lpstr>Basic asymptotic efficiency classes Note :These order classes are upwardly inclusive, i.e., if T(n) = O(log(n), then of course, T(n) = O(n). </vt:lpstr>
      <vt:lpstr>  Lower Bound :       (Big- Omega) Notation Definition:</vt:lpstr>
      <vt:lpstr> -notation</vt:lpstr>
      <vt:lpstr>       -  Notation :Illustration</vt:lpstr>
      <vt:lpstr>PowerPoint Presentation</vt:lpstr>
      <vt:lpstr>     - Notation (Big Theta)</vt:lpstr>
      <vt:lpstr>-notation</vt:lpstr>
      <vt:lpstr>Relations Between O, W,Q</vt:lpstr>
      <vt:lpstr>Examples : O, W ,Q</vt:lpstr>
      <vt:lpstr>   Classifying Growth Functions</vt:lpstr>
      <vt:lpstr>Rules to manipulate Big-Oh</vt:lpstr>
      <vt:lpstr>PowerPoint Presentation</vt:lpstr>
      <vt:lpstr>Summary : Asymptotic 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228-Analysis and Design of Algorithms</dc:title>
  <dc:creator>Mehmet Okur</dc:creator>
  <cp:lastModifiedBy>Mehmet Okur</cp:lastModifiedBy>
  <cp:revision>200</cp:revision>
  <dcterms:created xsi:type="dcterms:W3CDTF">2017-01-27T11:36:40Z</dcterms:created>
  <dcterms:modified xsi:type="dcterms:W3CDTF">2021-03-02T13:40:40Z</dcterms:modified>
</cp:coreProperties>
</file>