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06" r:id="rId3"/>
    <p:sldId id="307" r:id="rId4"/>
    <p:sldId id="342" r:id="rId5"/>
    <p:sldId id="308" r:id="rId6"/>
    <p:sldId id="343" r:id="rId7"/>
    <p:sldId id="309" r:id="rId8"/>
    <p:sldId id="344" r:id="rId9"/>
    <p:sldId id="310" r:id="rId10"/>
    <p:sldId id="335" r:id="rId11"/>
    <p:sldId id="311" r:id="rId12"/>
    <p:sldId id="314" r:id="rId13"/>
    <p:sldId id="425" r:id="rId14"/>
    <p:sldId id="315" r:id="rId15"/>
    <p:sldId id="428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B41C4AB-584C-478F-A3AE-6F8F896FDDB7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FC254959-6094-4CC6-A08A-A4EE5171CC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9684D2-20FA-4748-90EA-1AFFC09CB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tr-TR" dirty="0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9604878B-3E1E-426F-B44B-8879FB552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3BEC5F2-9597-449C-8AE5-96FA76739D31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57E4F091-9B62-4261-9698-65B23228CF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AFD9628A-4410-4ABA-BCB1-AEB8B7E75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C11F3755-C0B2-4947-834C-FBAF02C98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1F25A6D-C1B6-40A5-8F5A-6263EBD32751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01A49BE3-95F4-4E1C-BDED-B5DCCB1FB0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306CC-42E0-4CA0-A803-1A03C9F9C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tr-TR" dirty="0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758D6FD8-0A8A-4346-A9C5-78B7B4D9D9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9E58036-720F-4932-B8AB-1371CB78702F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C18DDAF5-2C47-42DB-9153-3FFBAB210A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ln/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3F581286-993E-4F4B-A346-725A38C53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DDDF2046-45E6-40EC-93A8-A332482D5D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B674E04-B0EE-4023-AE1C-1C5BD32A30BD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B4C3547A-F670-49D2-B781-5BCFE1E3D6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EE4C3545-6525-4F10-AF95-84670D57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FC67AF75-ACD5-4CEF-A2FF-5E804C2E2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A34BC54-260F-4393-8AD1-AA303555FE97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E42EEFE1-DF77-485C-96F7-D639D895D9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ln/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750BC5F7-6516-4568-A763-869DA06CF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1D0F18E3-E1A1-494B-8A87-49C09FC33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70E500E-A42E-4AA3-AD16-D999C7B6FF1B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ADFA0065-ACDA-4484-8BDA-F6FA2E0F92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26FCA7BB-E644-4592-9A3E-21161F51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10381584-5822-4715-9277-B355A233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ADD71FD-291C-475E-B7E4-94DE36CAD9B4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9B52C5-AF75-4C6C-8FFD-FDF5331314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B003F-0F02-46EE-8946-BA046F6C9732}" type="datetime1">
              <a:rPr lang="tr-TR" altLang="en-US"/>
              <a:pPr>
                <a:defRPr/>
              </a:pPr>
              <a:t>31.10.2022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B8BE71-E498-4696-BA9A-7BB8BFECC5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303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654EA7-BC97-459B-B239-C5F740501F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DDC70-04C6-4186-9496-270D20D93A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06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83BDC63-EB6F-4013-B67C-A3AFD9F5C938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31/10/2022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1AD70D-4F89-435E-9F48-7A1EF2D8FDC9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524000" y="2245810"/>
            <a:ext cx="9144000" cy="1355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strike="noStrike" spc="-1" dirty="0">
                <a:latin typeface="+mj-lt"/>
                <a:ea typeface="+mj-ea"/>
                <a:cs typeface="+mj-cs"/>
              </a:rPr>
              <a:t>LAB 6</a:t>
            </a:r>
          </a:p>
        </p:txBody>
      </p:sp>
      <p:sp>
        <p:nvSpPr>
          <p:cNvPr id="58" name="Freeform 16">
            <a:extLst>
              <a:ext uri="{FF2B5EF4-FFF2-40B4-BE49-F238E27FC236}">
                <a16:creationId xmlns:a16="http://schemas.microsoft.com/office/drawing/2014/main" id="{B0BDD275-E79C-4B6F-9875-E474D59DC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7752" y="0"/>
            <a:ext cx="7084249" cy="2130552"/>
          </a:xfrm>
          <a:custGeom>
            <a:avLst/>
            <a:gdLst>
              <a:gd name="connsiteX0" fmla="*/ 986725 w 7084249"/>
              <a:gd name="connsiteY0" fmla="*/ 0 h 2130552"/>
              <a:gd name="connsiteX1" fmla="*/ 7084249 w 7084249"/>
              <a:gd name="connsiteY1" fmla="*/ 0 h 2130552"/>
              <a:gd name="connsiteX2" fmla="*/ 7084249 w 7084249"/>
              <a:gd name="connsiteY2" fmla="*/ 2130552 h 2130552"/>
              <a:gd name="connsiteX3" fmla="*/ 0 w 7084249"/>
              <a:gd name="connsiteY3" fmla="*/ 2130552 h 213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4249" h="2130552">
                <a:moveTo>
                  <a:pt x="986725" y="0"/>
                </a:moveTo>
                <a:lnTo>
                  <a:pt x="7084249" y="0"/>
                </a:lnTo>
                <a:lnTo>
                  <a:pt x="7084249" y="2130552"/>
                </a:lnTo>
                <a:lnTo>
                  <a:pt x="0" y="213055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FFE24BB0-6C00-4CD0-B19A-F4151302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22">
            <a:extLst>
              <a:ext uri="{FF2B5EF4-FFF2-40B4-BE49-F238E27FC236}">
                <a16:creationId xmlns:a16="http://schemas.microsoft.com/office/drawing/2014/main" id="{045D7A58-411F-4E92-A78E-A6FEB1890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1728"/>
            <a:ext cx="7112212" cy="2176272"/>
          </a:xfrm>
          <a:custGeom>
            <a:avLst/>
            <a:gdLst>
              <a:gd name="connsiteX0" fmla="*/ 0 w 7112212"/>
              <a:gd name="connsiteY0" fmla="*/ 0 h 2176272"/>
              <a:gd name="connsiteX1" fmla="*/ 7112212 w 7112212"/>
              <a:gd name="connsiteY1" fmla="*/ 0 h 2176272"/>
              <a:gd name="connsiteX2" fmla="*/ 6104313 w 7112212"/>
              <a:gd name="connsiteY2" fmla="*/ 2176272 h 2176272"/>
              <a:gd name="connsiteX3" fmla="*/ 0 w 7112212"/>
              <a:gd name="connsiteY3" fmla="*/ 2176272 h 217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12" h="2176272">
                <a:moveTo>
                  <a:pt x="0" y="0"/>
                </a:moveTo>
                <a:lnTo>
                  <a:pt x="7112212" y="0"/>
                </a:lnTo>
                <a:lnTo>
                  <a:pt x="6104313" y="2176272"/>
                </a:lnTo>
                <a:lnTo>
                  <a:pt x="0" y="217627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6A2165-7F3D-424B-B346-65A995A1080F}"/>
              </a:ext>
            </a:extLst>
          </p:cNvPr>
          <p:cNvSpPr txBox="1"/>
          <p:nvPr/>
        </p:nvSpPr>
        <p:spPr>
          <a:xfrm>
            <a:off x="356134" y="548641"/>
            <a:ext cx="4918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ASM CHARTS</a:t>
            </a:r>
            <a:endParaRPr lang="en-GB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76612C46-4673-4D9C-95B3-F1886A62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C8E7496-F45A-4B43-A986-AB461C59A748}" type="slidenum">
              <a:rPr lang="en-US" altLang="en-US" sz="1400">
                <a:latin typeface="Times New Roman" panose="02020603050405020304" pitchFamily="18" charset="0"/>
              </a:rPr>
              <a:pPr/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2" name="Group 76">
            <a:extLst>
              <a:ext uri="{FF2B5EF4-FFF2-40B4-BE49-F238E27FC236}">
                <a16:creationId xmlns:a16="http://schemas.microsoft.com/office/drawing/2014/main" id="{F76BF7C4-47A5-4B7D-A9CE-1BD9B74F0749}"/>
              </a:ext>
            </a:extLst>
          </p:cNvPr>
          <p:cNvGrpSpPr>
            <a:grpSpLocks/>
          </p:cNvGrpSpPr>
          <p:nvPr/>
        </p:nvGrpSpPr>
        <p:grpSpPr bwMode="auto">
          <a:xfrm>
            <a:off x="4511676" y="1628775"/>
            <a:ext cx="4824413" cy="4787900"/>
            <a:chOff x="1882" y="1026"/>
            <a:chExt cx="3039" cy="3016"/>
          </a:xfrm>
        </p:grpSpPr>
        <p:grpSp>
          <p:nvGrpSpPr>
            <p:cNvPr id="19495" name="Group 69">
              <a:extLst>
                <a:ext uri="{FF2B5EF4-FFF2-40B4-BE49-F238E27FC236}">
                  <a16:creationId xmlns:a16="http://schemas.microsoft.com/office/drawing/2014/main" id="{B1DC04AD-6DA3-40CF-B74A-9CC05152B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1026"/>
              <a:ext cx="3039" cy="3016"/>
              <a:chOff x="1882" y="1026"/>
              <a:chExt cx="3039" cy="3016"/>
            </a:xfrm>
          </p:grpSpPr>
          <p:sp>
            <p:nvSpPr>
              <p:cNvPr id="19497" name="Rectangle 68">
                <a:extLst>
                  <a:ext uri="{FF2B5EF4-FFF2-40B4-BE49-F238E27FC236}">
                    <a16:creationId xmlns:a16="http://schemas.microsoft.com/office/drawing/2014/main" id="{C5F93040-F844-487C-9058-22F58C3BA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045"/>
                <a:ext cx="1884" cy="99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tr-TR" altLang="en-US"/>
              </a:p>
            </p:txBody>
          </p:sp>
          <p:sp>
            <p:nvSpPr>
              <p:cNvPr id="19498" name="Rectangle 67">
                <a:extLst>
                  <a:ext uri="{FF2B5EF4-FFF2-40B4-BE49-F238E27FC236}">
                    <a16:creationId xmlns:a16="http://schemas.microsoft.com/office/drawing/2014/main" id="{82A786F8-44CF-455D-B756-E4BA8258E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6" y="1026"/>
                <a:ext cx="1155" cy="3016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tr-TR" altLang="en-US"/>
              </a:p>
            </p:txBody>
          </p:sp>
        </p:grpSp>
        <p:sp>
          <p:nvSpPr>
            <p:cNvPr id="19496" name="Text Box 70">
              <a:extLst>
                <a:ext uri="{FF2B5EF4-FFF2-40B4-BE49-F238E27FC236}">
                  <a16:creationId xmlns:a16="http://schemas.microsoft.com/office/drawing/2014/main" id="{F611D37F-BF13-4EC4-ABB0-DD51CDCCF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6" y="3703"/>
              <a:ext cx="9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Datapath</a:t>
              </a:r>
            </a:p>
          </p:txBody>
        </p:sp>
      </p:grpSp>
      <p:sp>
        <p:nvSpPr>
          <p:cNvPr id="19460" name="Rectangle 2">
            <a:extLst>
              <a:ext uri="{FF2B5EF4-FFF2-40B4-BE49-F238E27FC236}">
                <a16:creationId xmlns:a16="http://schemas.microsoft.com/office/drawing/2014/main" id="{A90727D9-36AB-4780-B28C-445C37EB4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Datapath &amp; Control</a:t>
            </a:r>
          </a:p>
        </p:txBody>
      </p:sp>
      <p:sp>
        <p:nvSpPr>
          <p:cNvPr id="450566" name="Rectangle 6">
            <a:extLst>
              <a:ext uri="{FF2B5EF4-FFF2-40B4-BE49-F238E27FC236}">
                <a16:creationId xmlns:a16="http://schemas.microsoft.com/office/drawing/2014/main" id="{EC0BA31C-20A2-4B70-AB20-30E90F675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4" y="2636839"/>
            <a:ext cx="1692275" cy="1512887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</a:rPr>
              <a:t>Control</a:t>
            </a:r>
          </a:p>
        </p:txBody>
      </p:sp>
      <p:grpSp>
        <p:nvGrpSpPr>
          <p:cNvPr id="4" name="Group 63">
            <a:extLst>
              <a:ext uri="{FF2B5EF4-FFF2-40B4-BE49-F238E27FC236}">
                <a16:creationId xmlns:a16="http://schemas.microsoft.com/office/drawing/2014/main" id="{5C5E68F6-DC69-4346-95F1-C660C82FAB38}"/>
              </a:ext>
            </a:extLst>
          </p:cNvPr>
          <p:cNvGrpSpPr>
            <a:grpSpLocks/>
          </p:cNvGrpSpPr>
          <p:nvPr/>
        </p:nvGrpSpPr>
        <p:grpSpPr bwMode="auto">
          <a:xfrm>
            <a:off x="1882775" y="2636839"/>
            <a:ext cx="2808288" cy="1512887"/>
            <a:chOff x="226" y="1661"/>
            <a:chExt cx="1769" cy="953"/>
          </a:xfrm>
        </p:grpSpPr>
        <p:sp>
          <p:nvSpPr>
            <p:cNvPr id="19492" name="Rectangle 4">
              <a:extLst>
                <a:ext uri="{FF2B5EF4-FFF2-40B4-BE49-F238E27FC236}">
                  <a16:creationId xmlns:a16="http://schemas.microsoft.com/office/drawing/2014/main" id="{CA8EA4E3-381E-453A-9E49-AAA378F46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" y="1661"/>
              <a:ext cx="1066" cy="953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Sensor</a:t>
              </a:r>
            </a:p>
          </p:txBody>
        </p:sp>
        <p:sp>
          <p:nvSpPr>
            <p:cNvPr id="19493" name="Line 11">
              <a:extLst>
                <a:ext uri="{FF2B5EF4-FFF2-40B4-BE49-F238E27FC236}">
                  <a16:creationId xmlns:a16="http://schemas.microsoft.com/office/drawing/2014/main" id="{139D59CD-BE78-48E2-B46A-8879C1C19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137"/>
              <a:ext cx="7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4" name="Text Box 12">
              <a:extLst>
                <a:ext uri="{FF2B5EF4-FFF2-40B4-BE49-F238E27FC236}">
                  <a16:creationId xmlns:a16="http://schemas.microsoft.com/office/drawing/2014/main" id="{C07A5C9C-5373-4402-B9B4-F3628AA12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1849"/>
              <a:ext cx="4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car</a:t>
              </a:r>
            </a:p>
          </p:txBody>
        </p:sp>
      </p:grpSp>
      <p:sp>
        <p:nvSpPr>
          <p:cNvPr id="450567" name="Rectangle 7">
            <a:extLst>
              <a:ext uri="{FF2B5EF4-FFF2-40B4-BE49-F238E27FC236}">
                <a16:creationId xmlns:a16="http://schemas.microsoft.com/office/drawing/2014/main" id="{A71799C5-6F91-4AF0-95A1-40EB16794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964" y="5013326"/>
            <a:ext cx="1296987" cy="1223963"/>
          </a:xfrm>
          <a:prstGeom prst="rect">
            <a:avLst/>
          </a:prstGeom>
          <a:solidFill>
            <a:srgbClr val="66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</a:rPr>
              <a:t>Counter</a:t>
            </a:r>
          </a:p>
        </p:txBody>
      </p:sp>
      <p:grpSp>
        <p:nvGrpSpPr>
          <p:cNvPr id="5" name="Group 77">
            <a:extLst>
              <a:ext uri="{FF2B5EF4-FFF2-40B4-BE49-F238E27FC236}">
                <a16:creationId xmlns:a16="http://schemas.microsoft.com/office/drawing/2014/main" id="{4B8D8AF8-7803-4219-977A-3DA6CF04B2D9}"/>
              </a:ext>
            </a:extLst>
          </p:cNvPr>
          <p:cNvGrpSpPr>
            <a:grpSpLocks/>
          </p:cNvGrpSpPr>
          <p:nvPr/>
        </p:nvGrpSpPr>
        <p:grpSpPr bwMode="auto">
          <a:xfrm>
            <a:off x="4043364" y="4149725"/>
            <a:ext cx="1044575" cy="863600"/>
            <a:chOff x="1587" y="2614"/>
            <a:chExt cx="658" cy="544"/>
          </a:xfrm>
        </p:grpSpPr>
        <p:sp>
          <p:nvSpPr>
            <p:cNvPr id="19490" name="Line 13">
              <a:extLst>
                <a:ext uri="{FF2B5EF4-FFF2-40B4-BE49-F238E27FC236}">
                  <a16:creationId xmlns:a16="http://schemas.microsoft.com/office/drawing/2014/main" id="{C38AA3EC-8826-4C77-81B2-359852A5B8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5" y="2614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1" name="Text Box 14">
              <a:extLst>
                <a:ext uri="{FF2B5EF4-FFF2-40B4-BE49-F238E27FC236}">
                  <a16:creationId xmlns:a16="http://schemas.microsoft.com/office/drawing/2014/main" id="{67D97042-E3ED-4715-B665-1141256AC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2787"/>
              <a:ext cx="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/>
                <a:t>timed</a:t>
              </a:r>
            </a:p>
          </p:txBody>
        </p:sp>
      </p:grpSp>
      <p:grpSp>
        <p:nvGrpSpPr>
          <p:cNvPr id="6" name="Group 65">
            <a:extLst>
              <a:ext uri="{FF2B5EF4-FFF2-40B4-BE49-F238E27FC236}">
                <a16:creationId xmlns:a16="http://schemas.microsoft.com/office/drawing/2014/main" id="{AD140265-1CE8-4269-B6FF-EE7FC544F54E}"/>
              </a:ext>
            </a:extLst>
          </p:cNvPr>
          <p:cNvGrpSpPr>
            <a:grpSpLocks/>
          </p:cNvGrpSpPr>
          <p:nvPr/>
        </p:nvGrpSpPr>
        <p:grpSpPr bwMode="auto">
          <a:xfrm>
            <a:off x="6383339" y="1917700"/>
            <a:ext cx="2447925" cy="2916238"/>
            <a:chOff x="3061" y="1208"/>
            <a:chExt cx="1542" cy="1837"/>
          </a:xfrm>
        </p:grpSpPr>
        <p:sp>
          <p:nvSpPr>
            <p:cNvPr id="19480" name="Rectangle 8">
              <a:extLst>
                <a:ext uri="{FF2B5EF4-FFF2-40B4-BE49-F238E27FC236}">
                  <a16:creationId xmlns:a16="http://schemas.microsoft.com/office/drawing/2014/main" id="{EACAD3E1-4499-473C-80F7-BF7168A0D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208"/>
              <a:ext cx="771" cy="81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/>
                <a:t>MAJOR</a:t>
              </a:r>
            </a:p>
          </p:txBody>
        </p:sp>
        <p:sp>
          <p:nvSpPr>
            <p:cNvPr id="19481" name="Rectangle 10">
              <a:extLst>
                <a:ext uri="{FF2B5EF4-FFF2-40B4-BE49-F238E27FC236}">
                  <a16:creationId xmlns:a16="http://schemas.microsoft.com/office/drawing/2014/main" id="{AD4B036C-587D-4DC6-B7DB-497E26B0A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2229"/>
              <a:ext cx="771" cy="81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/>
                <a:t>MINOR</a:t>
              </a:r>
            </a:p>
          </p:txBody>
        </p:sp>
        <p:sp>
          <p:nvSpPr>
            <p:cNvPr id="19482" name="Line 15">
              <a:extLst>
                <a:ext uri="{FF2B5EF4-FFF2-40B4-BE49-F238E27FC236}">
                  <a16:creationId xmlns:a16="http://schemas.microsoft.com/office/drawing/2014/main" id="{C3DE221E-B595-4335-8787-3248CDAD8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1933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3" name="Line 16">
              <a:extLst>
                <a:ext uri="{FF2B5EF4-FFF2-40B4-BE49-F238E27FC236}">
                  <a16:creationId xmlns:a16="http://schemas.microsoft.com/office/drawing/2014/main" id="{3EC2C230-EBED-4D68-B60D-E28E02866A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6" y="1661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4" name="Line 17">
              <a:extLst>
                <a:ext uri="{FF2B5EF4-FFF2-40B4-BE49-F238E27FC236}">
                  <a16:creationId xmlns:a16="http://schemas.microsoft.com/office/drawing/2014/main" id="{1071FE52-9973-468E-9285-E5D45420A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6" y="1661"/>
              <a:ext cx="4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5" name="Line 18">
              <a:extLst>
                <a:ext uri="{FF2B5EF4-FFF2-40B4-BE49-F238E27FC236}">
                  <a16:creationId xmlns:a16="http://schemas.microsoft.com/office/drawing/2014/main" id="{935A5F8C-86E1-455D-A8A7-F7E9EF7A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296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6" name="Line 19">
              <a:extLst>
                <a:ext uri="{FF2B5EF4-FFF2-40B4-BE49-F238E27FC236}">
                  <a16:creationId xmlns:a16="http://schemas.microsoft.com/office/drawing/2014/main" id="{8F8B1B81-EDB0-4C7A-A72F-D4194E8606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4" y="229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7" name="Line 20">
              <a:extLst>
                <a:ext uri="{FF2B5EF4-FFF2-40B4-BE49-F238E27FC236}">
                  <a16:creationId xmlns:a16="http://schemas.microsoft.com/office/drawing/2014/main" id="{D846537E-721E-4ED7-8598-7D3BCE5E7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4" y="2568"/>
              <a:ext cx="4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8" name="Text Box 21">
              <a:extLst>
                <a:ext uri="{FF2B5EF4-FFF2-40B4-BE49-F238E27FC236}">
                  <a16:creationId xmlns:a16="http://schemas.microsoft.com/office/drawing/2014/main" id="{C615B98A-5094-4DF2-A8B1-4FBB6445C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0" y="1373"/>
              <a:ext cx="7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tr-TR" altLang="en-US" sz="2000"/>
                <a:t>MAJOR</a:t>
              </a:r>
              <a:endParaRPr lang="en-US" altLang="en-US" sz="2000"/>
            </a:p>
          </p:txBody>
        </p:sp>
        <p:sp>
          <p:nvSpPr>
            <p:cNvPr id="19489" name="Text Box 22">
              <a:extLst>
                <a:ext uri="{FF2B5EF4-FFF2-40B4-BE49-F238E27FC236}">
                  <a16:creationId xmlns:a16="http://schemas.microsoft.com/office/drawing/2014/main" id="{34B96AE3-C612-40EE-A113-862DEE43E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0" y="2613"/>
              <a:ext cx="7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tr-TR" altLang="en-US" sz="2000"/>
                <a:t>M INOR</a:t>
              </a:r>
              <a:endParaRPr lang="en-US" altLang="en-US" sz="2000"/>
            </a:p>
          </p:txBody>
        </p:sp>
      </p:grpSp>
      <p:grpSp>
        <p:nvGrpSpPr>
          <p:cNvPr id="7" name="Group 66">
            <a:extLst>
              <a:ext uri="{FF2B5EF4-FFF2-40B4-BE49-F238E27FC236}">
                <a16:creationId xmlns:a16="http://schemas.microsoft.com/office/drawing/2014/main" id="{88DCDC2A-FFAB-4CB7-B515-59A3E9AE264D}"/>
              </a:ext>
            </a:extLst>
          </p:cNvPr>
          <p:cNvGrpSpPr>
            <a:grpSpLocks/>
          </p:cNvGrpSpPr>
          <p:nvPr/>
        </p:nvGrpSpPr>
        <p:grpSpPr bwMode="auto">
          <a:xfrm>
            <a:off x="8831264" y="2179639"/>
            <a:ext cx="1044575" cy="2270125"/>
            <a:chOff x="4603" y="1373"/>
            <a:chExt cx="658" cy="1430"/>
          </a:xfrm>
        </p:grpSpPr>
        <p:grpSp>
          <p:nvGrpSpPr>
            <p:cNvPr id="19470" name="Group 40">
              <a:extLst>
                <a:ext uri="{FF2B5EF4-FFF2-40B4-BE49-F238E27FC236}">
                  <a16:creationId xmlns:a16="http://schemas.microsoft.com/office/drawing/2014/main" id="{DA0FCE87-9676-4273-9801-20A3BBBB8031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980" y="1473"/>
              <a:ext cx="381" cy="181"/>
              <a:chOff x="2889" y="2734"/>
              <a:chExt cx="439" cy="226"/>
            </a:xfrm>
          </p:grpSpPr>
          <p:sp>
            <p:nvSpPr>
              <p:cNvPr id="19477" name="Rectangle 41">
                <a:extLst>
                  <a:ext uri="{FF2B5EF4-FFF2-40B4-BE49-F238E27FC236}">
                    <a16:creationId xmlns:a16="http://schemas.microsoft.com/office/drawing/2014/main" id="{4DC9F4C8-7E95-489B-800D-FF37F5194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2734"/>
                <a:ext cx="439" cy="22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tr-TR" altLang="en-US"/>
              </a:p>
            </p:txBody>
          </p:sp>
          <p:sp>
            <p:nvSpPr>
              <p:cNvPr id="19478" name="Oval 42">
                <a:extLst>
                  <a:ext uri="{FF2B5EF4-FFF2-40B4-BE49-F238E27FC236}">
                    <a16:creationId xmlns:a16="http://schemas.microsoft.com/office/drawing/2014/main" id="{F85CF419-7CBF-4B52-81DE-8044C4785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" y="2766"/>
                <a:ext cx="174" cy="17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tr-TR" altLang="en-US"/>
              </a:p>
            </p:txBody>
          </p:sp>
          <p:sp>
            <p:nvSpPr>
              <p:cNvPr id="19479" name="Oval 43">
                <a:extLst>
                  <a:ext uri="{FF2B5EF4-FFF2-40B4-BE49-F238E27FC236}">
                    <a16:creationId xmlns:a16="http://schemas.microsoft.com/office/drawing/2014/main" id="{106F0DDC-096F-43D4-8EDB-614A2B144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2763"/>
                <a:ext cx="174" cy="17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tr-TR" altLang="en-US"/>
              </a:p>
            </p:txBody>
          </p:sp>
        </p:grpSp>
        <p:sp>
          <p:nvSpPr>
            <p:cNvPr id="19471" name="Line 57">
              <a:extLst>
                <a:ext uri="{FF2B5EF4-FFF2-40B4-BE49-F238E27FC236}">
                  <a16:creationId xmlns:a16="http://schemas.microsoft.com/office/drawing/2014/main" id="{43113F8C-A003-48E1-8483-03D9F2A00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" y="1586"/>
              <a:ext cx="5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9472" name="Group 58">
              <a:extLst>
                <a:ext uri="{FF2B5EF4-FFF2-40B4-BE49-F238E27FC236}">
                  <a16:creationId xmlns:a16="http://schemas.microsoft.com/office/drawing/2014/main" id="{B9CBA5E3-44DC-41FA-B4C6-A2943994567F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980" y="2522"/>
              <a:ext cx="381" cy="181"/>
              <a:chOff x="2889" y="2734"/>
              <a:chExt cx="439" cy="226"/>
            </a:xfrm>
          </p:grpSpPr>
          <p:sp>
            <p:nvSpPr>
              <p:cNvPr id="19474" name="Rectangle 59">
                <a:extLst>
                  <a:ext uri="{FF2B5EF4-FFF2-40B4-BE49-F238E27FC236}">
                    <a16:creationId xmlns:a16="http://schemas.microsoft.com/office/drawing/2014/main" id="{CD8DCEE7-BBAC-4645-A739-FCEB6727D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2734"/>
                <a:ext cx="439" cy="22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tr-TR" altLang="en-US"/>
              </a:p>
            </p:txBody>
          </p:sp>
          <p:sp>
            <p:nvSpPr>
              <p:cNvPr id="19475" name="Oval 60">
                <a:extLst>
                  <a:ext uri="{FF2B5EF4-FFF2-40B4-BE49-F238E27FC236}">
                    <a16:creationId xmlns:a16="http://schemas.microsoft.com/office/drawing/2014/main" id="{9CE67235-EC35-479B-B042-E98662327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" y="2766"/>
                <a:ext cx="174" cy="17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tr-TR" altLang="en-US"/>
              </a:p>
            </p:txBody>
          </p:sp>
          <p:sp>
            <p:nvSpPr>
              <p:cNvPr id="19476" name="Oval 61">
                <a:extLst>
                  <a:ext uri="{FF2B5EF4-FFF2-40B4-BE49-F238E27FC236}">
                    <a16:creationId xmlns:a16="http://schemas.microsoft.com/office/drawing/2014/main" id="{B3A4794D-6229-4D8C-B4AA-DF270A3FE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2763"/>
                <a:ext cx="174" cy="17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tr-TR" altLang="en-US"/>
              </a:p>
            </p:txBody>
          </p:sp>
        </p:grpSp>
        <p:sp>
          <p:nvSpPr>
            <p:cNvPr id="19473" name="Line 62">
              <a:extLst>
                <a:ext uri="{FF2B5EF4-FFF2-40B4-BE49-F238E27FC236}">
                  <a16:creationId xmlns:a16="http://schemas.microsoft.com/office/drawing/2014/main" id="{721E4E15-4046-40D7-803C-A45DAECED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" y="2635"/>
              <a:ext cx="5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" name="Group 75">
            <a:extLst>
              <a:ext uri="{FF2B5EF4-FFF2-40B4-BE49-F238E27FC236}">
                <a16:creationId xmlns:a16="http://schemas.microsoft.com/office/drawing/2014/main" id="{B07549CE-D0CA-438E-B70E-DE17AEC2170A}"/>
              </a:ext>
            </a:extLst>
          </p:cNvPr>
          <p:cNvGrpSpPr>
            <a:grpSpLocks/>
          </p:cNvGrpSpPr>
          <p:nvPr/>
        </p:nvGrpSpPr>
        <p:grpSpPr bwMode="auto">
          <a:xfrm>
            <a:off x="5178426" y="4149725"/>
            <a:ext cx="773113" cy="863600"/>
            <a:chOff x="2302" y="2614"/>
            <a:chExt cx="487" cy="544"/>
          </a:xfrm>
        </p:grpSpPr>
        <p:sp>
          <p:nvSpPr>
            <p:cNvPr id="19468" name="Line 72">
              <a:extLst>
                <a:ext uri="{FF2B5EF4-FFF2-40B4-BE49-F238E27FC236}">
                  <a16:creationId xmlns:a16="http://schemas.microsoft.com/office/drawing/2014/main" id="{032B97D2-0783-4EC8-9356-B5FDF19DD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2614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69" name="Text Box 73">
              <a:extLst>
                <a:ext uri="{FF2B5EF4-FFF2-40B4-BE49-F238E27FC236}">
                  <a16:creationId xmlns:a16="http://schemas.microsoft.com/office/drawing/2014/main" id="{36364991-9EE4-4390-B43F-C732D4709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2" y="2678"/>
              <a:ext cx="48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/>
                <a:t>start_</a:t>
              </a:r>
            </a:p>
            <a:p>
              <a:r>
                <a:rPr lang="en-US" altLang="en-US" sz="2000"/>
                <a:t>timer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6" grpId="0" animBg="1"/>
      <p:bldP spid="4505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F53E4FDF-2F5E-42EA-AEFE-B42E9EE8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4ADAF4B-B2DD-42E4-9E41-4EA173B39AE8}" type="slidenum">
              <a:rPr lang="en-US" altLang="en-US" sz="1400">
                <a:latin typeface="Times New Roman" panose="02020603050405020304" pitchFamily="18" charset="0"/>
              </a:rPr>
              <a:pPr/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23967" name="Rectangle 31">
            <a:extLst>
              <a:ext uri="{FF2B5EF4-FFF2-40B4-BE49-F238E27FC236}">
                <a16:creationId xmlns:a16="http://schemas.microsoft.com/office/drawing/2014/main" id="{5B085128-5A2B-46BE-86A2-E08B24A96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9" y="1104900"/>
            <a:ext cx="2700337" cy="3011488"/>
          </a:xfrm>
          <a:prstGeom prst="rect">
            <a:avLst/>
          </a:prstGeom>
          <a:solidFill>
            <a:srgbClr val="FFFF6F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tr-TR" altLang="en-US"/>
          </a:p>
        </p:txBody>
      </p:sp>
      <p:sp>
        <p:nvSpPr>
          <p:cNvPr id="423966" name="Rectangle 30">
            <a:extLst>
              <a:ext uri="{FF2B5EF4-FFF2-40B4-BE49-F238E27FC236}">
                <a16:creationId xmlns:a16="http://schemas.microsoft.com/office/drawing/2014/main" id="{B3D15012-0293-4D48-A996-1DB859E83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4" y="4203701"/>
            <a:ext cx="2700337" cy="2282825"/>
          </a:xfrm>
          <a:prstGeom prst="rect">
            <a:avLst/>
          </a:prstGeom>
          <a:solidFill>
            <a:srgbClr val="FFFF6F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tr-TR" altLang="en-US"/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9C6A3D88-6818-44D2-91B8-32F838F91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ASM Chart</a:t>
            </a:r>
          </a:p>
        </p:txBody>
      </p:sp>
      <p:grpSp>
        <p:nvGrpSpPr>
          <p:cNvPr id="2" name="Group 35">
            <a:extLst>
              <a:ext uri="{FF2B5EF4-FFF2-40B4-BE49-F238E27FC236}">
                <a16:creationId xmlns:a16="http://schemas.microsoft.com/office/drawing/2014/main" id="{41F91346-FFDB-43FE-90C2-E92DEE5C8723}"/>
              </a:ext>
            </a:extLst>
          </p:cNvPr>
          <p:cNvGrpSpPr>
            <a:grpSpLocks/>
          </p:cNvGrpSpPr>
          <p:nvPr/>
        </p:nvGrpSpPr>
        <p:grpSpPr bwMode="auto">
          <a:xfrm>
            <a:off x="2852738" y="2390776"/>
            <a:ext cx="1103312" cy="855663"/>
            <a:chOff x="932" y="1506"/>
            <a:chExt cx="695" cy="539"/>
          </a:xfrm>
        </p:grpSpPr>
        <p:sp>
          <p:nvSpPr>
            <p:cNvPr id="20562" name="AutoShape 8">
              <a:extLst>
                <a:ext uri="{FF2B5EF4-FFF2-40B4-BE49-F238E27FC236}">
                  <a16:creationId xmlns:a16="http://schemas.microsoft.com/office/drawing/2014/main" id="{77128CDC-556E-4E52-8C1F-183AD404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1671"/>
              <a:ext cx="695" cy="374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car</a:t>
              </a:r>
            </a:p>
          </p:txBody>
        </p:sp>
        <p:sp>
          <p:nvSpPr>
            <p:cNvPr id="20563" name="Line 9">
              <a:extLst>
                <a:ext uri="{FF2B5EF4-FFF2-40B4-BE49-F238E27FC236}">
                  <a16:creationId xmlns:a16="http://schemas.microsoft.com/office/drawing/2014/main" id="{F017C444-56A1-4CEF-BEFE-BBB1A90AE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506"/>
              <a:ext cx="0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43">
            <a:extLst>
              <a:ext uri="{FF2B5EF4-FFF2-40B4-BE49-F238E27FC236}">
                <a16:creationId xmlns:a16="http://schemas.microsoft.com/office/drawing/2014/main" id="{B92F3C77-6F24-42CA-B12F-43BD8C6797DF}"/>
              </a:ext>
            </a:extLst>
          </p:cNvPr>
          <p:cNvGrpSpPr>
            <a:grpSpLocks/>
          </p:cNvGrpSpPr>
          <p:nvPr/>
        </p:nvGrpSpPr>
        <p:grpSpPr bwMode="auto">
          <a:xfrm>
            <a:off x="2505075" y="4044950"/>
            <a:ext cx="1785938" cy="1371600"/>
            <a:chOff x="713" y="2548"/>
            <a:chExt cx="1125" cy="864"/>
          </a:xfrm>
        </p:grpSpPr>
        <p:sp>
          <p:nvSpPr>
            <p:cNvPr id="20558" name="Oval 7">
              <a:extLst>
                <a:ext uri="{FF2B5EF4-FFF2-40B4-BE49-F238E27FC236}">
                  <a16:creationId xmlns:a16="http://schemas.microsoft.com/office/drawing/2014/main" id="{0233CB49-C269-4FB4-B65C-A810198B5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2632"/>
              <a:ext cx="238" cy="23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R</a:t>
              </a:r>
            </a:p>
          </p:txBody>
        </p:sp>
        <p:grpSp>
          <p:nvGrpSpPr>
            <p:cNvPr id="20559" name="Group 38">
              <a:extLst>
                <a:ext uri="{FF2B5EF4-FFF2-40B4-BE49-F238E27FC236}">
                  <a16:creationId xmlns:a16="http://schemas.microsoft.com/office/drawing/2014/main" id="{617FAC11-A7EE-4B92-949B-E35CB5D3D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" y="2548"/>
              <a:ext cx="1125" cy="864"/>
              <a:chOff x="713" y="2548"/>
              <a:chExt cx="1125" cy="864"/>
            </a:xfrm>
          </p:grpSpPr>
          <p:sp>
            <p:nvSpPr>
              <p:cNvPr id="20560" name="AutoShape 6">
                <a:extLst>
                  <a:ext uri="{FF2B5EF4-FFF2-40B4-BE49-F238E27FC236}">
                    <a16:creationId xmlns:a16="http://schemas.microsoft.com/office/drawing/2014/main" id="{AEC5CDA4-F9BB-4869-9AF2-77CD1E3B8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" y="2900"/>
                <a:ext cx="1125" cy="512"/>
              </a:xfrm>
              <a:prstGeom prst="flowChartProcess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solidFill>
                      <a:schemeClr val="bg1"/>
                    </a:solidFill>
                  </a:rPr>
                  <a:t>MINOR</a:t>
                </a:r>
              </a:p>
            </p:txBody>
          </p:sp>
          <p:sp>
            <p:nvSpPr>
              <p:cNvPr id="20561" name="Line 13">
                <a:extLst>
                  <a:ext uri="{FF2B5EF4-FFF2-40B4-BE49-F238E27FC236}">
                    <a16:creationId xmlns:a16="http://schemas.microsoft.com/office/drawing/2014/main" id="{1BED7C08-43E5-4D68-89B8-D477D7513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0" y="2548"/>
                <a:ext cx="0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5" name="Group 34">
            <a:extLst>
              <a:ext uri="{FF2B5EF4-FFF2-40B4-BE49-F238E27FC236}">
                <a16:creationId xmlns:a16="http://schemas.microsoft.com/office/drawing/2014/main" id="{6488E0F6-54CB-4809-909A-2E1E3FB8533A}"/>
              </a:ext>
            </a:extLst>
          </p:cNvPr>
          <p:cNvGrpSpPr>
            <a:grpSpLocks/>
          </p:cNvGrpSpPr>
          <p:nvPr/>
        </p:nvGrpSpPr>
        <p:grpSpPr bwMode="auto">
          <a:xfrm>
            <a:off x="2505075" y="990601"/>
            <a:ext cx="1785938" cy="1400175"/>
            <a:chOff x="713" y="624"/>
            <a:chExt cx="1125" cy="882"/>
          </a:xfrm>
        </p:grpSpPr>
        <p:sp>
          <p:nvSpPr>
            <p:cNvPr id="20555" name="AutoShape 4">
              <a:extLst>
                <a:ext uri="{FF2B5EF4-FFF2-40B4-BE49-F238E27FC236}">
                  <a16:creationId xmlns:a16="http://schemas.microsoft.com/office/drawing/2014/main" id="{252C28ED-3ACF-4E93-BD5E-420159BC4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994"/>
              <a:ext cx="1125" cy="512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tr-TR" altLang="en-US" sz="1800">
                <a:solidFill>
                  <a:schemeClr val="bg1"/>
                </a:solidFill>
              </a:endParaRPr>
            </a:p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MAJOR </a:t>
              </a:r>
              <a:br>
                <a:rPr lang="en-US" altLang="en-US" sz="1800">
                  <a:solidFill>
                    <a:schemeClr val="bg1"/>
                  </a:solidFill>
                </a:rPr>
              </a:br>
              <a:endParaRPr lang="en-US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20556" name="Oval 5">
              <a:extLst>
                <a:ext uri="{FF2B5EF4-FFF2-40B4-BE49-F238E27FC236}">
                  <a16:creationId xmlns:a16="http://schemas.microsoft.com/office/drawing/2014/main" id="{2BBA340C-E1F5-428B-BE13-5DBFED317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709"/>
              <a:ext cx="238" cy="23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20557" name="Line 18">
              <a:extLst>
                <a:ext uri="{FF2B5EF4-FFF2-40B4-BE49-F238E27FC236}">
                  <a16:creationId xmlns:a16="http://schemas.microsoft.com/office/drawing/2014/main" id="{D5ACA869-0B40-4261-9616-A813A2AA8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624"/>
              <a:ext cx="0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36">
            <a:extLst>
              <a:ext uri="{FF2B5EF4-FFF2-40B4-BE49-F238E27FC236}">
                <a16:creationId xmlns:a16="http://schemas.microsoft.com/office/drawing/2014/main" id="{91E152AE-1EE2-4291-91C4-5234C153C260}"/>
              </a:ext>
            </a:extLst>
          </p:cNvPr>
          <p:cNvGrpSpPr>
            <a:grpSpLocks/>
          </p:cNvGrpSpPr>
          <p:nvPr/>
        </p:nvGrpSpPr>
        <p:grpSpPr bwMode="auto">
          <a:xfrm>
            <a:off x="3405188" y="990600"/>
            <a:ext cx="1524000" cy="1955800"/>
            <a:chOff x="1280" y="624"/>
            <a:chExt cx="960" cy="1232"/>
          </a:xfrm>
        </p:grpSpPr>
        <p:sp>
          <p:nvSpPr>
            <p:cNvPr id="20551" name="Line 22">
              <a:extLst>
                <a:ext uri="{FF2B5EF4-FFF2-40B4-BE49-F238E27FC236}">
                  <a16:creationId xmlns:a16="http://schemas.microsoft.com/office/drawing/2014/main" id="{184DAB7B-51D5-4DDF-B0B3-7A6646085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" y="1856"/>
              <a:ext cx="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52" name="Line 23">
              <a:extLst>
                <a:ext uri="{FF2B5EF4-FFF2-40B4-BE49-F238E27FC236}">
                  <a16:creationId xmlns:a16="http://schemas.microsoft.com/office/drawing/2014/main" id="{D4D0AD8F-AFDA-49BB-8D21-A866F5550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0" y="624"/>
              <a:ext cx="0" cy="1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53" name="Line 24">
              <a:extLst>
                <a:ext uri="{FF2B5EF4-FFF2-40B4-BE49-F238E27FC236}">
                  <a16:creationId xmlns:a16="http://schemas.microsoft.com/office/drawing/2014/main" id="{5A872C4F-6A56-4520-BFA5-567CA5642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0" y="62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54" name="Rectangle 25">
              <a:extLst>
                <a:ext uri="{FF2B5EF4-FFF2-40B4-BE49-F238E27FC236}">
                  <a16:creationId xmlns:a16="http://schemas.microsoft.com/office/drawing/2014/main" id="{47C11FE9-B9BD-416A-B1DC-3543531B8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162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0</a:t>
              </a:r>
            </a:p>
          </p:txBody>
        </p:sp>
      </p:grpSp>
      <p:grpSp>
        <p:nvGrpSpPr>
          <p:cNvPr id="7" name="Group 40">
            <a:extLst>
              <a:ext uri="{FF2B5EF4-FFF2-40B4-BE49-F238E27FC236}">
                <a16:creationId xmlns:a16="http://schemas.microsoft.com/office/drawing/2014/main" id="{3BD88148-DC73-4A37-82C8-2866ED4DD9FD}"/>
              </a:ext>
            </a:extLst>
          </p:cNvPr>
          <p:cNvGrpSpPr>
            <a:grpSpLocks/>
          </p:cNvGrpSpPr>
          <p:nvPr/>
        </p:nvGrpSpPr>
        <p:grpSpPr bwMode="auto">
          <a:xfrm>
            <a:off x="3405188" y="4260850"/>
            <a:ext cx="1524000" cy="1835150"/>
            <a:chOff x="1280" y="2684"/>
            <a:chExt cx="960" cy="1156"/>
          </a:xfrm>
        </p:grpSpPr>
        <p:sp>
          <p:nvSpPr>
            <p:cNvPr id="20547" name="Line 19">
              <a:extLst>
                <a:ext uri="{FF2B5EF4-FFF2-40B4-BE49-F238E27FC236}">
                  <a16:creationId xmlns:a16="http://schemas.microsoft.com/office/drawing/2014/main" id="{CC45807D-60FC-43C5-B6CF-95404013B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" y="3840"/>
              <a:ext cx="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48" name="Line 20">
              <a:extLst>
                <a:ext uri="{FF2B5EF4-FFF2-40B4-BE49-F238E27FC236}">
                  <a16:creationId xmlns:a16="http://schemas.microsoft.com/office/drawing/2014/main" id="{4FA01A2C-B693-4EA3-BDDD-CCD97914A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0" y="268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49" name="Line 21">
              <a:extLst>
                <a:ext uri="{FF2B5EF4-FFF2-40B4-BE49-F238E27FC236}">
                  <a16:creationId xmlns:a16="http://schemas.microsoft.com/office/drawing/2014/main" id="{B9BF3039-528E-4C69-A5FF-3122D2F42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0" y="268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50" name="Rectangle 26">
              <a:extLst>
                <a:ext uri="{FF2B5EF4-FFF2-40B4-BE49-F238E27FC236}">
                  <a16:creationId xmlns:a16="http://schemas.microsoft.com/office/drawing/2014/main" id="{22177044-2366-4B57-BE61-59DC42AF9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" y="360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0</a:t>
              </a:r>
            </a:p>
          </p:txBody>
        </p:sp>
      </p:grpSp>
      <p:grpSp>
        <p:nvGrpSpPr>
          <p:cNvPr id="8" name="Group 44">
            <a:extLst>
              <a:ext uri="{FF2B5EF4-FFF2-40B4-BE49-F238E27FC236}">
                <a16:creationId xmlns:a16="http://schemas.microsoft.com/office/drawing/2014/main" id="{ABBDF70F-47DB-45C1-B242-969FDB7E6CE2}"/>
              </a:ext>
            </a:extLst>
          </p:cNvPr>
          <p:cNvGrpSpPr>
            <a:grpSpLocks/>
          </p:cNvGrpSpPr>
          <p:nvPr/>
        </p:nvGrpSpPr>
        <p:grpSpPr bwMode="auto">
          <a:xfrm>
            <a:off x="2452689" y="3194050"/>
            <a:ext cx="1906587" cy="850900"/>
            <a:chOff x="680" y="2012"/>
            <a:chExt cx="1201" cy="536"/>
          </a:xfrm>
        </p:grpSpPr>
        <p:sp>
          <p:nvSpPr>
            <p:cNvPr id="20542" name="AutoShape 10">
              <a:extLst>
                <a:ext uri="{FF2B5EF4-FFF2-40B4-BE49-F238E27FC236}">
                  <a16:creationId xmlns:a16="http://schemas.microsoft.com/office/drawing/2014/main" id="{97216653-8C1B-43A2-A393-92A01DC21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2247"/>
              <a:ext cx="1201" cy="301"/>
            </a:xfrm>
            <a:prstGeom prst="flowChartAlternateProcess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tr-TR" altLang="en-US" sz="1800"/>
            </a:p>
          </p:txBody>
        </p:sp>
        <p:grpSp>
          <p:nvGrpSpPr>
            <p:cNvPr id="20543" name="Group 37">
              <a:extLst>
                <a:ext uri="{FF2B5EF4-FFF2-40B4-BE49-F238E27FC236}">
                  <a16:creationId xmlns:a16="http://schemas.microsoft.com/office/drawing/2014/main" id="{7C561685-680A-4991-B72A-A5E1987DC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5" y="2012"/>
              <a:ext cx="923" cy="509"/>
              <a:chOff x="835" y="2012"/>
              <a:chExt cx="923" cy="509"/>
            </a:xfrm>
          </p:grpSpPr>
          <p:sp>
            <p:nvSpPr>
              <p:cNvPr id="20544" name="Text Box 11">
                <a:extLst>
                  <a:ext uri="{FF2B5EF4-FFF2-40B4-BE49-F238E27FC236}">
                    <a16:creationId xmlns:a16="http://schemas.microsoft.com/office/drawing/2014/main" id="{0EF45888-3099-4436-9C9A-7B003ED7F9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5" y="2290"/>
                <a:ext cx="9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solidFill>
                      <a:schemeClr val="bg1"/>
                    </a:solidFill>
                  </a:rPr>
                  <a:t>start_timer</a:t>
                </a:r>
              </a:p>
            </p:txBody>
          </p:sp>
          <p:sp>
            <p:nvSpPr>
              <p:cNvPr id="20545" name="Line 12">
                <a:extLst>
                  <a:ext uri="{FF2B5EF4-FFF2-40B4-BE49-F238E27FC236}">
                    <a16:creationId xmlns:a16="http://schemas.microsoft.com/office/drawing/2014/main" id="{FFAA3091-5BAA-4B19-876D-63ED05EDD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0" y="2045"/>
                <a:ext cx="0" cy="2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546" name="Rectangle 27">
                <a:extLst>
                  <a:ext uri="{FF2B5EF4-FFF2-40B4-BE49-F238E27FC236}">
                    <a16:creationId xmlns:a16="http://schemas.microsoft.com/office/drawing/2014/main" id="{0DB58A5A-6BA4-4FA2-8FA3-A9CE2C3F3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012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1</a:t>
                </a:r>
              </a:p>
            </p:txBody>
          </p:sp>
        </p:grpSp>
      </p:grpSp>
      <p:grpSp>
        <p:nvGrpSpPr>
          <p:cNvPr id="10" name="Group 41">
            <a:extLst>
              <a:ext uri="{FF2B5EF4-FFF2-40B4-BE49-F238E27FC236}">
                <a16:creationId xmlns:a16="http://schemas.microsoft.com/office/drawing/2014/main" id="{CC76C9E9-5248-4061-95DB-B17A45B39F30}"/>
              </a:ext>
            </a:extLst>
          </p:cNvPr>
          <p:cNvGrpSpPr>
            <a:grpSpLocks/>
          </p:cNvGrpSpPr>
          <p:nvPr/>
        </p:nvGrpSpPr>
        <p:grpSpPr bwMode="auto">
          <a:xfrm>
            <a:off x="1677988" y="990600"/>
            <a:ext cx="1727200" cy="5105400"/>
            <a:chOff x="192" y="624"/>
            <a:chExt cx="1088" cy="3216"/>
          </a:xfrm>
        </p:grpSpPr>
        <p:sp>
          <p:nvSpPr>
            <p:cNvPr id="20538" name="Line 15">
              <a:extLst>
                <a:ext uri="{FF2B5EF4-FFF2-40B4-BE49-F238E27FC236}">
                  <a16:creationId xmlns:a16="http://schemas.microsoft.com/office/drawing/2014/main" id="{F36D7221-AD13-46F6-95F0-A7EE9E8D1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3840"/>
              <a:ext cx="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39" name="Line 16">
              <a:extLst>
                <a:ext uri="{FF2B5EF4-FFF2-40B4-BE49-F238E27FC236}">
                  <a16:creationId xmlns:a16="http://schemas.microsoft.com/office/drawing/2014/main" id="{BD5A9304-866E-48A9-AF42-C9D0AC51AE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" y="624"/>
              <a:ext cx="0" cy="3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40" name="Line 17">
              <a:extLst>
                <a:ext uri="{FF2B5EF4-FFF2-40B4-BE49-F238E27FC236}">
                  <a16:creationId xmlns:a16="http://schemas.microsoft.com/office/drawing/2014/main" id="{A750FAAF-4946-48C6-9F55-B0E8DA04B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6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41" name="Rectangle 28">
              <a:extLst>
                <a:ext uri="{FF2B5EF4-FFF2-40B4-BE49-F238E27FC236}">
                  <a16:creationId xmlns:a16="http://schemas.microsoft.com/office/drawing/2014/main" id="{4164D6CE-F458-4032-B17D-064C9AA63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3605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</a:t>
              </a:r>
            </a:p>
          </p:txBody>
        </p:sp>
      </p:grpSp>
      <p:grpSp>
        <p:nvGrpSpPr>
          <p:cNvPr id="11" name="Group 39">
            <a:extLst>
              <a:ext uri="{FF2B5EF4-FFF2-40B4-BE49-F238E27FC236}">
                <a16:creationId xmlns:a16="http://schemas.microsoft.com/office/drawing/2014/main" id="{DA33944E-478D-4172-B788-8BBD70A3DA2F}"/>
              </a:ext>
            </a:extLst>
          </p:cNvPr>
          <p:cNvGrpSpPr>
            <a:grpSpLocks/>
          </p:cNvGrpSpPr>
          <p:nvPr/>
        </p:nvGrpSpPr>
        <p:grpSpPr bwMode="auto">
          <a:xfrm>
            <a:off x="2852738" y="5416550"/>
            <a:ext cx="1103312" cy="979488"/>
            <a:chOff x="932" y="3412"/>
            <a:chExt cx="695" cy="617"/>
          </a:xfrm>
        </p:grpSpPr>
        <p:sp>
          <p:nvSpPr>
            <p:cNvPr id="20536" name="AutoShape 14">
              <a:extLst>
                <a:ext uri="{FF2B5EF4-FFF2-40B4-BE49-F238E27FC236}">
                  <a16:creationId xmlns:a16="http://schemas.microsoft.com/office/drawing/2014/main" id="{341125A0-6418-4A0D-A871-806BB49A0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3655"/>
              <a:ext cx="695" cy="374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timed</a:t>
              </a:r>
            </a:p>
          </p:txBody>
        </p:sp>
        <p:sp>
          <p:nvSpPr>
            <p:cNvPr id="20537" name="Line 29">
              <a:extLst>
                <a:ext uri="{FF2B5EF4-FFF2-40B4-BE49-F238E27FC236}">
                  <a16:creationId xmlns:a16="http://schemas.microsoft.com/office/drawing/2014/main" id="{701D8D58-0F8A-4580-9FC0-B7CB6C871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341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" name="Group 42">
            <a:extLst>
              <a:ext uri="{FF2B5EF4-FFF2-40B4-BE49-F238E27FC236}">
                <a16:creationId xmlns:a16="http://schemas.microsoft.com/office/drawing/2014/main" id="{DD776BF5-FA5D-4515-A853-F66255398CC9}"/>
              </a:ext>
            </a:extLst>
          </p:cNvPr>
          <p:cNvGrpSpPr>
            <a:grpSpLocks/>
          </p:cNvGrpSpPr>
          <p:nvPr/>
        </p:nvGrpSpPr>
        <p:grpSpPr bwMode="auto">
          <a:xfrm>
            <a:off x="4156076" y="3424238"/>
            <a:ext cx="2265363" cy="1384300"/>
            <a:chOff x="1794" y="2149"/>
            <a:chExt cx="1427" cy="873"/>
          </a:xfrm>
        </p:grpSpPr>
        <p:sp>
          <p:nvSpPr>
            <p:cNvPr id="20534" name="Freeform 32">
              <a:extLst>
                <a:ext uri="{FF2B5EF4-FFF2-40B4-BE49-F238E27FC236}">
                  <a16:creationId xmlns:a16="http://schemas.microsoft.com/office/drawing/2014/main" id="{704EFB59-DD0B-4037-8832-1DECDA1BF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2149"/>
              <a:ext cx="1070" cy="554"/>
            </a:xfrm>
            <a:custGeom>
              <a:avLst/>
              <a:gdLst>
                <a:gd name="T0" fmla="*/ 0 w 1070"/>
                <a:gd name="T1" fmla="*/ 0 h 554"/>
                <a:gd name="T2" fmla="*/ 503 w 1070"/>
                <a:gd name="T3" fmla="*/ 109 h 554"/>
                <a:gd name="T4" fmla="*/ 640 w 1070"/>
                <a:gd name="T5" fmla="*/ 484 h 554"/>
                <a:gd name="T6" fmla="*/ 1070 w 1070"/>
                <a:gd name="T7" fmla="*/ 530 h 5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0"/>
                <a:gd name="T13" fmla="*/ 0 h 554"/>
                <a:gd name="T14" fmla="*/ 1070 w 1070"/>
                <a:gd name="T15" fmla="*/ 554 h 5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0" h="554">
                  <a:moveTo>
                    <a:pt x="0" y="0"/>
                  </a:moveTo>
                  <a:cubicBezTo>
                    <a:pt x="198" y="14"/>
                    <a:pt x="396" y="28"/>
                    <a:pt x="503" y="109"/>
                  </a:cubicBezTo>
                  <a:cubicBezTo>
                    <a:pt x="610" y="190"/>
                    <a:pt x="546" y="414"/>
                    <a:pt x="640" y="484"/>
                  </a:cubicBezTo>
                  <a:cubicBezTo>
                    <a:pt x="734" y="554"/>
                    <a:pt x="902" y="542"/>
                    <a:pt x="1070" y="53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tr-TR" altLang="en-US"/>
            </a:p>
          </p:txBody>
        </p:sp>
        <p:sp>
          <p:nvSpPr>
            <p:cNvPr id="20535" name="Rectangle 33">
              <a:extLst>
                <a:ext uri="{FF2B5EF4-FFF2-40B4-BE49-F238E27FC236}">
                  <a16:creationId xmlns:a16="http://schemas.microsoft.com/office/drawing/2014/main" id="{455BF0CA-78ED-40A0-995C-A48C770A4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2772"/>
              <a:ext cx="9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ASM Block</a:t>
              </a:r>
            </a:p>
          </p:txBody>
        </p:sp>
      </p:grpSp>
      <p:grpSp>
        <p:nvGrpSpPr>
          <p:cNvPr id="20495" name="Group 84">
            <a:extLst>
              <a:ext uri="{FF2B5EF4-FFF2-40B4-BE49-F238E27FC236}">
                <a16:creationId xmlns:a16="http://schemas.microsoft.com/office/drawing/2014/main" id="{E59BE211-DDA8-47E1-B60E-F22F7499ECDB}"/>
              </a:ext>
            </a:extLst>
          </p:cNvPr>
          <p:cNvGrpSpPr>
            <a:grpSpLocks/>
          </p:cNvGrpSpPr>
          <p:nvPr/>
        </p:nvGrpSpPr>
        <p:grpSpPr bwMode="auto">
          <a:xfrm>
            <a:off x="6108701" y="950913"/>
            <a:ext cx="4321175" cy="2622550"/>
            <a:chOff x="358775" y="1628776"/>
            <a:chExt cx="7993079" cy="4787902"/>
          </a:xfrm>
        </p:grpSpPr>
        <p:grpSp>
          <p:nvGrpSpPr>
            <p:cNvPr id="20497" name="Group 76">
              <a:extLst>
                <a:ext uri="{FF2B5EF4-FFF2-40B4-BE49-F238E27FC236}">
                  <a16:creationId xmlns:a16="http://schemas.microsoft.com/office/drawing/2014/main" id="{FFA824B1-4C98-47E5-BFB9-3611518583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675" y="1628776"/>
              <a:ext cx="4824413" cy="4787902"/>
              <a:chOff x="1882" y="1026"/>
              <a:chExt cx="3039" cy="3016"/>
            </a:xfrm>
          </p:grpSpPr>
          <p:grpSp>
            <p:nvGrpSpPr>
              <p:cNvPr id="20530" name="Group 69">
                <a:extLst>
                  <a:ext uri="{FF2B5EF4-FFF2-40B4-BE49-F238E27FC236}">
                    <a16:creationId xmlns:a16="http://schemas.microsoft.com/office/drawing/2014/main" id="{6D34FDA1-DC02-4019-B70D-D377683BAA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2" y="1026"/>
                <a:ext cx="3039" cy="3016"/>
                <a:chOff x="1882" y="1026"/>
                <a:chExt cx="3039" cy="3016"/>
              </a:xfrm>
            </p:grpSpPr>
            <p:sp>
              <p:nvSpPr>
                <p:cNvPr id="20532" name="Rectangle 68">
                  <a:extLst>
                    <a:ext uri="{FF2B5EF4-FFF2-40B4-BE49-F238E27FC236}">
                      <a16:creationId xmlns:a16="http://schemas.microsoft.com/office/drawing/2014/main" id="{EEA07618-876C-43D9-BB33-8459565280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2" y="3045"/>
                  <a:ext cx="1884" cy="997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tr-TR" altLang="en-US" sz="1200"/>
                </a:p>
              </p:txBody>
            </p:sp>
            <p:sp>
              <p:nvSpPr>
                <p:cNvPr id="20533" name="Rectangle 67">
                  <a:extLst>
                    <a:ext uri="{FF2B5EF4-FFF2-40B4-BE49-F238E27FC236}">
                      <a16:creationId xmlns:a16="http://schemas.microsoft.com/office/drawing/2014/main" id="{4433BA2E-1CF2-40D8-93D6-AF925161F5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6" y="1026"/>
                  <a:ext cx="1155" cy="3016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tr-TR" altLang="en-US" sz="1200"/>
                </a:p>
              </p:txBody>
            </p:sp>
          </p:grpSp>
          <p:sp>
            <p:nvSpPr>
              <p:cNvPr id="20531" name="Text Box 70">
                <a:extLst>
                  <a:ext uri="{FF2B5EF4-FFF2-40B4-BE49-F238E27FC236}">
                    <a16:creationId xmlns:a16="http://schemas.microsoft.com/office/drawing/2014/main" id="{B530D006-7C4C-4443-BA27-6B8CCEF0CE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6" y="3703"/>
                <a:ext cx="985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200"/>
                  <a:t>Datapath</a:t>
                </a:r>
              </a:p>
            </p:txBody>
          </p:sp>
        </p:grpSp>
        <p:sp>
          <p:nvSpPr>
            <p:cNvPr id="20498" name="Rectangle 6">
              <a:extLst>
                <a:ext uri="{FF2B5EF4-FFF2-40B4-BE49-F238E27FC236}">
                  <a16:creationId xmlns:a16="http://schemas.microsoft.com/office/drawing/2014/main" id="{C2B3C675-2970-47EA-8782-94CD16429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7063" y="2636838"/>
              <a:ext cx="1692275" cy="151288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Control</a:t>
              </a:r>
            </a:p>
          </p:txBody>
        </p:sp>
        <p:grpSp>
          <p:nvGrpSpPr>
            <p:cNvPr id="20499" name="Group 63">
              <a:extLst>
                <a:ext uri="{FF2B5EF4-FFF2-40B4-BE49-F238E27FC236}">
                  <a16:creationId xmlns:a16="http://schemas.microsoft.com/office/drawing/2014/main" id="{D90AA36B-B88E-436B-B3CE-F117F3B32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775" y="2636838"/>
              <a:ext cx="2808288" cy="1512887"/>
              <a:chOff x="226" y="1661"/>
              <a:chExt cx="1769" cy="953"/>
            </a:xfrm>
          </p:grpSpPr>
          <p:sp>
            <p:nvSpPr>
              <p:cNvPr id="20527" name="Rectangle 4">
                <a:extLst>
                  <a:ext uri="{FF2B5EF4-FFF2-40B4-BE49-F238E27FC236}">
                    <a16:creationId xmlns:a16="http://schemas.microsoft.com/office/drawing/2014/main" id="{5A89F23D-08CC-4602-9A36-F09639FA9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" y="1661"/>
                <a:ext cx="1066" cy="953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1200">
                    <a:solidFill>
                      <a:schemeClr val="bg1"/>
                    </a:solidFill>
                  </a:rPr>
                  <a:t>Sensor</a:t>
                </a:r>
              </a:p>
            </p:txBody>
          </p:sp>
          <p:sp>
            <p:nvSpPr>
              <p:cNvPr id="20528" name="Line 11">
                <a:extLst>
                  <a:ext uri="{FF2B5EF4-FFF2-40B4-BE49-F238E27FC236}">
                    <a16:creationId xmlns:a16="http://schemas.microsoft.com/office/drawing/2014/main" id="{07F651CF-7573-43A4-9615-8AF264E92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137"/>
                <a:ext cx="70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529" name="Text Box 12">
                <a:extLst>
                  <a:ext uri="{FF2B5EF4-FFF2-40B4-BE49-F238E27FC236}">
                    <a16:creationId xmlns:a16="http://schemas.microsoft.com/office/drawing/2014/main" id="{8B988870-4D1F-4505-8C54-F85C75B71A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8" y="1849"/>
                <a:ext cx="484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200"/>
                  <a:t>car</a:t>
                </a:r>
              </a:p>
            </p:txBody>
          </p:sp>
        </p:grpSp>
        <p:sp>
          <p:nvSpPr>
            <p:cNvPr id="20500" name="Rectangle 7">
              <a:extLst>
                <a:ext uri="{FF2B5EF4-FFF2-40B4-BE49-F238E27FC236}">
                  <a16:creationId xmlns:a16="http://schemas.microsoft.com/office/drawing/2014/main" id="{397B958C-4801-440F-85E3-0340D2E8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963" y="5013325"/>
              <a:ext cx="1296987" cy="1223963"/>
            </a:xfrm>
            <a:prstGeom prst="rect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Counter</a:t>
              </a:r>
            </a:p>
          </p:txBody>
        </p:sp>
        <p:sp>
          <p:nvSpPr>
            <p:cNvPr id="20501" name="Line 13">
              <a:extLst>
                <a:ext uri="{FF2B5EF4-FFF2-40B4-BE49-F238E27FC236}">
                  <a16:creationId xmlns:a16="http://schemas.microsoft.com/office/drawing/2014/main" id="{813FF51D-A4E9-453E-A2C2-72AA294F61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538" y="4149725"/>
              <a:ext cx="0" cy="86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0502" name="Group 65">
              <a:extLst>
                <a:ext uri="{FF2B5EF4-FFF2-40B4-BE49-F238E27FC236}">
                  <a16:creationId xmlns:a16="http://schemas.microsoft.com/office/drawing/2014/main" id="{81D9EAC2-2B26-4439-B02B-EE8F25BF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92665" y="1917700"/>
              <a:ext cx="2514601" cy="2916238"/>
              <a:chOff x="3019" y="1208"/>
              <a:chExt cx="1584" cy="1837"/>
            </a:xfrm>
          </p:grpSpPr>
          <p:sp>
            <p:nvSpPr>
              <p:cNvPr id="20517" name="Rectangle 8">
                <a:extLst>
                  <a:ext uri="{FF2B5EF4-FFF2-40B4-BE49-F238E27FC236}">
                    <a16:creationId xmlns:a16="http://schemas.microsoft.com/office/drawing/2014/main" id="{4E81AA01-D7BD-451A-A731-78A24692A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208"/>
                <a:ext cx="771" cy="81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1200"/>
                  <a:t>MAJOR</a:t>
                </a:r>
              </a:p>
            </p:txBody>
          </p:sp>
          <p:sp>
            <p:nvSpPr>
              <p:cNvPr id="20518" name="Rectangle 10">
                <a:extLst>
                  <a:ext uri="{FF2B5EF4-FFF2-40B4-BE49-F238E27FC236}">
                    <a16:creationId xmlns:a16="http://schemas.microsoft.com/office/drawing/2014/main" id="{9C4EB157-03EE-4C79-93E0-5495F1581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2229"/>
                <a:ext cx="771" cy="81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1200"/>
                  <a:t>MINOR</a:t>
                </a:r>
              </a:p>
            </p:txBody>
          </p:sp>
          <p:sp>
            <p:nvSpPr>
              <p:cNvPr id="20519" name="Line 15">
                <a:extLst>
                  <a:ext uri="{FF2B5EF4-FFF2-40B4-BE49-F238E27FC236}">
                    <a16:creationId xmlns:a16="http://schemas.microsoft.com/office/drawing/2014/main" id="{DC8FAA2D-64B3-4D06-B9EF-A6CF809E7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1933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520" name="Line 16">
                <a:extLst>
                  <a:ext uri="{FF2B5EF4-FFF2-40B4-BE49-F238E27FC236}">
                    <a16:creationId xmlns:a16="http://schemas.microsoft.com/office/drawing/2014/main" id="{F1B8FCF9-1B94-4727-BB5C-8A5001FAC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6" y="1661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521" name="Line 17">
                <a:extLst>
                  <a:ext uri="{FF2B5EF4-FFF2-40B4-BE49-F238E27FC236}">
                    <a16:creationId xmlns:a16="http://schemas.microsoft.com/office/drawing/2014/main" id="{EF595E9A-3533-4DE3-81E2-70F337252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6" y="1661"/>
                <a:ext cx="4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522" name="Line 18">
                <a:extLst>
                  <a:ext uri="{FF2B5EF4-FFF2-40B4-BE49-F238E27FC236}">
                    <a16:creationId xmlns:a16="http://schemas.microsoft.com/office/drawing/2014/main" id="{D208B26C-950D-4289-9174-BE824E629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29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523" name="Line 19">
                <a:extLst>
                  <a:ext uri="{FF2B5EF4-FFF2-40B4-BE49-F238E27FC236}">
                    <a16:creationId xmlns:a16="http://schemas.microsoft.com/office/drawing/2014/main" id="{DF69DEB2-7274-4CCF-87BD-BED9230FA6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4" y="2296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524" name="Line 20">
                <a:extLst>
                  <a:ext uri="{FF2B5EF4-FFF2-40B4-BE49-F238E27FC236}">
                    <a16:creationId xmlns:a16="http://schemas.microsoft.com/office/drawing/2014/main" id="{B16DD7A1-3E21-44ED-8D6D-2FC872037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4" y="2568"/>
                <a:ext cx="4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525" name="Text Box 21">
                <a:extLst>
                  <a:ext uri="{FF2B5EF4-FFF2-40B4-BE49-F238E27FC236}">
                    <a16:creationId xmlns:a16="http://schemas.microsoft.com/office/drawing/2014/main" id="{8CFEE998-3B6A-4FB2-8937-A8A67F2610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9" y="1314"/>
                <a:ext cx="880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tr-TR" altLang="en-US" sz="1200"/>
                  <a:t>MAJOR</a:t>
                </a:r>
                <a:endParaRPr lang="en-US" altLang="en-US" sz="1200"/>
              </a:p>
            </p:txBody>
          </p:sp>
          <p:sp>
            <p:nvSpPr>
              <p:cNvPr id="20526" name="Text Box 22">
                <a:extLst>
                  <a:ext uri="{FF2B5EF4-FFF2-40B4-BE49-F238E27FC236}">
                    <a16:creationId xmlns:a16="http://schemas.microsoft.com/office/drawing/2014/main" id="{3D5CA659-0E00-4565-8CC5-C994FBD4F9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9" y="2004"/>
                <a:ext cx="871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tr-TR" altLang="en-US" sz="1200"/>
                  <a:t>MINOR</a:t>
                </a:r>
                <a:endParaRPr lang="en-US" altLang="en-US" sz="1200"/>
              </a:p>
            </p:txBody>
          </p:sp>
        </p:grpSp>
        <p:grpSp>
          <p:nvGrpSpPr>
            <p:cNvPr id="20503" name="Group 66">
              <a:extLst>
                <a:ext uri="{FF2B5EF4-FFF2-40B4-BE49-F238E27FC236}">
                  <a16:creationId xmlns:a16="http://schemas.microsoft.com/office/drawing/2014/main" id="{250CAA49-C4DC-423F-BEDD-A6F2B8143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7277" y="2179640"/>
              <a:ext cx="1044577" cy="2270127"/>
              <a:chOff x="4603" y="1373"/>
              <a:chExt cx="658" cy="1430"/>
            </a:xfrm>
          </p:grpSpPr>
          <p:grpSp>
            <p:nvGrpSpPr>
              <p:cNvPr id="20507" name="Group 40">
                <a:extLst>
                  <a:ext uri="{FF2B5EF4-FFF2-40B4-BE49-F238E27FC236}">
                    <a16:creationId xmlns:a16="http://schemas.microsoft.com/office/drawing/2014/main" id="{974F27DA-3780-486A-AC2F-B9DEFDAD00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4980" y="1473"/>
                <a:ext cx="381" cy="181"/>
                <a:chOff x="2889" y="2734"/>
                <a:chExt cx="439" cy="226"/>
              </a:xfrm>
            </p:grpSpPr>
            <p:sp>
              <p:nvSpPr>
                <p:cNvPr id="20514" name="Rectangle 41">
                  <a:extLst>
                    <a:ext uri="{FF2B5EF4-FFF2-40B4-BE49-F238E27FC236}">
                      <a16:creationId xmlns:a16="http://schemas.microsoft.com/office/drawing/2014/main" id="{63CC110A-8636-4B74-8C9D-24D479B669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9" y="2734"/>
                  <a:ext cx="439" cy="22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tr-TR" altLang="en-US" sz="1200"/>
                </a:p>
              </p:txBody>
            </p:sp>
            <p:sp>
              <p:nvSpPr>
                <p:cNvPr id="20515" name="Oval 42">
                  <a:extLst>
                    <a:ext uri="{FF2B5EF4-FFF2-40B4-BE49-F238E27FC236}">
                      <a16:creationId xmlns:a16="http://schemas.microsoft.com/office/drawing/2014/main" id="{CF63ADEF-0854-41B3-BB6A-74B8846D82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9" y="2766"/>
                  <a:ext cx="174" cy="17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tr-TR" altLang="en-US" sz="1200"/>
                </a:p>
              </p:txBody>
            </p:sp>
            <p:sp>
              <p:nvSpPr>
                <p:cNvPr id="20516" name="Oval 43">
                  <a:extLst>
                    <a:ext uri="{FF2B5EF4-FFF2-40B4-BE49-F238E27FC236}">
                      <a16:creationId xmlns:a16="http://schemas.microsoft.com/office/drawing/2014/main" id="{6E77EE31-6186-426B-BD84-466D5B3ADD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4" y="2763"/>
                  <a:ext cx="174" cy="17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tr-TR" altLang="en-US" sz="1200"/>
                </a:p>
              </p:txBody>
            </p:sp>
          </p:grpSp>
          <p:sp>
            <p:nvSpPr>
              <p:cNvPr id="20508" name="Line 57">
                <a:extLst>
                  <a:ext uri="{FF2B5EF4-FFF2-40B4-BE49-F238E27FC236}">
                    <a16:creationId xmlns:a16="http://schemas.microsoft.com/office/drawing/2014/main" id="{B5D9728B-800D-439F-B034-77CD54347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3" y="1586"/>
                <a:ext cx="5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0509" name="Group 58">
                <a:extLst>
                  <a:ext uri="{FF2B5EF4-FFF2-40B4-BE49-F238E27FC236}">
                    <a16:creationId xmlns:a16="http://schemas.microsoft.com/office/drawing/2014/main" id="{58878ABD-ABF8-4965-9401-BE418858E9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4980" y="2522"/>
                <a:ext cx="381" cy="181"/>
                <a:chOff x="2889" y="2734"/>
                <a:chExt cx="439" cy="226"/>
              </a:xfrm>
            </p:grpSpPr>
            <p:sp>
              <p:nvSpPr>
                <p:cNvPr id="20511" name="Rectangle 59">
                  <a:extLst>
                    <a:ext uri="{FF2B5EF4-FFF2-40B4-BE49-F238E27FC236}">
                      <a16:creationId xmlns:a16="http://schemas.microsoft.com/office/drawing/2014/main" id="{65C0A5E0-FDD3-484D-A67E-B583C4D157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9" y="2734"/>
                  <a:ext cx="439" cy="22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tr-TR" altLang="en-US" sz="1200"/>
                </a:p>
              </p:txBody>
            </p:sp>
            <p:sp>
              <p:nvSpPr>
                <p:cNvPr id="20512" name="Oval 60">
                  <a:extLst>
                    <a:ext uri="{FF2B5EF4-FFF2-40B4-BE49-F238E27FC236}">
                      <a16:creationId xmlns:a16="http://schemas.microsoft.com/office/drawing/2014/main" id="{F35D8AD1-02C2-4854-856B-5320A0E4F7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9" y="2766"/>
                  <a:ext cx="174" cy="17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tr-TR" altLang="en-US" sz="1200"/>
                </a:p>
              </p:txBody>
            </p:sp>
            <p:sp>
              <p:nvSpPr>
                <p:cNvPr id="20513" name="Oval 61">
                  <a:extLst>
                    <a:ext uri="{FF2B5EF4-FFF2-40B4-BE49-F238E27FC236}">
                      <a16:creationId xmlns:a16="http://schemas.microsoft.com/office/drawing/2014/main" id="{2D5209F1-3E40-413C-B6FE-EAFD20858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4" y="2763"/>
                  <a:ext cx="174" cy="17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tr-TR" altLang="en-US" sz="1200"/>
                </a:p>
              </p:txBody>
            </p:sp>
          </p:grpSp>
          <p:sp>
            <p:nvSpPr>
              <p:cNvPr id="20510" name="Line 62">
                <a:extLst>
                  <a:ext uri="{FF2B5EF4-FFF2-40B4-BE49-F238E27FC236}">
                    <a16:creationId xmlns:a16="http://schemas.microsoft.com/office/drawing/2014/main" id="{82A9AB4D-AE4B-4E91-B1F0-2706EA48A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3" y="2635"/>
                <a:ext cx="5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0504" name="Group 75">
              <a:extLst>
                <a:ext uri="{FF2B5EF4-FFF2-40B4-BE49-F238E27FC236}">
                  <a16:creationId xmlns:a16="http://schemas.microsoft.com/office/drawing/2014/main" id="{2B7907BA-E02A-4AAC-894F-A27D0AACA7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2396" y="4149725"/>
              <a:ext cx="932820" cy="863600"/>
              <a:chOff x="4302399" y="2614"/>
              <a:chExt cx="932820" cy="544"/>
            </a:xfrm>
          </p:grpSpPr>
          <p:sp>
            <p:nvSpPr>
              <p:cNvPr id="20505" name="Line 72">
                <a:extLst>
                  <a:ext uri="{FF2B5EF4-FFF2-40B4-BE49-F238E27FC236}">
                    <a16:creationId xmlns:a16="http://schemas.microsoft.com/office/drawing/2014/main" id="{5FF68CA8-0390-41E3-938D-114BEF671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2399" y="2614"/>
                <a:ext cx="0" cy="5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506" name="Text Box 73">
                <a:extLst>
                  <a:ext uri="{FF2B5EF4-FFF2-40B4-BE49-F238E27FC236}">
                    <a16:creationId xmlns:a16="http://schemas.microsoft.com/office/drawing/2014/main" id="{4449A8AE-BC2F-4005-9823-B092D4E6F6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9393" y="2678"/>
                <a:ext cx="86582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200"/>
                  <a:t>start_</a:t>
                </a:r>
              </a:p>
              <a:p>
                <a:r>
                  <a:rPr lang="en-US" altLang="en-US" sz="1200"/>
                  <a:t>timer</a:t>
                </a:r>
              </a:p>
            </p:txBody>
          </p:sp>
        </p:grpSp>
      </p:grpSp>
      <p:sp>
        <p:nvSpPr>
          <p:cNvPr id="20496" name="Rectangle 122">
            <a:extLst>
              <a:ext uri="{FF2B5EF4-FFF2-40B4-BE49-F238E27FC236}">
                <a16:creationId xmlns:a16="http://schemas.microsoft.com/office/drawing/2014/main" id="{49F466B5-531E-43C0-B01A-169F799F1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63" y="2436813"/>
            <a:ext cx="5953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timed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67" grpId="0" animBg="1"/>
      <p:bldP spid="4239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F3ACE5F2-05A4-4066-99F4-203F6AA0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6B99452-2797-4AFB-9AB9-849F1F9FD902}" type="slidenum">
              <a:rPr lang="en-US" altLang="en-US" sz="1400">
                <a:latin typeface="Times New Roman" panose="02020603050405020304" pitchFamily="18" charset="0"/>
              </a:rPr>
              <a:pPr/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18B1D61-3D4B-4B9B-B4E1-BC723A677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Traffic Controller with a Timer</a:t>
            </a:r>
          </a:p>
        </p:txBody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885A3ACF-AE98-4892-BEEF-8C0795FE8C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03838" y="1066800"/>
            <a:ext cx="5211762" cy="5257800"/>
          </a:xfrm>
        </p:spPr>
        <p:txBody>
          <a:bodyPr/>
          <a:lstStyle/>
          <a:p>
            <a:r>
              <a:rPr lang="en-US" altLang="en-US"/>
              <a:t>There is an abundance of states. </a:t>
            </a:r>
          </a:p>
          <a:p>
            <a:r>
              <a:rPr lang="en-US" altLang="en-US"/>
              <a:t>states from s</a:t>
            </a:r>
            <a:r>
              <a:rPr lang="en-US" altLang="en-US" baseline="-25000"/>
              <a:t>0</a:t>
            </a:r>
            <a:r>
              <a:rPr lang="en-US" altLang="en-US"/>
              <a:t> to s</a:t>
            </a:r>
            <a:r>
              <a:rPr lang="en-US" altLang="en-US" baseline="-25000"/>
              <a:t>255</a:t>
            </a:r>
            <a:r>
              <a:rPr lang="en-US" altLang="en-US"/>
              <a:t> map to a simple counter</a:t>
            </a:r>
          </a:p>
          <a:p>
            <a:r>
              <a:rPr lang="en-US" altLang="en-US"/>
              <a:t>we can just separate the traffic light controller from the timer.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BE06DEA-7B4B-42FA-864E-17E9168518F7}"/>
              </a:ext>
            </a:extLst>
          </p:cNvPr>
          <p:cNvGrpSpPr>
            <a:grpSpLocks/>
          </p:cNvGrpSpPr>
          <p:nvPr/>
        </p:nvGrpSpPr>
        <p:grpSpPr bwMode="auto">
          <a:xfrm>
            <a:off x="2668588" y="1674814"/>
            <a:ext cx="1560512" cy="1023937"/>
            <a:chOff x="1753" y="1196"/>
            <a:chExt cx="983" cy="645"/>
          </a:xfrm>
        </p:grpSpPr>
        <p:sp>
          <p:nvSpPr>
            <p:cNvPr id="21534" name="AutoShape 5">
              <a:extLst>
                <a:ext uri="{FF2B5EF4-FFF2-40B4-BE49-F238E27FC236}">
                  <a16:creationId xmlns:a16="http://schemas.microsoft.com/office/drawing/2014/main" id="{3FCCA7EB-09F4-479A-BB64-5C62CC888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20"/>
              <a:ext cx="960" cy="421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tr-TR" altLang="en-US" sz="1800">
                <a:solidFill>
                  <a:schemeClr val="bg1"/>
                </a:solidFill>
              </a:endParaRPr>
            </a:p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MAJOR</a:t>
              </a:r>
              <a:br>
                <a:rPr lang="en-US" altLang="en-US" sz="1800">
                  <a:solidFill>
                    <a:schemeClr val="bg1"/>
                  </a:solidFill>
                </a:rPr>
              </a:br>
              <a:endParaRPr lang="en-US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21535" name="Oval 6">
              <a:extLst>
                <a:ext uri="{FF2B5EF4-FFF2-40B4-BE49-F238E27FC236}">
                  <a16:creationId xmlns:a16="http://schemas.microsoft.com/office/drawing/2014/main" id="{793BD57C-1BFF-4459-A58C-69AA91D91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1196"/>
              <a:ext cx="167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chemeClr val="bg1"/>
                  </a:solidFill>
                </a:rPr>
                <a:t>G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06016175-0567-47EA-B944-710845BA9FA5}"/>
              </a:ext>
            </a:extLst>
          </p:cNvPr>
          <p:cNvGrpSpPr>
            <a:grpSpLocks/>
          </p:cNvGrpSpPr>
          <p:nvPr/>
        </p:nvGrpSpPr>
        <p:grpSpPr bwMode="auto">
          <a:xfrm>
            <a:off x="2933701" y="2695576"/>
            <a:ext cx="1103313" cy="855663"/>
            <a:chOff x="1920" y="1839"/>
            <a:chExt cx="695" cy="539"/>
          </a:xfrm>
        </p:grpSpPr>
        <p:sp>
          <p:nvSpPr>
            <p:cNvPr id="21532" name="AutoShape 8">
              <a:extLst>
                <a:ext uri="{FF2B5EF4-FFF2-40B4-BE49-F238E27FC236}">
                  <a16:creationId xmlns:a16="http://schemas.microsoft.com/office/drawing/2014/main" id="{2AE5A953-E063-44B0-8619-94688A4C3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004"/>
              <a:ext cx="695" cy="374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car</a:t>
              </a:r>
            </a:p>
          </p:txBody>
        </p:sp>
        <p:sp>
          <p:nvSpPr>
            <p:cNvPr id="21533" name="Line 9">
              <a:extLst>
                <a:ext uri="{FF2B5EF4-FFF2-40B4-BE49-F238E27FC236}">
                  <a16:creationId xmlns:a16="http://schemas.microsoft.com/office/drawing/2014/main" id="{F17E292F-5163-4F19-9730-179E5669E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839"/>
              <a:ext cx="0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88C2DDF4-124A-4784-9157-68135B729086}"/>
              </a:ext>
            </a:extLst>
          </p:cNvPr>
          <p:cNvGrpSpPr>
            <a:grpSpLocks/>
          </p:cNvGrpSpPr>
          <p:nvPr/>
        </p:nvGrpSpPr>
        <p:grpSpPr bwMode="auto">
          <a:xfrm>
            <a:off x="2800350" y="3398838"/>
            <a:ext cx="1276350" cy="908050"/>
            <a:chOff x="1836" y="2282"/>
            <a:chExt cx="804" cy="572"/>
          </a:xfrm>
        </p:grpSpPr>
        <p:sp>
          <p:nvSpPr>
            <p:cNvPr id="21528" name="Line 11">
              <a:extLst>
                <a:ext uri="{FF2B5EF4-FFF2-40B4-BE49-F238E27FC236}">
                  <a16:creationId xmlns:a16="http://schemas.microsoft.com/office/drawing/2014/main" id="{1F20EE8B-4D97-4D40-8314-8EA130876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38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9" name="Rectangle 12">
              <a:extLst>
                <a:ext uri="{FF2B5EF4-FFF2-40B4-BE49-F238E27FC236}">
                  <a16:creationId xmlns:a16="http://schemas.microsoft.com/office/drawing/2014/main" id="{F117BC7E-F665-4F27-B8C9-7FA31E4BF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350"/>
              <a:ext cx="4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</a:t>
              </a:r>
            </a:p>
          </p:txBody>
        </p:sp>
        <p:sp>
          <p:nvSpPr>
            <p:cNvPr id="21530" name="AutoShape 13">
              <a:extLst>
                <a:ext uri="{FF2B5EF4-FFF2-40B4-BE49-F238E27FC236}">
                  <a16:creationId xmlns:a16="http://schemas.microsoft.com/office/drawing/2014/main" id="{54EEA50F-2A3C-49A5-A621-7AC20588A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2514"/>
              <a:ext cx="766" cy="3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tr-TR" altLang="en-US" sz="1200">
                  <a:solidFill>
                    <a:schemeClr val="bg1"/>
                  </a:solidFill>
                </a:rPr>
                <a:t>MINOR</a:t>
              </a:r>
            </a:p>
          </p:txBody>
        </p:sp>
        <p:sp>
          <p:nvSpPr>
            <p:cNvPr id="21531" name="Oval 14">
              <a:extLst>
                <a:ext uri="{FF2B5EF4-FFF2-40B4-BE49-F238E27FC236}">
                  <a16:creationId xmlns:a16="http://schemas.microsoft.com/office/drawing/2014/main" id="{307AA75E-A130-422A-9A8D-9801CC424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2282"/>
              <a:ext cx="167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chemeClr val="bg1"/>
                  </a:solidFill>
                </a:rPr>
                <a:t>s</a:t>
              </a:r>
              <a:r>
                <a:rPr lang="en-US" altLang="en-US" sz="1600" baseline="-2500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254AD409-999B-473F-99A9-E5C4554162F7}"/>
              </a:ext>
            </a:extLst>
          </p:cNvPr>
          <p:cNvGrpSpPr>
            <a:grpSpLocks/>
          </p:cNvGrpSpPr>
          <p:nvPr/>
        </p:nvGrpSpPr>
        <p:grpSpPr bwMode="auto">
          <a:xfrm>
            <a:off x="2571750" y="4306888"/>
            <a:ext cx="1504950" cy="1122362"/>
            <a:chOff x="1692" y="2854"/>
            <a:chExt cx="948" cy="707"/>
          </a:xfrm>
        </p:grpSpPr>
        <p:sp>
          <p:nvSpPr>
            <p:cNvPr id="21524" name="Line 16">
              <a:extLst>
                <a:ext uri="{FF2B5EF4-FFF2-40B4-BE49-F238E27FC236}">
                  <a16:creationId xmlns:a16="http://schemas.microsoft.com/office/drawing/2014/main" id="{B4455C57-0B2F-4302-9A52-BBCFA587E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85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5" name="Line 17">
              <a:extLst>
                <a:ext uri="{FF2B5EF4-FFF2-40B4-BE49-F238E27FC236}">
                  <a16:creationId xmlns:a16="http://schemas.microsoft.com/office/drawing/2014/main" id="{7C118736-EAE7-4206-A30A-9E8AD4F31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08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6" name="AutoShape 18">
              <a:extLst>
                <a:ext uri="{FF2B5EF4-FFF2-40B4-BE49-F238E27FC236}">
                  <a16:creationId xmlns:a16="http://schemas.microsoft.com/office/drawing/2014/main" id="{85C45F17-2912-465F-ABC4-BF31E2786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3221"/>
              <a:ext cx="766" cy="3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tr-TR" altLang="en-US" sz="1200">
                  <a:solidFill>
                    <a:schemeClr val="bg1"/>
                  </a:solidFill>
                </a:rPr>
                <a:t>MINOR</a:t>
              </a:r>
            </a:p>
          </p:txBody>
        </p:sp>
        <p:sp>
          <p:nvSpPr>
            <p:cNvPr id="21527" name="Oval 19">
              <a:extLst>
                <a:ext uri="{FF2B5EF4-FFF2-40B4-BE49-F238E27FC236}">
                  <a16:creationId xmlns:a16="http://schemas.microsoft.com/office/drawing/2014/main" id="{98B84CD3-5C3F-425B-9F3A-2C62B95F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2990"/>
              <a:ext cx="427" cy="19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chemeClr val="bg1"/>
                  </a:solidFill>
                </a:rPr>
                <a:t>s</a:t>
              </a:r>
              <a:r>
                <a:rPr lang="en-US" altLang="en-US" sz="1600" baseline="-25000">
                  <a:solidFill>
                    <a:schemeClr val="bg1"/>
                  </a:solidFill>
                </a:rPr>
                <a:t>255</a:t>
              </a:r>
            </a:p>
          </p:txBody>
        </p:sp>
      </p:grpSp>
      <p:grpSp>
        <p:nvGrpSpPr>
          <p:cNvPr id="6" name="Group 20">
            <a:extLst>
              <a:ext uri="{FF2B5EF4-FFF2-40B4-BE49-F238E27FC236}">
                <a16:creationId xmlns:a16="http://schemas.microsoft.com/office/drawing/2014/main" id="{E0AAC89B-36F6-4DD4-82F8-F0AE8C3BB2E7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1635125"/>
            <a:ext cx="1295400" cy="4133850"/>
            <a:chOff x="1440" y="1171"/>
            <a:chExt cx="816" cy="2604"/>
          </a:xfrm>
        </p:grpSpPr>
        <p:sp>
          <p:nvSpPr>
            <p:cNvPr id="21520" name="Line 21">
              <a:extLst>
                <a:ext uri="{FF2B5EF4-FFF2-40B4-BE49-F238E27FC236}">
                  <a16:creationId xmlns:a16="http://schemas.microsoft.com/office/drawing/2014/main" id="{AF6CB0B9-A251-478C-9440-D4C7D94D0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561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1" name="Line 22">
              <a:extLst>
                <a:ext uri="{FF2B5EF4-FFF2-40B4-BE49-F238E27FC236}">
                  <a16:creationId xmlns:a16="http://schemas.microsoft.com/office/drawing/2014/main" id="{4CC32CA2-7CB3-4DA3-80F8-532FFA8BE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3775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2" name="Line 23">
              <a:extLst>
                <a:ext uri="{FF2B5EF4-FFF2-40B4-BE49-F238E27FC236}">
                  <a16:creationId xmlns:a16="http://schemas.microsoft.com/office/drawing/2014/main" id="{CF49FD8C-358D-4E3B-9950-14BDB6B8F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171"/>
              <a:ext cx="0" cy="2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3" name="Line 24">
              <a:extLst>
                <a:ext uri="{FF2B5EF4-FFF2-40B4-BE49-F238E27FC236}">
                  <a16:creationId xmlns:a16="http://schemas.microsoft.com/office/drawing/2014/main" id="{0EB0FE5A-AA3B-4818-AA34-B2CBFCAC4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171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25">
            <a:extLst>
              <a:ext uri="{FF2B5EF4-FFF2-40B4-BE49-F238E27FC236}">
                <a16:creationId xmlns:a16="http://schemas.microsoft.com/office/drawing/2014/main" id="{7D49452B-203B-4D29-A567-34D222317B43}"/>
              </a:ext>
            </a:extLst>
          </p:cNvPr>
          <p:cNvGrpSpPr>
            <a:grpSpLocks/>
          </p:cNvGrpSpPr>
          <p:nvPr/>
        </p:nvGrpSpPr>
        <p:grpSpPr bwMode="auto">
          <a:xfrm>
            <a:off x="3467100" y="1635126"/>
            <a:ext cx="1219200" cy="1611313"/>
            <a:chOff x="2256" y="1171"/>
            <a:chExt cx="768" cy="1015"/>
          </a:xfrm>
        </p:grpSpPr>
        <p:sp>
          <p:nvSpPr>
            <p:cNvPr id="21515" name="Line 26">
              <a:extLst>
                <a:ext uri="{FF2B5EF4-FFF2-40B4-BE49-F238E27FC236}">
                  <a16:creationId xmlns:a16="http://schemas.microsoft.com/office/drawing/2014/main" id="{5D072B0F-99A6-4BEE-80F3-1A8D77882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171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6" name="Line 27">
              <a:extLst>
                <a:ext uri="{FF2B5EF4-FFF2-40B4-BE49-F238E27FC236}">
                  <a16:creationId xmlns:a16="http://schemas.microsoft.com/office/drawing/2014/main" id="{EF417810-448E-47F5-88A1-5D4CE11C7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5" y="2182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7" name="Line 28">
              <a:extLst>
                <a:ext uri="{FF2B5EF4-FFF2-40B4-BE49-F238E27FC236}">
                  <a16:creationId xmlns:a16="http://schemas.microsoft.com/office/drawing/2014/main" id="{44748DF0-036F-43EB-BCFF-88C41F95C3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1188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8" name="Line 29">
              <a:extLst>
                <a:ext uri="{FF2B5EF4-FFF2-40B4-BE49-F238E27FC236}">
                  <a16:creationId xmlns:a16="http://schemas.microsoft.com/office/drawing/2014/main" id="{1435CA40-EA38-47F3-AC9E-0A45B40924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1171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9" name="Rectangle 30">
              <a:extLst>
                <a:ext uri="{FF2B5EF4-FFF2-40B4-BE49-F238E27FC236}">
                  <a16:creationId xmlns:a16="http://schemas.microsoft.com/office/drawing/2014/main" id="{BA44D6E6-E730-43F5-933A-9C504F74D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2004"/>
              <a:ext cx="18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A2D6997E-B49E-4C61-854D-B3DFC4D5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1358BD8-A811-4681-A399-1B679A3EA22D}" type="slidenum">
              <a:rPr lang="en-US" altLang="en-US" sz="1400">
                <a:latin typeface="Times New Roman" panose="02020603050405020304" pitchFamily="18" charset="0"/>
              </a:rPr>
              <a:pPr/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09806B8-AB89-419E-9E10-1264A8723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ASM Charts</a:t>
            </a:r>
          </a:p>
        </p:txBody>
      </p:sp>
      <p:grpSp>
        <p:nvGrpSpPr>
          <p:cNvPr id="2" name="Group 83">
            <a:extLst>
              <a:ext uri="{FF2B5EF4-FFF2-40B4-BE49-F238E27FC236}">
                <a16:creationId xmlns:a16="http://schemas.microsoft.com/office/drawing/2014/main" id="{69A260A9-5DE7-445A-9EFB-5A122246967E}"/>
              </a:ext>
            </a:extLst>
          </p:cNvPr>
          <p:cNvGrpSpPr>
            <a:grpSpLocks/>
          </p:cNvGrpSpPr>
          <p:nvPr/>
        </p:nvGrpSpPr>
        <p:grpSpPr bwMode="auto">
          <a:xfrm>
            <a:off x="6945313" y="1422401"/>
            <a:ext cx="2514600" cy="4137025"/>
            <a:chOff x="3415" y="896"/>
            <a:chExt cx="1584" cy="2606"/>
          </a:xfrm>
        </p:grpSpPr>
        <p:sp>
          <p:nvSpPr>
            <p:cNvPr id="22562" name="AutoShape 31">
              <a:extLst>
                <a:ext uri="{FF2B5EF4-FFF2-40B4-BE49-F238E27FC236}">
                  <a16:creationId xmlns:a16="http://schemas.microsoft.com/office/drawing/2014/main" id="{4D7C253E-B80C-4B0B-87A2-60E6C50A9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1145"/>
              <a:ext cx="960" cy="421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tr-TR" alt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22563" name="Oval 32">
              <a:extLst>
                <a:ext uri="{FF2B5EF4-FFF2-40B4-BE49-F238E27FC236}">
                  <a16:creationId xmlns:a16="http://schemas.microsoft.com/office/drawing/2014/main" id="{F7E8C61C-6080-4821-BD48-90C57E3A8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930"/>
              <a:ext cx="480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chemeClr val="bg1"/>
                  </a:solidFill>
                </a:rPr>
                <a:t>IDLE</a:t>
              </a:r>
            </a:p>
          </p:txBody>
        </p:sp>
        <p:sp>
          <p:nvSpPr>
            <p:cNvPr id="22564" name="AutoShape 33">
              <a:extLst>
                <a:ext uri="{FF2B5EF4-FFF2-40B4-BE49-F238E27FC236}">
                  <a16:creationId xmlns:a16="http://schemas.microsoft.com/office/drawing/2014/main" id="{741168F9-D105-4ECD-B397-646A6DAE3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1729"/>
              <a:ext cx="695" cy="374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start</a:t>
              </a:r>
            </a:p>
          </p:txBody>
        </p:sp>
        <p:sp>
          <p:nvSpPr>
            <p:cNvPr id="22565" name="Line 34">
              <a:extLst>
                <a:ext uri="{FF2B5EF4-FFF2-40B4-BE49-F238E27FC236}">
                  <a16:creationId xmlns:a16="http://schemas.microsoft.com/office/drawing/2014/main" id="{4B905243-DEA4-49B9-BF09-949638711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1" y="1564"/>
              <a:ext cx="0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6" name="Line 35">
              <a:extLst>
                <a:ext uri="{FF2B5EF4-FFF2-40B4-BE49-F238E27FC236}">
                  <a16:creationId xmlns:a16="http://schemas.microsoft.com/office/drawing/2014/main" id="{9DD60BAC-243E-41F6-95A2-8CC3B1D17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1" y="211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7" name="Line 36">
              <a:extLst>
                <a:ext uri="{FF2B5EF4-FFF2-40B4-BE49-F238E27FC236}">
                  <a16:creationId xmlns:a16="http://schemas.microsoft.com/office/drawing/2014/main" id="{B7566723-AFFD-4BB3-93D6-AA032D0C4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1" y="896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8" name="Line 37">
              <a:extLst>
                <a:ext uri="{FF2B5EF4-FFF2-40B4-BE49-F238E27FC236}">
                  <a16:creationId xmlns:a16="http://schemas.microsoft.com/office/drawing/2014/main" id="{79DDB6D3-4C9A-4FAA-99EE-273C74FEE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1907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9" name="Line 38">
              <a:extLst>
                <a:ext uri="{FF2B5EF4-FFF2-40B4-BE49-F238E27FC236}">
                  <a16:creationId xmlns:a16="http://schemas.microsoft.com/office/drawing/2014/main" id="{08279D0D-BF64-479C-8989-0C8D92D34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9" y="913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0" name="Line 39">
              <a:extLst>
                <a:ext uri="{FF2B5EF4-FFF2-40B4-BE49-F238E27FC236}">
                  <a16:creationId xmlns:a16="http://schemas.microsoft.com/office/drawing/2014/main" id="{6CDA1C14-BAB4-48F0-B687-E6CB001B9C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1" y="89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1" name="Rectangle 40">
              <a:extLst>
                <a:ext uri="{FF2B5EF4-FFF2-40B4-BE49-F238E27FC236}">
                  <a16:creationId xmlns:a16="http://schemas.microsoft.com/office/drawing/2014/main" id="{ED56DA35-970E-4D22-8B09-383A92F22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2084"/>
              <a:ext cx="4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</a:t>
              </a:r>
            </a:p>
          </p:txBody>
        </p:sp>
        <p:sp>
          <p:nvSpPr>
            <p:cNvPr id="22572" name="AutoShape 41">
              <a:extLst>
                <a:ext uri="{FF2B5EF4-FFF2-40B4-BE49-F238E27FC236}">
                  <a16:creationId xmlns:a16="http://schemas.microsoft.com/office/drawing/2014/main" id="{79125DD6-5DC7-44DC-A55D-3C69FF944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3016"/>
              <a:ext cx="766" cy="3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time</a:t>
              </a:r>
              <a:r>
                <a:rPr lang="tr-TR" altLang="en-US" sz="1800">
                  <a:solidFill>
                    <a:schemeClr val="bg1"/>
                  </a:solidFill>
                </a:rPr>
                <a:t>up</a:t>
              </a:r>
              <a:endParaRPr lang="en-US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22573" name="Line 42">
              <a:extLst>
                <a:ext uri="{FF2B5EF4-FFF2-40B4-BE49-F238E27FC236}">
                  <a16:creationId xmlns:a16="http://schemas.microsoft.com/office/drawing/2014/main" id="{071F5318-CF17-43A0-8325-F615F68DF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15" y="3500"/>
              <a:ext cx="817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4" name="Line 43">
              <a:extLst>
                <a:ext uri="{FF2B5EF4-FFF2-40B4-BE49-F238E27FC236}">
                  <a16:creationId xmlns:a16="http://schemas.microsoft.com/office/drawing/2014/main" id="{867E79C1-A96B-4156-9EFF-912AE0389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5" y="896"/>
              <a:ext cx="0" cy="2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5" name="Line 44">
              <a:extLst>
                <a:ext uri="{FF2B5EF4-FFF2-40B4-BE49-F238E27FC236}">
                  <a16:creationId xmlns:a16="http://schemas.microsoft.com/office/drawing/2014/main" id="{73AEAE21-BA84-4D29-9AC7-85A002E50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5" y="8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6" name="Rectangle 45">
              <a:extLst>
                <a:ext uri="{FF2B5EF4-FFF2-40B4-BE49-F238E27FC236}">
                  <a16:creationId xmlns:a16="http://schemas.microsoft.com/office/drawing/2014/main" id="{39AA581C-800D-4133-BF9E-EF23E6D07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1729"/>
              <a:ext cx="18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0</a:t>
              </a:r>
            </a:p>
          </p:txBody>
        </p:sp>
        <p:sp>
          <p:nvSpPr>
            <p:cNvPr id="22577" name="AutoShape 46">
              <a:extLst>
                <a:ext uri="{FF2B5EF4-FFF2-40B4-BE49-F238E27FC236}">
                  <a16:creationId xmlns:a16="http://schemas.microsoft.com/office/drawing/2014/main" id="{0521DA5A-3989-46C0-87DC-BEEB0AFA6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2247"/>
              <a:ext cx="766" cy="34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tr-TR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2578" name="Line 47">
              <a:extLst>
                <a:ext uri="{FF2B5EF4-FFF2-40B4-BE49-F238E27FC236}">
                  <a16:creationId xmlns:a16="http://schemas.microsoft.com/office/drawing/2014/main" id="{F37001CA-F53C-4BD3-9973-51CB55B35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1" y="259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9" name="Line 48">
              <a:extLst>
                <a:ext uri="{FF2B5EF4-FFF2-40B4-BE49-F238E27FC236}">
                  <a16:creationId xmlns:a16="http://schemas.microsoft.com/office/drawing/2014/main" id="{8F267767-0455-4A26-8C0D-629C5AF9E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2" y="288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80" name="Line 49">
              <a:extLst>
                <a:ext uri="{FF2B5EF4-FFF2-40B4-BE49-F238E27FC236}">
                  <a16:creationId xmlns:a16="http://schemas.microsoft.com/office/drawing/2014/main" id="{E0E50762-A570-4590-B9E9-47A72BFFF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2" y="3356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81" name="Oval 50">
              <a:extLst>
                <a:ext uri="{FF2B5EF4-FFF2-40B4-BE49-F238E27FC236}">
                  <a16:creationId xmlns:a16="http://schemas.microsoft.com/office/drawing/2014/main" id="{0BC6F2D8-EAF0-4A90-B3CC-AC7919B43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2032"/>
              <a:ext cx="167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chemeClr val="bg1"/>
                  </a:solidFill>
                </a:rPr>
                <a:t>s0</a:t>
              </a:r>
            </a:p>
          </p:txBody>
        </p:sp>
        <p:sp>
          <p:nvSpPr>
            <p:cNvPr id="22582" name="Oval 51">
              <a:extLst>
                <a:ext uri="{FF2B5EF4-FFF2-40B4-BE49-F238E27FC236}">
                  <a16:creationId xmlns:a16="http://schemas.microsoft.com/office/drawing/2014/main" id="{3597228F-47E9-424F-8142-0DE8FF64E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740"/>
              <a:ext cx="427" cy="19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</a:rPr>
                <a:t>s7</a:t>
              </a:r>
            </a:p>
          </p:txBody>
        </p:sp>
      </p:grpSp>
      <p:sp>
        <p:nvSpPr>
          <p:cNvPr id="428084" name="Line 52">
            <a:extLst>
              <a:ext uri="{FF2B5EF4-FFF2-40B4-BE49-F238E27FC236}">
                <a16:creationId xmlns:a16="http://schemas.microsoft.com/office/drawing/2014/main" id="{AFE883AC-C4C1-438E-8E5B-AAA5A2FDFB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0563" y="3036888"/>
            <a:ext cx="3148012" cy="552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8085" name="Line 53">
            <a:extLst>
              <a:ext uri="{FF2B5EF4-FFF2-40B4-BE49-F238E27FC236}">
                <a16:creationId xmlns:a16="http://schemas.microsoft.com/office/drawing/2014/main" id="{53DE3AF2-66BC-4267-BD9D-643A5B78A1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1275" y="5045075"/>
            <a:ext cx="3797300" cy="71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" name="Group 82">
            <a:extLst>
              <a:ext uri="{FF2B5EF4-FFF2-40B4-BE49-F238E27FC236}">
                <a16:creationId xmlns:a16="http://schemas.microsoft.com/office/drawing/2014/main" id="{5DC79559-6042-4543-8D62-CB9FEB74BA65}"/>
              </a:ext>
            </a:extLst>
          </p:cNvPr>
          <p:cNvGrpSpPr>
            <a:grpSpLocks/>
          </p:cNvGrpSpPr>
          <p:nvPr/>
        </p:nvGrpSpPr>
        <p:grpSpPr bwMode="auto">
          <a:xfrm>
            <a:off x="1811338" y="944564"/>
            <a:ext cx="3251200" cy="5405437"/>
            <a:chOff x="181" y="595"/>
            <a:chExt cx="2048" cy="3405"/>
          </a:xfrm>
        </p:grpSpPr>
        <p:sp>
          <p:nvSpPr>
            <p:cNvPr id="22536" name="AutoShape 56">
              <a:extLst>
                <a:ext uri="{FF2B5EF4-FFF2-40B4-BE49-F238E27FC236}">
                  <a16:creationId xmlns:a16="http://schemas.microsoft.com/office/drawing/2014/main" id="{887E2AAB-D534-4D1C-B983-328738790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965"/>
              <a:ext cx="1125" cy="512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MAJOR</a:t>
              </a:r>
            </a:p>
          </p:txBody>
        </p:sp>
        <p:sp>
          <p:nvSpPr>
            <p:cNvPr id="22537" name="Oval 57">
              <a:extLst>
                <a:ext uri="{FF2B5EF4-FFF2-40B4-BE49-F238E27FC236}">
                  <a16:creationId xmlns:a16="http://schemas.microsoft.com/office/drawing/2014/main" id="{669A85A8-BBD5-4675-B4B4-3EDF4702E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680"/>
              <a:ext cx="238" cy="23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22538" name="AutoShape 58">
              <a:extLst>
                <a:ext uri="{FF2B5EF4-FFF2-40B4-BE49-F238E27FC236}">
                  <a16:creationId xmlns:a16="http://schemas.microsoft.com/office/drawing/2014/main" id="{D27902A6-9DF2-43CF-BD42-7C7222DF7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2871"/>
              <a:ext cx="1125" cy="512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MINOR</a:t>
              </a:r>
            </a:p>
          </p:txBody>
        </p:sp>
        <p:sp>
          <p:nvSpPr>
            <p:cNvPr id="22539" name="Oval 59">
              <a:extLst>
                <a:ext uri="{FF2B5EF4-FFF2-40B4-BE49-F238E27FC236}">
                  <a16:creationId xmlns:a16="http://schemas.microsoft.com/office/drawing/2014/main" id="{655946DB-3B53-47A7-951B-64D179299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2603"/>
              <a:ext cx="238" cy="23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22540" name="AutoShape 60">
              <a:extLst>
                <a:ext uri="{FF2B5EF4-FFF2-40B4-BE49-F238E27FC236}">
                  <a16:creationId xmlns:a16="http://schemas.microsoft.com/office/drawing/2014/main" id="{C8013A06-1221-49E4-85FA-7DFFCC8B6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1642"/>
              <a:ext cx="695" cy="374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car</a:t>
              </a:r>
            </a:p>
          </p:txBody>
        </p:sp>
        <p:sp>
          <p:nvSpPr>
            <p:cNvPr id="22541" name="Line 61">
              <a:extLst>
                <a:ext uri="{FF2B5EF4-FFF2-40B4-BE49-F238E27FC236}">
                  <a16:creationId xmlns:a16="http://schemas.microsoft.com/office/drawing/2014/main" id="{73BA4746-0820-4164-8BAC-8967B64C0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1477"/>
              <a:ext cx="0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2" name="AutoShape 62">
              <a:extLst>
                <a:ext uri="{FF2B5EF4-FFF2-40B4-BE49-F238E27FC236}">
                  <a16:creationId xmlns:a16="http://schemas.microsoft.com/office/drawing/2014/main" id="{62BA9D1B-DFAB-45FC-9AE3-F3213BF6B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" y="2218"/>
              <a:ext cx="1201" cy="301"/>
            </a:xfrm>
            <a:prstGeom prst="flowChartAlternateProcess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tr-TR" altLang="en-US" sz="1800"/>
            </a:p>
          </p:txBody>
        </p:sp>
        <p:sp>
          <p:nvSpPr>
            <p:cNvPr id="22543" name="Text Box 63">
              <a:extLst>
                <a:ext uri="{FF2B5EF4-FFF2-40B4-BE49-F238E27FC236}">
                  <a16:creationId xmlns:a16="http://schemas.microsoft.com/office/drawing/2014/main" id="{9D9925A7-C976-4A85-B06C-D3162CA2D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2261"/>
              <a:ext cx="9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start_timer</a:t>
              </a:r>
            </a:p>
          </p:txBody>
        </p:sp>
        <p:sp>
          <p:nvSpPr>
            <p:cNvPr id="22544" name="Line 64">
              <a:extLst>
                <a:ext uri="{FF2B5EF4-FFF2-40B4-BE49-F238E27FC236}">
                  <a16:creationId xmlns:a16="http://schemas.microsoft.com/office/drawing/2014/main" id="{28491FAB-FA51-4D3D-8697-EF595370A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016"/>
              <a:ext cx="0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5" name="Line 65">
              <a:extLst>
                <a:ext uri="{FF2B5EF4-FFF2-40B4-BE49-F238E27FC236}">
                  <a16:creationId xmlns:a16="http://schemas.microsoft.com/office/drawing/2014/main" id="{A1F68AB4-5DAF-4E5D-8567-8A3A9CDA2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519"/>
              <a:ext cx="0" cy="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6" name="AutoShape 66">
              <a:extLst>
                <a:ext uri="{FF2B5EF4-FFF2-40B4-BE49-F238E27FC236}">
                  <a16:creationId xmlns:a16="http://schemas.microsoft.com/office/drawing/2014/main" id="{54A75262-1502-41AE-A832-10F8B9D14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3626"/>
              <a:ext cx="695" cy="374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timed</a:t>
              </a:r>
            </a:p>
          </p:txBody>
        </p:sp>
        <p:sp>
          <p:nvSpPr>
            <p:cNvPr id="22547" name="Line 67">
              <a:extLst>
                <a:ext uri="{FF2B5EF4-FFF2-40B4-BE49-F238E27FC236}">
                  <a16:creationId xmlns:a16="http://schemas.microsoft.com/office/drawing/2014/main" id="{5CAD050F-C7F1-4729-8C1A-890876EA42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" y="3811"/>
              <a:ext cx="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8" name="Line 68">
              <a:extLst>
                <a:ext uri="{FF2B5EF4-FFF2-40B4-BE49-F238E27FC236}">
                  <a16:creationId xmlns:a16="http://schemas.microsoft.com/office/drawing/2014/main" id="{3E34DA82-BD30-4945-BA2C-D79293FB6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" y="595"/>
              <a:ext cx="0" cy="3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9" name="Line 69">
              <a:extLst>
                <a:ext uri="{FF2B5EF4-FFF2-40B4-BE49-F238E27FC236}">
                  <a16:creationId xmlns:a16="http://schemas.microsoft.com/office/drawing/2014/main" id="{1150928F-5C7A-4B7E-A4FE-AB687EBF7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" y="595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0" name="Line 70">
              <a:extLst>
                <a:ext uri="{FF2B5EF4-FFF2-40B4-BE49-F238E27FC236}">
                  <a16:creationId xmlns:a16="http://schemas.microsoft.com/office/drawing/2014/main" id="{06AAA9D3-0540-47CF-810E-4CFA37804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595"/>
              <a:ext cx="0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1" name="Line 71">
              <a:extLst>
                <a:ext uri="{FF2B5EF4-FFF2-40B4-BE49-F238E27FC236}">
                  <a16:creationId xmlns:a16="http://schemas.microsoft.com/office/drawing/2014/main" id="{6B8DD229-A7B7-4F5C-AF73-A54C2BF05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3811"/>
              <a:ext cx="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2" name="Line 72">
              <a:extLst>
                <a:ext uri="{FF2B5EF4-FFF2-40B4-BE49-F238E27FC236}">
                  <a16:creationId xmlns:a16="http://schemas.microsoft.com/office/drawing/2014/main" id="{2083B3AA-B37B-48EE-AE55-05AB7AEFDB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9" y="2655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3" name="Line 73">
              <a:extLst>
                <a:ext uri="{FF2B5EF4-FFF2-40B4-BE49-F238E27FC236}">
                  <a16:creationId xmlns:a16="http://schemas.microsoft.com/office/drawing/2014/main" id="{8F7016D3-A321-43A1-BDD5-4EEF8DCF45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9" y="2655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4" name="Line 74">
              <a:extLst>
                <a:ext uri="{FF2B5EF4-FFF2-40B4-BE49-F238E27FC236}">
                  <a16:creationId xmlns:a16="http://schemas.microsoft.com/office/drawing/2014/main" id="{5985E5B8-C036-4AB9-972E-A075270CB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1827"/>
              <a:ext cx="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5" name="Line 75">
              <a:extLst>
                <a:ext uri="{FF2B5EF4-FFF2-40B4-BE49-F238E27FC236}">
                  <a16:creationId xmlns:a16="http://schemas.microsoft.com/office/drawing/2014/main" id="{C409EE41-8C0D-4C07-A6FB-232EA2824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9" y="595"/>
              <a:ext cx="0" cy="1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6" name="Line 76">
              <a:extLst>
                <a:ext uri="{FF2B5EF4-FFF2-40B4-BE49-F238E27FC236}">
                  <a16:creationId xmlns:a16="http://schemas.microsoft.com/office/drawing/2014/main" id="{EACA7A56-251F-490E-B20F-A23DF28D02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9" y="595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7" name="Rectangle 77">
              <a:extLst>
                <a:ext uri="{FF2B5EF4-FFF2-40B4-BE49-F238E27FC236}">
                  <a16:creationId xmlns:a16="http://schemas.microsoft.com/office/drawing/2014/main" id="{FB4948A3-44CB-4F23-9F5A-9E250C4FA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159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0</a:t>
              </a:r>
            </a:p>
          </p:txBody>
        </p:sp>
        <p:sp>
          <p:nvSpPr>
            <p:cNvPr id="22558" name="Rectangle 78">
              <a:extLst>
                <a:ext uri="{FF2B5EF4-FFF2-40B4-BE49-F238E27FC236}">
                  <a16:creationId xmlns:a16="http://schemas.microsoft.com/office/drawing/2014/main" id="{D2736224-8A3C-475D-925D-3C8CD80C2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57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0</a:t>
              </a:r>
            </a:p>
          </p:txBody>
        </p:sp>
        <p:sp>
          <p:nvSpPr>
            <p:cNvPr id="22559" name="Rectangle 79">
              <a:extLst>
                <a:ext uri="{FF2B5EF4-FFF2-40B4-BE49-F238E27FC236}">
                  <a16:creationId xmlns:a16="http://schemas.microsoft.com/office/drawing/2014/main" id="{B2429288-11D2-43FC-9B4B-CB8F2D1D8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1983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</a:t>
              </a:r>
            </a:p>
          </p:txBody>
        </p:sp>
        <p:sp>
          <p:nvSpPr>
            <p:cNvPr id="22560" name="Rectangle 80">
              <a:extLst>
                <a:ext uri="{FF2B5EF4-FFF2-40B4-BE49-F238E27FC236}">
                  <a16:creationId xmlns:a16="http://schemas.microsoft.com/office/drawing/2014/main" id="{A8415C32-5BC9-40A6-9C84-5CA581D42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357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</a:t>
              </a:r>
            </a:p>
          </p:txBody>
        </p:sp>
        <p:sp>
          <p:nvSpPr>
            <p:cNvPr id="22561" name="Line 81">
              <a:extLst>
                <a:ext uri="{FF2B5EF4-FFF2-40B4-BE49-F238E27FC236}">
                  <a16:creationId xmlns:a16="http://schemas.microsoft.com/office/drawing/2014/main" id="{E024F760-67C7-400F-8E3E-685BD8D1B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2" y="3383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471DF1E3-624C-43AC-8802-C05411E0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183BC25-AD9C-4A2F-B598-4673C9F7F0AB}" type="slidenum">
              <a:rPr lang="en-US" altLang="en-US" sz="1400">
                <a:latin typeface="Times New Roman" panose="02020603050405020304" pitchFamily="18" charset="0"/>
              </a:rPr>
              <a:pPr/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4284BBF-5B60-4F16-BFDA-973C69DC06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ASM Charts</a:t>
            </a:r>
          </a:p>
        </p:txBody>
      </p:sp>
      <p:grpSp>
        <p:nvGrpSpPr>
          <p:cNvPr id="23556" name="Group 83">
            <a:extLst>
              <a:ext uri="{FF2B5EF4-FFF2-40B4-BE49-F238E27FC236}">
                <a16:creationId xmlns:a16="http://schemas.microsoft.com/office/drawing/2014/main" id="{5A066E44-2DBD-49D0-B637-5B422D1B37E9}"/>
              </a:ext>
            </a:extLst>
          </p:cNvPr>
          <p:cNvGrpSpPr>
            <a:grpSpLocks/>
          </p:cNvGrpSpPr>
          <p:nvPr/>
        </p:nvGrpSpPr>
        <p:grpSpPr bwMode="auto">
          <a:xfrm>
            <a:off x="6945313" y="1422401"/>
            <a:ext cx="2514600" cy="4494213"/>
            <a:chOff x="3415" y="896"/>
            <a:chExt cx="1584" cy="2831"/>
          </a:xfrm>
        </p:grpSpPr>
        <p:sp>
          <p:nvSpPr>
            <p:cNvPr id="23593" name="AutoShape 31">
              <a:extLst>
                <a:ext uri="{FF2B5EF4-FFF2-40B4-BE49-F238E27FC236}">
                  <a16:creationId xmlns:a16="http://schemas.microsoft.com/office/drawing/2014/main" id="{0D6DC16B-BA72-49FC-AC2C-E4CBE1249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1145"/>
              <a:ext cx="960" cy="421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tr-TR" altLang="en-US" sz="1600">
                  <a:solidFill>
                    <a:schemeClr val="bg1"/>
                  </a:solidFill>
                </a:rPr>
                <a:t>CNT </a:t>
              </a:r>
              <a:r>
                <a:rPr lang="tr-TR" altLang="en-US" sz="1600">
                  <a:solidFill>
                    <a:schemeClr val="bg1"/>
                  </a:solidFill>
                  <a:sym typeface="Wingdings" panose="05000000000000000000" pitchFamily="2" charset="2"/>
                </a:rPr>
                <a:t> 0</a:t>
              </a:r>
              <a:endParaRPr lang="tr-T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594" name="Oval 32">
              <a:extLst>
                <a:ext uri="{FF2B5EF4-FFF2-40B4-BE49-F238E27FC236}">
                  <a16:creationId xmlns:a16="http://schemas.microsoft.com/office/drawing/2014/main" id="{D8CE1159-E9C3-45B9-A08F-BDAA81201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930"/>
              <a:ext cx="480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chemeClr val="bg1"/>
                  </a:solidFill>
                </a:rPr>
                <a:t>IDLE</a:t>
              </a:r>
            </a:p>
          </p:txBody>
        </p:sp>
        <p:sp>
          <p:nvSpPr>
            <p:cNvPr id="23595" name="AutoShape 33">
              <a:extLst>
                <a:ext uri="{FF2B5EF4-FFF2-40B4-BE49-F238E27FC236}">
                  <a16:creationId xmlns:a16="http://schemas.microsoft.com/office/drawing/2014/main" id="{2E542E8F-A6B3-4755-AFB3-51F30E287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1729"/>
              <a:ext cx="695" cy="374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start</a:t>
              </a:r>
            </a:p>
          </p:txBody>
        </p:sp>
        <p:sp>
          <p:nvSpPr>
            <p:cNvPr id="23596" name="Line 34">
              <a:extLst>
                <a:ext uri="{FF2B5EF4-FFF2-40B4-BE49-F238E27FC236}">
                  <a16:creationId xmlns:a16="http://schemas.microsoft.com/office/drawing/2014/main" id="{6CC95D72-4C7A-4C5D-B93A-32828AAEC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1" y="1564"/>
              <a:ext cx="0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97" name="Line 35">
              <a:extLst>
                <a:ext uri="{FF2B5EF4-FFF2-40B4-BE49-F238E27FC236}">
                  <a16:creationId xmlns:a16="http://schemas.microsoft.com/office/drawing/2014/main" id="{31BB9257-5A1D-4BA1-9BBE-0C286E5D8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1" y="2111"/>
              <a:ext cx="1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98" name="Line 36">
              <a:extLst>
                <a:ext uri="{FF2B5EF4-FFF2-40B4-BE49-F238E27FC236}">
                  <a16:creationId xmlns:a16="http://schemas.microsoft.com/office/drawing/2014/main" id="{D1845F3D-DE5F-4E7E-B755-69AE597CD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1" y="896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99" name="Line 37">
              <a:extLst>
                <a:ext uri="{FF2B5EF4-FFF2-40B4-BE49-F238E27FC236}">
                  <a16:creationId xmlns:a16="http://schemas.microsoft.com/office/drawing/2014/main" id="{3DF669E4-FC51-40A0-A732-EABC4F580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1907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0" name="Line 38">
              <a:extLst>
                <a:ext uri="{FF2B5EF4-FFF2-40B4-BE49-F238E27FC236}">
                  <a16:creationId xmlns:a16="http://schemas.microsoft.com/office/drawing/2014/main" id="{E0061DB0-A1A8-4E68-85C9-DD1663508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9" y="913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1" name="Line 39">
              <a:extLst>
                <a:ext uri="{FF2B5EF4-FFF2-40B4-BE49-F238E27FC236}">
                  <a16:creationId xmlns:a16="http://schemas.microsoft.com/office/drawing/2014/main" id="{F8BB2614-ED89-4660-8B9B-FA97AFEA0B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1" y="89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2" name="Rectangle 40">
              <a:extLst>
                <a:ext uri="{FF2B5EF4-FFF2-40B4-BE49-F238E27FC236}">
                  <a16:creationId xmlns:a16="http://schemas.microsoft.com/office/drawing/2014/main" id="{EF7B135B-7404-4148-BD6E-B51166C4A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2084"/>
              <a:ext cx="4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</a:t>
              </a:r>
            </a:p>
          </p:txBody>
        </p:sp>
        <p:sp>
          <p:nvSpPr>
            <p:cNvPr id="23603" name="Line 42">
              <a:extLst>
                <a:ext uri="{FF2B5EF4-FFF2-40B4-BE49-F238E27FC236}">
                  <a16:creationId xmlns:a16="http://schemas.microsoft.com/office/drawing/2014/main" id="{C15BA603-7E83-4979-901F-AC537F8A4A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15" y="3725"/>
              <a:ext cx="817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4" name="Line 43">
              <a:extLst>
                <a:ext uri="{FF2B5EF4-FFF2-40B4-BE49-F238E27FC236}">
                  <a16:creationId xmlns:a16="http://schemas.microsoft.com/office/drawing/2014/main" id="{A25C6489-E784-4714-A5CA-A6A1C543D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5" y="896"/>
              <a:ext cx="0" cy="28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5" name="Line 44">
              <a:extLst>
                <a:ext uri="{FF2B5EF4-FFF2-40B4-BE49-F238E27FC236}">
                  <a16:creationId xmlns:a16="http://schemas.microsoft.com/office/drawing/2014/main" id="{F52CFFA3-A50E-4490-80D6-E90453313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5" y="8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6" name="Rectangle 45">
              <a:extLst>
                <a:ext uri="{FF2B5EF4-FFF2-40B4-BE49-F238E27FC236}">
                  <a16:creationId xmlns:a16="http://schemas.microsoft.com/office/drawing/2014/main" id="{5257660F-5430-48E8-8205-D5657BA5A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1729"/>
              <a:ext cx="18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0</a:t>
              </a:r>
            </a:p>
          </p:txBody>
        </p:sp>
        <p:sp>
          <p:nvSpPr>
            <p:cNvPr id="23607" name="Line 47">
              <a:extLst>
                <a:ext uri="{FF2B5EF4-FFF2-40B4-BE49-F238E27FC236}">
                  <a16:creationId xmlns:a16="http://schemas.microsoft.com/office/drawing/2014/main" id="{A8E63948-1CD5-4B9B-AA6C-F55BAFBAD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1" y="2750"/>
              <a:ext cx="1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8" name="Line 49">
              <a:extLst>
                <a:ext uri="{FF2B5EF4-FFF2-40B4-BE49-F238E27FC236}">
                  <a16:creationId xmlns:a16="http://schemas.microsoft.com/office/drawing/2014/main" id="{A20433DB-CAE9-4D9C-803C-0C6D540B3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2" y="357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3557" name="Line 52">
            <a:extLst>
              <a:ext uri="{FF2B5EF4-FFF2-40B4-BE49-F238E27FC236}">
                <a16:creationId xmlns:a16="http://schemas.microsoft.com/office/drawing/2014/main" id="{0842D8C1-84D1-480F-92FA-E886CFA55F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0563" y="3036888"/>
            <a:ext cx="3148012" cy="552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8" name="Line 53">
            <a:extLst>
              <a:ext uri="{FF2B5EF4-FFF2-40B4-BE49-F238E27FC236}">
                <a16:creationId xmlns:a16="http://schemas.microsoft.com/office/drawing/2014/main" id="{68F767D9-729D-45E7-B60A-CB2DF049E2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1275" y="5199063"/>
            <a:ext cx="3856038" cy="557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3559" name="Group 82">
            <a:extLst>
              <a:ext uri="{FF2B5EF4-FFF2-40B4-BE49-F238E27FC236}">
                <a16:creationId xmlns:a16="http://schemas.microsoft.com/office/drawing/2014/main" id="{B8EC884F-039F-4AEF-90EF-D20E51638425}"/>
              </a:ext>
            </a:extLst>
          </p:cNvPr>
          <p:cNvGrpSpPr>
            <a:grpSpLocks/>
          </p:cNvGrpSpPr>
          <p:nvPr/>
        </p:nvGrpSpPr>
        <p:grpSpPr bwMode="auto">
          <a:xfrm>
            <a:off x="1811338" y="944564"/>
            <a:ext cx="3251200" cy="5405437"/>
            <a:chOff x="181" y="595"/>
            <a:chExt cx="2048" cy="3405"/>
          </a:xfrm>
        </p:grpSpPr>
        <p:sp>
          <p:nvSpPr>
            <p:cNvPr id="23567" name="AutoShape 56">
              <a:extLst>
                <a:ext uri="{FF2B5EF4-FFF2-40B4-BE49-F238E27FC236}">
                  <a16:creationId xmlns:a16="http://schemas.microsoft.com/office/drawing/2014/main" id="{F9FDD860-F408-4863-AE02-9DBFE3805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965"/>
              <a:ext cx="1125" cy="512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MAJOR</a:t>
              </a:r>
            </a:p>
          </p:txBody>
        </p:sp>
        <p:sp>
          <p:nvSpPr>
            <p:cNvPr id="23568" name="Oval 57">
              <a:extLst>
                <a:ext uri="{FF2B5EF4-FFF2-40B4-BE49-F238E27FC236}">
                  <a16:creationId xmlns:a16="http://schemas.microsoft.com/office/drawing/2014/main" id="{A85CE177-12CD-4E63-A1AA-76D81CA86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680"/>
              <a:ext cx="238" cy="23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23569" name="AutoShape 58">
              <a:extLst>
                <a:ext uri="{FF2B5EF4-FFF2-40B4-BE49-F238E27FC236}">
                  <a16:creationId xmlns:a16="http://schemas.microsoft.com/office/drawing/2014/main" id="{AD75370E-1716-4FED-BF2F-0358779AE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2871"/>
              <a:ext cx="1125" cy="512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MINOR</a:t>
              </a:r>
            </a:p>
          </p:txBody>
        </p:sp>
        <p:sp>
          <p:nvSpPr>
            <p:cNvPr id="23570" name="Oval 59">
              <a:extLst>
                <a:ext uri="{FF2B5EF4-FFF2-40B4-BE49-F238E27FC236}">
                  <a16:creationId xmlns:a16="http://schemas.microsoft.com/office/drawing/2014/main" id="{67792046-53E8-490D-A764-B0852CA67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2603"/>
              <a:ext cx="238" cy="23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23571" name="AutoShape 60">
              <a:extLst>
                <a:ext uri="{FF2B5EF4-FFF2-40B4-BE49-F238E27FC236}">
                  <a16:creationId xmlns:a16="http://schemas.microsoft.com/office/drawing/2014/main" id="{72CB7957-A51B-4DC8-AEB3-D642960C3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1642"/>
              <a:ext cx="695" cy="374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car</a:t>
              </a:r>
            </a:p>
          </p:txBody>
        </p:sp>
        <p:sp>
          <p:nvSpPr>
            <p:cNvPr id="23572" name="Line 61">
              <a:extLst>
                <a:ext uri="{FF2B5EF4-FFF2-40B4-BE49-F238E27FC236}">
                  <a16:creationId xmlns:a16="http://schemas.microsoft.com/office/drawing/2014/main" id="{5986FA0E-6081-4A90-9D23-71B9349D6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1477"/>
              <a:ext cx="0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73" name="AutoShape 62">
              <a:extLst>
                <a:ext uri="{FF2B5EF4-FFF2-40B4-BE49-F238E27FC236}">
                  <a16:creationId xmlns:a16="http://schemas.microsoft.com/office/drawing/2014/main" id="{A8200A34-57BD-4321-B835-F120B8D56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" y="2218"/>
              <a:ext cx="1201" cy="301"/>
            </a:xfrm>
            <a:prstGeom prst="flowChartAlternateProcess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tr-TR" altLang="en-US" sz="1800"/>
            </a:p>
          </p:txBody>
        </p:sp>
        <p:sp>
          <p:nvSpPr>
            <p:cNvPr id="23574" name="Text Box 63">
              <a:extLst>
                <a:ext uri="{FF2B5EF4-FFF2-40B4-BE49-F238E27FC236}">
                  <a16:creationId xmlns:a16="http://schemas.microsoft.com/office/drawing/2014/main" id="{3C06B90A-0A88-4502-B07A-D8587413D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2261"/>
              <a:ext cx="9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start_timer</a:t>
              </a:r>
            </a:p>
          </p:txBody>
        </p:sp>
        <p:sp>
          <p:nvSpPr>
            <p:cNvPr id="23575" name="Line 64">
              <a:extLst>
                <a:ext uri="{FF2B5EF4-FFF2-40B4-BE49-F238E27FC236}">
                  <a16:creationId xmlns:a16="http://schemas.microsoft.com/office/drawing/2014/main" id="{2EA35A8F-9D57-4840-9CDD-21DD9B860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016"/>
              <a:ext cx="0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76" name="Line 65">
              <a:extLst>
                <a:ext uri="{FF2B5EF4-FFF2-40B4-BE49-F238E27FC236}">
                  <a16:creationId xmlns:a16="http://schemas.microsoft.com/office/drawing/2014/main" id="{C0B6F78D-6103-4237-94C1-992FE469B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519"/>
              <a:ext cx="0" cy="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77" name="AutoShape 66">
              <a:extLst>
                <a:ext uri="{FF2B5EF4-FFF2-40B4-BE49-F238E27FC236}">
                  <a16:creationId xmlns:a16="http://schemas.microsoft.com/office/drawing/2014/main" id="{0C490BC6-C89F-4031-8EBA-AF637ACFF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3626"/>
              <a:ext cx="695" cy="374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timed</a:t>
              </a:r>
            </a:p>
          </p:txBody>
        </p:sp>
        <p:sp>
          <p:nvSpPr>
            <p:cNvPr id="23578" name="Line 67">
              <a:extLst>
                <a:ext uri="{FF2B5EF4-FFF2-40B4-BE49-F238E27FC236}">
                  <a16:creationId xmlns:a16="http://schemas.microsoft.com/office/drawing/2014/main" id="{6B0D77E4-5184-47FE-AED5-1746AC544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" y="3811"/>
              <a:ext cx="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79" name="Line 68">
              <a:extLst>
                <a:ext uri="{FF2B5EF4-FFF2-40B4-BE49-F238E27FC236}">
                  <a16:creationId xmlns:a16="http://schemas.microsoft.com/office/drawing/2014/main" id="{13EEA274-E77C-418D-8853-FC591D3D5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" y="595"/>
              <a:ext cx="0" cy="3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0" name="Line 69">
              <a:extLst>
                <a:ext uri="{FF2B5EF4-FFF2-40B4-BE49-F238E27FC236}">
                  <a16:creationId xmlns:a16="http://schemas.microsoft.com/office/drawing/2014/main" id="{1C56DE7F-C9D5-41CB-9B30-C93197519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" y="595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1" name="Line 70">
              <a:extLst>
                <a:ext uri="{FF2B5EF4-FFF2-40B4-BE49-F238E27FC236}">
                  <a16:creationId xmlns:a16="http://schemas.microsoft.com/office/drawing/2014/main" id="{6EF0BE69-B79A-45D3-9AE5-47E12B876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595"/>
              <a:ext cx="0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2" name="Line 71">
              <a:extLst>
                <a:ext uri="{FF2B5EF4-FFF2-40B4-BE49-F238E27FC236}">
                  <a16:creationId xmlns:a16="http://schemas.microsoft.com/office/drawing/2014/main" id="{A6229629-9FF0-40BA-A2D2-C81657902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3811"/>
              <a:ext cx="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3" name="Line 72">
              <a:extLst>
                <a:ext uri="{FF2B5EF4-FFF2-40B4-BE49-F238E27FC236}">
                  <a16:creationId xmlns:a16="http://schemas.microsoft.com/office/drawing/2014/main" id="{9F78EABE-4AE2-445F-B39A-DE931970F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9" y="2655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4" name="Line 73">
              <a:extLst>
                <a:ext uri="{FF2B5EF4-FFF2-40B4-BE49-F238E27FC236}">
                  <a16:creationId xmlns:a16="http://schemas.microsoft.com/office/drawing/2014/main" id="{EE26A898-4355-4453-B300-7A054EBD8F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9" y="2655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5" name="Line 74">
              <a:extLst>
                <a:ext uri="{FF2B5EF4-FFF2-40B4-BE49-F238E27FC236}">
                  <a16:creationId xmlns:a16="http://schemas.microsoft.com/office/drawing/2014/main" id="{DBAD2CC2-CDD5-4F49-9AE7-F7B96D118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1827"/>
              <a:ext cx="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6" name="Line 75">
              <a:extLst>
                <a:ext uri="{FF2B5EF4-FFF2-40B4-BE49-F238E27FC236}">
                  <a16:creationId xmlns:a16="http://schemas.microsoft.com/office/drawing/2014/main" id="{E9092CDA-E969-4BAF-9101-3BFFA93505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9" y="595"/>
              <a:ext cx="0" cy="1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7" name="Line 76">
              <a:extLst>
                <a:ext uri="{FF2B5EF4-FFF2-40B4-BE49-F238E27FC236}">
                  <a16:creationId xmlns:a16="http://schemas.microsoft.com/office/drawing/2014/main" id="{C6509716-63D4-435A-9CD8-D1713696E7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9" y="595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8" name="Rectangle 77">
              <a:extLst>
                <a:ext uri="{FF2B5EF4-FFF2-40B4-BE49-F238E27FC236}">
                  <a16:creationId xmlns:a16="http://schemas.microsoft.com/office/drawing/2014/main" id="{065BC2C5-1035-4CE7-B16D-FD2D56DBD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159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0</a:t>
              </a:r>
            </a:p>
          </p:txBody>
        </p:sp>
        <p:sp>
          <p:nvSpPr>
            <p:cNvPr id="23589" name="Rectangle 78">
              <a:extLst>
                <a:ext uri="{FF2B5EF4-FFF2-40B4-BE49-F238E27FC236}">
                  <a16:creationId xmlns:a16="http://schemas.microsoft.com/office/drawing/2014/main" id="{68E60B2D-6B71-422F-A0C4-1EA71E32B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57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0</a:t>
              </a:r>
            </a:p>
          </p:txBody>
        </p:sp>
        <p:sp>
          <p:nvSpPr>
            <p:cNvPr id="23590" name="Rectangle 79">
              <a:extLst>
                <a:ext uri="{FF2B5EF4-FFF2-40B4-BE49-F238E27FC236}">
                  <a16:creationId xmlns:a16="http://schemas.microsoft.com/office/drawing/2014/main" id="{B67EC4F2-8C0E-4366-9B3D-E86212E4F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1983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</a:t>
              </a:r>
            </a:p>
          </p:txBody>
        </p:sp>
        <p:sp>
          <p:nvSpPr>
            <p:cNvPr id="23591" name="Rectangle 80">
              <a:extLst>
                <a:ext uri="{FF2B5EF4-FFF2-40B4-BE49-F238E27FC236}">
                  <a16:creationId xmlns:a16="http://schemas.microsoft.com/office/drawing/2014/main" id="{F35361E4-9F95-4FCB-9E04-E3067726F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357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</a:t>
              </a:r>
            </a:p>
          </p:txBody>
        </p:sp>
        <p:sp>
          <p:nvSpPr>
            <p:cNvPr id="23592" name="Line 81">
              <a:extLst>
                <a:ext uri="{FF2B5EF4-FFF2-40B4-BE49-F238E27FC236}">
                  <a16:creationId xmlns:a16="http://schemas.microsoft.com/office/drawing/2014/main" id="{CDCFEFBC-7238-4A4F-BA10-255CC0145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2" y="3383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3560" name="AutoShape 33">
            <a:extLst>
              <a:ext uri="{FF2B5EF4-FFF2-40B4-BE49-F238E27FC236}">
                <a16:creationId xmlns:a16="http://schemas.microsoft.com/office/drawing/2014/main" id="{CDA16D87-185F-46D9-B394-49361A4D5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3" y="4702176"/>
            <a:ext cx="1122362" cy="995363"/>
          </a:xfrm>
          <a:prstGeom prst="flowChartDecision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tr-TR" altLang="en-US" sz="1800"/>
              <a:t>timeup</a:t>
            </a:r>
            <a:endParaRPr lang="en-US" altLang="en-US" sz="1800"/>
          </a:p>
        </p:txBody>
      </p:sp>
      <p:sp>
        <p:nvSpPr>
          <p:cNvPr id="23561" name="Rectangle 40">
            <a:extLst>
              <a:ext uri="{FF2B5EF4-FFF2-40B4-BE49-F238E27FC236}">
                <a16:creationId xmlns:a16="http://schemas.microsoft.com/office/drawing/2014/main" id="{6B752BC3-FDE0-4BFD-A03C-CC87FB007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488" y="5629275"/>
            <a:ext cx="76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1400"/>
              <a:t>1</a:t>
            </a:r>
          </a:p>
        </p:txBody>
      </p:sp>
      <p:cxnSp>
        <p:nvCxnSpPr>
          <p:cNvPr id="23562" name="Straight Connector 59">
            <a:extLst>
              <a:ext uri="{FF2B5EF4-FFF2-40B4-BE49-F238E27FC236}">
                <a16:creationId xmlns:a16="http://schemas.microsoft.com/office/drawing/2014/main" id="{2542EE87-C3DF-445A-8976-BEED1B0CBD31}"/>
              </a:ext>
            </a:extLst>
          </p:cNvPr>
          <p:cNvCxnSpPr>
            <a:cxnSpLocks noChangeShapeType="1"/>
            <a:stCxn id="23560" idx="3"/>
          </p:cNvCxnSpPr>
          <p:nvPr/>
        </p:nvCxnSpPr>
        <p:spPr bwMode="auto">
          <a:xfrm>
            <a:off x="8810625" y="5199064"/>
            <a:ext cx="6492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Straight Connector 61">
            <a:extLst>
              <a:ext uri="{FF2B5EF4-FFF2-40B4-BE49-F238E27FC236}">
                <a16:creationId xmlns:a16="http://schemas.microsoft.com/office/drawing/2014/main" id="{F19055A0-5CBF-46AB-8573-4A914089D4D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459913" y="3429000"/>
            <a:ext cx="0" cy="17732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Straight Arrow Connector 63">
            <a:extLst>
              <a:ext uri="{FF2B5EF4-FFF2-40B4-BE49-F238E27FC236}">
                <a16:creationId xmlns:a16="http://schemas.microsoft.com/office/drawing/2014/main" id="{ECC75BAC-1AE2-484E-AB18-EBB017E4ED8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242301" y="3429000"/>
            <a:ext cx="12176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Oval 32">
            <a:extLst>
              <a:ext uri="{FF2B5EF4-FFF2-40B4-BE49-F238E27FC236}">
                <a16:creationId xmlns:a16="http://schemas.microsoft.com/office/drawing/2014/main" id="{087FD974-017C-442E-A5C5-9088C2BC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4" y="3290888"/>
            <a:ext cx="820737" cy="3540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tr-TR" altLang="en-US" sz="1600">
                <a:solidFill>
                  <a:schemeClr val="bg1"/>
                </a:solidFill>
              </a:rPr>
              <a:t>COUNT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23566" name="AutoShape 31">
            <a:extLst>
              <a:ext uri="{FF2B5EF4-FFF2-40B4-BE49-F238E27FC236}">
                <a16:creationId xmlns:a16="http://schemas.microsoft.com/office/drawing/2014/main" id="{BF01F2F2-7C7C-48F4-8690-33E391FF0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38" y="3752850"/>
            <a:ext cx="1524000" cy="668338"/>
          </a:xfrm>
          <a:prstGeom prst="flowChartProcess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tr-TR" altLang="en-US" sz="1600">
                <a:solidFill>
                  <a:schemeClr val="bg1"/>
                </a:solidFill>
              </a:rPr>
              <a:t>CNT </a:t>
            </a:r>
            <a:r>
              <a:rPr lang="tr-TR" altLang="en-US" sz="1600">
                <a:solidFill>
                  <a:schemeClr val="bg1"/>
                </a:solidFill>
                <a:sym typeface="Wingdings" panose="05000000000000000000" pitchFamily="2" charset="2"/>
              </a:rPr>
              <a:t> CNT+1</a:t>
            </a:r>
            <a:endParaRPr lang="tr-TR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F28D0282-CF8A-4C25-A71B-926D06EA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A7FDCAF-82B6-4208-B2FD-CA1F809798BE}" type="slidenum">
              <a:rPr lang="en-US" altLang="en-US" sz="1400">
                <a:latin typeface="Times New Roman" panose="02020603050405020304" pitchFamily="18" charset="0"/>
              </a:rPr>
              <a:pPr/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5A75E60-6844-4F5B-ABDD-52B3140AE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ASM Charts</a:t>
            </a:r>
          </a:p>
        </p:txBody>
      </p:sp>
      <p:grpSp>
        <p:nvGrpSpPr>
          <p:cNvPr id="24580" name="Group 83">
            <a:extLst>
              <a:ext uri="{FF2B5EF4-FFF2-40B4-BE49-F238E27FC236}">
                <a16:creationId xmlns:a16="http://schemas.microsoft.com/office/drawing/2014/main" id="{7007C1C9-684E-4C3D-901D-EE837BC200D3}"/>
              </a:ext>
            </a:extLst>
          </p:cNvPr>
          <p:cNvGrpSpPr>
            <a:grpSpLocks/>
          </p:cNvGrpSpPr>
          <p:nvPr/>
        </p:nvGrpSpPr>
        <p:grpSpPr bwMode="auto">
          <a:xfrm>
            <a:off x="6945313" y="1422401"/>
            <a:ext cx="2514600" cy="4494213"/>
            <a:chOff x="3415" y="896"/>
            <a:chExt cx="1584" cy="2831"/>
          </a:xfrm>
        </p:grpSpPr>
        <p:sp>
          <p:nvSpPr>
            <p:cNvPr id="24617" name="AutoShape 31">
              <a:extLst>
                <a:ext uri="{FF2B5EF4-FFF2-40B4-BE49-F238E27FC236}">
                  <a16:creationId xmlns:a16="http://schemas.microsoft.com/office/drawing/2014/main" id="{B02867AC-2563-43B4-BE8B-62339CF34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1145"/>
              <a:ext cx="960" cy="421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tr-TR" altLang="en-US" sz="1600">
                  <a:solidFill>
                    <a:schemeClr val="bg1"/>
                  </a:solidFill>
                </a:rPr>
                <a:t>CNT </a:t>
              </a:r>
              <a:r>
                <a:rPr lang="tr-TR" altLang="en-US" sz="1600">
                  <a:solidFill>
                    <a:schemeClr val="bg1"/>
                  </a:solidFill>
                  <a:sym typeface="Wingdings" panose="05000000000000000000" pitchFamily="2" charset="2"/>
                </a:rPr>
                <a:t> 0</a:t>
              </a:r>
              <a:endParaRPr lang="tr-T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4618" name="Oval 32">
              <a:extLst>
                <a:ext uri="{FF2B5EF4-FFF2-40B4-BE49-F238E27FC236}">
                  <a16:creationId xmlns:a16="http://schemas.microsoft.com/office/drawing/2014/main" id="{E5E7017B-6B8F-40CB-B99A-F83BA1925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930"/>
              <a:ext cx="480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chemeClr val="bg1"/>
                  </a:solidFill>
                </a:rPr>
                <a:t>IDLE</a:t>
              </a:r>
            </a:p>
          </p:txBody>
        </p:sp>
        <p:sp>
          <p:nvSpPr>
            <p:cNvPr id="24619" name="AutoShape 33">
              <a:extLst>
                <a:ext uri="{FF2B5EF4-FFF2-40B4-BE49-F238E27FC236}">
                  <a16:creationId xmlns:a16="http://schemas.microsoft.com/office/drawing/2014/main" id="{E8BF0FDE-0794-4AD1-8E0B-12E9D6108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1729"/>
              <a:ext cx="695" cy="374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start</a:t>
              </a:r>
            </a:p>
          </p:txBody>
        </p:sp>
        <p:sp>
          <p:nvSpPr>
            <p:cNvPr id="24620" name="Line 34">
              <a:extLst>
                <a:ext uri="{FF2B5EF4-FFF2-40B4-BE49-F238E27FC236}">
                  <a16:creationId xmlns:a16="http://schemas.microsoft.com/office/drawing/2014/main" id="{AD2ED914-8AF8-4F74-B81F-8279739FD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1" y="1564"/>
              <a:ext cx="0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21" name="Line 35">
              <a:extLst>
                <a:ext uri="{FF2B5EF4-FFF2-40B4-BE49-F238E27FC236}">
                  <a16:creationId xmlns:a16="http://schemas.microsoft.com/office/drawing/2014/main" id="{EB530067-5626-4B2F-A0C3-41FA57737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1" y="2111"/>
              <a:ext cx="1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22" name="Line 36">
              <a:extLst>
                <a:ext uri="{FF2B5EF4-FFF2-40B4-BE49-F238E27FC236}">
                  <a16:creationId xmlns:a16="http://schemas.microsoft.com/office/drawing/2014/main" id="{7EEA6327-8F75-4EDE-B9CE-00E492F48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1" y="896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23" name="Line 37">
              <a:extLst>
                <a:ext uri="{FF2B5EF4-FFF2-40B4-BE49-F238E27FC236}">
                  <a16:creationId xmlns:a16="http://schemas.microsoft.com/office/drawing/2014/main" id="{ED5B3BE9-9676-4CA0-A8F7-BBBC2B6F5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1907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24" name="Line 38">
              <a:extLst>
                <a:ext uri="{FF2B5EF4-FFF2-40B4-BE49-F238E27FC236}">
                  <a16:creationId xmlns:a16="http://schemas.microsoft.com/office/drawing/2014/main" id="{7173A3A4-1B20-45BD-8529-9F44EE7E2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9" y="913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25" name="Line 39">
              <a:extLst>
                <a:ext uri="{FF2B5EF4-FFF2-40B4-BE49-F238E27FC236}">
                  <a16:creationId xmlns:a16="http://schemas.microsoft.com/office/drawing/2014/main" id="{D98EBA4B-BA6F-44F5-9BE3-EB7254BE41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1" y="89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26" name="Rectangle 40">
              <a:extLst>
                <a:ext uri="{FF2B5EF4-FFF2-40B4-BE49-F238E27FC236}">
                  <a16:creationId xmlns:a16="http://schemas.microsoft.com/office/drawing/2014/main" id="{E5A19471-1098-4267-ABA0-44821A9BB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2084"/>
              <a:ext cx="4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</a:t>
              </a:r>
            </a:p>
          </p:txBody>
        </p:sp>
        <p:sp>
          <p:nvSpPr>
            <p:cNvPr id="24627" name="Line 42">
              <a:extLst>
                <a:ext uri="{FF2B5EF4-FFF2-40B4-BE49-F238E27FC236}">
                  <a16:creationId xmlns:a16="http://schemas.microsoft.com/office/drawing/2014/main" id="{A01D2F78-3B66-4B67-AF9B-18538898F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15" y="3725"/>
              <a:ext cx="817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28" name="Line 43">
              <a:extLst>
                <a:ext uri="{FF2B5EF4-FFF2-40B4-BE49-F238E27FC236}">
                  <a16:creationId xmlns:a16="http://schemas.microsoft.com/office/drawing/2014/main" id="{582E722B-CC11-4B60-BC3F-5EE5FF1CD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5" y="896"/>
              <a:ext cx="0" cy="28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29" name="Line 44">
              <a:extLst>
                <a:ext uri="{FF2B5EF4-FFF2-40B4-BE49-F238E27FC236}">
                  <a16:creationId xmlns:a16="http://schemas.microsoft.com/office/drawing/2014/main" id="{576FEBD7-15C5-49FD-8105-17ADD1926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5" y="8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30" name="Rectangle 45">
              <a:extLst>
                <a:ext uri="{FF2B5EF4-FFF2-40B4-BE49-F238E27FC236}">
                  <a16:creationId xmlns:a16="http://schemas.microsoft.com/office/drawing/2014/main" id="{71905755-0E91-419B-946A-47B87BCF1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1729"/>
              <a:ext cx="18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0</a:t>
              </a:r>
            </a:p>
          </p:txBody>
        </p:sp>
        <p:sp>
          <p:nvSpPr>
            <p:cNvPr id="24631" name="Line 47">
              <a:extLst>
                <a:ext uri="{FF2B5EF4-FFF2-40B4-BE49-F238E27FC236}">
                  <a16:creationId xmlns:a16="http://schemas.microsoft.com/office/drawing/2014/main" id="{5E79FD3A-097E-4477-9034-345B24D87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1" y="2750"/>
              <a:ext cx="1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32" name="Line 49">
              <a:extLst>
                <a:ext uri="{FF2B5EF4-FFF2-40B4-BE49-F238E27FC236}">
                  <a16:creationId xmlns:a16="http://schemas.microsoft.com/office/drawing/2014/main" id="{3A926245-866F-4FA5-8AAC-8C77E57D4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2" y="357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581" name="Line 52">
            <a:extLst>
              <a:ext uri="{FF2B5EF4-FFF2-40B4-BE49-F238E27FC236}">
                <a16:creationId xmlns:a16="http://schemas.microsoft.com/office/drawing/2014/main" id="{2C39408A-00C7-4075-83AA-2C1741437A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0563" y="3036888"/>
            <a:ext cx="3148012" cy="552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2" name="Line 53">
            <a:extLst>
              <a:ext uri="{FF2B5EF4-FFF2-40B4-BE49-F238E27FC236}">
                <a16:creationId xmlns:a16="http://schemas.microsoft.com/office/drawing/2014/main" id="{BF29B782-E7EA-496E-B329-BE96742586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1275" y="5199063"/>
            <a:ext cx="3856038" cy="557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4583" name="Group 82">
            <a:extLst>
              <a:ext uri="{FF2B5EF4-FFF2-40B4-BE49-F238E27FC236}">
                <a16:creationId xmlns:a16="http://schemas.microsoft.com/office/drawing/2014/main" id="{25D1CAF9-68B8-406F-872C-533A94BF98D9}"/>
              </a:ext>
            </a:extLst>
          </p:cNvPr>
          <p:cNvGrpSpPr>
            <a:grpSpLocks/>
          </p:cNvGrpSpPr>
          <p:nvPr/>
        </p:nvGrpSpPr>
        <p:grpSpPr bwMode="auto">
          <a:xfrm>
            <a:off x="1811338" y="944564"/>
            <a:ext cx="3251200" cy="5405437"/>
            <a:chOff x="181" y="595"/>
            <a:chExt cx="2048" cy="3405"/>
          </a:xfrm>
        </p:grpSpPr>
        <p:sp>
          <p:nvSpPr>
            <p:cNvPr id="24591" name="AutoShape 56">
              <a:extLst>
                <a:ext uri="{FF2B5EF4-FFF2-40B4-BE49-F238E27FC236}">
                  <a16:creationId xmlns:a16="http://schemas.microsoft.com/office/drawing/2014/main" id="{A0403421-C704-43DA-AACA-B9047739B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965"/>
              <a:ext cx="1125" cy="512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MAJOR</a:t>
              </a:r>
            </a:p>
          </p:txBody>
        </p:sp>
        <p:sp>
          <p:nvSpPr>
            <p:cNvPr id="24592" name="Oval 57">
              <a:extLst>
                <a:ext uri="{FF2B5EF4-FFF2-40B4-BE49-F238E27FC236}">
                  <a16:creationId xmlns:a16="http://schemas.microsoft.com/office/drawing/2014/main" id="{4EFDAB26-6673-4E0D-B40A-E507EC313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680"/>
              <a:ext cx="238" cy="23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24593" name="AutoShape 58">
              <a:extLst>
                <a:ext uri="{FF2B5EF4-FFF2-40B4-BE49-F238E27FC236}">
                  <a16:creationId xmlns:a16="http://schemas.microsoft.com/office/drawing/2014/main" id="{B2B0A073-D353-42A3-8122-202219204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2871"/>
              <a:ext cx="1125" cy="512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MINOR</a:t>
              </a:r>
            </a:p>
          </p:txBody>
        </p:sp>
        <p:sp>
          <p:nvSpPr>
            <p:cNvPr id="24594" name="Oval 59">
              <a:extLst>
                <a:ext uri="{FF2B5EF4-FFF2-40B4-BE49-F238E27FC236}">
                  <a16:creationId xmlns:a16="http://schemas.microsoft.com/office/drawing/2014/main" id="{E3221C9C-0210-45FB-952E-A3B3B04F0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2603"/>
              <a:ext cx="238" cy="23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24595" name="AutoShape 60">
              <a:extLst>
                <a:ext uri="{FF2B5EF4-FFF2-40B4-BE49-F238E27FC236}">
                  <a16:creationId xmlns:a16="http://schemas.microsoft.com/office/drawing/2014/main" id="{9716060D-6C3C-4BBB-92CF-8460027B4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1642"/>
              <a:ext cx="695" cy="374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car</a:t>
              </a:r>
            </a:p>
          </p:txBody>
        </p:sp>
        <p:sp>
          <p:nvSpPr>
            <p:cNvPr id="24596" name="Line 61">
              <a:extLst>
                <a:ext uri="{FF2B5EF4-FFF2-40B4-BE49-F238E27FC236}">
                  <a16:creationId xmlns:a16="http://schemas.microsoft.com/office/drawing/2014/main" id="{88CB159F-5C54-40AB-97D3-E16B05C75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1477"/>
              <a:ext cx="0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597" name="AutoShape 62">
              <a:extLst>
                <a:ext uri="{FF2B5EF4-FFF2-40B4-BE49-F238E27FC236}">
                  <a16:creationId xmlns:a16="http://schemas.microsoft.com/office/drawing/2014/main" id="{2E8962EF-7433-4E3F-94B0-2F81A8E87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" y="2218"/>
              <a:ext cx="1201" cy="301"/>
            </a:xfrm>
            <a:prstGeom prst="flowChartAlternateProcess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tr-TR" altLang="en-US" sz="1800"/>
            </a:p>
          </p:txBody>
        </p:sp>
        <p:sp>
          <p:nvSpPr>
            <p:cNvPr id="24598" name="Text Box 63">
              <a:extLst>
                <a:ext uri="{FF2B5EF4-FFF2-40B4-BE49-F238E27FC236}">
                  <a16:creationId xmlns:a16="http://schemas.microsoft.com/office/drawing/2014/main" id="{FC193735-86C7-401D-B0C9-044C9D44D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2261"/>
              <a:ext cx="9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start_timer</a:t>
              </a:r>
            </a:p>
          </p:txBody>
        </p:sp>
        <p:sp>
          <p:nvSpPr>
            <p:cNvPr id="24599" name="Line 64">
              <a:extLst>
                <a:ext uri="{FF2B5EF4-FFF2-40B4-BE49-F238E27FC236}">
                  <a16:creationId xmlns:a16="http://schemas.microsoft.com/office/drawing/2014/main" id="{DB7C2BFD-C861-4FF7-8A2D-515AB1E52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016"/>
              <a:ext cx="0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0" name="Line 65">
              <a:extLst>
                <a:ext uri="{FF2B5EF4-FFF2-40B4-BE49-F238E27FC236}">
                  <a16:creationId xmlns:a16="http://schemas.microsoft.com/office/drawing/2014/main" id="{1E94DAB8-DFE0-4096-AAEC-4CA5B42B4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519"/>
              <a:ext cx="0" cy="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1" name="AutoShape 66">
              <a:extLst>
                <a:ext uri="{FF2B5EF4-FFF2-40B4-BE49-F238E27FC236}">
                  <a16:creationId xmlns:a16="http://schemas.microsoft.com/office/drawing/2014/main" id="{1E8F97D1-0AF7-4571-8790-F16305779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3626"/>
              <a:ext cx="695" cy="374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timed</a:t>
              </a:r>
            </a:p>
          </p:txBody>
        </p:sp>
        <p:sp>
          <p:nvSpPr>
            <p:cNvPr id="24602" name="Line 67">
              <a:extLst>
                <a:ext uri="{FF2B5EF4-FFF2-40B4-BE49-F238E27FC236}">
                  <a16:creationId xmlns:a16="http://schemas.microsoft.com/office/drawing/2014/main" id="{095DD627-C822-4166-ADE6-CE11509B0D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" y="3811"/>
              <a:ext cx="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3" name="Line 68">
              <a:extLst>
                <a:ext uri="{FF2B5EF4-FFF2-40B4-BE49-F238E27FC236}">
                  <a16:creationId xmlns:a16="http://schemas.microsoft.com/office/drawing/2014/main" id="{F79142D9-65EC-470B-A8B2-B5D21B606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" y="595"/>
              <a:ext cx="0" cy="3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4" name="Line 69">
              <a:extLst>
                <a:ext uri="{FF2B5EF4-FFF2-40B4-BE49-F238E27FC236}">
                  <a16:creationId xmlns:a16="http://schemas.microsoft.com/office/drawing/2014/main" id="{0EE99E33-E625-4C87-9FDA-B06519A7B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" y="595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5" name="Line 70">
              <a:extLst>
                <a:ext uri="{FF2B5EF4-FFF2-40B4-BE49-F238E27FC236}">
                  <a16:creationId xmlns:a16="http://schemas.microsoft.com/office/drawing/2014/main" id="{450E45E9-BA94-4365-9262-79AA3876B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595"/>
              <a:ext cx="0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6" name="Line 71">
              <a:extLst>
                <a:ext uri="{FF2B5EF4-FFF2-40B4-BE49-F238E27FC236}">
                  <a16:creationId xmlns:a16="http://schemas.microsoft.com/office/drawing/2014/main" id="{9852C969-E2E8-40E2-B83A-0173CFF14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3811"/>
              <a:ext cx="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7" name="Line 72">
              <a:extLst>
                <a:ext uri="{FF2B5EF4-FFF2-40B4-BE49-F238E27FC236}">
                  <a16:creationId xmlns:a16="http://schemas.microsoft.com/office/drawing/2014/main" id="{E46D8511-15F3-4937-9A8F-21D8DC723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9" y="2655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8" name="Line 73">
              <a:extLst>
                <a:ext uri="{FF2B5EF4-FFF2-40B4-BE49-F238E27FC236}">
                  <a16:creationId xmlns:a16="http://schemas.microsoft.com/office/drawing/2014/main" id="{AA328FF8-4BB1-471F-85A5-D0647A5317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9" y="2655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9" name="Line 74">
              <a:extLst>
                <a:ext uri="{FF2B5EF4-FFF2-40B4-BE49-F238E27FC236}">
                  <a16:creationId xmlns:a16="http://schemas.microsoft.com/office/drawing/2014/main" id="{31BC5D81-C86C-4E85-BCCA-5DC561B56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1827"/>
              <a:ext cx="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10" name="Line 75">
              <a:extLst>
                <a:ext uri="{FF2B5EF4-FFF2-40B4-BE49-F238E27FC236}">
                  <a16:creationId xmlns:a16="http://schemas.microsoft.com/office/drawing/2014/main" id="{AC6BFB37-EE12-46F5-B60E-9F0B8BC99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9" y="595"/>
              <a:ext cx="0" cy="1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11" name="Line 76">
              <a:extLst>
                <a:ext uri="{FF2B5EF4-FFF2-40B4-BE49-F238E27FC236}">
                  <a16:creationId xmlns:a16="http://schemas.microsoft.com/office/drawing/2014/main" id="{C272A26B-2A8D-46F4-AE76-44B9BD47E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9" y="595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12" name="Rectangle 77">
              <a:extLst>
                <a:ext uri="{FF2B5EF4-FFF2-40B4-BE49-F238E27FC236}">
                  <a16:creationId xmlns:a16="http://schemas.microsoft.com/office/drawing/2014/main" id="{BE5E583E-D374-49BB-B779-0B2379749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159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0</a:t>
              </a:r>
            </a:p>
          </p:txBody>
        </p:sp>
        <p:sp>
          <p:nvSpPr>
            <p:cNvPr id="24613" name="Rectangle 78">
              <a:extLst>
                <a:ext uri="{FF2B5EF4-FFF2-40B4-BE49-F238E27FC236}">
                  <a16:creationId xmlns:a16="http://schemas.microsoft.com/office/drawing/2014/main" id="{C777DE89-2FB8-45F0-B89D-67F6E3568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57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0</a:t>
              </a:r>
            </a:p>
          </p:txBody>
        </p:sp>
        <p:sp>
          <p:nvSpPr>
            <p:cNvPr id="24614" name="Rectangle 79">
              <a:extLst>
                <a:ext uri="{FF2B5EF4-FFF2-40B4-BE49-F238E27FC236}">
                  <a16:creationId xmlns:a16="http://schemas.microsoft.com/office/drawing/2014/main" id="{D676A929-659C-4565-8CAC-76FABF0CD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1983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</a:t>
              </a:r>
            </a:p>
          </p:txBody>
        </p:sp>
        <p:sp>
          <p:nvSpPr>
            <p:cNvPr id="24615" name="Rectangle 80">
              <a:extLst>
                <a:ext uri="{FF2B5EF4-FFF2-40B4-BE49-F238E27FC236}">
                  <a16:creationId xmlns:a16="http://schemas.microsoft.com/office/drawing/2014/main" id="{BBF0594F-7BEA-4BE5-AE37-20052801E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357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</a:t>
              </a:r>
            </a:p>
          </p:txBody>
        </p:sp>
        <p:sp>
          <p:nvSpPr>
            <p:cNvPr id="24616" name="Line 81">
              <a:extLst>
                <a:ext uri="{FF2B5EF4-FFF2-40B4-BE49-F238E27FC236}">
                  <a16:creationId xmlns:a16="http://schemas.microsoft.com/office/drawing/2014/main" id="{2951FF06-7331-4EED-9AB3-3736356C6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2" y="3383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584" name="AutoShape 33">
            <a:extLst>
              <a:ext uri="{FF2B5EF4-FFF2-40B4-BE49-F238E27FC236}">
                <a16:creationId xmlns:a16="http://schemas.microsoft.com/office/drawing/2014/main" id="{02369CD1-2059-443E-BF7D-9BFA588B9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3" y="4702176"/>
            <a:ext cx="1122362" cy="995363"/>
          </a:xfrm>
          <a:prstGeom prst="flowChartDecision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tr-TR" altLang="en-US" sz="1400" dirty="0">
                <a:solidFill>
                  <a:schemeClr val="bg1"/>
                </a:solidFill>
              </a:rPr>
              <a:t>CNT==</a:t>
            </a:r>
            <a:r>
              <a:rPr lang="en-GB" altLang="en-US" sz="1400" dirty="0">
                <a:solidFill>
                  <a:schemeClr val="bg1"/>
                </a:solidFill>
              </a:rPr>
              <a:t>7</a:t>
            </a:r>
            <a:endParaRPr lang="en-US" altLang="en-US" sz="1400" dirty="0">
              <a:solidFill>
                <a:schemeClr val="bg1"/>
              </a:solidFill>
            </a:endParaRPr>
          </a:p>
        </p:txBody>
      </p:sp>
      <p:sp>
        <p:nvSpPr>
          <p:cNvPr id="24585" name="Rectangle 40">
            <a:extLst>
              <a:ext uri="{FF2B5EF4-FFF2-40B4-BE49-F238E27FC236}">
                <a16:creationId xmlns:a16="http://schemas.microsoft.com/office/drawing/2014/main" id="{B95769FC-9453-474A-A203-4707F15E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488" y="5629275"/>
            <a:ext cx="76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1400"/>
              <a:t>1</a:t>
            </a:r>
          </a:p>
        </p:txBody>
      </p:sp>
      <p:cxnSp>
        <p:nvCxnSpPr>
          <p:cNvPr id="24586" name="Straight Connector 59">
            <a:extLst>
              <a:ext uri="{FF2B5EF4-FFF2-40B4-BE49-F238E27FC236}">
                <a16:creationId xmlns:a16="http://schemas.microsoft.com/office/drawing/2014/main" id="{DA2C36D7-3F02-45C5-AA36-81C976FBB922}"/>
              </a:ext>
            </a:extLst>
          </p:cNvPr>
          <p:cNvCxnSpPr>
            <a:cxnSpLocks noChangeShapeType="1"/>
            <a:stCxn id="24584" idx="3"/>
          </p:cNvCxnSpPr>
          <p:nvPr/>
        </p:nvCxnSpPr>
        <p:spPr bwMode="auto">
          <a:xfrm>
            <a:off x="8810625" y="5199064"/>
            <a:ext cx="6492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Straight Connector 61">
            <a:extLst>
              <a:ext uri="{FF2B5EF4-FFF2-40B4-BE49-F238E27FC236}">
                <a16:creationId xmlns:a16="http://schemas.microsoft.com/office/drawing/2014/main" id="{889E7F04-F7ED-49C7-B1E1-099825A75B5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459913" y="3429000"/>
            <a:ext cx="0" cy="17732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Straight Arrow Connector 63">
            <a:extLst>
              <a:ext uri="{FF2B5EF4-FFF2-40B4-BE49-F238E27FC236}">
                <a16:creationId xmlns:a16="http://schemas.microsoft.com/office/drawing/2014/main" id="{96519B9F-E856-46E7-9602-41EDF3DE827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242301" y="3429000"/>
            <a:ext cx="12176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9" name="Oval 32">
            <a:extLst>
              <a:ext uri="{FF2B5EF4-FFF2-40B4-BE49-F238E27FC236}">
                <a16:creationId xmlns:a16="http://schemas.microsoft.com/office/drawing/2014/main" id="{B748AFB5-8C0A-480F-B342-8D5D9B261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4" y="3290888"/>
            <a:ext cx="820737" cy="3540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tr-TR" altLang="en-US" sz="1600">
                <a:solidFill>
                  <a:schemeClr val="bg1"/>
                </a:solidFill>
              </a:rPr>
              <a:t>COUNT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24590" name="AutoShape 31">
            <a:extLst>
              <a:ext uri="{FF2B5EF4-FFF2-40B4-BE49-F238E27FC236}">
                <a16:creationId xmlns:a16="http://schemas.microsoft.com/office/drawing/2014/main" id="{54F8A572-63EC-4794-ABB8-DE595BB39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38" y="3752850"/>
            <a:ext cx="1524000" cy="668338"/>
          </a:xfrm>
          <a:prstGeom prst="flowChartProcess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tr-TR" altLang="en-US" sz="1600">
                <a:solidFill>
                  <a:schemeClr val="bg1"/>
                </a:solidFill>
              </a:rPr>
              <a:t>CNT </a:t>
            </a:r>
            <a:r>
              <a:rPr lang="tr-TR" altLang="en-US" sz="1600">
                <a:solidFill>
                  <a:schemeClr val="bg1"/>
                </a:solidFill>
                <a:sym typeface="Wingdings" panose="05000000000000000000" pitchFamily="2" charset="2"/>
              </a:rPr>
              <a:t> CNT+1</a:t>
            </a:r>
            <a:endParaRPr lang="tr-TR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838080" y="4320000"/>
            <a:ext cx="11016000" cy="136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TextShape 2"/>
          <p:cNvSpPr txBox="1"/>
          <p:nvPr/>
        </p:nvSpPr>
        <p:spPr>
          <a:xfrm>
            <a:off x="932760" y="42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Labwork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3" name="TextShape 3"/>
          <p:cNvSpPr txBox="1"/>
          <p:nvPr/>
        </p:nvSpPr>
        <p:spPr>
          <a:xfrm>
            <a:off x="838080" y="11210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Design a circuit with (3bit)counter and necessary controller to do: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When enable signal is given start the counter from 000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After the counter started with signal, it should count until returning to 000 state (000 - 001- …. 110-111-000….). No other signal will interrupt that cycle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When the counter at 000 state it can only start if the enable is set else it won’t start.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Add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skipnext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signalsignal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is activated on counting mode, it will skip the next number.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ie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: 000-001-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skipnext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ON) 011-(skip next OFF)100-...111-000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Draw ASM Charts with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skipnext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signal and without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skipnext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signal.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Example output for circuit without skipnext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63B145-A9F4-487C-9841-6F7F23DF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0" y="2123350"/>
            <a:ext cx="12192000" cy="839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80017997-22B1-4283-AC23-F5637C7D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4BB2131-E700-47B6-8EEF-3B0FA2CFC723}" type="slidenum">
              <a:rPr lang="en-US" altLang="en-US" sz="1400">
                <a:latin typeface="Times New Roman" panose="02020603050405020304" pitchFamily="18" charset="0"/>
              </a:rPr>
              <a:pPr/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0A5826F-0ADF-4DEC-A30D-B703FEBE4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ASM Chart</a:t>
            </a:r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F7C21ACA-C71A-44DA-8366-5A8682CE1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4200" y="1953209"/>
            <a:ext cx="8763000" cy="2182813"/>
          </a:xfrm>
        </p:spPr>
        <p:txBody>
          <a:bodyPr/>
          <a:lstStyle/>
          <a:p>
            <a:pPr marL="533400" indent="-533400"/>
            <a:r>
              <a:rPr lang="en-US" altLang="en-US" dirty="0"/>
              <a:t>Three basic elements</a:t>
            </a:r>
          </a:p>
          <a:p>
            <a:pPr marL="533400" indent="-533400">
              <a:buFontTx/>
              <a:buAutoNum type="arabicPeriod"/>
            </a:pPr>
            <a:r>
              <a:rPr lang="en-US" altLang="en-US" dirty="0"/>
              <a:t>State box</a:t>
            </a:r>
          </a:p>
          <a:p>
            <a:pPr marL="533400" indent="-533400">
              <a:buFontTx/>
              <a:buAutoNum type="arabicPeriod"/>
            </a:pPr>
            <a:r>
              <a:rPr lang="en-US" altLang="en-US" dirty="0"/>
              <a:t>Decision box</a:t>
            </a:r>
          </a:p>
          <a:p>
            <a:pPr marL="533400" indent="-533400">
              <a:buFontTx/>
              <a:buAutoNum type="arabicPeriod"/>
            </a:pPr>
            <a:r>
              <a:rPr lang="en-US" altLang="en-US" dirty="0"/>
              <a:t>Conditional 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7E34A9CE-A980-4C7D-88C2-FF20A636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C4A89DC-90E4-4B8A-9193-677A10765EC2}" type="slidenum">
              <a:rPr lang="en-US" altLang="en-US" sz="1400">
                <a:latin typeface="Times New Roman" panose="02020603050405020304" pitchFamily="18" charset="0"/>
              </a:rPr>
              <a:pPr/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9472942-D1E1-4856-BE2D-5B8DB1999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State Box</a:t>
            </a:r>
          </a:p>
        </p:txBody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83F03E4A-69B3-4E0A-B375-FED116D3F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3249613"/>
            <a:ext cx="8763000" cy="33829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en-US"/>
              <a:t>The output signals (e.g.</a:t>
            </a:r>
            <a:r>
              <a:rPr lang="tr-TR" altLang="en-US"/>
              <a:t>,</a:t>
            </a: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/>
              <a:t>) in the box take the specified values in the current state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if not specified in other states they are 0. </a:t>
            </a:r>
          </a:p>
          <a:p>
            <a:pPr>
              <a:lnSpc>
                <a:spcPct val="110000"/>
              </a:lnSpc>
            </a:pPr>
            <a:r>
              <a:rPr lang="en-US" altLang="en-US"/>
              <a:t>The notation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0 </a:t>
            </a:r>
            <a:r>
              <a:rPr lang="en-US" altLang="en-US">
                <a:sym typeface="Wingdings" panose="05000000000000000000" pitchFamily="2" charset="2"/>
              </a:rPr>
              <a:t>means that the register is cleared to 0 when the system transits from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en-US">
                <a:sym typeface="Wingdings" panose="05000000000000000000" pitchFamily="2" charset="2"/>
              </a:rPr>
              <a:t> to the next state</a:t>
            </a:r>
            <a:endParaRPr lang="en-US" altLang="en-US"/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D8E72D3F-24E2-47C1-A1BB-DF9E828AAF48}"/>
              </a:ext>
            </a:extLst>
          </p:cNvPr>
          <p:cNvGrpSpPr>
            <a:grpSpLocks/>
          </p:cNvGrpSpPr>
          <p:nvPr/>
        </p:nvGrpSpPr>
        <p:grpSpPr bwMode="auto">
          <a:xfrm>
            <a:off x="3151189" y="1338264"/>
            <a:ext cx="974725" cy="1112837"/>
            <a:chOff x="1025" y="981"/>
            <a:chExt cx="614" cy="701"/>
          </a:xfrm>
        </p:grpSpPr>
        <p:sp>
          <p:nvSpPr>
            <p:cNvPr id="12303" name="Freeform 6">
              <a:extLst>
                <a:ext uri="{FF2B5EF4-FFF2-40B4-BE49-F238E27FC236}">
                  <a16:creationId xmlns:a16="http://schemas.microsoft.com/office/drawing/2014/main" id="{CFFB7099-630B-4B2D-937C-125D402F9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" y="981"/>
              <a:ext cx="348" cy="429"/>
            </a:xfrm>
            <a:custGeom>
              <a:avLst/>
              <a:gdLst>
                <a:gd name="T0" fmla="*/ 732112 w 274"/>
                <a:gd name="T1" fmla="*/ 0 h 429"/>
                <a:gd name="T2" fmla="*/ 265802 w 274"/>
                <a:gd name="T3" fmla="*/ 347 h 429"/>
                <a:gd name="T4" fmla="*/ 0 w 274"/>
                <a:gd name="T5" fmla="*/ 429 h 429"/>
                <a:gd name="T6" fmla="*/ 0 60000 65536"/>
                <a:gd name="T7" fmla="*/ 0 60000 65536"/>
                <a:gd name="T8" fmla="*/ 0 60000 65536"/>
                <a:gd name="T9" fmla="*/ 0 w 274"/>
                <a:gd name="T10" fmla="*/ 0 h 429"/>
                <a:gd name="T11" fmla="*/ 274 w 274"/>
                <a:gd name="T12" fmla="*/ 429 h 4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4" h="429">
                  <a:moveTo>
                    <a:pt x="274" y="0"/>
                  </a:moveTo>
                  <a:cubicBezTo>
                    <a:pt x="210" y="138"/>
                    <a:pt x="146" y="276"/>
                    <a:pt x="100" y="347"/>
                  </a:cubicBezTo>
                  <a:cubicBezTo>
                    <a:pt x="54" y="418"/>
                    <a:pt x="27" y="423"/>
                    <a:pt x="0" y="429"/>
                  </a:cubicBezTo>
                </a:path>
              </a:pathLst>
            </a:custGeom>
            <a:noFill/>
            <a:ln w="9525">
              <a:solidFill>
                <a:srgbClr val="CC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tr-TR" altLang="en-US"/>
            </a:p>
          </p:txBody>
        </p:sp>
        <p:sp>
          <p:nvSpPr>
            <p:cNvPr id="12304" name="Rectangle 7">
              <a:extLst>
                <a:ext uri="{FF2B5EF4-FFF2-40B4-BE49-F238E27FC236}">
                  <a16:creationId xmlns:a16="http://schemas.microsoft.com/office/drawing/2014/main" id="{A8A698A2-BB7F-4295-A802-13336202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432"/>
              <a:ext cx="4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name</a:t>
              </a:r>
            </a:p>
          </p:txBody>
        </p:sp>
      </p:grpSp>
      <p:grpSp>
        <p:nvGrpSpPr>
          <p:cNvPr id="3" name="Group 24">
            <a:extLst>
              <a:ext uri="{FF2B5EF4-FFF2-40B4-BE49-F238E27FC236}">
                <a16:creationId xmlns:a16="http://schemas.microsoft.com/office/drawing/2014/main" id="{E3F9227A-60AB-417B-A710-4BFB997755CE}"/>
              </a:ext>
            </a:extLst>
          </p:cNvPr>
          <p:cNvGrpSpPr>
            <a:grpSpLocks/>
          </p:cNvGrpSpPr>
          <p:nvPr/>
        </p:nvGrpSpPr>
        <p:grpSpPr bwMode="auto">
          <a:xfrm>
            <a:off x="5911851" y="1273176"/>
            <a:ext cx="1520825" cy="1528763"/>
            <a:chOff x="2764" y="940"/>
            <a:chExt cx="958" cy="963"/>
          </a:xfrm>
        </p:grpSpPr>
        <p:sp>
          <p:nvSpPr>
            <p:cNvPr id="12301" name="Rectangle 9">
              <a:extLst>
                <a:ext uri="{FF2B5EF4-FFF2-40B4-BE49-F238E27FC236}">
                  <a16:creationId xmlns:a16="http://schemas.microsoft.com/office/drawing/2014/main" id="{45C36B78-F831-4BA5-A4CC-16C560C59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1499"/>
              <a:ext cx="85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state </a:t>
              </a:r>
            </a:p>
            <a:p>
              <a:pPr algn="ctr" eaLnBrk="1" hangingPunct="1"/>
              <a:r>
                <a:rPr lang="en-US" altLang="en-US" sz="1800"/>
                <a:t>assignment</a:t>
              </a:r>
            </a:p>
          </p:txBody>
        </p:sp>
        <p:sp>
          <p:nvSpPr>
            <p:cNvPr id="12302" name="Freeform 10">
              <a:extLst>
                <a:ext uri="{FF2B5EF4-FFF2-40B4-BE49-F238E27FC236}">
                  <a16:creationId xmlns:a16="http://schemas.microsoft.com/office/drawing/2014/main" id="{1690C1F5-D865-4BB6-8064-B85BA6C53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940"/>
              <a:ext cx="429" cy="585"/>
            </a:xfrm>
            <a:custGeom>
              <a:avLst/>
              <a:gdLst>
                <a:gd name="T0" fmla="*/ 0 w 429"/>
                <a:gd name="T1" fmla="*/ 36 h 585"/>
                <a:gd name="T2" fmla="*/ 274 w 429"/>
                <a:gd name="T3" fmla="*/ 91 h 585"/>
                <a:gd name="T4" fmla="*/ 429 w 429"/>
                <a:gd name="T5" fmla="*/ 585 h 585"/>
                <a:gd name="T6" fmla="*/ 0 60000 65536"/>
                <a:gd name="T7" fmla="*/ 0 60000 65536"/>
                <a:gd name="T8" fmla="*/ 0 60000 65536"/>
                <a:gd name="T9" fmla="*/ 0 w 429"/>
                <a:gd name="T10" fmla="*/ 0 h 585"/>
                <a:gd name="T11" fmla="*/ 429 w 429"/>
                <a:gd name="T12" fmla="*/ 585 h 5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585">
                  <a:moveTo>
                    <a:pt x="0" y="36"/>
                  </a:moveTo>
                  <a:cubicBezTo>
                    <a:pt x="101" y="18"/>
                    <a:pt x="203" y="0"/>
                    <a:pt x="274" y="91"/>
                  </a:cubicBezTo>
                  <a:cubicBezTo>
                    <a:pt x="345" y="182"/>
                    <a:pt x="387" y="383"/>
                    <a:pt x="429" y="585"/>
                  </a:cubicBezTo>
                </a:path>
              </a:pathLst>
            </a:custGeom>
            <a:noFill/>
            <a:ln w="9525">
              <a:solidFill>
                <a:srgbClr val="CC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tr-TR" altLang="en-US"/>
            </a:p>
          </p:txBody>
        </p:sp>
      </p:grpSp>
      <p:grpSp>
        <p:nvGrpSpPr>
          <p:cNvPr id="4" name="Group 21">
            <a:extLst>
              <a:ext uri="{FF2B5EF4-FFF2-40B4-BE49-F238E27FC236}">
                <a16:creationId xmlns:a16="http://schemas.microsoft.com/office/drawing/2014/main" id="{915E2AB8-91E1-4298-9DDE-E797A23C998F}"/>
              </a:ext>
            </a:extLst>
          </p:cNvPr>
          <p:cNvGrpSpPr>
            <a:grpSpLocks/>
          </p:cNvGrpSpPr>
          <p:nvPr/>
        </p:nvGrpSpPr>
        <p:grpSpPr bwMode="auto">
          <a:xfrm>
            <a:off x="4125914" y="873126"/>
            <a:ext cx="1811337" cy="1928813"/>
            <a:chOff x="1639" y="688"/>
            <a:chExt cx="1141" cy="1215"/>
          </a:xfrm>
        </p:grpSpPr>
        <p:sp>
          <p:nvSpPr>
            <p:cNvPr id="12296" name="AutoShape 4">
              <a:extLst>
                <a:ext uri="{FF2B5EF4-FFF2-40B4-BE49-F238E27FC236}">
                  <a16:creationId xmlns:a16="http://schemas.microsoft.com/office/drawing/2014/main" id="{6AE58C99-E259-4283-9993-E3D2592D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" y="1129"/>
              <a:ext cx="1125" cy="579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START</a:t>
              </a:r>
            </a:p>
            <a:p>
              <a:pPr algn="ctr" eaLnBrk="1" hangingPunct="1"/>
              <a:r>
                <a:rPr lang="en-US" altLang="en-US" sz="2000">
                  <a:solidFill>
                    <a:schemeClr val="bg1"/>
                  </a:solidFill>
                </a:rPr>
                <a:t>R </a:t>
              </a:r>
              <a:r>
                <a:rPr lang="en-US" altLang="en-US" sz="2000">
                  <a:solidFill>
                    <a:schemeClr val="bg1"/>
                  </a:solidFill>
                  <a:sym typeface="Wingdings" panose="05000000000000000000" pitchFamily="2" charset="2"/>
                </a:rPr>
                <a:t> </a:t>
              </a:r>
              <a:r>
                <a:rPr lang="en-US" altLang="en-US" sz="2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2297" name="Oval 5">
              <a:extLst>
                <a:ext uri="{FF2B5EF4-FFF2-40B4-BE49-F238E27FC236}">
                  <a16:creationId xmlns:a16="http://schemas.microsoft.com/office/drawing/2014/main" id="{6CA15D48-17E6-4D74-91FC-C7BBA121B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862"/>
              <a:ext cx="238" cy="23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2298" name="Rectangle 8">
              <a:extLst>
                <a:ext uri="{FF2B5EF4-FFF2-40B4-BE49-F238E27FC236}">
                  <a16:creationId xmlns:a16="http://schemas.microsoft.com/office/drawing/2014/main" id="{852742B0-F42A-44A8-8A45-245EFF46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913"/>
              <a:ext cx="3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1011</a:t>
              </a:r>
            </a:p>
          </p:txBody>
        </p:sp>
        <p:sp>
          <p:nvSpPr>
            <p:cNvPr id="12299" name="Line 14">
              <a:extLst>
                <a:ext uri="{FF2B5EF4-FFF2-40B4-BE49-F238E27FC236}">
                  <a16:creationId xmlns:a16="http://schemas.microsoft.com/office/drawing/2014/main" id="{B754404E-27E9-4C97-8CF7-801BB1D17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" y="688"/>
              <a:ext cx="0" cy="4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00" name="Line 15">
              <a:extLst>
                <a:ext uri="{FF2B5EF4-FFF2-40B4-BE49-F238E27FC236}">
                  <a16:creationId xmlns:a16="http://schemas.microsoft.com/office/drawing/2014/main" id="{3B3C1E5E-4C4C-4041-A542-FB2370D04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" y="1708"/>
              <a:ext cx="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460B5B1-FEFE-4BE4-9B08-535FE9B3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State Box</a:t>
            </a:r>
            <a:endParaRPr lang="en-US" altLang="en-US"/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F7949139-71F2-4D33-871E-906543CF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60357C1-7095-4FE5-B3B5-209D5322771C}" type="slidenum">
              <a:rPr lang="en-US" altLang="en-US" sz="1400">
                <a:latin typeface="Times New Roman" panose="02020603050405020304" pitchFamily="18" charset="0"/>
              </a:rPr>
              <a:pPr/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4AA385-4E20-454D-947B-0C3688C75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3794126"/>
            <a:ext cx="2159000" cy="12049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tr-TR" altLang="en-US"/>
          </a:p>
          <a:p>
            <a:pPr algn="ctr"/>
            <a:r>
              <a:rPr lang="tr-TR" altLang="en-US"/>
              <a:t>Control</a:t>
            </a:r>
          </a:p>
          <a:p>
            <a:pPr algn="ctr"/>
            <a:endParaRPr lang="en-US" altLang="en-US"/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F5EE809C-2642-4326-B24F-092502981D93}"/>
              </a:ext>
            </a:extLst>
          </p:cNvPr>
          <p:cNvGrpSpPr>
            <a:grpSpLocks/>
          </p:cNvGrpSpPr>
          <p:nvPr/>
        </p:nvGrpSpPr>
        <p:grpSpPr bwMode="auto">
          <a:xfrm>
            <a:off x="4927601" y="3609976"/>
            <a:ext cx="1147763" cy="441325"/>
            <a:chOff x="3403584" y="3536438"/>
            <a:chExt cx="1147780" cy="441845"/>
          </a:xfrm>
        </p:grpSpPr>
        <p:cxnSp>
          <p:nvCxnSpPr>
            <p:cNvPr id="13335" name="Straight Arrow Connector 18">
              <a:extLst>
                <a:ext uri="{FF2B5EF4-FFF2-40B4-BE49-F238E27FC236}">
                  <a16:creationId xmlns:a16="http://schemas.microsoft.com/office/drawing/2014/main" id="{AA1B7225-C337-4066-B16A-40B1759794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03584" y="3976695"/>
              <a:ext cx="114778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6" name="TextBox 20">
              <a:extLst>
                <a:ext uri="{FF2B5EF4-FFF2-40B4-BE49-F238E27FC236}">
                  <a16:creationId xmlns:a16="http://schemas.microsoft.com/office/drawing/2014/main" id="{D290B711-29F7-4FD2-BC9D-019207DB8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623" y="3536438"/>
              <a:ext cx="97174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tr-TR" altLang="en-US" sz="1800"/>
                <a:t>START</a:t>
              </a:r>
              <a:endParaRPr lang="en-US" altLang="en-US" sz="180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07E4683-D7AE-4269-A68A-B6E647940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4051300"/>
            <a:ext cx="1022350" cy="94773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tr-TR" altLang="en-US"/>
          </a:p>
        </p:txBody>
      </p:sp>
      <p:sp>
        <p:nvSpPr>
          <p:cNvPr id="13319" name="TextBox 23">
            <a:extLst>
              <a:ext uri="{FF2B5EF4-FFF2-40B4-BE49-F238E27FC236}">
                <a16:creationId xmlns:a16="http://schemas.microsoft.com/office/drawing/2014/main" id="{A51F0E17-9A4E-4644-AB3B-DBDDB7AE7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651" y="4318001"/>
            <a:ext cx="377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tr-TR" altLang="en-US">
                <a:solidFill>
                  <a:schemeClr val="bg1"/>
                </a:solidFill>
              </a:rPr>
              <a:t>R</a:t>
            </a:r>
            <a:endParaRPr lang="en-US" altLang="en-US">
              <a:solidFill>
                <a:schemeClr val="bg1"/>
              </a:solidFill>
            </a:endParaRPr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589EB16A-0A22-43D2-85A5-AE6D249906A4}"/>
              </a:ext>
            </a:extLst>
          </p:cNvPr>
          <p:cNvGrpSpPr>
            <a:grpSpLocks/>
          </p:cNvGrpSpPr>
          <p:nvPr/>
        </p:nvGrpSpPr>
        <p:grpSpPr bwMode="auto">
          <a:xfrm>
            <a:off x="4927600" y="4318000"/>
            <a:ext cx="1862138" cy="463550"/>
            <a:chOff x="3403584" y="4245290"/>
            <a:chExt cx="1862163" cy="463253"/>
          </a:xfrm>
        </p:grpSpPr>
        <p:cxnSp>
          <p:nvCxnSpPr>
            <p:cNvPr id="13333" name="Straight Arrow Connector 25">
              <a:extLst>
                <a:ext uri="{FF2B5EF4-FFF2-40B4-BE49-F238E27FC236}">
                  <a16:creationId xmlns:a16="http://schemas.microsoft.com/office/drawing/2014/main" id="{5684963C-565A-443B-A1CB-0434CDFDAB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03584" y="4706955"/>
              <a:ext cx="1862163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4" name="TextBox 26">
              <a:extLst>
                <a:ext uri="{FF2B5EF4-FFF2-40B4-BE49-F238E27FC236}">
                  <a16:creationId xmlns:a16="http://schemas.microsoft.com/office/drawing/2014/main" id="{D99A8C20-AD81-4684-B112-968C8EDDC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576" y="4245290"/>
              <a:ext cx="12234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tr-TR" altLang="en-US" sz="1800"/>
                <a:t>RESET_R</a:t>
              </a:r>
              <a:endParaRPr lang="en-US" altLang="en-US" sz="1800"/>
            </a:p>
          </p:txBody>
        </p:sp>
      </p:grpSp>
      <p:grpSp>
        <p:nvGrpSpPr>
          <p:cNvPr id="13321" name="Group 25">
            <a:extLst>
              <a:ext uri="{FF2B5EF4-FFF2-40B4-BE49-F238E27FC236}">
                <a16:creationId xmlns:a16="http://schemas.microsoft.com/office/drawing/2014/main" id="{266ED1B0-39A0-4BF9-AD84-036CA5293D59}"/>
              </a:ext>
            </a:extLst>
          </p:cNvPr>
          <p:cNvGrpSpPr>
            <a:grpSpLocks/>
          </p:cNvGrpSpPr>
          <p:nvPr/>
        </p:nvGrpSpPr>
        <p:grpSpPr bwMode="auto">
          <a:xfrm>
            <a:off x="3151189" y="1338264"/>
            <a:ext cx="974725" cy="1112837"/>
            <a:chOff x="1025" y="981"/>
            <a:chExt cx="614" cy="701"/>
          </a:xfrm>
        </p:grpSpPr>
        <p:sp>
          <p:nvSpPr>
            <p:cNvPr id="13331" name="Freeform 6">
              <a:extLst>
                <a:ext uri="{FF2B5EF4-FFF2-40B4-BE49-F238E27FC236}">
                  <a16:creationId xmlns:a16="http://schemas.microsoft.com/office/drawing/2014/main" id="{D48D04CD-B379-44C2-98FD-9CEBA0862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" y="981"/>
              <a:ext cx="348" cy="429"/>
            </a:xfrm>
            <a:custGeom>
              <a:avLst/>
              <a:gdLst>
                <a:gd name="T0" fmla="*/ 732112 w 274"/>
                <a:gd name="T1" fmla="*/ 0 h 429"/>
                <a:gd name="T2" fmla="*/ 265802 w 274"/>
                <a:gd name="T3" fmla="*/ 347 h 429"/>
                <a:gd name="T4" fmla="*/ 0 w 274"/>
                <a:gd name="T5" fmla="*/ 429 h 429"/>
                <a:gd name="T6" fmla="*/ 0 60000 65536"/>
                <a:gd name="T7" fmla="*/ 0 60000 65536"/>
                <a:gd name="T8" fmla="*/ 0 60000 65536"/>
                <a:gd name="T9" fmla="*/ 0 w 274"/>
                <a:gd name="T10" fmla="*/ 0 h 429"/>
                <a:gd name="T11" fmla="*/ 274 w 274"/>
                <a:gd name="T12" fmla="*/ 429 h 4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4" h="429">
                  <a:moveTo>
                    <a:pt x="274" y="0"/>
                  </a:moveTo>
                  <a:cubicBezTo>
                    <a:pt x="210" y="138"/>
                    <a:pt x="146" y="276"/>
                    <a:pt x="100" y="347"/>
                  </a:cubicBezTo>
                  <a:cubicBezTo>
                    <a:pt x="54" y="418"/>
                    <a:pt x="27" y="423"/>
                    <a:pt x="0" y="429"/>
                  </a:cubicBezTo>
                </a:path>
              </a:pathLst>
            </a:custGeom>
            <a:noFill/>
            <a:ln w="9525">
              <a:solidFill>
                <a:srgbClr val="CC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tr-TR" altLang="en-US"/>
            </a:p>
          </p:txBody>
        </p:sp>
        <p:sp>
          <p:nvSpPr>
            <p:cNvPr id="13332" name="Rectangle 7">
              <a:extLst>
                <a:ext uri="{FF2B5EF4-FFF2-40B4-BE49-F238E27FC236}">
                  <a16:creationId xmlns:a16="http://schemas.microsoft.com/office/drawing/2014/main" id="{9D699501-CA98-479A-83B9-A20B9769E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432"/>
              <a:ext cx="4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name</a:t>
              </a:r>
            </a:p>
          </p:txBody>
        </p:sp>
      </p:grpSp>
      <p:grpSp>
        <p:nvGrpSpPr>
          <p:cNvPr id="13322" name="Group 24">
            <a:extLst>
              <a:ext uri="{FF2B5EF4-FFF2-40B4-BE49-F238E27FC236}">
                <a16:creationId xmlns:a16="http://schemas.microsoft.com/office/drawing/2014/main" id="{34E2B0B8-B1C0-4EAB-955D-B0E8AA5A76A6}"/>
              </a:ext>
            </a:extLst>
          </p:cNvPr>
          <p:cNvGrpSpPr>
            <a:grpSpLocks/>
          </p:cNvGrpSpPr>
          <p:nvPr/>
        </p:nvGrpSpPr>
        <p:grpSpPr bwMode="auto">
          <a:xfrm>
            <a:off x="5911851" y="1273176"/>
            <a:ext cx="1520825" cy="1528763"/>
            <a:chOff x="2764" y="940"/>
            <a:chExt cx="958" cy="963"/>
          </a:xfrm>
        </p:grpSpPr>
        <p:sp>
          <p:nvSpPr>
            <p:cNvPr id="13329" name="Rectangle 9">
              <a:extLst>
                <a:ext uri="{FF2B5EF4-FFF2-40B4-BE49-F238E27FC236}">
                  <a16:creationId xmlns:a16="http://schemas.microsoft.com/office/drawing/2014/main" id="{BA9C5CC1-D137-494F-AF9D-D5F0B7D4E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1499"/>
              <a:ext cx="85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state </a:t>
              </a:r>
            </a:p>
            <a:p>
              <a:pPr algn="ctr" eaLnBrk="1" hangingPunct="1"/>
              <a:r>
                <a:rPr lang="en-US" altLang="en-US" sz="1800"/>
                <a:t>assignment</a:t>
              </a:r>
            </a:p>
          </p:txBody>
        </p:sp>
        <p:sp>
          <p:nvSpPr>
            <p:cNvPr id="13330" name="Freeform 10">
              <a:extLst>
                <a:ext uri="{FF2B5EF4-FFF2-40B4-BE49-F238E27FC236}">
                  <a16:creationId xmlns:a16="http://schemas.microsoft.com/office/drawing/2014/main" id="{8B05AAA3-DAA0-44A6-B21E-B26AA8D93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940"/>
              <a:ext cx="429" cy="585"/>
            </a:xfrm>
            <a:custGeom>
              <a:avLst/>
              <a:gdLst>
                <a:gd name="T0" fmla="*/ 0 w 429"/>
                <a:gd name="T1" fmla="*/ 36 h 585"/>
                <a:gd name="T2" fmla="*/ 274 w 429"/>
                <a:gd name="T3" fmla="*/ 91 h 585"/>
                <a:gd name="T4" fmla="*/ 429 w 429"/>
                <a:gd name="T5" fmla="*/ 585 h 585"/>
                <a:gd name="T6" fmla="*/ 0 60000 65536"/>
                <a:gd name="T7" fmla="*/ 0 60000 65536"/>
                <a:gd name="T8" fmla="*/ 0 60000 65536"/>
                <a:gd name="T9" fmla="*/ 0 w 429"/>
                <a:gd name="T10" fmla="*/ 0 h 585"/>
                <a:gd name="T11" fmla="*/ 429 w 429"/>
                <a:gd name="T12" fmla="*/ 585 h 5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585">
                  <a:moveTo>
                    <a:pt x="0" y="36"/>
                  </a:moveTo>
                  <a:cubicBezTo>
                    <a:pt x="101" y="18"/>
                    <a:pt x="203" y="0"/>
                    <a:pt x="274" y="91"/>
                  </a:cubicBezTo>
                  <a:cubicBezTo>
                    <a:pt x="345" y="182"/>
                    <a:pt x="387" y="383"/>
                    <a:pt x="429" y="585"/>
                  </a:cubicBezTo>
                </a:path>
              </a:pathLst>
            </a:custGeom>
            <a:noFill/>
            <a:ln w="9525">
              <a:solidFill>
                <a:srgbClr val="CC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tr-TR" altLang="en-US"/>
            </a:p>
          </p:txBody>
        </p:sp>
      </p:grpSp>
      <p:grpSp>
        <p:nvGrpSpPr>
          <p:cNvPr id="13323" name="Group 21">
            <a:extLst>
              <a:ext uri="{FF2B5EF4-FFF2-40B4-BE49-F238E27FC236}">
                <a16:creationId xmlns:a16="http://schemas.microsoft.com/office/drawing/2014/main" id="{6342EF39-BD01-4F38-9E11-C5CB4ACDE56B}"/>
              </a:ext>
            </a:extLst>
          </p:cNvPr>
          <p:cNvGrpSpPr>
            <a:grpSpLocks/>
          </p:cNvGrpSpPr>
          <p:nvPr/>
        </p:nvGrpSpPr>
        <p:grpSpPr bwMode="auto">
          <a:xfrm>
            <a:off x="4125914" y="873126"/>
            <a:ext cx="1811337" cy="1928813"/>
            <a:chOff x="1639" y="688"/>
            <a:chExt cx="1141" cy="1215"/>
          </a:xfrm>
        </p:grpSpPr>
        <p:sp>
          <p:nvSpPr>
            <p:cNvPr id="13324" name="AutoShape 4">
              <a:extLst>
                <a:ext uri="{FF2B5EF4-FFF2-40B4-BE49-F238E27FC236}">
                  <a16:creationId xmlns:a16="http://schemas.microsoft.com/office/drawing/2014/main" id="{42DE3A50-CB69-4F8B-B212-9AAECA420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" y="1129"/>
              <a:ext cx="1125" cy="579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START</a:t>
              </a:r>
            </a:p>
            <a:p>
              <a:pPr algn="ctr" eaLnBrk="1" hangingPunct="1"/>
              <a:r>
                <a:rPr lang="en-US" altLang="en-US" sz="2000">
                  <a:solidFill>
                    <a:schemeClr val="bg1"/>
                  </a:solidFill>
                </a:rPr>
                <a:t>R </a:t>
              </a:r>
              <a:r>
                <a:rPr lang="en-US" altLang="en-US" sz="2000">
                  <a:solidFill>
                    <a:schemeClr val="bg1"/>
                  </a:solidFill>
                  <a:sym typeface="Wingdings" panose="05000000000000000000" pitchFamily="2" charset="2"/>
                </a:rPr>
                <a:t> </a:t>
              </a:r>
              <a:r>
                <a:rPr lang="en-US" altLang="en-US" sz="2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325" name="Oval 5">
              <a:extLst>
                <a:ext uri="{FF2B5EF4-FFF2-40B4-BE49-F238E27FC236}">
                  <a16:creationId xmlns:a16="http://schemas.microsoft.com/office/drawing/2014/main" id="{7CC91039-BCC4-4576-ACD4-C987A5B5E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862"/>
              <a:ext cx="238" cy="23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326" name="Rectangle 8">
              <a:extLst>
                <a:ext uri="{FF2B5EF4-FFF2-40B4-BE49-F238E27FC236}">
                  <a16:creationId xmlns:a16="http://schemas.microsoft.com/office/drawing/2014/main" id="{142276C1-2211-4BF1-8D7B-D92FB787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913"/>
              <a:ext cx="3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1011</a:t>
              </a:r>
            </a:p>
          </p:txBody>
        </p:sp>
        <p:sp>
          <p:nvSpPr>
            <p:cNvPr id="13327" name="Line 14">
              <a:extLst>
                <a:ext uri="{FF2B5EF4-FFF2-40B4-BE49-F238E27FC236}">
                  <a16:creationId xmlns:a16="http://schemas.microsoft.com/office/drawing/2014/main" id="{0BBCA298-4449-4842-A999-F7854F1D0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" y="688"/>
              <a:ext cx="0" cy="4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28" name="Line 15">
              <a:extLst>
                <a:ext uri="{FF2B5EF4-FFF2-40B4-BE49-F238E27FC236}">
                  <a16:creationId xmlns:a16="http://schemas.microsoft.com/office/drawing/2014/main" id="{F7C1A180-26C9-43DC-B289-1B834ED04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" y="1708"/>
              <a:ext cx="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07CC9626-BECC-4FE8-8C26-4E37AD82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B91C01F-EEA0-4F29-B230-A300C780AB1E}" type="slidenum">
              <a:rPr lang="en-US" altLang="en-US" sz="1400">
                <a:latin typeface="Times New Roman" panose="02020603050405020304" pitchFamily="18" charset="0"/>
              </a:rPr>
              <a:pPr/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D3B0BB7-CA91-483B-8F28-BA7610065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 Box</a:t>
            </a:r>
          </a:p>
        </p:txBody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3F45B4E9-FB37-4B73-8A09-748C86E6B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2708276"/>
            <a:ext cx="8763000" cy="3616325"/>
          </a:xfrm>
        </p:spPr>
        <p:txBody>
          <a:bodyPr/>
          <a:lstStyle/>
          <a:p>
            <a:r>
              <a:rPr lang="en-US" altLang="en-US" sz="2400"/>
              <a:t>Decision box has two or more branches going out.</a:t>
            </a:r>
          </a:p>
          <a:p>
            <a:r>
              <a:rPr lang="en-US" altLang="en-US" sz="2400"/>
              <a:t>Decision is made based on the value of one or more </a:t>
            </a:r>
            <a:br>
              <a:rPr lang="en-US" altLang="en-US" sz="2400"/>
            </a:br>
            <a:r>
              <a:rPr lang="en-US" altLang="en-US" sz="2400"/>
              <a:t>input signals (e.g.</a:t>
            </a:r>
            <a:r>
              <a:rPr lang="tr-TR" altLang="en-US" sz="2400"/>
              <a:t>,</a:t>
            </a:r>
            <a:r>
              <a:rPr lang="en-US" altLang="en-US" sz="2400"/>
              <a:t> signal J)</a:t>
            </a:r>
          </a:p>
          <a:p>
            <a:r>
              <a:rPr lang="en-US" altLang="en-US" sz="2400"/>
              <a:t>Decision box must follow and be associated with a</a:t>
            </a:r>
            <a:br>
              <a:rPr lang="en-US" altLang="en-US" sz="2400"/>
            </a:br>
            <a:r>
              <a:rPr lang="en-US" altLang="en-US" sz="2400"/>
              <a:t>state box.</a:t>
            </a:r>
          </a:p>
          <a:p>
            <a:r>
              <a:rPr lang="en-US" altLang="en-US" sz="2400"/>
              <a:t>Thus, the decision is made in the same clock cycle as </a:t>
            </a:r>
            <a:br>
              <a:rPr lang="en-US" altLang="en-US" sz="2400"/>
            </a:br>
            <a:r>
              <a:rPr lang="en-US" altLang="en-US" sz="2400"/>
              <a:t>the other actions of the state.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865DA057-CAB1-4E07-86D8-8EEACDF96312}"/>
              </a:ext>
            </a:extLst>
          </p:cNvPr>
          <p:cNvGrpSpPr>
            <a:grpSpLocks/>
          </p:cNvGrpSpPr>
          <p:nvPr/>
        </p:nvGrpSpPr>
        <p:grpSpPr bwMode="auto">
          <a:xfrm>
            <a:off x="3773489" y="984250"/>
            <a:ext cx="1647825" cy="1365250"/>
            <a:chOff x="1417" y="620"/>
            <a:chExt cx="1038" cy="860"/>
          </a:xfrm>
        </p:grpSpPr>
        <p:sp>
          <p:nvSpPr>
            <p:cNvPr id="14342" name="AutoShape 4">
              <a:extLst>
                <a:ext uri="{FF2B5EF4-FFF2-40B4-BE49-F238E27FC236}">
                  <a16:creationId xmlns:a16="http://schemas.microsoft.com/office/drawing/2014/main" id="{CA340555-1217-4C2E-9B2B-6BD18EC6E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" y="863"/>
              <a:ext cx="695" cy="374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J</a:t>
              </a:r>
            </a:p>
          </p:txBody>
        </p:sp>
        <p:sp>
          <p:nvSpPr>
            <p:cNvPr id="14343" name="Line 5">
              <a:extLst>
                <a:ext uri="{FF2B5EF4-FFF2-40B4-BE49-F238E27FC236}">
                  <a16:creationId xmlns:a16="http://schemas.microsoft.com/office/drawing/2014/main" id="{B9DFDA93-D2BC-4D52-915F-26077E515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048"/>
              <a:ext cx="3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4" name="Rectangle 6">
              <a:extLst>
                <a:ext uri="{FF2B5EF4-FFF2-40B4-BE49-F238E27FC236}">
                  <a16:creationId xmlns:a16="http://schemas.microsoft.com/office/drawing/2014/main" id="{63F97DDD-DB88-4626-899E-9AB653041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798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0</a:t>
              </a:r>
            </a:p>
          </p:txBody>
        </p:sp>
        <p:sp>
          <p:nvSpPr>
            <p:cNvPr id="14345" name="Rectangle 7">
              <a:extLst>
                <a:ext uri="{FF2B5EF4-FFF2-40B4-BE49-F238E27FC236}">
                  <a16:creationId xmlns:a16="http://schemas.microsoft.com/office/drawing/2014/main" id="{B38ADA16-011C-4EE0-B529-A4827C9F7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20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14346" name="Line 8">
              <a:extLst>
                <a:ext uri="{FF2B5EF4-FFF2-40B4-BE49-F238E27FC236}">
                  <a16:creationId xmlns:a16="http://schemas.microsoft.com/office/drawing/2014/main" id="{0A27B05E-FE98-4520-AA80-3DE50BF62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620"/>
              <a:ext cx="0" cy="2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7" name="Line 9">
              <a:extLst>
                <a:ext uri="{FF2B5EF4-FFF2-40B4-BE49-F238E27FC236}">
                  <a16:creationId xmlns:a16="http://schemas.microsoft.com/office/drawing/2014/main" id="{E8292A5D-BCE7-41FC-A95D-5191F266E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1237"/>
              <a:ext cx="0" cy="2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D02830E-C599-49CA-85E0-0D0D9307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 Box</a:t>
            </a: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9B557E6-8B95-4123-99A4-CB80EB72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82278E2-1A98-4D5B-9B3F-1F5210049DAC}" type="slidenum">
              <a:rPr lang="en-US" altLang="en-US" sz="1400">
                <a:latin typeface="Times New Roman" panose="02020603050405020304" pitchFamily="18" charset="0"/>
              </a:rPr>
              <a:pPr/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15364" name="Group 10">
            <a:extLst>
              <a:ext uri="{FF2B5EF4-FFF2-40B4-BE49-F238E27FC236}">
                <a16:creationId xmlns:a16="http://schemas.microsoft.com/office/drawing/2014/main" id="{4CB3F9AB-E0DA-4C27-86BD-F8394E113D9C}"/>
              </a:ext>
            </a:extLst>
          </p:cNvPr>
          <p:cNvGrpSpPr>
            <a:grpSpLocks/>
          </p:cNvGrpSpPr>
          <p:nvPr/>
        </p:nvGrpSpPr>
        <p:grpSpPr bwMode="auto">
          <a:xfrm>
            <a:off x="3773489" y="984250"/>
            <a:ext cx="1647825" cy="1365250"/>
            <a:chOff x="1417" y="620"/>
            <a:chExt cx="1038" cy="860"/>
          </a:xfrm>
        </p:grpSpPr>
        <p:sp>
          <p:nvSpPr>
            <p:cNvPr id="15391" name="AutoShape 4">
              <a:extLst>
                <a:ext uri="{FF2B5EF4-FFF2-40B4-BE49-F238E27FC236}">
                  <a16:creationId xmlns:a16="http://schemas.microsoft.com/office/drawing/2014/main" id="{846C80BF-6785-42C6-A3CD-599059B5D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" y="863"/>
              <a:ext cx="695" cy="374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J</a:t>
              </a:r>
            </a:p>
          </p:txBody>
        </p:sp>
        <p:sp>
          <p:nvSpPr>
            <p:cNvPr id="15392" name="Line 5">
              <a:extLst>
                <a:ext uri="{FF2B5EF4-FFF2-40B4-BE49-F238E27FC236}">
                  <a16:creationId xmlns:a16="http://schemas.microsoft.com/office/drawing/2014/main" id="{3F39B309-76B8-4DB4-BE78-313D5B822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048"/>
              <a:ext cx="3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93" name="Rectangle 6">
              <a:extLst>
                <a:ext uri="{FF2B5EF4-FFF2-40B4-BE49-F238E27FC236}">
                  <a16:creationId xmlns:a16="http://schemas.microsoft.com/office/drawing/2014/main" id="{7FFF72EF-A56A-4CE9-A143-744D20666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798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0</a:t>
              </a:r>
            </a:p>
          </p:txBody>
        </p:sp>
        <p:sp>
          <p:nvSpPr>
            <p:cNvPr id="15394" name="Rectangle 7">
              <a:extLst>
                <a:ext uri="{FF2B5EF4-FFF2-40B4-BE49-F238E27FC236}">
                  <a16:creationId xmlns:a16="http://schemas.microsoft.com/office/drawing/2014/main" id="{5F47319A-3669-44EA-9280-9E519E384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20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15395" name="Line 8">
              <a:extLst>
                <a:ext uri="{FF2B5EF4-FFF2-40B4-BE49-F238E27FC236}">
                  <a16:creationId xmlns:a16="http://schemas.microsoft.com/office/drawing/2014/main" id="{06BCE118-CC3D-4F2E-942C-3235D06A5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620"/>
              <a:ext cx="0" cy="2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96" name="Line 9">
              <a:extLst>
                <a:ext uri="{FF2B5EF4-FFF2-40B4-BE49-F238E27FC236}">
                  <a16:creationId xmlns:a16="http://schemas.microsoft.com/office/drawing/2014/main" id="{2866F14D-D732-4626-9DCB-19FEE4320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1237"/>
              <a:ext cx="0" cy="2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53">
            <a:extLst>
              <a:ext uri="{FF2B5EF4-FFF2-40B4-BE49-F238E27FC236}">
                <a16:creationId xmlns:a16="http://schemas.microsoft.com/office/drawing/2014/main" id="{59A23C2F-85D6-45F1-8000-582396999D91}"/>
              </a:ext>
            </a:extLst>
          </p:cNvPr>
          <p:cNvGrpSpPr>
            <a:grpSpLocks/>
          </p:cNvGrpSpPr>
          <p:nvPr/>
        </p:nvGrpSpPr>
        <p:grpSpPr bwMode="auto">
          <a:xfrm>
            <a:off x="4708525" y="2516188"/>
            <a:ext cx="4865688" cy="1238250"/>
            <a:chOff x="101600" y="3140109"/>
            <a:chExt cx="7502525" cy="1858963"/>
          </a:xfrm>
        </p:grpSpPr>
        <p:grpSp>
          <p:nvGrpSpPr>
            <p:cNvPr id="15379" name="Group 4">
              <a:extLst>
                <a:ext uri="{FF2B5EF4-FFF2-40B4-BE49-F238E27FC236}">
                  <a16:creationId xmlns:a16="http://schemas.microsoft.com/office/drawing/2014/main" id="{7B424CDC-C3A8-4049-9468-C84A190228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8900" y="3213134"/>
              <a:ext cx="6245225" cy="1785938"/>
              <a:chOff x="856" y="1590"/>
              <a:chExt cx="3934" cy="1125"/>
            </a:xfrm>
          </p:grpSpPr>
          <p:sp>
            <p:nvSpPr>
              <p:cNvPr id="15389" name="Rectangle 5">
                <a:extLst>
                  <a:ext uri="{FF2B5EF4-FFF2-40B4-BE49-F238E27FC236}">
                    <a16:creationId xmlns:a16="http://schemas.microsoft.com/office/drawing/2014/main" id="{AD571D9F-57AA-4437-84CA-B6ED58CD5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" y="1590"/>
                <a:ext cx="1316" cy="1125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bg1"/>
                    </a:solidFill>
                  </a:rPr>
                  <a:t>Control </a:t>
                </a:r>
              </a:p>
              <a:p>
                <a:pPr algn="ctr"/>
                <a:r>
                  <a:rPr lang="en-US" altLang="en-US" sz="2000">
                    <a:solidFill>
                      <a:schemeClr val="bg1"/>
                    </a:solidFill>
                  </a:rPr>
                  <a:t>Unit</a:t>
                </a:r>
              </a:p>
            </p:txBody>
          </p:sp>
          <p:sp>
            <p:nvSpPr>
              <p:cNvPr id="15390" name="Rectangle 6">
                <a:extLst>
                  <a:ext uri="{FF2B5EF4-FFF2-40B4-BE49-F238E27FC236}">
                    <a16:creationId xmlns:a16="http://schemas.microsoft.com/office/drawing/2014/main" id="{9A7A730A-CA77-4441-BDAA-EFC328B4D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4" y="1590"/>
                <a:ext cx="1316" cy="1125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bg1"/>
                    </a:solidFill>
                  </a:rPr>
                  <a:t>Datapath</a:t>
                </a:r>
              </a:p>
            </p:txBody>
          </p:sp>
        </p:grpSp>
        <p:grpSp>
          <p:nvGrpSpPr>
            <p:cNvPr id="15380" name="Group 7">
              <a:extLst>
                <a:ext uri="{FF2B5EF4-FFF2-40B4-BE49-F238E27FC236}">
                  <a16:creationId xmlns:a16="http://schemas.microsoft.com/office/drawing/2014/main" id="{A16584DB-354D-45AD-B4E4-5E9E8E9775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2650" y="3140109"/>
              <a:ext cx="2168525" cy="461963"/>
              <a:chOff x="2156" y="1544"/>
              <a:chExt cx="1366" cy="291"/>
            </a:xfrm>
          </p:grpSpPr>
          <p:sp>
            <p:nvSpPr>
              <p:cNvPr id="15387" name="Line 8">
                <a:extLst>
                  <a:ext uri="{FF2B5EF4-FFF2-40B4-BE49-F238E27FC236}">
                    <a16:creationId xmlns:a16="http://schemas.microsoft.com/office/drawing/2014/main" id="{4D7EEB24-7A75-4FF0-A544-26E48B141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2" y="1827"/>
                <a:ext cx="13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388" name="Text Box 9">
                <a:extLst>
                  <a:ext uri="{FF2B5EF4-FFF2-40B4-BE49-F238E27FC236}">
                    <a16:creationId xmlns:a16="http://schemas.microsoft.com/office/drawing/2014/main" id="{80D8A6AC-5438-4DEE-AF60-08EE001F0D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6" y="1544"/>
                <a:ext cx="136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/>
                  <a:t>Control signals</a:t>
                </a:r>
              </a:p>
            </p:txBody>
          </p:sp>
        </p:grpSp>
        <p:grpSp>
          <p:nvGrpSpPr>
            <p:cNvPr id="15381" name="Group 10">
              <a:extLst>
                <a:ext uri="{FF2B5EF4-FFF2-40B4-BE49-F238E27FC236}">
                  <a16:creationId xmlns:a16="http://schemas.microsoft.com/office/drawing/2014/main" id="{E6200351-B5AF-4DA8-B813-747677BC0F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8050" y="3743361"/>
              <a:ext cx="2130425" cy="461962"/>
              <a:chOff x="2172" y="1924"/>
              <a:chExt cx="1342" cy="291"/>
            </a:xfrm>
          </p:grpSpPr>
          <p:sp>
            <p:nvSpPr>
              <p:cNvPr id="15385" name="Line 11">
                <a:extLst>
                  <a:ext uri="{FF2B5EF4-FFF2-40B4-BE49-F238E27FC236}">
                    <a16:creationId xmlns:a16="http://schemas.microsoft.com/office/drawing/2014/main" id="{540C74CD-47FA-411B-B42D-53212A303D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72" y="2194"/>
                <a:ext cx="13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386" name="Text Box 12">
                <a:extLst>
                  <a:ext uri="{FF2B5EF4-FFF2-40B4-BE49-F238E27FC236}">
                    <a16:creationId xmlns:a16="http://schemas.microsoft.com/office/drawing/2014/main" id="{74811C00-89B5-4802-9547-3D24CC4F63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2" y="1924"/>
                <a:ext cx="13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/>
                  <a:t>Status signals</a:t>
                </a:r>
              </a:p>
            </p:txBody>
          </p:sp>
        </p:grpSp>
        <p:grpSp>
          <p:nvGrpSpPr>
            <p:cNvPr id="15382" name="Group 13">
              <a:extLst>
                <a:ext uri="{FF2B5EF4-FFF2-40B4-BE49-F238E27FC236}">
                  <a16:creationId xmlns:a16="http://schemas.microsoft.com/office/drawing/2014/main" id="{01C28516-C07D-488B-A3C7-65CFC3815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600" y="3754474"/>
              <a:ext cx="1257300" cy="646113"/>
              <a:chOff x="64" y="1931"/>
              <a:chExt cx="792" cy="407"/>
            </a:xfrm>
          </p:grpSpPr>
          <p:sp>
            <p:nvSpPr>
              <p:cNvPr id="15383" name="Line 14">
                <a:extLst>
                  <a:ext uri="{FF2B5EF4-FFF2-40B4-BE49-F238E27FC236}">
                    <a16:creationId xmlns:a16="http://schemas.microsoft.com/office/drawing/2014/main" id="{7F9FB575-3BA8-431C-A272-759CF202A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" y="2149"/>
                <a:ext cx="3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384" name="Text Box 15">
                <a:extLst>
                  <a:ext uri="{FF2B5EF4-FFF2-40B4-BE49-F238E27FC236}">
                    <a16:creationId xmlns:a16="http://schemas.microsoft.com/office/drawing/2014/main" id="{37FF2D17-9CEA-4222-8126-D5A39A322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" y="1931"/>
                <a:ext cx="59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/>
                  <a:t>Control</a:t>
                </a:r>
              </a:p>
              <a:p>
                <a:r>
                  <a:rPr lang="en-US" altLang="en-US" sz="1400"/>
                  <a:t>inputs</a:t>
                </a:r>
              </a:p>
            </p:txBody>
          </p:sp>
        </p:grpSp>
      </p:grpSp>
      <p:grpSp>
        <p:nvGrpSpPr>
          <p:cNvPr id="8" name="Group 63">
            <a:extLst>
              <a:ext uri="{FF2B5EF4-FFF2-40B4-BE49-F238E27FC236}">
                <a16:creationId xmlns:a16="http://schemas.microsoft.com/office/drawing/2014/main" id="{911D4832-1EBD-4E3D-A35A-20179D73823E}"/>
              </a:ext>
            </a:extLst>
          </p:cNvPr>
          <p:cNvGrpSpPr>
            <a:grpSpLocks/>
          </p:cNvGrpSpPr>
          <p:nvPr/>
        </p:nvGrpSpPr>
        <p:grpSpPr bwMode="auto">
          <a:xfrm>
            <a:off x="3759200" y="4778376"/>
            <a:ext cx="5043488" cy="1389063"/>
            <a:chOff x="2235168" y="4777880"/>
            <a:chExt cx="5043510" cy="1389595"/>
          </a:xfrm>
        </p:grpSpPr>
        <p:sp>
          <p:nvSpPr>
            <p:cNvPr id="15370" name="Rectangle 54">
              <a:extLst>
                <a:ext uri="{FF2B5EF4-FFF2-40B4-BE49-F238E27FC236}">
                  <a16:creationId xmlns:a16="http://schemas.microsoft.com/office/drawing/2014/main" id="{278E060E-8538-4608-BF9B-5BA6C4564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168" y="4962546"/>
              <a:ext cx="2158983" cy="1204929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tr-TR" altLang="en-US"/>
            </a:p>
            <a:p>
              <a:pPr algn="ctr"/>
              <a:r>
                <a:rPr lang="tr-TR" altLang="en-US"/>
                <a:t>Control</a:t>
              </a:r>
            </a:p>
            <a:p>
              <a:pPr algn="ctr"/>
              <a:endParaRPr lang="en-US" altLang="en-US"/>
            </a:p>
          </p:txBody>
        </p:sp>
        <p:grpSp>
          <p:nvGrpSpPr>
            <p:cNvPr id="15371" name="Group 55">
              <a:extLst>
                <a:ext uri="{FF2B5EF4-FFF2-40B4-BE49-F238E27FC236}">
                  <a16:creationId xmlns:a16="http://schemas.microsoft.com/office/drawing/2014/main" id="{892B92B1-3045-4277-81A8-F48C0CADB2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51" y="4777880"/>
              <a:ext cx="1147780" cy="441845"/>
              <a:chOff x="3403584" y="3536438"/>
              <a:chExt cx="1147780" cy="441845"/>
            </a:xfrm>
          </p:grpSpPr>
          <p:cxnSp>
            <p:nvCxnSpPr>
              <p:cNvPr id="15377" name="Straight Arrow Connector 56">
                <a:extLst>
                  <a:ext uri="{FF2B5EF4-FFF2-40B4-BE49-F238E27FC236}">
                    <a16:creationId xmlns:a16="http://schemas.microsoft.com/office/drawing/2014/main" id="{A89E28BD-54A6-4020-A4EB-346D89917AF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403584" y="3976695"/>
                <a:ext cx="114778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378" name="TextBox 57">
                <a:extLst>
                  <a:ext uri="{FF2B5EF4-FFF2-40B4-BE49-F238E27FC236}">
                    <a16:creationId xmlns:a16="http://schemas.microsoft.com/office/drawing/2014/main" id="{B61F51A5-E0B0-41B8-A9CC-393B4F9B10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9623" y="3536438"/>
                <a:ext cx="97174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tr-TR" altLang="en-US" sz="1800"/>
                  <a:t>START</a:t>
                </a:r>
                <a:endParaRPr lang="en-US" altLang="en-US" sz="1800"/>
              </a:p>
            </p:txBody>
          </p:sp>
        </p:grpSp>
        <p:sp>
          <p:nvSpPr>
            <p:cNvPr id="15372" name="Rectangle 58">
              <a:extLst>
                <a:ext uri="{FF2B5EF4-FFF2-40B4-BE49-F238E27FC236}">
                  <a16:creationId xmlns:a16="http://schemas.microsoft.com/office/drawing/2014/main" id="{2B447B41-0927-4AAD-8830-7A271A571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6314" y="5219725"/>
              <a:ext cx="1022364" cy="94775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tr-TR" altLang="en-US"/>
            </a:p>
          </p:txBody>
        </p:sp>
        <p:sp>
          <p:nvSpPr>
            <p:cNvPr id="15373" name="TextBox 59">
              <a:extLst>
                <a:ext uri="{FF2B5EF4-FFF2-40B4-BE49-F238E27FC236}">
                  <a16:creationId xmlns:a16="http://schemas.microsoft.com/office/drawing/2014/main" id="{836B0392-36E6-47CA-9278-1291A2707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1431" y="5486732"/>
              <a:ext cx="3786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tr-TR" altLang="en-US">
                  <a:solidFill>
                    <a:schemeClr val="bg1"/>
                  </a:solidFill>
                </a:rPr>
                <a:t>R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  <p:grpSp>
          <p:nvGrpSpPr>
            <p:cNvPr id="15374" name="Group 60">
              <a:extLst>
                <a:ext uri="{FF2B5EF4-FFF2-40B4-BE49-F238E27FC236}">
                  <a16:creationId xmlns:a16="http://schemas.microsoft.com/office/drawing/2014/main" id="{AF17799C-C934-4120-8143-861F123ED2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51" y="5486732"/>
              <a:ext cx="1862163" cy="463253"/>
              <a:chOff x="3403584" y="4245290"/>
              <a:chExt cx="1862163" cy="463253"/>
            </a:xfrm>
          </p:grpSpPr>
          <p:cxnSp>
            <p:nvCxnSpPr>
              <p:cNvPr id="15375" name="Straight Arrow Connector 61">
                <a:extLst>
                  <a:ext uri="{FF2B5EF4-FFF2-40B4-BE49-F238E27FC236}">
                    <a16:creationId xmlns:a16="http://schemas.microsoft.com/office/drawing/2014/main" id="{4471E634-1CAF-41B5-AB08-42B943BE81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403584" y="4706955"/>
                <a:ext cx="1862163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376" name="TextBox 62">
                <a:extLst>
                  <a:ext uri="{FF2B5EF4-FFF2-40B4-BE49-F238E27FC236}">
                    <a16:creationId xmlns:a16="http://schemas.microsoft.com/office/drawing/2014/main" id="{B1DF2ED4-BA5D-44C9-B367-16ECC87170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1576" y="4245290"/>
                <a:ext cx="122341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tr-TR" altLang="en-US" sz="1800"/>
                  <a:t>RESET_R</a:t>
                </a:r>
                <a:endParaRPr lang="en-US" altLang="en-US" sz="1800"/>
              </a:p>
            </p:txBody>
          </p:sp>
        </p:grpSp>
      </p:grpSp>
      <p:grpSp>
        <p:nvGrpSpPr>
          <p:cNvPr id="11" name="Group 67">
            <a:extLst>
              <a:ext uri="{FF2B5EF4-FFF2-40B4-BE49-F238E27FC236}">
                <a16:creationId xmlns:a16="http://schemas.microsoft.com/office/drawing/2014/main" id="{A56DFC7D-CDB2-4C17-9F25-71494F43E5ED}"/>
              </a:ext>
            </a:extLst>
          </p:cNvPr>
          <p:cNvGrpSpPr>
            <a:grpSpLocks/>
          </p:cNvGrpSpPr>
          <p:nvPr/>
        </p:nvGrpSpPr>
        <p:grpSpPr bwMode="auto">
          <a:xfrm>
            <a:off x="2638426" y="5381625"/>
            <a:ext cx="1120775" cy="400050"/>
            <a:chOff x="1113811" y="5381624"/>
            <a:chExt cx="1121357" cy="400110"/>
          </a:xfrm>
        </p:grpSpPr>
        <p:cxnSp>
          <p:nvCxnSpPr>
            <p:cNvPr id="15368" name="Straight Arrow Connector 65">
              <a:extLst>
                <a:ext uri="{FF2B5EF4-FFF2-40B4-BE49-F238E27FC236}">
                  <a16:creationId xmlns:a16="http://schemas.microsoft.com/office/drawing/2014/main" id="{CB01915F-9397-4140-BFB1-9BEA4F3EB5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68395" y="5581679"/>
              <a:ext cx="766773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69" name="TextBox 66">
              <a:extLst>
                <a:ext uri="{FF2B5EF4-FFF2-40B4-BE49-F238E27FC236}">
                  <a16:creationId xmlns:a16="http://schemas.microsoft.com/office/drawing/2014/main" id="{E84BC1D6-EEBD-4598-B97E-E0506D336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811" y="5381624"/>
              <a:ext cx="35458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B9B4372B-34C3-4831-B86A-7A013865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34749E2-6C30-4433-83BC-A935789588E9}" type="slidenum">
              <a:rPr lang="en-US" altLang="en-US" sz="1400">
                <a:latin typeface="Times New Roman" panose="02020603050405020304" pitchFamily="18" charset="0"/>
              </a:rPr>
              <a:pPr/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8A72F1A-74A5-4700-A753-42673436D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Box</a:t>
            </a:r>
          </a:p>
        </p:txBody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752887BE-A655-4E1E-B745-A7BBB7BE3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995489"/>
            <a:ext cx="9144000" cy="4537075"/>
          </a:xfrm>
        </p:spPr>
        <p:txBody>
          <a:bodyPr/>
          <a:lstStyle/>
          <a:p>
            <a:r>
              <a:rPr lang="en-US" altLang="en-US" sz="2400"/>
              <a:t>A conditional box must follow a decision box.</a:t>
            </a:r>
          </a:p>
          <a:p>
            <a:r>
              <a:rPr lang="en-US" altLang="en-US" sz="2400"/>
              <a:t>A conditional box is attached to a state box </a:t>
            </a:r>
            <a:br>
              <a:rPr lang="en-US" altLang="en-US" sz="2400"/>
            </a:br>
            <a:r>
              <a:rPr lang="en-US" altLang="en-US" sz="2400"/>
              <a:t>through one or more decision boxes.</a:t>
            </a:r>
          </a:p>
          <a:p>
            <a:r>
              <a:rPr lang="en-US" altLang="en-US" sz="2400"/>
              <a:t>Therefore, the output signals in the conditional output </a:t>
            </a:r>
            <a:br>
              <a:rPr lang="en-US" altLang="en-US" sz="2400"/>
            </a:br>
            <a:r>
              <a:rPr lang="en-US" altLang="en-US" sz="2400"/>
              <a:t>box are asserted in the same clock cycle as those in</a:t>
            </a:r>
            <a:br>
              <a:rPr lang="en-US" altLang="en-US" sz="2400"/>
            </a:br>
            <a:r>
              <a:rPr lang="en-US" altLang="en-US" sz="2400"/>
              <a:t>the state box to which it is attached.</a:t>
            </a:r>
          </a:p>
          <a:p>
            <a:r>
              <a:rPr lang="en-US" altLang="en-US" sz="2400"/>
              <a:t>The output signals can change during the current state as a</a:t>
            </a:r>
            <a:br>
              <a:rPr lang="en-US" altLang="en-US" sz="2400"/>
            </a:br>
            <a:r>
              <a:rPr lang="en-US" altLang="en-US" sz="2400"/>
              <a:t>result of changes on the inputs.</a:t>
            </a:r>
          </a:p>
          <a:p>
            <a:r>
              <a:rPr lang="en-US" altLang="en-US" sz="2400"/>
              <a:t>The conditional output signals are sometimes referred</a:t>
            </a:r>
            <a:br>
              <a:rPr lang="en-US" altLang="en-US" sz="2400"/>
            </a:br>
            <a:r>
              <a:rPr lang="en-US" altLang="en-US" sz="2400"/>
              <a:t>as </a:t>
            </a:r>
            <a:r>
              <a:rPr lang="en-US" altLang="en-US" sz="2400" u="sng"/>
              <a:t>Mealy outputs</a:t>
            </a:r>
            <a:r>
              <a:rPr lang="en-US" altLang="en-US" sz="2400" i="1"/>
              <a:t> </a:t>
            </a:r>
            <a:r>
              <a:rPr lang="en-US" altLang="en-US" sz="2400"/>
              <a:t>since they depend on the input signals</a:t>
            </a:r>
            <a:br>
              <a:rPr lang="en-US" altLang="en-US" sz="2400"/>
            </a:br>
            <a:r>
              <a:rPr lang="en-US" altLang="en-US" sz="2400"/>
              <a:t>as well.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5A8B7C50-8501-4D77-891A-E9A500761CD0}"/>
              </a:ext>
            </a:extLst>
          </p:cNvPr>
          <p:cNvGrpSpPr>
            <a:grpSpLocks/>
          </p:cNvGrpSpPr>
          <p:nvPr/>
        </p:nvGrpSpPr>
        <p:grpSpPr bwMode="auto">
          <a:xfrm>
            <a:off x="6095700" y="595314"/>
            <a:ext cx="2693987" cy="1400175"/>
            <a:chOff x="593" y="552"/>
            <a:chExt cx="1697" cy="882"/>
          </a:xfrm>
        </p:grpSpPr>
        <p:grpSp>
          <p:nvGrpSpPr>
            <p:cNvPr id="16390" name="Group 8">
              <a:extLst>
                <a:ext uri="{FF2B5EF4-FFF2-40B4-BE49-F238E27FC236}">
                  <a16:creationId xmlns:a16="http://schemas.microsoft.com/office/drawing/2014/main" id="{37FE755D-604C-4F10-B744-A29B36A46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" y="552"/>
              <a:ext cx="1697" cy="680"/>
              <a:chOff x="593" y="552"/>
              <a:chExt cx="1697" cy="680"/>
            </a:xfrm>
          </p:grpSpPr>
          <p:sp>
            <p:nvSpPr>
              <p:cNvPr id="16392" name="AutoShape 4">
                <a:extLst>
                  <a:ext uri="{FF2B5EF4-FFF2-40B4-BE49-F238E27FC236}">
                    <a16:creationId xmlns:a16="http://schemas.microsoft.com/office/drawing/2014/main" id="{D7F08F7C-3E4F-4648-ABB4-2820FDE58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" y="754"/>
                <a:ext cx="1697" cy="478"/>
              </a:xfrm>
              <a:prstGeom prst="flowChartAlternateProcess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endParaRPr lang="tr-TR" altLang="en-US" sz="1800"/>
              </a:p>
            </p:txBody>
          </p:sp>
          <p:sp>
            <p:nvSpPr>
              <p:cNvPr id="16393" name="Text Box 5">
                <a:extLst>
                  <a:ext uri="{FF2B5EF4-FFF2-40B4-BE49-F238E27FC236}">
                    <a16:creationId xmlns:a16="http://schemas.microsoft.com/office/drawing/2014/main" id="{C664150A-A730-46CB-B642-01165E929B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799"/>
                <a:ext cx="13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solidFill>
                      <a:schemeClr val="bg1"/>
                    </a:solidFill>
                  </a:rPr>
                  <a:t>Register operation</a:t>
                </a:r>
              </a:p>
              <a:p>
                <a:pPr algn="ctr" eaLnBrk="1" hangingPunct="1"/>
                <a:r>
                  <a:rPr lang="en-US" altLang="en-US" sz="1800">
                    <a:solidFill>
                      <a:schemeClr val="bg1"/>
                    </a:solidFill>
                  </a:rPr>
                  <a:t>or output</a:t>
                </a:r>
              </a:p>
            </p:txBody>
          </p:sp>
          <p:sp>
            <p:nvSpPr>
              <p:cNvPr id="16394" name="Line 6">
                <a:extLst>
                  <a:ext uri="{FF2B5EF4-FFF2-40B4-BE49-F238E27FC236}">
                    <a16:creationId xmlns:a16="http://schemas.microsoft.com/office/drawing/2014/main" id="{6095232A-5E95-4E37-8736-7EE1394D2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5" y="552"/>
                <a:ext cx="0" cy="2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6391" name="Line 7">
              <a:extLst>
                <a:ext uri="{FF2B5EF4-FFF2-40B4-BE49-F238E27FC236}">
                  <a16:creationId xmlns:a16="http://schemas.microsoft.com/office/drawing/2014/main" id="{30500CA5-7EA8-4DFB-8831-1DF8B5112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9" y="1232"/>
              <a:ext cx="0" cy="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A333569-552F-4F1C-9313-79D44083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Box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DC9E687E-77C6-41F1-AA27-77600179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5763" y="62198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4B5F15A-371A-4A98-A147-29C3B20390B6}" type="slidenum">
              <a:rPr lang="en-US" altLang="en-US" sz="1400">
                <a:latin typeface="Times New Roman" panose="02020603050405020304" pitchFamily="18" charset="0"/>
              </a:rPr>
              <a:pPr/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B8722-C509-4604-AB57-6C4AACB3F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4524375"/>
            <a:ext cx="2159000" cy="16954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tr-TR" altLang="en-US"/>
          </a:p>
          <a:p>
            <a:pPr algn="ctr"/>
            <a:r>
              <a:rPr lang="tr-TR" altLang="en-US"/>
              <a:t>Control</a:t>
            </a:r>
          </a:p>
          <a:p>
            <a:pPr algn="ctr"/>
            <a:endParaRPr lang="en-US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FD644DC-4364-40A6-82F6-16BAF4072B7E}"/>
              </a:ext>
            </a:extLst>
          </p:cNvPr>
          <p:cNvGrpSpPr>
            <a:grpSpLocks/>
          </p:cNvGrpSpPr>
          <p:nvPr/>
        </p:nvGrpSpPr>
        <p:grpSpPr bwMode="auto">
          <a:xfrm>
            <a:off x="5219701" y="4527551"/>
            <a:ext cx="1827213" cy="441325"/>
            <a:chOff x="3403584" y="3536438"/>
            <a:chExt cx="1147780" cy="441845"/>
          </a:xfrm>
        </p:grpSpPr>
        <p:cxnSp>
          <p:nvCxnSpPr>
            <p:cNvPr id="17457" name="Straight Arrow Connector 6">
              <a:extLst>
                <a:ext uri="{FF2B5EF4-FFF2-40B4-BE49-F238E27FC236}">
                  <a16:creationId xmlns:a16="http://schemas.microsoft.com/office/drawing/2014/main" id="{1C8CED2F-2D3C-4597-A62F-194C5E45ED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03584" y="3976695"/>
              <a:ext cx="114778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58" name="TextBox 7">
              <a:extLst>
                <a:ext uri="{FF2B5EF4-FFF2-40B4-BE49-F238E27FC236}">
                  <a16:creationId xmlns:a16="http://schemas.microsoft.com/office/drawing/2014/main" id="{9500C554-EBCC-4B74-B22D-A3F837B18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871" y="3536438"/>
              <a:ext cx="610408" cy="369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tr-TR" altLang="en-US" sz="1800"/>
                <a:t>START</a:t>
              </a:r>
              <a:endParaRPr lang="en-US" altLang="en-US" sz="180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5E6B26D-10B7-4EB4-8D55-A49D524EB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7925" y="4929189"/>
            <a:ext cx="1022350" cy="10620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tr-TR" altLang="en-US"/>
          </a:p>
        </p:txBody>
      </p:sp>
      <p:sp>
        <p:nvSpPr>
          <p:cNvPr id="17415" name="TextBox 9">
            <a:extLst>
              <a:ext uri="{FF2B5EF4-FFF2-40B4-BE49-F238E27FC236}">
                <a16:creationId xmlns:a16="http://schemas.microsoft.com/office/drawing/2014/main" id="{993A293D-6D22-4660-881C-52EAF3CF0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0814" y="5237164"/>
            <a:ext cx="377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tr-TR" altLang="en-US">
                <a:solidFill>
                  <a:schemeClr val="bg1"/>
                </a:solidFill>
              </a:rPr>
              <a:t>R</a:t>
            </a:r>
            <a:endParaRPr lang="en-US" altLang="en-US">
              <a:solidFill>
                <a:schemeClr val="bg1"/>
              </a:solidFill>
            </a:endParaRP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10F2198D-B459-4786-A7BD-CD7D44A0FDFB}"/>
              </a:ext>
            </a:extLst>
          </p:cNvPr>
          <p:cNvGrpSpPr>
            <a:grpSpLocks/>
          </p:cNvGrpSpPr>
          <p:nvPr/>
        </p:nvGrpSpPr>
        <p:grpSpPr bwMode="auto">
          <a:xfrm>
            <a:off x="5219701" y="5237163"/>
            <a:ext cx="3578225" cy="461962"/>
            <a:chOff x="3403584" y="4245290"/>
            <a:chExt cx="1862163" cy="463253"/>
          </a:xfrm>
        </p:grpSpPr>
        <p:cxnSp>
          <p:nvCxnSpPr>
            <p:cNvPr id="17455" name="Straight Arrow Connector 11">
              <a:extLst>
                <a:ext uri="{FF2B5EF4-FFF2-40B4-BE49-F238E27FC236}">
                  <a16:creationId xmlns:a16="http://schemas.microsoft.com/office/drawing/2014/main" id="{FFA1425A-0321-4735-9582-35CC7F1A3F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03584" y="4706955"/>
              <a:ext cx="1862163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56" name="TextBox 12">
              <a:extLst>
                <a:ext uri="{FF2B5EF4-FFF2-40B4-BE49-F238E27FC236}">
                  <a16:creationId xmlns:a16="http://schemas.microsoft.com/office/drawing/2014/main" id="{9FAB66A5-9F42-46B9-901E-23E961BCA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584" y="4245290"/>
              <a:ext cx="636682" cy="370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tr-TR" altLang="en-US" sz="1800"/>
                <a:t>RESET_R</a:t>
              </a:r>
              <a:endParaRPr lang="en-US" altLang="en-US" sz="1800"/>
            </a:p>
          </p:txBody>
        </p:sp>
      </p:grpSp>
      <p:grpSp>
        <p:nvGrpSpPr>
          <p:cNvPr id="17417" name="Group 9">
            <a:extLst>
              <a:ext uri="{FF2B5EF4-FFF2-40B4-BE49-F238E27FC236}">
                <a16:creationId xmlns:a16="http://schemas.microsoft.com/office/drawing/2014/main" id="{294D1613-D843-4FD0-B9B0-E6005773E087}"/>
              </a:ext>
            </a:extLst>
          </p:cNvPr>
          <p:cNvGrpSpPr>
            <a:grpSpLocks/>
          </p:cNvGrpSpPr>
          <p:nvPr/>
        </p:nvGrpSpPr>
        <p:grpSpPr bwMode="auto">
          <a:xfrm>
            <a:off x="1998436" y="1582762"/>
            <a:ext cx="2693988" cy="1400175"/>
            <a:chOff x="593" y="552"/>
            <a:chExt cx="1697" cy="882"/>
          </a:xfrm>
        </p:grpSpPr>
        <p:grpSp>
          <p:nvGrpSpPr>
            <p:cNvPr id="17450" name="Group 8">
              <a:extLst>
                <a:ext uri="{FF2B5EF4-FFF2-40B4-BE49-F238E27FC236}">
                  <a16:creationId xmlns:a16="http://schemas.microsoft.com/office/drawing/2014/main" id="{A0EEED6A-C5CD-4ED9-984C-2412AA5A5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" y="552"/>
              <a:ext cx="1697" cy="680"/>
              <a:chOff x="593" y="552"/>
              <a:chExt cx="1697" cy="680"/>
            </a:xfrm>
          </p:grpSpPr>
          <p:sp>
            <p:nvSpPr>
              <p:cNvPr id="17452" name="AutoShape 4">
                <a:extLst>
                  <a:ext uri="{FF2B5EF4-FFF2-40B4-BE49-F238E27FC236}">
                    <a16:creationId xmlns:a16="http://schemas.microsoft.com/office/drawing/2014/main" id="{BB91F124-0628-41D7-8E0E-DCD0B21D9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" y="754"/>
                <a:ext cx="1697" cy="478"/>
              </a:xfrm>
              <a:prstGeom prst="flowChartAlternateProcess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endParaRPr lang="tr-TR" altLang="en-US" sz="1800"/>
              </a:p>
            </p:txBody>
          </p:sp>
          <p:sp>
            <p:nvSpPr>
              <p:cNvPr id="17453" name="Text Box 5">
                <a:extLst>
                  <a:ext uri="{FF2B5EF4-FFF2-40B4-BE49-F238E27FC236}">
                    <a16:creationId xmlns:a16="http://schemas.microsoft.com/office/drawing/2014/main" id="{3BF67013-78EB-4A2B-B1A5-7AD8AFCD89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799"/>
                <a:ext cx="13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800" dirty="0">
                    <a:solidFill>
                      <a:schemeClr val="bg1"/>
                    </a:solidFill>
                  </a:rPr>
                  <a:t>Register operation</a:t>
                </a:r>
              </a:p>
              <a:p>
                <a:pPr algn="ctr" eaLnBrk="1" hangingPunct="1"/>
                <a:r>
                  <a:rPr lang="en-US" altLang="en-US" sz="1800" dirty="0">
                    <a:solidFill>
                      <a:schemeClr val="bg1"/>
                    </a:solidFill>
                  </a:rPr>
                  <a:t>or output</a:t>
                </a:r>
              </a:p>
            </p:txBody>
          </p:sp>
          <p:sp>
            <p:nvSpPr>
              <p:cNvPr id="17454" name="Line 6">
                <a:extLst>
                  <a:ext uri="{FF2B5EF4-FFF2-40B4-BE49-F238E27FC236}">
                    <a16:creationId xmlns:a16="http://schemas.microsoft.com/office/drawing/2014/main" id="{90C7A61B-34A9-4AF9-92B9-1D67E36E11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5" y="552"/>
                <a:ext cx="0" cy="2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7451" name="Line 7">
              <a:extLst>
                <a:ext uri="{FF2B5EF4-FFF2-40B4-BE49-F238E27FC236}">
                  <a16:creationId xmlns:a16="http://schemas.microsoft.com/office/drawing/2014/main" id="{E10C7A9B-B3FF-47C4-97F0-5FCBFBFB1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9" y="1232"/>
              <a:ext cx="0" cy="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69">
            <a:extLst>
              <a:ext uri="{FF2B5EF4-FFF2-40B4-BE49-F238E27FC236}">
                <a16:creationId xmlns:a16="http://schemas.microsoft.com/office/drawing/2014/main" id="{4D89A7EF-6226-4529-AA08-BA3C89A38400}"/>
              </a:ext>
            </a:extLst>
          </p:cNvPr>
          <p:cNvGrpSpPr>
            <a:grpSpLocks/>
          </p:cNvGrpSpPr>
          <p:nvPr/>
        </p:nvGrpSpPr>
        <p:grpSpPr bwMode="auto">
          <a:xfrm>
            <a:off x="5219701" y="4524375"/>
            <a:ext cx="3694113" cy="2230438"/>
            <a:chOff x="3403583" y="4302643"/>
            <a:chExt cx="3693417" cy="2229962"/>
          </a:xfrm>
        </p:grpSpPr>
        <p:cxnSp>
          <p:nvCxnSpPr>
            <p:cNvPr id="17436" name="Straight Arrow Connector 58">
              <a:extLst>
                <a:ext uri="{FF2B5EF4-FFF2-40B4-BE49-F238E27FC236}">
                  <a16:creationId xmlns:a16="http://schemas.microsoft.com/office/drawing/2014/main" id="{31E81E26-13E4-4C32-AB16-C816738405EB}"/>
                </a:ext>
              </a:extLst>
            </p:cNvPr>
            <p:cNvCxnSpPr>
              <a:cxnSpLocks noChangeShapeType="1"/>
              <a:stCxn id="17445" idx="4"/>
            </p:cNvCxnSpPr>
            <p:nvPr/>
          </p:nvCxnSpPr>
          <p:spPr bwMode="auto">
            <a:xfrm>
              <a:off x="5738821" y="4682292"/>
              <a:ext cx="54926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437" name="Group 68">
              <a:extLst>
                <a:ext uri="{FF2B5EF4-FFF2-40B4-BE49-F238E27FC236}">
                  <a16:creationId xmlns:a16="http://schemas.microsoft.com/office/drawing/2014/main" id="{1E480873-61EF-4CC0-BD06-5922321329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3583" y="4302643"/>
              <a:ext cx="3693417" cy="2229962"/>
              <a:chOff x="3403583" y="4302643"/>
              <a:chExt cx="3693417" cy="2229962"/>
            </a:xfrm>
          </p:grpSpPr>
          <p:grpSp>
            <p:nvGrpSpPr>
              <p:cNvPr id="17438" name="Group 64">
                <a:extLst>
                  <a:ext uri="{FF2B5EF4-FFF2-40B4-BE49-F238E27FC236}">
                    <a16:creationId xmlns:a16="http://schemas.microsoft.com/office/drawing/2014/main" id="{255B00BA-D33D-4BFF-9736-8FA8DF7077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3583" y="4489410"/>
                <a:ext cx="3578275" cy="2043195"/>
                <a:chOff x="3403583" y="4633929"/>
                <a:chExt cx="3578275" cy="2043195"/>
              </a:xfrm>
            </p:grpSpPr>
            <p:sp>
              <p:nvSpPr>
                <p:cNvPr id="17441" name="Freeform 9">
                  <a:extLst>
                    <a:ext uri="{FF2B5EF4-FFF2-40B4-BE49-F238E27FC236}">
                      <a16:creationId xmlns:a16="http://schemas.microsoft.com/office/drawing/2014/main" id="{35CB673F-7B00-449B-844E-56F73EF546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0829" y="5364189"/>
                  <a:ext cx="509587" cy="385763"/>
                </a:xfrm>
                <a:custGeom>
                  <a:avLst/>
                  <a:gdLst>
                    <a:gd name="T0" fmla="*/ 2147483647 w 39"/>
                    <a:gd name="T1" fmla="*/ 2147483647 h 30"/>
                    <a:gd name="T2" fmla="*/ 0 w 39"/>
                    <a:gd name="T3" fmla="*/ 2147483647 h 30"/>
                    <a:gd name="T4" fmla="*/ 0 w 39"/>
                    <a:gd name="T5" fmla="*/ 0 h 30"/>
                    <a:gd name="T6" fmla="*/ 2147483647 w 39"/>
                    <a:gd name="T7" fmla="*/ 0 h 30"/>
                    <a:gd name="T8" fmla="*/ 2147483647 w 39"/>
                    <a:gd name="T9" fmla="*/ 2147483647 h 30"/>
                    <a:gd name="T10" fmla="*/ 2147483647 w 39"/>
                    <a:gd name="T11" fmla="*/ 2147483647 h 30"/>
                    <a:gd name="T12" fmla="*/ 2147483647 w 39"/>
                    <a:gd name="T13" fmla="*/ 2147483647 h 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9"/>
                    <a:gd name="T22" fmla="*/ 0 h 30"/>
                    <a:gd name="T23" fmla="*/ 39 w 39"/>
                    <a:gd name="T24" fmla="*/ 30 h 3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9" h="30">
                      <a:moveTo>
                        <a:pt x="24" y="30"/>
                      </a:moveTo>
                      <a:lnTo>
                        <a:pt x="0" y="30"/>
                      </a:lnTo>
                      <a:lnTo>
                        <a:pt x="0" y="0"/>
                      </a:lnTo>
                      <a:lnTo>
                        <a:pt x="24" y="0"/>
                      </a:lnTo>
                      <a:cubicBezTo>
                        <a:pt x="32" y="0"/>
                        <a:pt x="39" y="6"/>
                        <a:pt x="39" y="15"/>
                      </a:cubicBezTo>
                      <a:cubicBezTo>
                        <a:pt x="39" y="23"/>
                        <a:pt x="32" y="30"/>
                        <a:pt x="24" y="30"/>
                      </a:cubicBezTo>
                      <a:cubicBezTo>
                        <a:pt x="24" y="30"/>
                        <a:pt x="24" y="30"/>
                        <a:pt x="24" y="3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tr-TR" altLang="en-US"/>
                </a:p>
              </p:txBody>
            </p:sp>
            <p:cxnSp>
              <p:nvCxnSpPr>
                <p:cNvPr id="17442" name="Straight Arrow Connector 41">
                  <a:extLst>
                    <a:ext uri="{FF2B5EF4-FFF2-40B4-BE49-F238E27FC236}">
                      <a16:creationId xmlns:a16="http://schemas.microsoft.com/office/drawing/2014/main" id="{26E553EC-4D5B-4FBA-B082-1E7EA17789C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403583" y="5477417"/>
                  <a:ext cx="1823125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43" name="Straight Arrow Connector 43">
                  <a:extLst>
                    <a:ext uri="{FF2B5EF4-FFF2-40B4-BE49-F238E27FC236}">
                      <a16:creationId xmlns:a16="http://schemas.microsoft.com/office/drawing/2014/main" id="{3E728B28-F6ED-4646-9CF4-D537EA3BBBA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811914" y="5619780"/>
                  <a:ext cx="41732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44" name="Straight Connector 48">
                  <a:extLst>
                    <a:ext uri="{FF2B5EF4-FFF2-40B4-BE49-F238E27FC236}">
                      <a16:creationId xmlns:a16="http://schemas.microsoft.com/office/drawing/2014/main" id="{2F061377-F778-420F-AC2F-8E16E1F9232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4167599" y="5587614"/>
                  <a:ext cx="1321573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7445" name="Freeform 9">
                  <a:extLst>
                    <a:ext uri="{FF2B5EF4-FFF2-40B4-BE49-F238E27FC236}">
                      <a16:creationId xmlns:a16="http://schemas.microsoft.com/office/drawing/2014/main" id="{7822F734-6E51-4D55-85EC-AD471B46E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234" y="4633929"/>
                  <a:ext cx="509587" cy="385763"/>
                </a:xfrm>
                <a:custGeom>
                  <a:avLst/>
                  <a:gdLst>
                    <a:gd name="T0" fmla="*/ 2147483647 w 39"/>
                    <a:gd name="T1" fmla="*/ 2147483647 h 30"/>
                    <a:gd name="T2" fmla="*/ 0 w 39"/>
                    <a:gd name="T3" fmla="*/ 2147483647 h 30"/>
                    <a:gd name="T4" fmla="*/ 0 w 39"/>
                    <a:gd name="T5" fmla="*/ 0 h 30"/>
                    <a:gd name="T6" fmla="*/ 2147483647 w 39"/>
                    <a:gd name="T7" fmla="*/ 0 h 30"/>
                    <a:gd name="T8" fmla="*/ 2147483647 w 39"/>
                    <a:gd name="T9" fmla="*/ 2147483647 h 30"/>
                    <a:gd name="T10" fmla="*/ 2147483647 w 39"/>
                    <a:gd name="T11" fmla="*/ 2147483647 h 30"/>
                    <a:gd name="T12" fmla="*/ 2147483647 w 39"/>
                    <a:gd name="T13" fmla="*/ 2147483647 h 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9"/>
                    <a:gd name="T22" fmla="*/ 0 h 30"/>
                    <a:gd name="T23" fmla="*/ 39 w 39"/>
                    <a:gd name="T24" fmla="*/ 30 h 3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9" h="30">
                      <a:moveTo>
                        <a:pt x="24" y="30"/>
                      </a:moveTo>
                      <a:lnTo>
                        <a:pt x="0" y="30"/>
                      </a:lnTo>
                      <a:lnTo>
                        <a:pt x="0" y="0"/>
                      </a:lnTo>
                      <a:lnTo>
                        <a:pt x="24" y="0"/>
                      </a:lnTo>
                      <a:cubicBezTo>
                        <a:pt x="32" y="0"/>
                        <a:pt x="39" y="6"/>
                        <a:pt x="39" y="15"/>
                      </a:cubicBezTo>
                      <a:cubicBezTo>
                        <a:pt x="39" y="23"/>
                        <a:pt x="32" y="30"/>
                        <a:pt x="24" y="30"/>
                      </a:cubicBezTo>
                      <a:cubicBezTo>
                        <a:pt x="24" y="30"/>
                        <a:pt x="24" y="30"/>
                        <a:pt x="24" y="3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tr-TR" altLang="en-US"/>
                </a:p>
              </p:txBody>
            </p:sp>
            <p:cxnSp>
              <p:nvCxnSpPr>
                <p:cNvPr id="17446" name="Straight Arrow Connector 51">
                  <a:extLst>
                    <a:ext uri="{FF2B5EF4-FFF2-40B4-BE49-F238E27FC236}">
                      <a16:creationId xmlns:a16="http://schemas.microsoft.com/office/drawing/2014/main" id="{5FE41A2A-F578-413D-9024-D3D3470D05B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443839" y="4741880"/>
                  <a:ext cx="1782869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47" name="Straight Arrow Connector 53">
                  <a:extLst>
                    <a:ext uri="{FF2B5EF4-FFF2-40B4-BE49-F238E27FC236}">
                      <a16:creationId xmlns:a16="http://schemas.microsoft.com/office/drawing/2014/main" id="{03DAB685-0A04-4A9E-9F86-410A404F17A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829179" y="4926033"/>
                  <a:ext cx="400055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48" name="Straight Arrow Connector 60">
                  <a:extLst>
                    <a:ext uri="{FF2B5EF4-FFF2-40B4-BE49-F238E27FC236}">
                      <a16:creationId xmlns:a16="http://schemas.microsoft.com/office/drawing/2014/main" id="{CD7875FD-0B61-4000-BC64-DC40107446C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5740416" y="5583267"/>
                  <a:ext cx="1241442" cy="2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7449" name="TextBox 61">
                  <a:extLst>
                    <a:ext uri="{FF2B5EF4-FFF2-40B4-BE49-F238E27FC236}">
                      <a16:creationId xmlns:a16="http://schemas.microsoft.com/office/drawing/2014/main" id="{F7C162F6-3946-4E15-8319-AE8AE93EE7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81539" y="6277014"/>
                  <a:ext cx="35458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tr-TR" altLang="en-US" sz="2000"/>
                    <a:t>J</a:t>
                  </a:r>
                  <a:endParaRPr lang="en-US" altLang="en-US" sz="2000"/>
                </a:p>
              </p:txBody>
            </p:sp>
          </p:grpSp>
          <p:sp>
            <p:nvSpPr>
              <p:cNvPr id="17439" name="TextBox 66">
                <a:extLst>
                  <a:ext uri="{FF2B5EF4-FFF2-40B4-BE49-F238E27FC236}">
                    <a16:creationId xmlns:a16="http://schemas.microsoft.com/office/drawing/2014/main" id="{9335CA15-D9D8-4CB8-A67C-85898214AF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72" y="4302643"/>
                <a:ext cx="112512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tr-TR" altLang="en-US" sz="1800"/>
                  <a:t>START</a:t>
                </a:r>
                <a:endParaRPr lang="en-US" altLang="en-US" sz="1800"/>
              </a:p>
            </p:txBody>
          </p:sp>
          <p:sp>
            <p:nvSpPr>
              <p:cNvPr id="17440" name="TextBox 67">
                <a:extLst>
                  <a:ext uri="{FF2B5EF4-FFF2-40B4-BE49-F238E27FC236}">
                    <a16:creationId xmlns:a16="http://schemas.microsoft.com/office/drawing/2014/main" id="{ABA77E3E-B494-403A-9052-00A30827C9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72" y="5550388"/>
                <a:ext cx="138952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tr-TR" altLang="en-US" sz="1800"/>
                  <a:t>RESET_R</a:t>
                </a:r>
                <a:endParaRPr lang="en-US" altLang="en-US" sz="1800"/>
              </a:p>
            </p:txBody>
          </p:sp>
        </p:grpSp>
      </p:grpSp>
      <p:grpSp>
        <p:nvGrpSpPr>
          <p:cNvPr id="11" name="Group 48">
            <a:extLst>
              <a:ext uri="{FF2B5EF4-FFF2-40B4-BE49-F238E27FC236}">
                <a16:creationId xmlns:a16="http://schemas.microsoft.com/office/drawing/2014/main" id="{F57DECBA-13FF-4548-B498-A6019888259F}"/>
              </a:ext>
            </a:extLst>
          </p:cNvPr>
          <p:cNvGrpSpPr>
            <a:grpSpLocks/>
          </p:cNvGrpSpPr>
          <p:nvPr/>
        </p:nvGrpSpPr>
        <p:grpSpPr bwMode="auto">
          <a:xfrm>
            <a:off x="7105651" y="987425"/>
            <a:ext cx="1795463" cy="3354388"/>
            <a:chOff x="5581650" y="987397"/>
            <a:chExt cx="1795463" cy="3354428"/>
          </a:xfrm>
        </p:grpSpPr>
        <p:grpSp>
          <p:nvGrpSpPr>
            <p:cNvPr id="17423" name="Group 38">
              <a:extLst>
                <a:ext uri="{FF2B5EF4-FFF2-40B4-BE49-F238E27FC236}">
                  <a16:creationId xmlns:a16="http://schemas.microsoft.com/office/drawing/2014/main" id="{A1AEA47C-7FAA-42C9-A72B-52CC6101C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1650" y="1897075"/>
              <a:ext cx="1795463" cy="2444750"/>
              <a:chOff x="5580864" y="1079501"/>
              <a:chExt cx="1796248" cy="2444751"/>
            </a:xfrm>
          </p:grpSpPr>
          <p:grpSp>
            <p:nvGrpSpPr>
              <p:cNvPr id="17426" name="Group 10">
                <a:extLst>
                  <a:ext uri="{FF2B5EF4-FFF2-40B4-BE49-F238E27FC236}">
                    <a16:creationId xmlns:a16="http://schemas.microsoft.com/office/drawing/2014/main" id="{B673BA82-DE07-426A-B23D-C6A9BAED40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29287" y="1079501"/>
                <a:ext cx="1647825" cy="1365250"/>
                <a:chOff x="1417" y="620"/>
                <a:chExt cx="1038" cy="860"/>
              </a:xfrm>
            </p:grpSpPr>
            <p:sp>
              <p:nvSpPr>
                <p:cNvPr id="17430" name="AutoShape 4">
                  <a:extLst>
                    <a:ext uri="{FF2B5EF4-FFF2-40B4-BE49-F238E27FC236}">
                      <a16:creationId xmlns:a16="http://schemas.microsoft.com/office/drawing/2014/main" id="{5BA4FCA4-3422-4CAA-AE8B-49981E28C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7" y="863"/>
                  <a:ext cx="695" cy="374"/>
                </a:xfrm>
                <a:prstGeom prst="flowChartDecision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/>
                    <a:t>J</a:t>
                  </a:r>
                </a:p>
              </p:txBody>
            </p:sp>
            <p:sp>
              <p:nvSpPr>
                <p:cNvPr id="17431" name="Line 5">
                  <a:extLst>
                    <a:ext uri="{FF2B5EF4-FFF2-40B4-BE49-F238E27FC236}">
                      <a16:creationId xmlns:a16="http://schemas.microsoft.com/office/drawing/2014/main" id="{4374D1CF-AFA0-4727-89C8-3F25ED847F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1048"/>
                  <a:ext cx="3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432" name="Rectangle 6">
                  <a:extLst>
                    <a:ext uri="{FF2B5EF4-FFF2-40B4-BE49-F238E27FC236}">
                      <a16:creationId xmlns:a16="http://schemas.microsoft.com/office/drawing/2014/main" id="{DE2DF42E-253A-43DE-BBEC-C5F8A30A92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1" y="798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/>
                    <a:t>0</a:t>
                  </a:r>
                </a:p>
              </p:txBody>
            </p:sp>
            <p:sp>
              <p:nvSpPr>
                <p:cNvPr id="17433" name="Rectangle 7">
                  <a:extLst>
                    <a:ext uri="{FF2B5EF4-FFF2-40B4-BE49-F238E27FC236}">
                      <a16:creationId xmlns:a16="http://schemas.microsoft.com/office/drawing/2014/main" id="{108C2BE3-F13D-4CB3-B64D-1BE6C334F9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8" y="1203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/>
                    <a:t>1</a:t>
                  </a:r>
                </a:p>
              </p:txBody>
            </p:sp>
            <p:sp>
              <p:nvSpPr>
                <p:cNvPr id="17434" name="Line 8">
                  <a:extLst>
                    <a:ext uri="{FF2B5EF4-FFF2-40B4-BE49-F238E27FC236}">
                      <a16:creationId xmlns:a16="http://schemas.microsoft.com/office/drawing/2014/main" id="{1248D570-D599-4CE6-A2B3-D80F00DF2F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8" y="620"/>
                  <a:ext cx="0" cy="24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435" name="Line 9">
                  <a:extLst>
                    <a:ext uri="{FF2B5EF4-FFF2-40B4-BE49-F238E27FC236}">
                      <a16:creationId xmlns:a16="http://schemas.microsoft.com/office/drawing/2014/main" id="{7A011536-BB55-4B1D-A1D3-63BC6D0E55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9" y="1237"/>
                  <a:ext cx="0" cy="24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7427" name="AutoShape 4">
                <a:extLst>
                  <a:ext uri="{FF2B5EF4-FFF2-40B4-BE49-F238E27FC236}">
                    <a16:creationId xmlns:a16="http://schemas.microsoft.com/office/drawing/2014/main" id="{1D607736-BCD8-439E-BB16-D13FD3DD5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0864" y="2444752"/>
                <a:ext cx="1317626" cy="758825"/>
              </a:xfrm>
              <a:prstGeom prst="flowChartAlternateProcess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endParaRPr lang="tr-TR" altLang="en-US" sz="1800"/>
              </a:p>
            </p:txBody>
          </p:sp>
          <p:sp>
            <p:nvSpPr>
              <p:cNvPr id="17428" name="Text Box 5">
                <a:extLst>
                  <a:ext uri="{FF2B5EF4-FFF2-40B4-BE49-F238E27FC236}">
                    <a16:creationId xmlns:a16="http://schemas.microsoft.com/office/drawing/2014/main" id="{4337ABE1-12AB-43BE-98A8-DD7A8DCBC4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7295" y="2516190"/>
                <a:ext cx="972166" cy="646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tr-TR" altLang="en-US" sz="1800">
                    <a:solidFill>
                      <a:schemeClr val="bg1"/>
                    </a:solidFill>
                  </a:rPr>
                  <a:t>START</a:t>
                </a:r>
                <a:endParaRPr lang="en-US" altLang="en-US" sz="1800">
                  <a:solidFill>
                    <a:schemeClr val="bg1"/>
                  </a:solidFill>
                </a:endParaRPr>
              </a:p>
              <a:p>
                <a:pPr algn="ctr" eaLnBrk="1" hangingPunct="1"/>
                <a:r>
                  <a:rPr lang="tr-TR" altLang="en-US" sz="1800">
                    <a:solidFill>
                      <a:schemeClr val="bg1"/>
                    </a:solidFill>
                  </a:rPr>
                  <a:t>R </a:t>
                </a:r>
                <a:r>
                  <a:rPr lang="tr-TR" altLang="en-US" sz="180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 0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7429" name="Line 7">
                <a:extLst>
                  <a:ext uri="{FF2B5EF4-FFF2-40B4-BE49-F238E27FC236}">
                    <a16:creationId xmlns:a16="http://schemas.microsoft.com/office/drawing/2014/main" id="{46D50036-E7C6-4B06-89ED-A104F84B79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98405" y="3203577"/>
                <a:ext cx="0" cy="3206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7424" name="Rectangle 46">
              <a:extLst>
                <a:ext uri="{FF2B5EF4-FFF2-40B4-BE49-F238E27FC236}">
                  <a16:creationId xmlns:a16="http://schemas.microsoft.com/office/drawing/2014/main" id="{50748DE8-0183-4F02-8B9E-7ECED39E0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1650" y="1384272"/>
              <a:ext cx="1455886" cy="512803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tr-TR" altLang="en-US" sz="1800">
                  <a:solidFill>
                    <a:schemeClr val="bg1"/>
                  </a:solidFill>
                </a:rPr>
                <a:t>ENABLE</a:t>
              </a:r>
            </a:p>
          </p:txBody>
        </p:sp>
        <p:sp>
          <p:nvSpPr>
            <p:cNvPr id="17425" name="Rectangle 6">
              <a:extLst>
                <a:ext uri="{FF2B5EF4-FFF2-40B4-BE49-F238E27FC236}">
                  <a16:creationId xmlns:a16="http://schemas.microsoft.com/office/drawing/2014/main" id="{0555D70B-0941-4BCC-887A-712EF6D77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1650" y="987397"/>
              <a:ext cx="46679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tr-TR" altLang="en-US" sz="2000"/>
                <a:t>S</a:t>
              </a:r>
              <a:r>
                <a:rPr lang="tr-TR" altLang="en-US" sz="2000" baseline="-25000"/>
                <a:t>0</a:t>
              </a:r>
              <a:endParaRPr lang="en-US" altLang="en-US" sz="2000" baseline="-25000"/>
            </a:p>
          </p:txBody>
        </p:sp>
      </p:grpSp>
      <p:grpSp>
        <p:nvGrpSpPr>
          <p:cNvPr id="14" name="Group 52">
            <a:extLst>
              <a:ext uri="{FF2B5EF4-FFF2-40B4-BE49-F238E27FC236}">
                <a16:creationId xmlns:a16="http://schemas.microsoft.com/office/drawing/2014/main" id="{F27C8621-74D4-4E14-B59E-F7262A9D8061}"/>
              </a:ext>
            </a:extLst>
          </p:cNvPr>
          <p:cNvGrpSpPr>
            <a:grpSpLocks/>
          </p:cNvGrpSpPr>
          <p:nvPr/>
        </p:nvGrpSpPr>
        <p:grpSpPr bwMode="auto">
          <a:xfrm>
            <a:off x="5219701" y="5697538"/>
            <a:ext cx="1171575" cy="368300"/>
            <a:chOff x="3695751" y="5697258"/>
            <a:chExt cx="1171341" cy="369332"/>
          </a:xfrm>
        </p:grpSpPr>
        <p:cxnSp>
          <p:nvCxnSpPr>
            <p:cNvPr id="17421" name="Straight Arrow Connector 50">
              <a:extLst>
                <a:ext uri="{FF2B5EF4-FFF2-40B4-BE49-F238E27FC236}">
                  <a16:creationId xmlns:a16="http://schemas.microsoft.com/office/drawing/2014/main" id="{12FE9D40-14EE-45FD-859E-5B24983C07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95751" y="6021423"/>
              <a:ext cx="113184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2" name="Rectangle 6">
              <a:extLst>
                <a:ext uri="{FF2B5EF4-FFF2-40B4-BE49-F238E27FC236}">
                  <a16:creationId xmlns:a16="http://schemas.microsoft.com/office/drawing/2014/main" id="{FA7B1566-6839-4250-A731-2B64B8E0F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714" y="5697258"/>
              <a:ext cx="109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tr-TR" altLang="en-US" sz="1800"/>
                <a:t>ENABLE</a:t>
              </a:r>
              <a:endParaRPr lang="en-US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1A451DF0-F023-417D-9EF7-930E2922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C6AA5B8-7CCC-49E7-81C8-5ABCE1E9595A}" type="slidenum">
              <a:rPr lang="en-US" altLang="en-US" sz="1400">
                <a:latin typeface="Times New Roman" panose="02020603050405020304" pitchFamily="18" charset="0"/>
              </a:rPr>
              <a:pPr/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7FE31A3-826D-4EDC-99D3-FE3AF5F57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Traffic Control</a:t>
            </a:r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80A03B21-706E-4B19-AE26-EA234CA7AB29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1117600"/>
            <a:ext cx="4895850" cy="2363788"/>
            <a:chOff x="442" y="704"/>
            <a:chExt cx="3084" cy="1489"/>
          </a:xfrm>
        </p:grpSpPr>
        <p:sp>
          <p:nvSpPr>
            <p:cNvPr id="18451" name="Line 4">
              <a:extLst>
                <a:ext uri="{FF2B5EF4-FFF2-40B4-BE49-F238E27FC236}">
                  <a16:creationId xmlns:a16="http://schemas.microsoft.com/office/drawing/2014/main" id="{AADA36D7-BE6D-432B-8564-C80B506EE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704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2" name="Line 5">
              <a:extLst>
                <a:ext uri="{FF2B5EF4-FFF2-40B4-BE49-F238E27FC236}">
                  <a16:creationId xmlns:a16="http://schemas.microsoft.com/office/drawing/2014/main" id="{51000699-211C-4427-94CA-0B0F1FBF0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" y="704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3" name="Line 6">
              <a:extLst>
                <a:ext uri="{FF2B5EF4-FFF2-40B4-BE49-F238E27FC236}">
                  <a16:creationId xmlns:a16="http://schemas.microsoft.com/office/drawing/2014/main" id="{24E802D2-6A60-4F66-9B87-B92D6A17E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1744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4" name="Line 7">
              <a:extLst>
                <a:ext uri="{FF2B5EF4-FFF2-40B4-BE49-F238E27FC236}">
                  <a16:creationId xmlns:a16="http://schemas.microsoft.com/office/drawing/2014/main" id="{678C9B29-794D-429D-931A-C26ED6BDE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" y="1744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5" name="Line 8">
              <a:extLst>
                <a:ext uri="{FF2B5EF4-FFF2-40B4-BE49-F238E27FC236}">
                  <a16:creationId xmlns:a16="http://schemas.microsoft.com/office/drawing/2014/main" id="{927B69E3-A0FF-4993-B133-8F74A549F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1153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6" name="Line 9">
              <a:extLst>
                <a:ext uri="{FF2B5EF4-FFF2-40B4-BE49-F238E27FC236}">
                  <a16:creationId xmlns:a16="http://schemas.microsoft.com/office/drawing/2014/main" id="{47E3BD4D-390E-482B-930E-1ADEEEBDC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1749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7" name="Line 10">
              <a:extLst>
                <a:ext uri="{FF2B5EF4-FFF2-40B4-BE49-F238E27FC236}">
                  <a16:creationId xmlns:a16="http://schemas.microsoft.com/office/drawing/2014/main" id="{ED38CD8D-E83D-4432-8862-66A54B169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1148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8" name="Line 11">
              <a:extLst>
                <a:ext uri="{FF2B5EF4-FFF2-40B4-BE49-F238E27FC236}">
                  <a16:creationId xmlns:a16="http://schemas.microsoft.com/office/drawing/2014/main" id="{28173526-CA38-429D-A7C2-A1E5980FD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1744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8459" name="Group 12">
              <a:extLst>
                <a:ext uri="{FF2B5EF4-FFF2-40B4-BE49-F238E27FC236}">
                  <a16:creationId xmlns:a16="http://schemas.microsoft.com/office/drawing/2014/main" id="{B52C95E6-F2B2-4139-BC9C-C7D0BE9E05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934"/>
              <a:ext cx="381" cy="181"/>
              <a:chOff x="2889" y="2734"/>
              <a:chExt cx="439" cy="226"/>
            </a:xfrm>
          </p:grpSpPr>
          <p:sp>
            <p:nvSpPr>
              <p:cNvPr id="18481" name="Rectangle 13">
                <a:extLst>
                  <a:ext uri="{FF2B5EF4-FFF2-40B4-BE49-F238E27FC236}">
                    <a16:creationId xmlns:a16="http://schemas.microsoft.com/office/drawing/2014/main" id="{CAF53608-89C9-46D4-9C88-CF16E0C4B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2734"/>
                <a:ext cx="439" cy="22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tr-TR" altLang="en-US"/>
              </a:p>
            </p:txBody>
          </p:sp>
          <p:sp>
            <p:nvSpPr>
              <p:cNvPr id="18482" name="Oval 14">
                <a:extLst>
                  <a:ext uri="{FF2B5EF4-FFF2-40B4-BE49-F238E27FC236}">
                    <a16:creationId xmlns:a16="http://schemas.microsoft.com/office/drawing/2014/main" id="{58142048-1116-4BB5-841F-73A96A977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" y="2766"/>
                <a:ext cx="174" cy="17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tr-TR" altLang="en-US"/>
              </a:p>
            </p:txBody>
          </p:sp>
          <p:sp>
            <p:nvSpPr>
              <p:cNvPr id="18483" name="Oval 15">
                <a:extLst>
                  <a:ext uri="{FF2B5EF4-FFF2-40B4-BE49-F238E27FC236}">
                    <a16:creationId xmlns:a16="http://schemas.microsoft.com/office/drawing/2014/main" id="{BE6E25C9-747E-4F11-8244-B32A581E2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2763"/>
                <a:ext cx="174" cy="17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tr-TR" altLang="en-US"/>
              </a:p>
            </p:txBody>
          </p:sp>
        </p:grpSp>
        <p:grpSp>
          <p:nvGrpSpPr>
            <p:cNvPr id="18460" name="Group 16">
              <a:extLst>
                <a:ext uri="{FF2B5EF4-FFF2-40B4-BE49-F238E27FC236}">
                  <a16:creationId xmlns:a16="http://schemas.microsoft.com/office/drawing/2014/main" id="{9CD6F878-0412-4F57-B938-132CE21F24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" y="1781"/>
              <a:ext cx="381" cy="181"/>
              <a:chOff x="2889" y="2734"/>
              <a:chExt cx="439" cy="226"/>
            </a:xfrm>
          </p:grpSpPr>
          <p:sp>
            <p:nvSpPr>
              <p:cNvPr id="18478" name="Rectangle 17">
                <a:extLst>
                  <a:ext uri="{FF2B5EF4-FFF2-40B4-BE49-F238E27FC236}">
                    <a16:creationId xmlns:a16="http://schemas.microsoft.com/office/drawing/2014/main" id="{D6188A0D-B302-4723-91ED-DBB827E37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2734"/>
                <a:ext cx="439" cy="22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tr-TR" altLang="en-US"/>
              </a:p>
            </p:txBody>
          </p:sp>
          <p:sp>
            <p:nvSpPr>
              <p:cNvPr id="18479" name="Oval 18">
                <a:extLst>
                  <a:ext uri="{FF2B5EF4-FFF2-40B4-BE49-F238E27FC236}">
                    <a16:creationId xmlns:a16="http://schemas.microsoft.com/office/drawing/2014/main" id="{5CB03706-AC18-4E2D-A462-7F0464E30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" y="2766"/>
                <a:ext cx="174" cy="17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tr-TR" altLang="en-US"/>
              </a:p>
            </p:txBody>
          </p:sp>
          <p:sp>
            <p:nvSpPr>
              <p:cNvPr id="18480" name="Oval 19">
                <a:extLst>
                  <a:ext uri="{FF2B5EF4-FFF2-40B4-BE49-F238E27FC236}">
                    <a16:creationId xmlns:a16="http://schemas.microsoft.com/office/drawing/2014/main" id="{703DAA91-1423-4871-B84E-03163FDDD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2763"/>
                <a:ext cx="174" cy="17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tr-TR" altLang="en-US"/>
              </a:p>
            </p:txBody>
          </p:sp>
        </p:grpSp>
        <p:grpSp>
          <p:nvGrpSpPr>
            <p:cNvPr id="18461" name="Group 20">
              <a:extLst>
                <a:ext uri="{FF2B5EF4-FFF2-40B4-BE49-F238E27FC236}">
                  <a16:creationId xmlns:a16="http://schemas.microsoft.com/office/drawing/2014/main" id="{4BD634BB-ADD2-4D5B-9501-58056BF339F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793" y="836"/>
              <a:ext cx="381" cy="181"/>
              <a:chOff x="2889" y="2734"/>
              <a:chExt cx="439" cy="226"/>
            </a:xfrm>
          </p:grpSpPr>
          <p:sp>
            <p:nvSpPr>
              <p:cNvPr id="18475" name="Rectangle 21">
                <a:extLst>
                  <a:ext uri="{FF2B5EF4-FFF2-40B4-BE49-F238E27FC236}">
                    <a16:creationId xmlns:a16="http://schemas.microsoft.com/office/drawing/2014/main" id="{9A9A7927-DAE9-482D-81C8-81C76EF8E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2734"/>
                <a:ext cx="439" cy="22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tr-TR" altLang="en-US"/>
              </a:p>
            </p:txBody>
          </p:sp>
          <p:sp>
            <p:nvSpPr>
              <p:cNvPr id="18476" name="Oval 22">
                <a:extLst>
                  <a:ext uri="{FF2B5EF4-FFF2-40B4-BE49-F238E27FC236}">
                    <a16:creationId xmlns:a16="http://schemas.microsoft.com/office/drawing/2014/main" id="{C5C5517F-0EC7-4CD3-8991-1321E87B5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" y="2766"/>
                <a:ext cx="174" cy="17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tr-TR" altLang="en-US"/>
              </a:p>
            </p:txBody>
          </p:sp>
          <p:sp>
            <p:nvSpPr>
              <p:cNvPr id="18477" name="Oval 23">
                <a:extLst>
                  <a:ext uri="{FF2B5EF4-FFF2-40B4-BE49-F238E27FC236}">
                    <a16:creationId xmlns:a16="http://schemas.microsoft.com/office/drawing/2014/main" id="{416FABE3-491B-45F9-BAB1-C0CADF5C4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2763"/>
                <a:ext cx="174" cy="17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tr-TR" altLang="en-US"/>
              </a:p>
            </p:txBody>
          </p:sp>
        </p:grpSp>
        <p:grpSp>
          <p:nvGrpSpPr>
            <p:cNvPr id="18462" name="Group 24">
              <a:extLst>
                <a:ext uri="{FF2B5EF4-FFF2-40B4-BE49-F238E27FC236}">
                  <a16:creationId xmlns:a16="http://schemas.microsoft.com/office/drawing/2014/main" id="{CE57EB89-65FE-481A-B13B-0174225D1F9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211" y="1883"/>
              <a:ext cx="381" cy="181"/>
              <a:chOff x="2889" y="2734"/>
              <a:chExt cx="439" cy="226"/>
            </a:xfrm>
          </p:grpSpPr>
          <p:sp>
            <p:nvSpPr>
              <p:cNvPr id="18472" name="Rectangle 25">
                <a:extLst>
                  <a:ext uri="{FF2B5EF4-FFF2-40B4-BE49-F238E27FC236}">
                    <a16:creationId xmlns:a16="http://schemas.microsoft.com/office/drawing/2014/main" id="{A8D3DBE0-2751-4DAB-AEDB-FE10C7F33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2734"/>
                <a:ext cx="439" cy="22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tr-TR" altLang="en-US"/>
              </a:p>
            </p:txBody>
          </p:sp>
          <p:sp>
            <p:nvSpPr>
              <p:cNvPr id="18473" name="Oval 26">
                <a:extLst>
                  <a:ext uri="{FF2B5EF4-FFF2-40B4-BE49-F238E27FC236}">
                    <a16:creationId xmlns:a16="http://schemas.microsoft.com/office/drawing/2014/main" id="{F799777B-0321-4BB6-8D5F-2A363EE44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" y="2766"/>
                <a:ext cx="174" cy="17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tr-TR" altLang="en-US"/>
              </a:p>
            </p:txBody>
          </p:sp>
          <p:sp>
            <p:nvSpPr>
              <p:cNvPr id="18474" name="Oval 27">
                <a:extLst>
                  <a:ext uri="{FF2B5EF4-FFF2-40B4-BE49-F238E27FC236}">
                    <a16:creationId xmlns:a16="http://schemas.microsoft.com/office/drawing/2014/main" id="{894B2B6B-B791-4741-9706-CE8D6C3ED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2763"/>
                <a:ext cx="174" cy="17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tr-TR" altLang="en-US"/>
              </a:p>
            </p:txBody>
          </p:sp>
        </p:grpSp>
        <p:sp>
          <p:nvSpPr>
            <p:cNvPr id="18463" name="Text Box 28">
              <a:extLst>
                <a:ext uri="{FF2B5EF4-FFF2-40B4-BE49-F238E27FC236}">
                  <a16:creationId xmlns:a16="http://schemas.microsoft.com/office/drawing/2014/main" id="{AEDE480F-51C3-4EEF-9153-D8F67CDB6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" y="818"/>
              <a:ext cx="8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Major road</a:t>
              </a:r>
            </a:p>
          </p:txBody>
        </p:sp>
        <p:sp>
          <p:nvSpPr>
            <p:cNvPr id="18464" name="Text Box 29">
              <a:extLst>
                <a:ext uri="{FF2B5EF4-FFF2-40B4-BE49-F238E27FC236}">
                  <a16:creationId xmlns:a16="http://schemas.microsoft.com/office/drawing/2014/main" id="{19F8C037-4991-4FD7-9A88-185B0A398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1362"/>
              <a:ext cx="8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Minor road</a:t>
              </a:r>
            </a:p>
          </p:txBody>
        </p:sp>
        <p:sp>
          <p:nvSpPr>
            <p:cNvPr id="18465" name="Line 30">
              <a:extLst>
                <a:ext uri="{FF2B5EF4-FFF2-40B4-BE49-F238E27FC236}">
                  <a16:creationId xmlns:a16="http://schemas.microsoft.com/office/drawing/2014/main" id="{F74FF835-CF68-4A55-AB31-99EC804F23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6" y="1298"/>
              <a:ext cx="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6" name="Line 31">
              <a:extLst>
                <a:ext uri="{FF2B5EF4-FFF2-40B4-BE49-F238E27FC236}">
                  <a16:creationId xmlns:a16="http://schemas.microsoft.com/office/drawing/2014/main" id="{4EECB6E5-CB95-42E9-AA1B-810CB151B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" y="1617"/>
              <a:ext cx="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7" name="Line 32">
              <a:extLst>
                <a:ext uri="{FF2B5EF4-FFF2-40B4-BE49-F238E27FC236}">
                  <a16:creationId xmlns:a16="http://schemas.microsoft.com/office/drawing/2014/main" id="{366F9B7C-DDEB-4FFC-ACDB-034525A6F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6" y="761"/>
              <a:ext cx="0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8" name="Line 33">
              <a:extLst>
                <a:ext uri="{FF2B5EF4-FFF2-40B4-BE49-F238E27FC236}">
                  <a16:creationId xmlns:a16="http://schemas.microsoft.com/office/drawing/2014/main" id="{9C450050-5C99-46F8-81A7-912332E2C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6" y="1801"/>
              <a:ext cx="0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9" name="Rectangle 34">
              <a:extLst>
                <a:ext uri="{FF2B5EF4-FFF2-40B4-BE49-F238E27FC236}">
                  <a16:creationId xmlns:a16="http://schemas.microsoft.com/office/drawing/2014/main" id="{90BC8F0D-16EF-4AFC-A620-CC61995CA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" y="1456"/>
              <a:ext cx="68" cy="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tr-TR" altLang="en-US"/>
            </a:p>
          </p:txBody>
        </p:sp>
        <p:sp>
          <p:nvSpPr>
            <p:cNvPr id="18470" name="Rectangle 35">
              <a:extLst>
                <a:ext uri="{FF2B5EF4-FFF2-40B4-BE49-F238E27FC236}">
                  <a16:creationId xmlns:a16="http://schemas.microsoft.com/office/drawing/2014/main" id="{BE22F9E9-8A05-470E-B0C9-D1AC99F53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1174"/>
              <a:ext cx="68" cy="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tr-TR" altLang="en-US"/>
            </a:p>
          </p:txBody>
        </p:sp>
        <p:sp>
          <p:nvSpPr>
            <p:cNvPr id="18471" name="Rectangle 36">
              <a:extLst>
                <a:ext uri="{FF2B5EF4-FFF2-40B4-BE49-F238E27FC236}">
                  <a16:creationId xmlns:a16="http://schemas.microsoft.com/office/drawing/2014/main" id="{07514A50-E13A-4E77-BA2B-FF7610742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" y="1497"/>
              <a:ext cx="4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sensor</a:t>
              </a:r>
            </a:p>
          </p:txBody>
        </p:sp>
      </p:grpSp>
      <p:sp>
        <p:nvSpPr>
          <p:cNvPr id="422949" name="Oval 37">
            <a:extLst>
              <a:ext uri="{FF2B5EF4-FFF2-40B4-BE49-F238E27FC236}">
                <a16:creationId xmlns:a16="http://schemas.microsoft.com/office/drawing/2014/main" id="{05C41F06-004D-4297-A5F9-2256F6D85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9" y="4730750"/>
            <a:ext cx="1074737" cy="9985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chemeClr val="accent2"/>
                </a:solidFill>
              </a:rPr>
              <a:t>major=G</a:t>
            </a:r>
            <a:br>
              <a:rPr lang="en-US" altLang="en-US" sz="1800">
                <a:solidFill>
                  <a:schemeClr val="accent2"/>
                </a:solidFill>
              </a:rPr>
            </a:br>
            <a:r>
              <a:rPr lang="en-US" altLang="en-US" sz="1800">
                <a:solidFill>
                  <a:schemeClr val="accent2"/>
                </a:solidFill>
              </a:rPr>
              <a:t>minor=R</a:t>
            </a:r>
          </a:p>
        </p:txBody>
      </p:sp>
      <p:grpSp>
        <p:nvGrpSpPr>
          <p:cNvPr id="7" name="Group 49">
            <a:extLst>
              <a:ext uri="{FF2B5EF4-FFF2-40B4-BE49-F238E27FC236}">
                <a16:creationId xmlns:a16="http://schemas.microsoft.com/office/drawing/2014/main" id="{D75DAA5A-F6EB-4297-9393-00C45C0AEDE1}"/>
              </a:ext>
            </a:extLst>
          </p:cNvPr>
          <p:cNvGrpSpPr>
            <a:grpSpLocks/>
          </p:cNvGrpSpPr>
          <p:nvPr/>
        </p:nvGrpSpPr>
        <p:grpSpPr bwMode="auto">
          <a:xfrm>
            <a:off x="6235701" y="4106864"/>
            <a:ext cx="2239963" cy="808037"/>
            <a:chOff x="2968" y="2587"/>
            <a:chExt cx="1411" cy="509"/>
          </a:xfrm>
        </p:grpSpPr>
        <p:sp>
          <p:nvSpPr>
            <p:cNvPr id="18449" name="Freeform 40">
              <a:extLst>
                <a:ext uri="{FF2B5EF4-FFF2-40B4-BE49-F238E27FC236}">
                  <a16:creationId xmlns:a16="http://schemas.microsoft.com/office/drawing/2014/main" id="{37DEFCAC-375B-4FF9-B432-FF263765E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" y="2839"/>
              <a:ext cx="1243" cy="257"/>
            </a:xfrm>
            <a:custGeom>
              <a:avLst/>
              <a:gdLst>
                <a:gd name="T0" fmla="*/ 0 w 1243"/>
                <a:gd name="T1" fmla="*/ 257 h 257"/>
                <a:gd name="T2" fmla="*/ 521 w 1243"/>
                <a:gd name="T3" fmla="*/ 1 h 257"/>
                <a:gd name="T4" fmla="*/ 1243 w 1243"/>
                <a:gd name="T5" fmla="*/ 248 h 257"/>
                <a:gd name="T6" fmla="*/ 0 60000 65536"/>
                <a:gd name="T7" fmla="*/ 0 60000 65536"/>
                <a:gd name="T8" fmla="*/ 0 60000 65536"/>
                <a:gd name="T9" fmla="*/ 0 w 1243"/>
                <a:gd name="T10" fmla="*/ 0 h 257"/>
                <a:gd name="T11" fmla="*/ 1243 w 1243"/>
                <a:gd name="T12" fmla="*/ 257 h 2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3" h="257">
                  <a:moveTo>
                    <a:pt x="0" y="257"/>
                  </a:moveTo>
                  <a:cubicBezTo>
                    <a:pt x="157" y="129"/>
                    <a:pt x="314" y="2"/>
                    <a:pt x="521" y="1"/>
                  </a:cubicBezTo>
                  <a:cubicBezTo>
                    <a:pt x="728" y="0"/>
                    <a:pt x="985" y="124"/>
                    <a:pt x="1243" y="2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tr-TR" altLang="en-US"/>
            </a:p>
          </p:txBody>
        </p:sp>
        <p:sp>
          <p:nvSpPr>
            <p:cNvPr id="18450" name="Rectangle 42">
              <a:extLst>
                <a:ext uri="{FF2B5EF4-FFF2-40B4-BE49-F238E27FC236}">
                  <a16:creationId xmlns:a16="http://schemas.microsoft.com/office/drawing/2014/main" id="{6385683C-0335-4403-8914-596B071A9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587"/>
              <a:ext cx="13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car/start_timer </a:t>
              </a:r>
            </a:p>
          </p:txBody>
        </p: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814B2D4C-65D7-4A95-BE10-10A067D37DAF}"/>
              </a:ext>
            </a:extLst>
          </p:cNvPr>
          <p:cNvGrpSpPr>
            <a:grpSpLocks/>
          </p:cNvGrpSpPr>
          <p:nvPr/>
        </p:nvGrpSpPr>
        <p:grpSpPr bwMode="auto">
          <a:xfrm>
            <a:off x="6242051" y="5473701"/>
            <a:ext cx="1973263" cy="803275"/>
            <a:chOff x="2972" y="3448"/>
            <a:chExt cx="1243" cy="506"/>
          </a:xfrm>
        </p:grpSpPr>
        <p:sp>
          <p:nvSpPr>
            <p:cNvPr id="18447" name="Freeform 41">
              <a:extLst>
                <a:ext uri="{FF2B5EF4-FFF2-40B4-BE49-F238E27FC236}">
                  <a16:creationId xmlns:a16="http://schemas.microsoft.com/office/drawing/2014/main" id="{2378053D-1786-403A-AAC9-F1998CD10E5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972" y="3448"/>
              <a:ext cx="1243" cy="257"/>
            </a:xfrm>
            <a:custGeom>
              <a:avLst/>
              <a:gdLst>
                <a:gd name="T0" fmla="*/ 0 w 1243"/>
                <a:gd name="T1" fmla="*/ 257 h 257"/>
                <a:gd name="T2" fmla="*/ 521 w 1243"/>
                <a:gd name="T3" fmla="*/ 1 h 257"/>
                <a:gd name="T4" fmla="*/ 1243 w 1243"/>
                <a:gd name="T5" fmla="*/ 248 h 257"/>
                <a:gd name="T6" fmla="*/ 0 60000 65536"/>
                <a:gd name="T7" fmla="*/ 0 60000 65536"/>
                <a:gd name="T8" fmla="*/ 0 60000 65536"/>
                <a:gd name="T9" fmla="*/ 0 w 1243"/>
                <a:gd name="T10" fmla="*/ 0 h 257"/>
                <a:gd name="T11" fmla="*/ 1243 w 1243"/>
                <a:gd name="T12" fmla="*/ 257 h 2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3" h="257">
                  <a:moveTo>
                    <a:pt x="0" y="257"/>
                  </a:moveTo>
                  <a:cubicBezTo>
                    <a:pt x="157" y="129"/>
                    <a:pt x="314" y="2"/>
                    <a:pt x="521" y="1"/>
                  </a:cubicBezTo>
                  <a:cubicBezTo>
                    <a:pt x="728" y="0"/>
                    <a:pt x="985" y="124"/>
                    <a:pt x="1243" y="2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tr-TR" altLang="en-US"/>
            </a:p>
          </p:txBody>
        </p:sp>
        <p:sp>
          <p:nvSpPr>
            <p:cNvPr id="18448" name="Rectangle 43">
              <a:extLst>
                <a:ext uri="{FF2B5EF4-FFF2-40B4-BE49-F238E27FC236}">
                  <a16:creationId xmlns:a16="http://schemas.microsoft.com/office/drawing/2014/main" id="{112E4740-DAD3-4992-9944-A6202F0A9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" y="3704"/>
              <a:ext cx="5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timed </a:t>
              </a:r>
            </a:p>
          </p:txBody>
        </p:sp>
      </p:grpSp>
      <p:grpSp>
        <p:nvGrpSpPr>
          <p:cNvPr id="9" name="Group 50">
            <a:extLst>
              <a:ext uri="{FF2B5EF4-FFF2-40B4-BE49-F238E27FC236}">
                <a16:creationId xmlns:a16="http://schemas.microsoft.com/office/drawing/2014/main" id="{0780AEDC-0F8B-4BC2-9FB7-9D80501B1524}"/>
              </a:ext>
            </a:extLst>
          </p:cNvPr>
          <p:cNvGrpSpPr>
            <a:grpSpLocks/>
          </p:cNvGrpSpPr>
          <p:nvPr/>
        </p:nvGrpSpPr>
        <p:grpSpPr bwMode="auto">
          <a:xfrm>
            <a:off x="9144001" y="4522789"/>
            <a:ext cx="1425575" cy="1227137"/>
            <a:chOff x="4800" y="2849"/>
            <a:chExt cx="898" cy="773"/>
          </a:xfrm>
        </p:grpSpPr>
        <p:sp>
          <p:nvSpPr>
            <p:cNvPr id="18445" name="Freeform 38">
              <a:extLst>
                <a:ext uri="{FF2B5EF4-FFF2-40B4-BE49-F238E27FC236}">
                  <a16:creationId xmlns:a16="http://schemas.microsoft.com/office/drawing/2014/main" id="{6CA0F06E-87E3-4E19-ADDB-8DD25876B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2849"/>
              <a:ext cx="373" cy="773"/>
            </a:xfrm>
            <a:custGeom>
              <a:avLst/>
              <a:gdLst>
                <a:gd name="T0" fmla="*/ 0 w 373"/>
                <a:gd name="T1" fmla="*/ 249 h 773"/>
                <a:gd name="T2" fmla="*/ 320 w 373"/>
                <a:gd name="T3" fmla="*/ 75 h 773"/>
                <a:gd name="T4" fmla="*/ 320 w 373"/>
                <a:gd name="T5" fmla="*/ 697 h 773"/>
                <a:gd name="T6" fmla="*/ 0 w 373"/>
                <a:gd name="T7" fmla="*/ 532 h 7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3"/>
                <a:gd name="T13" fmla="*/ 0 h 773"/>
                <a:gd name="T14" fmla="*/ 373 w 373"/>
                <a:gd name="T15" fmla="*/ 773 h 7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3" h="773">
                  <a:moveTo>
                    <a:pt x="0" y="249"/>
                  </a:moveTo>
                  <a:cubicBezTo>
                    <a:pt x="133" y="124"/>
                    <a:pt x="267" y="0"/>
                    <a:pt x="320" y="75"/>
                  </a:cubicBezTo>
                  <a:cubicBezTo>
                    <a:pt x="373" y="150"/>
                    <a:pt x="373" y="621"/>
                    <a:pt x="320" y="697"/>
                  </a:cubicBezTo>
                  <a:cubicBezTo>
                    <a:pt x="267" y="773"/>
                    <a:pt x="133" y="652"/>
                    <a:pt x="0" y="5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tr-TR" altLang="en-US"/>
            </a:p>
          </p:txBody>
        </p:sp>
        <p:sp>
          <p:nvSpPr>
            <p:cNvPr id="18446" name="Rectangle 44">
              <a:extLst>
                <a:ext uri="{FF2B5EF4-FFF2-40B4-BE49-F238E27FC236}">
                  <a16:creationId xmlns:a16="http://schemas.microsoft.com/office/drawing/2014/main" id="{72F93249-A201-4EC6-9674-6C77958A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" y="3096"/>
              <a:ext cx="5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timed’</a:t>
              </a:r>
            </a:p>
          </p:txBody>
        </p:sp>
      </p:grpSp>
      <p:grpSp>
        <p:nvGrpSpPr>
          <p:cNvPr id="10" name="Group 48">
            <a:extLst>
              <a:ext uri="{FF2B5EF4-FFF2-40B4-BE49-F238E27FC236}">
                <a16:creationId xmlns:a16="http://schemas.microsoft.com/office/drawing/2014/main" id="{A9CC54CD-17DC-4397-BC13-7A10404D5082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4584700"/>
            <a:ext cx="1411288" cy="1227138"/>
            <a:chOff x="1512" y="2888"/>
            <a:chExt cx="889" cy="773"/>
          </a:xfrm>
        </p:grpSpPr>
        <p:sp>
          <p:nvSpPr>
            <p:cNvPr id="18443" name="Freeform 39">
              <a:extLst>
                <a:ext uri="{FF2B5EF4-FFF2-40B4-BE49-F238E27FC236}">
                  <a16:creationId xmlns:a16="http://schemas.microsoft.com/office/drawing/2014/main" id="{3F519D69-7E9B-4B18-B4BD-8F109F597C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28" y="2888"/>
              <a:ext cx="373" cy="773"/>
            </a:xfrm>
            <a:custGeom>
              <a:avLst/>
              <a:gdLst>
                <a:gd name="T0" fmla="*/ 0 w 373"/>
                <a:gd name="T1" fmla="*/ 249 h 773"/>
                <a:gd name="T2" fmla="*/ 320 w 373"/>
                <a:gd name="T3" fmla="*/ 75 h 773"/>
                <a:gd name="T4" fmla="*/ 320 w 373"/>
                <a:gd name="T5" fmla="*/ 697 h 773"/>
                <a:gd name="T6" fmla="*/ 0 w 373"/>
                <a:gd name="T7" fmla="*/ 532 h 7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3"/>
                <a:gd name="T13" fmla="*/ 0 h 773"/>
                <a:gd name="T14" fmla="*/ 373 w 373"/>
                <a:gd name="T15" fmla="*/ 773 h 7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3" h="773">
                  <a:moveTo>
                    <a:pt x="0" y="249"/>
                  </a:moveTo>
                  <a:cubicBezTo>
                    <a:pt x="133" y="124"/>
                    <a:pt x="267" y="0"/>
                    <a:pt x="320" y="75"/>
                  </a:cubicBezTo>
                  <a:cubicBezTo>
                    <a:pt x="373" y="150"/>
                    <a:pt x="373" y="621"/>
                    <a:pt x="320" y="697"/>
                  </a:cubicBezTo>
                  <a:cubicBezTo>
                    <a:pt x="267" y="773"/>
                    <a:pt x="133" y="652"/>
                    <a:pt x="0" y="5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tr-TR" altLang="en-US"/>
            </a:p>
          </p:txBody>
        </p:sp>
        <p:sp>
          <p:nvSpPr>
            <p:cNvPr id="18444" name="Rectangle 45">
              <a:extLst>
                <a:ext uri="{FF2B5EF4-FFF2-40B4-BE49-F238E27FC236}">
                  <a16:creationId xmlns:a16="http://schemas.microsoft.com/office/drawing/2014/main" id="{CB056893-6ECB-4ECD-BF2A-AA9DC30E8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3198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car’</a:t>
              </a:r>
            </a:p>
          </p:txBody>
        </p:sp>
      </p:grpSp>
      <p:sp>
        <p:nvSpPr>
          <p:cNvPr id="422958" name="Oval 46">
            <a:extLst>
              <a:ext uri="{FF2B5EF4-FFF2-40B4-BE49-F238E27FC236}">
                <a16:creationId xmlns:a16="http://schemas.microsoft.com/office/drawing/2014/main" id="{67F3B7FA-69AA-445A-8413-1128595EA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064" y="4667250"/>
            <a:ext cx="1074737" cy="9985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chemeClr val="accent2"/>
                </a:solidFill>
              </a:rPr>
              <a:t>major=R</a:t>
            </a:r>
            <a:br>
              <a:rPr lang="en-US" altLang="en-US" sz="1800">
                <a:solidFill>
                  <a:schemeClr val="accent2"/>
                </a:solidFill>
              </a:rPr>
            </a:br>
            <a:r>
              <a:rPr lang="en-US" altLang="en-US" sz="1800">
                <a:solidFill>
                  <a:schemeClr val="accent2"/>
                </a:solidFill>
              </a:rPr>
              <a:t>minor=G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49" grpId="0" animBg="1"/>
      <p:bldP spid="4229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680</Words>
  <Application>Microsoft Office PowerPoint</Application>
  <PresentationFormat>Widescreen</PresentationFormat>
  <Paragraphs>237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Comic Sans MS</vt:lpstr>
      <vt:lpstr>Courier New</vt:lpstr>
      <vt:lpstr>DejaVu Sans</vt:lpstr>
      <vt:lpstr>Times New Roman</vt:lpstr>
      <vt:lpstr>Wingdings</vt:lpstr>
      <vt:lpstr>Office Theme</vt:lpstr>
      <vt:lpstr>PowerPoint Presentation</vt:lpstr>
      <vt:lpstr>ASM Chart</vt:lpstr>
      <vt:lpstr>State Box</vt:lpstr>
      <vt:lpstr>State Box</vt:lpstr>
      <vt:lpstr>Decision Box</vt:lpstr>
      <vt:lpstr>Decision Box</vt:lpstr>
      <vt:lpstr>Conditional Box</vt:lpstr>
      <vt:lpstr>Conditional Box</vt:lpstr>
      <vt:lpstr>Example: Traffic Control</vt:lpstr>
      <vt:lpstr>Datapath &amp; Control</vt:lpstr>
      <vt:lpstr>Example: ASM Chart</vt:lpstr>
      <vt:lpstr>Traffic Controller with a Timer</vt:lpstr>
      <vt:lpstr>Linked ASM Charts</vt:lpstr>
      <vt:lpstr>Linked ASM Charts</vt:lpstr>
      <vt:lpstr>Linked ASM Charts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Caner Hekimoğlu</cp:lastModifiedBy>
  <cp:revision>4</cp:revision>
  <dcterms:created xsi:type="dcterms:W3CDTF">2020-10-14T15:04:32Z</dcterms:created>
  <dcterms:modified xsi:type="dcterms:W3CDTF">2022-10-31T13:37:37Z</dcterms:modified>
</cp:coreProperties>
</file>