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9"/>
  </p:notesMasterIdLst>
  <p:handoutMasterIdLst>
    <p:handoutMasterId r:id="rId24"/>
  </p:handoutMasterIdLst>
  <p:sldIdLst>
    <p:sldId id="281" r:id="rId3"/>
    <p:sldId id="268" r:id="rId4"/>
    <p:sldId id="269" r:id="rId5"/>
    <p:sldId id="270" r:id="rId6"/>
    <p:sldId id="346" r:id="rId7"/>
    <p:sldId id="565" r:id="rId8"/>
    <p:sldId id="566" r:id="rId10"/>
    <p:sldId id="567" r:id="rId11"/>
    <p:sldId id="601" r:id="rId12"/>
    <p:sldId id="607" r:id="rId13"/>
    <p:sldId id="608" r:id="rId14"/>
    <p:sldId id="609" r:id="rId15"/>
    <p:sldId id="610" r:id="rId16"/>
    <p:sldId id="611" r:id="rId17"/>
    <p:sldId id="612" r:id="rId18"/>
    <p:sldId id="491" r:id="rId19"/>
    <p:sldId id="641" r:id="rId20"/>
    <p:sldId id="618" r:id="rId21"/>
    <p:sldId id="623" r:id="rId22"/>
    <p:sldId id="633" r:id="rId23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ED9AA-6A97-45FF-BCF1-DBD9CFBE798F}">
          <p14:sldIdLst>
            <p14:sldId id="281"/>
          </p14:sldIdLst>
        </p14:section>
        <p14:section name="Section 1" id="{2A7242DC-929E-4579-8F10-2B02EF80F144}">
          <p14:sldIdLst>
            <p14:sldId id="268"/>
            <p14:sldId id="269"/>
            <p14:sldId id="270"/>
            <p14:sldId id="346"/>
            <p14:sldId id="565"/>
            <p14:sldId id="566"/>
            <p14:sldId id="567"/>
            <p14:sldId id="601"/>
            <p14:sldId id="607"/>
            <p14:sldId id="608"/>
            <p14:sldId id="609"/>
            <p14:sldId id="610"/>
            <p14:sldId id="611"/>
            <p14:sldId id="612"/>
            <p14:sldId id="491"/>
            <p14:sldId id="641"/>
            <p14:sldId id="618"/>
            <p14:sldId id="623"/>
            <p14:sldId id="633"/>
          </p14:sldIdLst>
        </p14:section>
        <p14:section name="Section 8" id="{8355E7C8-F29E-45A3-97E6-C2F99725F3F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CE"/>
    <a:srgbClr val="F08310"/>
    <a:srgbClr val="EB511C"/>
    <a:srgbClr val="1F1E1E"/>
    <a:srgbClr val="0A5F74"/>
    <a:srgbClr val="EBBADB"/>
    <a:srgbClr val="FDAF1F"/>
    <a:srgbClr val="C57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9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4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E12572B-F973-4732-A453-119EA490170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BB83C12-F094-4EDD-ABDC-7BADBDED574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3A8927E5-BED3-44D0-9ADF-FA873E1D6DAF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GB" alt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7324DA73-AE27-4433-BD53-3E1DB61918F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</a:fld>
            <a:endParaRPr lang="de-DE" alt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68680" y="384048"/>
            <a:ext cx="10744200" cy="866648"/>
          </a:xfrm>
          <a:prstGeom prst="rect">
            <a:avLst/>
          </a:prstGeom>
        </p:spPr>
        <p:txBody>
          <a:bodyPr numCol="1"/>
          <a:lstStyle/>
          <a:p>
            <a:r>
              <a:rPr lang="en-US" dirty="0"/>
              <a:t>Click to edit Master title style</a:t>
            </a:r>
            <a:endParaRPr lang="en-GB" altLang="en-GB" dirty="0"/>
          </a:p>
        </p:txBody>
      </p:sp>
      <p:sp>
        <p:nvSpPr>
          <p:cNvPr id="3" name="Content"/>
          <p:cNvSpPr>
            <a:spLocks noGrp="1"/>
          </p:cNvSpPr>
          <p:nvPr>
            <p:ph idx="11"/>
          </p:nvPr>
        </p:nvSpPr>
        <p:spPr>
          <a:xfrm>
            <a:off x="868680" y="1399032"/>
            <a:ext cx="10744200" cy="4928616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alt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081-C3DC-432C-92CB-7AEBC487BD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846-A932-491A-98D8-F7DE553C84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image" Target="../media/image2.png"/><Relationship Id="rId7" Type="http://schemas.openxmlformats.org/officeDocument/2006/relationships/tags" Target="../tags/tag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5" imgW="4445" imgH="4445" progId="TCLayout.ActiveDocument.1">
                  <p:embed/>
                </p:oleObj>
              </mc:Choice>
              <mc:Fallback>
                <p:oleObj name="think-cell Slide" r:id="rId5" imgW="4445" imgH="4445" progId="TCLayout.ActiveDocument.1">
                  <p:embed/>
                  <p:pic>
                    <p:nvPicPr>
                      <p:cNvPr id="0" name="Picture 143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kern="0" baseline="0" dirty="0" err="1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868680" y="384048"/>
            <a:ext cx="10744200" cy="866648"/>
          </a:xfrm>
          <a:prstGeom prst="rect">
            <a:avLst/>
          </a:prstGeom>
        </p:spPr>
        <p:txBody>
          <a:bodyPr vert="horz" lIns="0" tIns="0" rIns="0" bIns="0" numCol="1" rtlCol="0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BodyText"/>
          <p:cNvSpPr>
            <a:spLocks noGrp="1"/>
          </p:cNvSpPr>
          <p:nvPr>
            <p:ph type="body" idx="1"/>
          </p:nvPr>
        </p:nvSpPr>
        <p:spPr>
          <a:xfrm>
            <a:off x="868680" y="1399032"/>
            <a:ext cx="10744200" cy="4928616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" hidden="1"/>
          <p:cNvSpPr>
            <a:spLocks noGrp="1"/>
          </p:cNvSpPr>
          <p:nvPr>
            <p:ph type="dt" sz="half" idx="2"/>
          </p:nvPr>
        </p:nvSpPr>
        <p:spPr>
          <a:xfrm>
            <a:off x="457200" y="6864350"/>
            <a:ext cx="314325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l">
              <a:defRPr sz="300">
                <a:solidFill>
                  <a:schemeClr val="accent4"/>
                </a:solidFill>
              </a:defRPr>
            </a:lvl1pPr>
          </a:lstStyle>
          <a:p>
            <a:fld id="{7ECE2914-4E17-487A-A4E5-C87617449E5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" hidden="1"/>
          <p:cNvSpPr>
            <a:spLocks noGrp="1"/>
          </p:cNvSpPr>
          <p:nvPr>
            <p:ph type="ftr" sz="quarter" idx="3"/>
          </p:nvPr>
        </p:nvSpPr>
        <p:spPr>
          <a:xfrm>
            <a:off x="771525" y="6864350"/>
            <a:ext cx="533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ctr">
              <a:defRPr sz="3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" hidden="1"/>
          <p:cNvSpPr>
            <a:spLocks noGrp="1"/>
          </p:cNvSpPr>
          <p:nvPr>
            <p:ph type="sldNum" sz="quarter" idx="4"/>
          </p:nvPr>
        </p:nvSpPr>
        <p:spPr>
          <a:xfrm>
            <a:off x="1304925" y="6864350"/>
            <a:ext cx="152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r">
              <a:defRPr sz="300">
                <a:solidFill>
                  <a:schemeClr val="accent4"/>
                </a:solidFill>
              </a:defRPr>
            </a:lvl1pPr>
          </a:lstStyle>
          <a:p>
            <a:fld id="{8F63CC74-D785-4C96-8C6E-EB177D1B9A1D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09789" y="384048"/>
            <a:ext cx="711200" cy="616373"/>
          </a:xfrm>
          <a:prstGeom prst="rect">
            <a:avLst/>
          </a:prstGeom>
        </p:spPr>
      </p:pic>
    </p:spTree>
    <p:custDataLst>
      <p:tags r:id="rId9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3200" ker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tx1"/>
          </a:solidFill>
          <a:latin typeface="+mn-lt"/>
          <a:ea typeface="+mn-ea"/>
          <a:cs typeface="+mn-cs"/>
        </a:defRPr>
      </a:lvl2pPr>
      <a:lvl3pPr marL="252095" indent="-252095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2400" kern="0">
          <a:solidFill>
            <a:schemeClr val="tx1"/>
          </a:solidFill>
          <a:latin typeface="+mn-lt"/>
          <a:ea typeface="+mn-ea"/>
          <a:cs typeface="+mn-cs"/>
        </a:defRPr>
      </a:lvl3pPr>
      <a:lvl4pPr marL="504190" indent="-252095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0">
          <a:solidFill>
            <a:schemeClr val="tx1"/>
          </a:solidFill>
          <a:latin typeface="+mn-lt"/>
          <a:ea typeface="+mn-ea"/>
          <a:cs typeface="+mn-cs"/>
        </a:defRPr>
      </a:lvl4pPr>
      <a:lvl5pPr marL="756285" indent="-252095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5pPr>
      <a:lvl6pPr marL="1007745" indent="-252095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6pPr>
      <a:lvl7pPr marL="1259840" indent="-252095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7pPr>
      <a:lvl8pPr marL="1511935" indent="-252095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8pPr>
      <a:lvl9pPr marL="1764030" indent="-252095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1pPr>
      <a:lvl2pPr marL="252095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2pPr>
      <a:lvl3pPr marL="50419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3pPr>
      <a:lvl4pPr marL="756285" algn="l" defTabSz="914400" rtl="0" eaLnBrk="1" latinLnBrk="0" hangingPunct="1">
        <a:defRPr sz="200" kern="0">
          <a:solidFill>
            <a:schemeClr val="tx1"/>
          </a:solidFill>
          <a:latin typeface="+mn-lt"/>
          <a:ea typeface="+mn-ea"/>
          <a:cs typeface="+mn-cs"/>
        </a:defRPr>
      </a:lvl4pPr>
      <a:lvl5pPr marL="1007745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5pPr>
      <a:lvl6pPr marL="125984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6pPr>
      <a:lvl7pPr marL="1511935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7pPr>
      <a:lvl8pPr marL="176403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8pPr>
      <a:lvl9pPr marL="2016125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14.svg"/><Relationship Id="rId4" Type="http://schemas.openxmlformats.org/officeDocument/2006/relationships/image" Target="../media/image15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10.bin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image" Target="../media/image13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11.bin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image" Target="../media/image13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12.bin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image" Target="../media/image13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13.bin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14.bin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image" Target="../media/image16.jpeg"/><Relationship Id="rId3" Type="http://schemas.openxmlformats.org/officeDocument/2006/relationships/image" Target="../media/image8.emf"/><Relationship Id="rId2" Type="http://schemas.openxmlformats.org/officeDocument/2006/relationships/oleObject" Target="../embeddings/oleObject15.bin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hyperlink" Target="https://descloud.desnet.id/s/E4Eip6DA5YSGMFB" TargetMode="External"/><Relationship Id="rId7" Type="http://schemas.openxmlformats.org/officeDocument/2006/relationships/hyperlink" Target="https://descloud.desnet.id/apps/forms/s/24ypbrA3AFXEjH3zzttEGMd5" TargetMode="External"/><Relationship Id="rId6" Type="http://schemas.openxmlformats.org/officeDocument/2006/relationships/hyperlink" Target="https://vicon.desnet.id/playback/presentation/2.3/10a26a68a9bb2cc7f77e43c4a8ab65c2656e1bba-1719456014435" TargetMode="External"/><Relationship Id="rId5" Type="http://schemas.openxmlformats.org/officeDocument/2006/relationships/hyperlink" Target="https://docs.google.com/spreadsheets/d/1vQ4rV-YIdSu9kk8ogK_NapiGU7wTVfHkp8L1YcfVmIo/edit?usp=sharing" TargetMode="External"/><Relationship Id="rId4" Type="http://schemas.openxmlformats.org/officeDocument/2006/relationships/image" Target="../media/image16.jpeg"/><Relationship Id="rId3" Type="http://schemas.openxmlformats.org/officeDocument/2006/relationships/image" Target="../media/image8.emf"/><Relationship Id="rId2" Type="http://schemas.openxmlformats.org/officeDocument/2006/relationships/oleObject" Target="../embeddings/oleObject16.bin"/><Relationship Id="rId12" Type="http://schemas.openxmlformats.org/officeDocument/2006/relationships/notesSlide" Target="../notesSlides/notesSlide10.xml"/><Relationship Id="rId11" Type="http://schemas.openxmlformats.org/officeDocument/2006/relationships/vmlDrawing" Target="../drawings/vmlDrawing16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4" Type="http://schemas.openxmlformats.org/officeDocument/2006/relationships/image" Target="../media/image12.jpeg"/><Relationship Id="rId3" Type="http://schemas.openxmlformats.org/officeDocument/2006/relationships/image" Target="../media/image8.emf"/><Relationship Id="rId2" Type="http://schemas.openxmlformats.org/officeDocument/2006/relationships/oleObject" Target="../embeddings/oleObject17.bin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9.xml"/><Relationship Id="rId4" Type="http://schemas.openxmlformats.org/officeDocument/2006/relationships/image" Target="../media/image12.jpeg"/><Relationship Id="rId3" Type="http://schemas.openxmlformats.org/officeDocument/2006/relationships/image" Target="../media/image8.emf"/><Relationship Id="rId2" Type="http://schemas.openxmlformats.org/officeDocument/2006/relationships/oleObject" Target="../embeddings/oleObject18.bin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5.jpeg"/><Relationship Id="rId7" Type="http://schemas.openxmlformats.org/officeDocument/2006/relationships/image" Target="../media/image3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3.jpeg"/><Relationship Id="rId7" Type="http://schemas.openxmlformats.org/officeDocument/2006/relationships/image" Target="../media/image4.jpeg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9.xml"/><Relationship Id="rId5" Type="http://schemas.openxmlformats.org/officeDocument/2006/relationships/hyperlink" Target="https://docs.google.com/spreadsheets/d/1vQ4rV-YIdSu9kk8ogK_NapiGU7wTVfHkp8L1YcfVmIo/edit?usp=sharing" TargetMode="External"/><Relationship Id="rId4" Type="http://schemas.openxmlformats.org/officeDocument/2006/relationships/image" Target="../media/image12.jpeg"/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/>
          <p:nvPr/>
        </p:nvSpPr>
        <p:spPr>
          <a:xfrm>
            <a:off x="863600" y="3429000"/>
            <a:ext cx="10749280" cy="2275046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95" indent="-252095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190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285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7745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9840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1935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30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600" dirty="0">
                <a:solidFill>
                  <a:schemeClr val="tx1"/>
                </a:solidFill>
              </a:rPr>
              <a:t>DESACCESS</a:t>
            </a:r>
            <a:endParaRPr lang="en-US" sz="96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CSAT PROGRAM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note"/>
          <p:cNvSpPr/>
          <p:nvPr/>
        </p:nvSpPr>
        <p:spPr>
          <a:xfrm>
            <a:off x="863600" y="6106160"/>
            <a:ext cx="7404735" cy="377825"/>
          </a:xfrm>
          <a:prstGeom prst="rect">
            <a:avLst/>
          </a:prstGeom>
        </p:spPr>
        <p:txBody>
          <a:bodyPr vert="horz" lIns="0" tIns="0" rIns="0" bIns="0" numCol="1" rtlCol="0" anchor="b" anchorCtr="0">
            <a:noAutofit/>
          </a:bodyPr>
          <a:lstStyle/>
          <a:p>
            <a:r>
              <a:rPr lang="en-US" sz="1200" kern="0" dirty="0"/>
              <a:t>BY RIZKA AULIAWATI</a:t>
            </a:r>
            <a:endParaRPr lang="en-US" sz="1200" kern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1975" y="1183144"/>
            <a:ext cx="1233170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GOLD</a:t>
            </a:r>
            <a:endParaRPr lang="en-US" altLang="de-DE" sz="3200" spc="3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78541" y="814358"/>
            <a:ext cx="455584" cy="455584"/>
          </a:xfrm>
          <a:prstGeom prst="ellipse">
            <a:avLst/>
          </a:prstGeom>
          <a:solidFill>
            <a:schemeClr val="tx2">
              <a:lumMod val="6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1608" y="1183144"/>
            <a:ext cx="1467485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SILVER</a:t>
            </a:r>
            <a:endParaRPr lang="en-US" altLang="de-DE" sz="3200" spc="3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275" y="2073275"/>
            <a:ext cx="4330700" cy="154305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User Desaccess dengan nilai kontrak </a:t>
            </a:r>
            <a:r>
              <a:rPr lang="en-US" altLang="de-DE" sz="2400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Rp3.000.000 s/d Rp10.000.000</a:t>
            </a:r>
            <a:endParaRPr lang="en-US" altLang="de-DE" sz="2400" i="1" dirty="0">
              <a:solidFill>
                <a:schemeClr val="bg2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69139" y="917517"/>
            <a:ext cx="901757" cy="901757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2" name="Freeform: Shape 31"/>
          <p:cNvSpPr/>
          <p:nvPr/>
        </p:nvSpPr>
        <p:spPr>
          <a:xfrm>
            <a:off x="5413114" y="1158530"/>
            <a:ext cx="757254" cy="660745"/>
          </a:xfrm>
          <a:custGeom>
            <a:avLst/>
            <a:gdLst>
              <a:gd name="connsiteX0" fmla="*/ 647700 w 926320"/>
              <a:gd name="connsiteY0" fmla="*/ 0 h 808264"/>
              <a:gd name="connsiteX1" fmla="*/ 926320 w 926320"/>
              <a:gd name="connsiteY1" fmla="*/ 263141 h 808264"/>
              <a:gd name="connsiteX2" fmla="*/ 915762 w 926320"/>
              <a:gd name="connsiteY2" fmla="*/ 367876 h 808264"/>
              <a:gd name="connsiteX3" fmla="*/ 375424 w 926320"/>
              <a:gd name="connsiteY3" fmla="*/ 808264 h 808264"/>
              <a:gd name="connsiteX4" fmla="*/ 305962 w 926320"/>
              <a:gd name="connsiteY4" fmla="*/ 801262 h 808264"/>
              <a:gd name="connsiteX5" fmla="*/ 0 w 926320"/>
              <a:gd name="connsiteY5" fmla="*/ 495300 h 808264"/>
              <a:gd name="connsiteX6" fmla="*/ 88900 w 926320"/>
              <a:gd name="connsiteY6" fmla="*/ 76200 h 808264"/>
              <a:gd name="connsiteX7" fmla="*/ 368300 w 926320"/>
              <a:gd name="connsiteY7" fmla="*/ 101600 h 8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320" h="808264">
                <a:moveTo>
                  <a:pt x="647700" y="0"/>
                </a:moveTo>
                <a:lnTo>
                  <a:pt x="926320" y="263141"/>
                </a:lnTo>
                <a:lnTo>
                  <a:pt x="915762" y="367876"/>
                </a:lnTo>
                <a:cubicBezTo>
                  <a:pt x="864332" y="619205"/>
                  <a:pt x="641957" y="808264"/>
                  <a:pt x="375424" y="808264"/>
                </a:cubicBezTo>
                <a:lnTo>
                  <a:pt x="305962" y="801262"/>
                </a:lnTo>
                <a:lnTo>
                  <a:pt x="0" y="495300"/>
                </a:lnTo>
                <a:lnTo>
                  <a:pt x="88900" y="76200"/>
                </a:lnTo>
                <a:lnTo>
                  <a:pt x="368300" y="101600"/>
                </a:lnTo>
                <a:close/>
              </a:path>
            </a:pathLst>
          </a:cu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33" name="Graphic 32" descr="Game controll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262" y="994640"/>
            <a:ext cx="747510" cy="747510"/>
          </a:xfrm>
          <a:prstGeom prst="rect">
            <a:avLst/>
          </a:prstGeom>
        </p:spPr>
      </p:pic>
      <p:sp>
        <p:nvSpPr>
          <p:cNvPr id="3" name="TextBox 23"/>
          <p:cNvSpPr txBox="1"/>
          <p:nvPr/>
        </p:nvSpPr>
        <p:spPr>
          <a:xfrm>
            <a:off x="6581775" y="2082800"/>
            <a:ext cx="4330700" cy="4314825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tx2"/>
                </a:solidFill>
              </a:rPr>
              <a:t>User Desaccess dengan nilai kontrak </a:t>
            </a:r>
            <a:r>
              <a:rPr lang="en-US" altLang="de-DE" sz="2400" i="1" dirty="0">
                <a:solidFill>
                  <a:schemeClr val="tx2"/>
                </a:solidFill>
              </a:rPr>
              <a:t>&lt; Rp3.000.000</a:t>
            </a:r>
            <a:endParaRPr lang="en-US" altLang="de-DE" sz="24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2"/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5302" y="1183144"/>
            <a:ext cx="1233170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GOLD</a:t>
            </a:r>
            <a:endParaRPr lang="en-US" altLang="de-DE" sz="3200" spc="3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73191" y="814358"/>
            <a:ext cx="455584" cy="455584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1608" y="1183144"/>
            <a:ext cx="1467485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SILVER</a:t>
            </a:r>
            <a:endParaRPr lang="en-US" altLang="de-DE" sz="3200" spc="3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3789" y="917517"/>
            <a:ext cx="901757" cy="901757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2" name="Freeform: Shape 31"/>
          <p:cNvSpPr/>
          <p:nvPr/>
        </p:nvSpPr>
        <p:spPr>
          <a:xfrm>
            <a:off x="707764" y="1158530"/>
            <a:ext cx="757254" cy="660745"/>
          </a:xfrm>
          <a:custGeom>
            <a:avLst/>
            <a:gdLst>
              <a:gd name="connsiteX0" fmla="*/ 647700 w 926320"/>
              <a:gd name="connsiteY0" fmla="*/ 0 h 808264"/>
              <a:gd name="connsiteX1" fmla="*/ 926320 w 926320"/>
              <a:gd name="connsiteY1" fmla="*/ 263141 h 808264"/>
              <a:gd name="connsiteX2" fmla="*/ 915762 w 926320"/>
              <a:gd name="connsiteY2" fmla="*/ 367876 h 808264"/>
              <a:gd name="connsiteX3" fmla="*/ 375424 w 926320"/>
              <a:gd name="connsiteY3" fmla="*/ 808264 h 808264"/>
              <a:gd name="connsiteX4" fmla="*/ 305962 w 926320"/>
              <a:gd name="connsiteY4" fmla="*/ 801262 h 808264"/>
              <a:gd name="connsiteX5" fmla="*/ 0 w 926320"/>
              <a:gd name="connsiteY5" fmla="*/ 495300 h 808264"/>
              <a:gd name="connsiteX6" fmla="*/ 88900 w 926320"/>
              <a:gd name="connsiteY6" fmla="*/ 76200 h 808264"/>
              <a:gd name="connsiteX7" fmla="*/ 368300 w 926320"/>
              <a:gd name="connsiteY7" fmla="*/ 101600 h 8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320" h="808264">
                <a:moveTo>
                  <a:pt x="647700" y="0"/>
                </a:moveTo>
                <a:lnTo>
                  <a:pt x="926320" y="263141"/>
                </a:lnTo>
                <a:lnTo>
                  <a:pt x="915762" y="367876"/>
                </a:lnTo>
                <a:cubicBezTo>
                  <a:pt x="864332" y="619205"/>
                  <a:pt x="641957" y="808264"/>
                  <a:pt x="375424" y="808264"/>
                </a:cubicBezTo>
                <a:lnTo>
                  <a:pt x="305962" y="801262"/>
                </a:lnTo>
                <a:lnTo>
                  <a:pt x="0" y="495300"/>
                </a:lnTo>
                <a:lnTo>
                  <a:pt x="88900" y="76200"/>
                </a:lnTo>
                <a:lnTo>
                  <a:pt x="368300" y="1016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33" name="Graphic 32" descr="Game controll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912" y="994640"/>
            <a:ext cx="747510" cy="747510"/>
          </a:xfrm>
          <a:prstGeom prst="rect">
            <a:avLst/>
          </a:prstGeom>
        </p:spPr>
      </p:pic>
      <p:sp>
        <p:nvSpPr>
          <p:cNvPr id="3" name="TextBox 23"/>
          <p:cNvSpPr txBox="1"/>
          <p:nvPr/>
        </p:nvSpPr>
        <p:spPr>
          <a:xfrm>
            <a:off x="6607175" y="2082165"/>
            <a:ext cx="4330700" cy="3295015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bg2">
                    <a:lumMod val="75000"/>
                    <a:lumOff val="25000"/>
                  </a:schemeClr>
                </a:solidFill>
                <a:sym typeface="+mn-ea"/>
              </a:rPr>
              <a:t>User Desaccess dengan nilai kontrak </a:t>
            </a:r>
            <a:r>
              <a:rPr lang="en-US" altLang="de-DE" sz="2400" i="1" dirty="0">
                <a:solidFill>
                  <a:schemeClr val="bg2">
                    <a:lumMod val="75000"/>
                    <a:lumOff val="25000"/>
                  </a:schemeClr>
                </a:solidFill>
                <a:sym typeface="+mn-ea"/>
              </a:rPr>
              <a:t>&lt; Rp3.000.000</a:t>
            </a:r>
            <a:endParaRPr lang="en-US" altLang="de-DE" sz="2400" i="1" dirty="0">
              <a:solidFill>
                <a:schemeClr val="bg2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1374775" y="2173605"/>
            <a:ext cx="4330700" cy="2258695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endParaRPr lang="en-US" altLang="de-DE" sz="1400" dirty="0">
              <a:solidFill>
                <a:schemeClr val="tx2"/>
              </a:solidFill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1692275" y="2082800"/>
            <a:ext cx="4330700" cy="4314825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tx2"/>
                </a:solidFill>
                <a:sym typeface="+mn-ea"/>
              </a:rPr>
              <a:t>User Desaccess dengan nilai kontrak </a:t>
            </a:r>
            <a:r>
              <a:rPr lang="en-US" altLang="de-DE" sz="2400" i="1" dirty="0">
                <a:solidFill>
                  <a:schemeClr val="tx2"/>
                </a:solidFill>
                <a:sym typeface="+mn-ea"/>
              </a:rPr>
              <a:t>Rp3.000.000 s/d Rp10.000.000</a:t>
            </a:r>
            <a:endParaRPr lang="en-US" altLang="de-DE" sz="2400" i="1" dirty="0">
              <a:solidFill>
                <a:schemeClr val="tx2"/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1975" y="1183144"/>
            <a:ext cx="1233170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GOLD</a:t>
            </a:r>
            <a:endParaRPr lang="en-US" altLang="de-DE" sz="3200" spc="3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78541" y="814358"/>
            <a:ext cx="455584" cy="455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1608" y="1183144"/>
            <a:ext cx="2236470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DIAMOND</a:t>
            </a:r>
            <a:endParaRPr lang="en-US" altLang="de-DE" sz="3200" spc="3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275" y="2073275"/>
            <a:ext cx="4330700" cy="154305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bg2">
                    <a:lumMod val="75000"/>
                    <a:lumOff val="25000"/>
                  </a:schemeClr>
                </a:solidFill>
                <a:sym typeface="+mn-ea"/>
              </a:rPr>
              <a:t>User Desaccess dengan nilai kontrak </a:t>
            </a:r>
            <a:r>
              <a:rPr lang="en-US" altLang="de-DE" sz="2400" i="1" dirty="0">
                <a:solidFill>
                  <a:schemeClr val="bg2">
                    <a:lumMod val="75000"/>
                    <a:lumOff val="25000"/>
                  </a:schemeClr>
                </a:solidFill>
                <a:sym typeface="+mn-ea"/>
              </a:rPr>
              <a:t>Rp3.000.000 s/d Rp10.000.000</a:t>
            </a:r>
            <a:endParaRPr lang="en-US" altLang="de-DE" sz="2400" i="1" dirty="0">
              <a:solidFill>
                <a:schemeClr val="bg2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69139" y="917517"/>
            <a:ext cx="901757" cy="901757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2" name="Freeform: Shape 31"/>
          <p:cNvSpPr/>
          <p:nvPr/>
        </p:nvSpPr>
        <p:spPr>
          <a:xfrm>
            <a:off x="5413114" y="1158530"/>
            <a:ext cx="757254" cy="660745"/>
          </a:xfrm>
          <a:custGeom>
            <a:avLst/>
            <a:gdLst>
              <a:gd name="connsiteX0" fmla="*/ 647700 w 926320"/>
              <a:gd name="connsiteY0" fmla="*/ 0 h 808264"/>
              <a:gd name="connsiteX1" fmla="*/ 926320 w 926320"/>
              <a:gd name="connsiteY1" fmla="*/ 263141 h 808264"/>
              <a:gd name="connsiteX2" fmla="*/ 915762 w 926320"/>
              <a:gd name="connsiteY2" fmla="*/ 367876 h 808264"/>
              <a:gd name="connsiteX3" fmla="*/ 375424 w 926320"/>
              <a:gd name="connsiteY3" fmla="*/ 808264 h 808264"/>
              <a:gd name="connsiteX4" fmla="*/ 305962 w 926320"/>
              <a:gd name="connsiteY4" fmla="*/ 801262 h 808264"/>
              <a:gd name="connsiteX5" fmla="*/ 0 w 926320"/>
              <a:gd name="connsiteY5" fmla="*/ 495300 h 808264"/>
              <a:gd name="connsiteX6" fmla="*/ 88900 w 926320"/>
              <a:gd name="connsiteY6" fmla="*/ 76200 h 808264"/>
              <a:gd name="connsiteX7" fmla="*/ 368300 w 926320"/>
              <a:gd name="connsiteY7" fmla="*/ 101600 h 8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320" h="808264">
                <a:moveTo>
                  <a:pt x="647700" y="0"/>
                </a:moveTo>
                <a:lnTo>
                  <a:pt x="926320" y="263141"/>
                </a:lnTo>
                <a:lnTo>
                  <a:pt x="915762" y="367876"/>
                </a:lnTo>
                <a:cubicBezTo>
                  <a:pt x="864332" y="619205"/>
                  <a:pt x="641957" y="808264"/>
                  <a:pt x="375424" y="808264"/>
                </a:cubicBezTo>
                <a:lnTo>
                  <a:pt x="305962" y="801262"/>
                </a:lnTo>
                <a:lnTo>
                  <a:pt x="0" y="495300"/>
                </a:lnTo>
                <a:lnTo>
                  <a:pt x="88900" y="76200"/>
                </a:lnTo>
                <a:lnTo>
                  <a:pt x="368300" y="10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33" name="Graphic 32" descr="Game controll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62" y="994640"/>
            <a:ext cx="747510" cy="747510"/>
          </a:xfrm>
          <a:prstGeom prst="rect">
            <a:avLst/>
          </a:prstGeom>
        </p:spPr>
      </p:pic>
      <p:sp>
        <p:nvSpPr>
          <p:cNvPr id="3" name="TextBox 23"/>
          <p:cNvSpPr txBox="1"/>
          <p:nvPr/>
        </p:nvSpPr>
        <p:spPr>
          <a:xfrm>
            <a:off x="6581775" y="2058035"/>
            <a:ext cx="4330700" cy="4314825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</a:rPr>
              <a:t>User Desaccess dengan nilai kontrak </a:t>
            </a:r>
            <a:r>
              <a:rPr lang="en-US" altLang="de-DE" sz="2400" i="1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</a:rPr>
              <a:t>&gt; Rp10.000.000 dan </a:t>
            </a:r>
            <a:endParaRPr lang="en-US" altLang="de-DE" sz="2400" i="1" dirty="0">
              <a:solidFill>
                <a:schemeClr val="tx2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≤ Rp50.000.000</a:t>
            </a:r>
            <a:endParaRPr lang="en-US" altLang="de-DE" sz="2400" i="1" dirty="0">
              <a:solidFill>
                <a:schemeClr val="tx2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2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5302" y="1183144"/>
            <a:ext cx="2311400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solidFill>
                  <a:schemeClr val="tx2">
                    <a:lumMod val="85000"/>
                  </a:schemeClr>
                </a:solidFill>
              </a:rPr>
              <a:t>PLATINUM</a:t>
            </a:r>
            <a:endParaRPr lang="en-US" altLang="de-DE" sz="3200" spc="300" dirty="0">
              <a:solidFill>
                <a:schemeClr val="tx2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73191" y="814358"/>
            <a:ext cx="455584" cy="455584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1608" y="1183144"/>
            <a:ext cx="2236470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DIAMOND</a:t>
            </a:r>
            <a:endParaRPr lang="en-US" altLang="de-DE" sz="3200" spc="3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3789" y="917517"/>
            <a:ext cx="901757" cy="901757"/>
          </a:xfrm>
          <a:prstGeom prst="ellipse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2" name="Freeform: Shape 31"/>
          <p:cNvSpPr/>
          <p:nvPr/>
        </p:nvSpPr>
        <p:spPr>
          <a:xfrm>
            <a:off x="707764" y="1158530"/>
            <a:ext cx="757254" cy="660745"/>
          </a:xfrm>
          <a:custGeom>
            <a:avLst/>
            <a:gdLst>
              <a:gd name="connsiteX0" fmla="*/ 647700 w 926320"/>
              <a:gd name="connsiteY0" fmla="*/ 0 h 808264"/>
              <a:gd name="connsiteX1" fmla="*/ 926320 w 926320"/>
              <a:gd name="connsiteY1" fmla="*/ 263141 h 808264"/>
              <a:gd name="connsiteX2" fmla="*/ 915762 w 926320"/>
              <a:gd name="connsiteY2" fmla="*/ 367876 h 808264"/>
              <a:gd name="connsiteX3" fmla="*/ 375424 w 926320"/>
              <a:gd name="connsiteY3" fmla="*/ 808264 h 808264"/>
              <a:gd name="connsiteX4" fmla="*/ 305962 w 926320"/>
              <a:gd name="connsiteY4" fmla="*/ 801262 h 808264"/>
              <a:gd name="connsiteX5" fmla="*/ 0 w 926320"/>
              <a:gd name="connsiteY5" fmla="*/ 495300 h 808264"/>
              <a:gd name="connsiteX6" fmla="*/ 88900 w 926320"/>
              <a:gd name="connsiteY6" fmla="*/ 76200 h 808264"/>
              <a:gd name="connsiteX7" fmla="*/ 368300 w 926320"/>
              <a:gd name="connsiteY7" fmla="*/ 101600 h 8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320" h="808264">
                <a:moveTo>
                  <a:pt x="647700" y="0"/>
                </a:moveTo>
                <a:lnTo>
                  <a:pt x="926320" y="263141"/>
                </a:lnTo>
                <a:lnTo>
                  <a:pt x="915762" y="367876"/>
                </a:lnTo>
                <a:cubicBezTo>
                  <a:pt x="864332" y="619205"/>
                  <a:pt x="641957" y="808264"/>
                  <a:pt x="375424" y="808264"/>
                </a:cubicBezTo>
                <a:lnTo>
                  <a:pt x="305962" y="801262"/>
                </a:lnTo>
                <a:lnTo>
                  <a:pt x="0" y="495300"/>
                </a:lnTo>
                <a:lnTo>
                  <a:pt x="88900" y="76200"/>
                </a:lnTo>
                <a:lnTo>
                  <a:pt x="368300" y="101600"/>
                </a:lnTo>
                <a:close/>
              </a:path>
            </a:pathLst>
          </a:cu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33" name="Graphic 32" descr="Game controll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2" y="994640"/>
            <a:ext cx="747510" cy="747510"/>
          </a:xfrm>
          <a:prstGeom prst="rect">
            <a:avLst/>
          </a:prstGeom>
        </p:spPr>
      </p:pic>
      <p:sp>
        <p:nvSpPr>
          <p:cNvPr id="3" name="TextBox 23"/>
          <p:cNvSpPr txBox="1"/>
          <p:nvPr/>
        </p:nvSpPr>
        <p:spPr>
          <a:xfrm>
            <a:off x="6581140" y="2047875"/>
            <a:ext cx="4330700" cy="164719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User Desaccess dengan nilai kontrak </a:t>
            </a:r>
            <a:r>
              <a:rPr lang="en-US" altLang="de-DE" sz="24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&gt; Rp10.000.000 dan </a:t>
            </a:r>
            <a:endParaRPr lang="en-US" altLang="de-DE" sz="2400" i="1" dirty="0">
              <a:solidFill>
                <a:schemeClr val="bg2">
                  <a:lumMod val="75000"/>
                  <a:lumOff val="25000"/>
                </a:schemeClr>
              </a:solidFill>
              <a:latin typeface="Segoe UI Semibold" panose="020B0702040204020203" charset="0"/>
              <a:cs typeface="Segoe UI Semibold" panose="020B07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≤ Rp50.000.000</a:t>
            </a:r>
            <a:endParaRPr lang="en-US" altLang="de-DE" sz="2400" i="1" dirty="0">
              <a:solidFill>
                <a:schemeClr val="bg2">
                  <a:lumMod val="75000"/>
                  <a:lumOff val="25000"/>
                </a:schemeClr>
              </a:solidFill>
              <a:latin typeface="Segoe UI Semibold" panose="020B0702040204020203" charset="0"/>
              <a:cs typeface="Segoe UI Semibold" panose="020B0702040204020203" charset="0"/>
              <a:sym typeface="+mn-ea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1374775" y="2173605"/>
            <a:ext cx="4330700" cy="2258695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endParaRPr lang="en-US" altLang="de-DE" sz="1400" dirty="0">
              <a:solidFill>
                <a:schemeClr val="tx2"/>
              </a:solidFill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1692275" y="2016125"/>
            <a:ext cx="4533265" cy="4314825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tx2"/>
                </a:solidFill>
              </a:rPr>
              <a:t>User Desaccess dengan nilai kontrak </a:t>
            </a:r>
            <a:r>
              <a:rPr lang="en-US" altLang="de-DE" sz="2400" i="1" dirty="0">
                <a:solidFill>
                  <a:schemeClr val="tx2"/>
                </a:solidFill>
              </a:rPr>
              <a:t>&gt; Rp50.000.000</a:t>
            </a:r>
            <a:endParaRPr lang="en-US" altLang="de-DE" sz="2400" i="1" dirty="0">
              <a:solidFill>
                <a:schemeClr val="tx2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1975" y="1183144"/>
            <a:ext cx="2311400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PLATINUM</a:t>
            </a:r>
            <a:endParaRPr lang="en-US" altLang="de-DE" sz="3200" spc="3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78541" y="814358"/>
            <a:ext cx="455584" cy="455584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1608" y="1183144"/>
            <a:ext cx="2057400" cy="49212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altLang="de-DE" sz="3200" spc="3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PRIORITY</a:t>
            </a:r>
            <a:endParaRPr lang="en-US" altLang="de-DE" sz="3200" spc="3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275" y="2073275"/>
            <a:ext cx="4330700" cy="154305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bg2">
                    <a:lumMod val="75000"/>
                    <a:lumOff val="25000"/>
                  </a:schemeClr>
                </a:solidFill>
                <a:sym typeface="+mn-ea"/>
              </a:rPr>
              <a:t>User Desaccess dengan nilai kontrak </a:t>
            </a:r>
            <a:r>
              <a:rPr lang="en-US" altLang="de-DE" sz="2400" i="1" dirty="0">
                <a:solidFill>
                  <a:schemeClr val="bg2">
                    <a:lumMod val="75000"/>
                    <a:lumOff val="25000"/>
                  </a:schemeClr>
                </a:solidFill>
                <a:sym typeface="+mn-ea"/>
              </a:rPr>
              <a:t>&gt; Rp50.000.000</a:t>
            </a:r>
            <a:endParaRPr lang="en-US" altLang="de-DE" sz="2400" i="1" dirty="0">
              <a:solidFill>
                <a:schemeClr val="bg2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69139" y="917517"/>
            <a:ext cx="901757" cy="901757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2" name="Freeform: Shape 31"/>
          <p:cNvSpPr/>
          <p:nvPr/>
        </p:nvSpPr>
        <p:spPr>
          <a:xfrm>
            <a:off x="5413114" y="1158530"/>
            <a:ext cx="757254" cy="660745"/>
          </a:xfrm>
          <a:custGeom>
            <a:avLst/>
            <a:gdLst>
              <a:gd name="connsiteX0" fmla="*/ 647700 w 926320"/>
              <a:gd name="connsiteY0" fmla="*/ 0 h 808264"/>
              <a:gd name="connsiteX1" fmla="*/ 926320 w 926320"/>
              <a:gd name="connsiteY1" fmla="*/ 263141 h 808264"/>
              <a:gd name="connsiteX2" fmla="*/ 915762 w 926320"/>
              <a:gd name="connsiteY2" fmla="*/ 367876 h 808264"/>
              <a:gd name="connsiteX3" fmla="*/ 375424 w 926320"/>
              <a:gd name="connsiteY3" fmla="*/ 808264 h 808264"/>
              <a:gd name="connsiteX4" fmla="*/ 305962 w 926320"/>
              <a:gd name="connsiteY4" fmla="*/ 801262 h 808264"/>
              <a:gd name="connsiteX5" fmla="*/ 0 w 926320"/>
              <a:gd name="connsiteY5" fmla="*/ 495300 h 808264"/>
              <a:gd name="connsiteX6" fmla="*/ 88900 w 926320"/>
              <a:gd name="connsiteY6" fmla="*/ 76200 h 808264"/>
              <a:gd name="connsiteX7" fmla="*/ 368300 w 926320"/>
              <a:gd name="connsiteY7" fmla="*/ 101600 h 8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320" h="808264">
                <a:moveTo>
                  <a:pt x="647700" y="0"/>
                </a:moveTo>
                <a:lnTo>
                  <a:pt x="926320" y="263141"/>
                </a:lnTo>
                <a:lnTo>
                  <a:pt x="915762" y="367876"/>
                </a:lnTo>
                <a:cubicBezTo>
                  <a:pt x="864332" y="619205"/>
                  <a:pt x="641957" y="808264"/>
                  <a:pt x="375424" y="808264"/>
                </a:cubicBezTo>
                <a:lnTo>
                  <a:pt x="305962" y="801262"/>
                </a:lnTo>
                <a:lnTo>
                  <a:pt x="0" y="495300"/>
                </a:lnTo>
                <a:lnTo>
                  <a:pt x="88900" y="76200"/>
                </a:lnTo>
                <a:lnTo>
                  <a:pt x="368300" y="1016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33" name="Graphic 32" descr="Game controll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62" y="994640"/>
            <a:ext cx="747510" cy="747510"/>
          </a:xfrm>
          <a:prstGeom prst="rect">
            <a:avLst/>
          </a:prstGeom>
        </p:spPr>
      </p:pic>
      <p:sp>
        <p:nvSpPr>
          <p:cNvPr id="3" name="TextBox 23"/>
          <p:cNvSpPr txBox="1"/>
          <p:nvPr/>
        </p:nvSpPr>
        <p:spPr>
          <a:xfrm>
            <a:off x="6581775" y="2082800"/>
            <a:ext cx="4917440" cy="204597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2400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</a:rPr>
              <a:t>User Desaccess dengan masa layanan </a:t>
            </a:r>
            <a:r>
              <a:rPr lang="en-US" altLang="de-DE" sz="2400" i="1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</a:rPr>
              <a:t>3 - 5 tahun</a:t>
            </a:r>
            <a:r>
              <a:rPr lang="en-US" altLang="de-DE" sz="2400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</a:rPr>
              <a:t>, nilai kontrak </a:t>
            </a:r>
            <a:endParaRPr lang="en-US" altLang="de-DE" sz="2400" dirty="0">
              <a:solidFill>
                <a:schemeClr val="tx2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de-DE" sz="2400" i="1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</a:rPr>
              <a:t>&gt; Rp15.000.00</a:t>
            </a:r>
            <a:r>
              <a:rPr lang="en-US" altLang="de-DE" sz="2400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</a:rPr>
              <a:t>0 dan (value) add on </a:t>
            </a:r>
            <a:r>
              <a:rPr lang="en-US" sz="2400" i="1" dirty="0">
                <a:solidFill>
                  <a:schemeClr val="tx2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≥ 2 opsi layanan, guna mengetahui user experience</a:t>
            </a:r>
            <a:endParaRPr lang="en-US" altLang="de-DE" sz="2400" dirty="0">
              <a:solidFill>
                <a:schemeClr val="tx2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2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" name="Rectangle 1"/>
          <p:cNvSpPr/>
          <p:nvPr/>
        </p:nvSpPr>
        <p:spPr>
          <a:xfrm>
            <a:off x="5500914" y="1412341"/>
            <a:ext cx="6691086" cy="4033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/>
          <p:cNvSpPr txBox="1"/>
          <p:nvPr/>
        </p:nvSpPr>
        <p:spPr>
          <a:xfrm>
            <a:off x="5847079" y="2954020"/>
            <a:ext cx="5884845" cy="55372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sz="3600" dirty="0">
                <a:latin typeface="+mj-lt"/>
              </a:rPr>
              <a:t>IMPLEMENTASI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7372" y="3525373"/>
            <a:ext cx="706120" cy="36893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CSAT</a:t>
            </a:r>
            <a:endParaRPr lang="en-US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39570" y="1835150"/>
            <a:ext cx="3781425" cy="345948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23000" b="1" kern="0" dirty="0">
                <a:ln w="15875"/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ea"/>
                <a:cs typeface="+mj-ea"/>
              </a:rPr>
              <a:t>03</a:t>
            </a:r>
            <a:endParaRPr lang="en-US" sz="23000" b="1" kern="0" dirty="0">
              <a:ln w="15875"/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j-ea"/>
              <a:cs typeface="+mj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C:\Users\DES-IMA\Downloads\download.jpegdownload"/>
          <p:cNvPicPr>
            <a:picLocks noChangeAspect="1"/>
          </p:cNvPicPr>
          <p:nvPr/>
        </p:nvPicPr>
        <p:blipFill rotWithShape="1">
          <a:blip r:embed="rId4"/>
          <a:srcRect l="8863" t="7980" r="15297" b="9593"/>
          <a:stretch>
            <a:fillRect/>
          </a:stretch>
        </p:blipFill>
        <p:spPr>
          <a:xfrm>
            <a:off x="-7620" y="13335"/>
            <a:ext cx="6444615" cy="6844665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6612255" y="882650"/>
            <a:ext cx="4942205" cy="5407025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</a:rPr>
              <a:t>VICON RUTIN BERSAMA TIM TECHNICAL SUPPORT</a:t>
            </a:r>
            <a:r>
              <a:rPr lang="en-US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setiap 1 bulan sekali, menyesuaikan jadwal PIC / Client yang bersangkutan</a:t>
            </a: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VICON ON SESSION WITH CUSTOMER CARE</a:t>
            </a:r>
            <a:endParaRPr lang="en-US" altLang="de-DE" sz="1600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Dilakukan secara one on one (CC dan PIC yang bersangkutan) dalam periode dan kondisi tertentu</a:t>
            </a: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SURVEY CSAT</a:t>
            </a:r>
            <a:endParaRPr lang="en-US" altLang="de-DE" sz="1600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Dilakukan secara </a:t>
            </a:r>
            <a:r>
              <a:rPr lang="en-US" altLang="en-GB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berkala sesuai dengan kebutuhan dan kondisi pelanggan</a:t>
            </a:r>
            <a:endParaRPr lang="en-US" altLang="en-GB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MONTHLY REPORT</a:t>
            </a:r>
            <a:endParaRPr lang="en-US" altLang="de-DE" sz="1600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ditujukan untuk </a:t>
            </a:r>
            <a:r>
              <a:rPr lang="en-US" altLang="en-GB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Transparansi Layanan, Evaluasi Performa Koneksi, </a:t>
            </a: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alt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Bukti Kepatuhan SLA, serta Identifikasi Masalah dan Solusi</a:t>
            </a:r>
            <a:endParaRPr lang="en-US" altLang="en-GB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64985" y="468630"/>
            <a:ext cx="4094480" cy="43053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p>
            <a:r>
              <a:rPr lang="en-US" sz="2800" b="1" spc="300" dirty="0">
                <a:solidFill>
                  <a:schemeClr val="accent2"/>
                </a:solidFill>
              </a:rPr>
              <a:t>Point Implementasi:</a:t>
            </a:r>
            <a:endParaRPr lang="en-US" sz="2800" b="1" spc="300" dirty="0">
              <a:solidFill>
                <a:schemeClr val="accent2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C:\Users\DES-IMA\Downloads\download.jpegdownload"/>
          <p:cNvPicPr>
            <a:picLocks noChangeAspect="1"/>
          </p:cNvPicPr>
          <p:nvPr/>
        </p:nvPicPr>
        <p:blipFill rotWithShape="1">
          <a:blip r:embed="rId4"/>
          <a:srcRect l="8863" t="7980" r="15297" b="9593"/>
          <a:stretch>
            <a:fillRect/>
          </a:stretch>
        </p:blipFill>
        <p:spPr>
          <a:xfrm>
            <a:off x="-7620" y="13335"/>
            <a:ext cx="6444615" cy="6844665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6612255" y="819150"/>
            <a:ext cx="4942205" cy="572135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273C75"/>
                      <wpsdc:folHlinkClr xmlns:wpsdc="http://www.wps.cn/officeDocument/2017/drawingmlCustomData" val="273C75"/>
                      <wpsdc:hlinkUnderline xmlns:wpsdc="http://www.wps.cn/officeDocument/2017/drawingmlCustomData" val="1"/>
                    </a:ext>
                  </a:extLst>
                </a:hlinkClick>
              </a:rPr>
              <a:t>VICON RUTIN BERSAMA TIM TECHNICAL SUPPORT</a:t>
            </a:r>
            <a:r>
              <a:rPr lang="en-US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273C75"/>
                      <wpsdc:folHlinkClr xmlns:wpsdc="http://www.wps.cn/officeDocument/2017/drawingmlCustomData" val="273C75"/>
                      <wpsdc:hlinkUnderline xmlns:wpsdc="http://www.wps.cn/officeDocument/2017/drawingmlCustomData" val="1"/>
                    </a:ext>
                  </a:extLst>
                </a:hlinkClick>
              </a:rPr>
              <a:t> </a:t>
            </a: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Vicon ini ditujukan untuk user-user yang notabene perlu high maintenance, dan berperan sebagai bentuk extramile layanan</a:t>
            </a: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sym typeface="+mn-ea"/>
                <a:hlinkClick r:id="rId6" action="ppaction://hlinkfile">
                  <a:extLst>
                    <a:ext uri="{DAF060AB-1E55-43B9-8AAB-6FB025537F2F}">
                      <wpsdc:hlinkClr xmlns:wpsdc="http://www.wps.cn/officeDocument/2017/drawingmlCustomData" val="273C75"/>
                      <wpsdc:folHlinkClr xmlns:wpsdc="http://www.wps.cn/officeDocument/2017/drawingmlCustomData" val="273C75"/>
                      <wpsdc:hlinkUnderline xmlns:wpsdc="http://www.wps.cn/officeDocument/2017/drawingmlCustomData" val="1"/>
                    </a:ext>
                  </a:extLst>
                </a:hlinkClick>
              </a:rPr>
              <a:t>VICON ON SESSION WITH CUSTOMER CARE</a:t>
            </a:r>
            <a:endParaRPr lang="en-US" altLang="de-DE" sz="1600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Bertujuan </a:t>
            </a:r>
            <a:r>
              <a:rPr lang="en-US" altLang="en-GB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menggali lebih dalam hal-hal yang mungkin tidak tersampaikan atau tidak terfokus pada sesi teknis.</a:t>
            </a:r>
            <a:endParaRPr lang="en-US" altLang="en-GB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sym typeface="+mn-ea"/>
                <a:hlinkClick r:id="rId7" action="ppaction://hlinkfile">
                  <a:extLst>
                    <a:ext uri="{DAF060AB-1E55-43B9-8AAB-6FB025537F2F}">
                      <wpsdc:hlinkClr xmlns:wpsdc="http://www.wps.cn/officeDocument/2017/drawingmlCustomData" val="273C75"/>
                      <wpsdc:folHlinkClr xmlns:wpsdc="http://www.wps.cn/officeDocument/2017/drawingmlCustomData" val="273C75"/>
                      <wpsdc:hlinkUnderline xmlns:wpsdc="http://www.wps.cn/officeDocument/2017/drawingmlCustomData" val="1"/>
                    </a:ext>
                  </a:extLst>
                </a:hlinkClick>
              </a:rPr>
              <a:t>SURVEY CSAT</a:t>
            </a:r>
            <a:endParaRPr lang="en-US" altLang="de-DE" sz="1600" dirty="0">
              <a:solidFill>
                <a:schemeClr val="accent6">
                  <a:lumMod val="75000"/>
                </a:schemeClr>
              </a:solidFill>
              <a:sym typeface="+mn-ea"/>
              <a:hlinkClick r:id="rId7" action="ppaction://hlinkfile">
                <a:extLst>
                  <a:ext uri="{DAF060AB-1E55-43B9-8AAB-6FB025537F2F}">
                    <wpsdc:hlinkClr xmlns:wpsdc="http://www.wps.cn/officeDocument/2017/drawingmlCustomData" val="273C75"/>
                    <wpsdc:folHlinkClr xmlns:wpsdc="http://www.wps.cn/officeDocument/2017/drawingmlCustomData" val="273C75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600" i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Pertanyaan mencakup Challenge Points, Pain Points dan Motivation Points sebagai indikator dan tolak ukur tingkat kepuasan layanan </a:t>
            </a:r>
            <a:endParaRPr lang="en-US" altLang="en-GB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sym typeface="+mn-ea"/>
                <a:hlinkClick r:id="rId8" action="ppaction://hlinkfile">
                  <a:extLst>
                    <a:ext uri="{DAF060AB-1E55-43B9-8AAB-6FB025537F2F}">
                      <wpsdc:hlinkClr xmlns:wpsdc="http://www.wps.cn/officeDocument/2017/drawingmlCustomData" val="273C75"/>
                      <wpsdc:folHlinkClr xmlns:wpsdc="http://www.wps.cn/officeDocument/2017/drawingmlCustomData" val="273C75"/>
                      <wpsdc:hlinkUnderline xmlns:wpsdc="http://www.wps.cn/officeDocument/2017/drawingmlCustomData" val="1"/>
                    </a:ext>
                  </a:extLst>
                </a:hlinkClick>
              </a:rPr>
              <a:t>MONTHLY REPORT</a:t>
            </a:r>
            <a:endParaRPr lang="en-US" altLang="de-DE" sz="1600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Ditujukan untuk user user yang request monthly report, guna mengetahui record pelaporan kendala dan solving yang diberikan</a:t>
            </a: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64985" y="405130"/>
            <a:ext cx="4933315" cy="43053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p>
            <a:r>
              <a:rPr lang="en-US" sz="2800" b="1" spc="300" dirty="0">
                <a:solidFill>
                  <a:schemeClr val="accent2"/>
                </a:solidFill>
              </a:rPr>
              <a:t>Contoh Implementasi:</a:t>
            </a:r>
            <a:endParaRPr lang="en-US" sz="2800" b="1" spc="300" dirty="0">
              <a:solidFill>
                <a:schemeClr val="accent2"/>
              </a:solidFill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C:\Users\DES-IMA\Downloads\Premium Vector _ Cheerful business woman standing behind a wall while peeking with curiosity concept illustration.jpegPremium Vector _ Cheerful business woman standing behind a wall while peeking with curiosity concept illustration"/>
          <p:cNvPicPr>
            <a:picLocks noChangeAspect="1"/>
          </p:cNvPicPr>
          <p:nvPr/>
        </p:nvPicPr>
        <p:blipFill rotWithShape="1">
          <a:blip r:embed="rId4"/>
          <a:srcRect t="2238" r="16682" b="12207"/>
          <a:stretch>
            <a:fillRect/>
          </a:stretch>
        </p:blipFill>
        <p:spPr>
          <a:xfrm>
            <a:off x="-7620" y="13335"/>
            <a:ext cx="6444615" cy="6844665"/>
          </a:xfrm>
          <a:prstGeom prst="rect">
            <a:avLst/>
          </a:prstGeom>
          <a:ln>
            <a:noFill/>
          </a:ln>
        </p:spPr>
      </p:pic>
      <p:sp>
        <p:nvSpPr>
          <p:cNvPr id="9" name="TextBox 6"/>
          <p:cNvSpPr txBox="1"/>
          <p:nvPr/>
        </p:nvSpPr>
        <p:spPr>
          <a:xfrm>
            <a:off x="6906260" y="770255"/>
            <a:ext cx="4094480" cy="43053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p>
            <a:r>
              <a:rPr lang="en-US" sz="2800" b="1" spc="300" dirty="0">
                <a:solidFill>
                  <a:schemeClr val="accent2"/>
                </a:solidFill>
              </a:rPr>
              <a:t>Sugesstion :</a:t>
            </a:r>
            <a:endParaRPr lang="en-US" sz="2800" b="1" spc="3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5940" y="1700530"/>
            <a:ext cx="4934585" cy="402082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</a:rPr>
              <a:t>VOICE OF CUSTOMERS</a:t>
            </a:r>
            <a:r>
              <a:rPr lang="en-US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VOC difungsikan sebagai </a:t>
            </a:r>
            <a:r>
              <a:rPr lang="en-US" altLang="de-DE" sz="1600" i="1" dirty="0">
                <a:solidFill>
                  <a:schemeClr val="accent2"/>
                </a:solidFill>
              </a:rPr>
              <a:t>bentuk apresiasi </a:t>
            </a: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terhadap customer yang memberikan best feedback, best compliment ataupun kritik &amp; saran yang membangun. </a:t>
            </a: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Rewards dapat berupa </a:t>
            </a:r>
            <a:r>
              <a:rPr lang="en-US" altLang="de-DE" sz="1600" i="1" dirty="0">
                <a:solidFill>
                  <a:schemeClr val="accent2"/>
                </a:solidFill>
              </a:rPr>
              <a:t>merchandise, souvenir, voucher ataupun lainnya</a:t>
            </a: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disesuaikan dengan kondisi dan budget dari perusahaan</a:t>
            </a: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fungsi lainnya, VOC berperan sebagai </a:t>
            </a:r>
            <a:r>
              <a:rPr lang="en-US" altLang="de-DE" sz="1600" i="1" dirty="0">
                <a:solidFill>
                  <a:schemeClr val="accent2"/>
                </a:solidFill>
              </a:rPr>
              <a:t>tolak ukur pada implementasi retensi pelanggan, guna menjaga hubungan jangka panjang yang berkelanjutan.</a:t>
            </a:r>
            <a:r>
              <a:rPr lang="en-US" altLang="de-DE" sz="1600" i="1" dirty="0">
                <a:solidFill>
                  <a:schemeClr val="accent2"/>
                </a:solidFill>
              </a:rPr>
              <a:t> </a:t>
            </a: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i="1" dirty="0">
                <a:solidFill>
                  <a:schemeClr val="accent2"/>
                </a:solidFill>
              </a:rPr>
              <a:t> </a:t>
            </a: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C:\Users\DES-IMA\Downloads\Premium Vector _ Cheerful business woman standing behind a wall while peeking with curiosity concept illustration.jpegPremium Vector _ Cheerful business woman standing behind a wall while peeking with curiosity concept illustration"/>
          <p:cNvPicPr>
            <a:picLocks noChangeAspect="1"/>
          </p:cNvPicPr>
          <p:nvPr/>
        </p:nvPicPr>
        <p:blipFill rotWithShape="1">
          <a:blip r:embed="rId4"/>
          <a:srcRect t="2238" r="16682" b="12207"/>
          <a:stretch>
            <a:fillRect/>
          </a:stretch>
        </p:blipFill>
        <p:spPr>
          <a:xfrm>
            <a:off x="-7620" y="13335"/>
            <a:ext cx="6444615" cy="6844665"/>
          </a:xfrm>
          <a:prstGeom prst="rect">
            <a:avLst/>
          </a:prstGeom>
          <a:ln>
            <a:noFill/>
          </a:ln>
        </p:spPr>
      </p:pic>
      <p:sp>
        <p:nvSpPr>
          <p:cNvPr id="9" name="TextBox 6"/>
          <p:cNvSpPr txBox="1"/>
          <p:nvPr/>
        </p:nvSpPr>
        <p:spPr>
          <a:xfrm>
            <a:off x="6906260" y="770255"/>
            <a:ext cx="4094480" cy="43053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p>
            <a:r>
              <a:rPr lang="en-US" sz="2800" b="1" spc="300" dirty="0">
                <a:solidFill>
                  <a:schemeClr val="accent2"/>
                </a:solidFill>
              </a:rPr>
              <a:t>Sugesstion :</a:t>
            </a:r>
            <a:endParaRPr lang="en-US" sz="2800" b="1" spc="3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5940" y="1700530"/>
            <a:ext cx="4934585" cy="499237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</a:rPr>
              <a:t>WELCOME EXPERIENCE FOR NEW USERS - </a:t>
            </a:r>
            <a:r>
              <a:rPr lang="en-US" altLang="de-DE" sz="1600" b="1" i="1" dirty="0">
                <a:solidFill>
                  <a:schemeClr val="accent6">
                    <a:lumMod val="75000"/>
                  </a:schemeClr>
                </a:solidFill>
              </a:rPr>
              <a:t>First impressions last forever!</a:t>
            </a:r>
            <a:r>
              <a:rPr lang="en-US" altLang="de-DE" sz="1600" dirty="0"/>
              <a:t> </a:t>
            </a:r>
            <a:endParaRPr lang="en-US" altLang="de-DE" sz="1600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dirty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/>
              <a:t>Mengacu pada Indikator Tiering, </a:t>
            </a:r>
            <a:r>
              <a:rPr lang="en-US" altLang="de-DE" sz="1600" i="1" dirty="0">
                <a:solidFill>
                  <a:schemeClr val="accent2"/>
                </a:solidFill>
              </a:rPr>
              <a:t>user yang pertama kali berlangganan dengan masa layanan &lt; 1 tahun termasuk dalam kategori </a:t>
            </a:r>
            <a:r>
              <a:rPr lang="en-US" altLang="de-DE" sz="1600" i="1" u="sng" dirty="0">
                <a:solidFill>
                  <a:schemeClr val="accent2"/>
                </a:solidFill>
              </a:rPr>
              <a:t>New user.</a:t>
            </a:r>
            <a:r>
              <a:rPr lang="en-US" altLang="de-DE" sz="1600" dirty="0"/>
              <a:t> Welcome Experience dapat diimplementasikan melalui OSC, dikhususkan bagi user dengan masa layanan minimal 3 bulan.</a:t>
            </a:r>
            <a:endParaRPr lang="en-US" altLang="de-DE" sz="1600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Tentunya, OSC yang diimplementasikan kepada new user, memiliki treatment yang berbeda dibandingkan dengan user existing.</a:t>
            </a: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OSC bersama new user berfokus menggali pengalaman, benefit, serta value apa yang dirasakan selama berlangganan Desaccess</a:t>
            </a:r>
            <a:endParaRPr lang="en-US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S-IMA\Downloads\Thankfulness and positive emotions.jpegThankfulness and positive emotions"/>
          <p:cNvPicPr>
            <a:picLocks noChangeAspect="1"/>
          </p:cNvPicPr>
          <p:nvPr/>
        </p:nvPicPr>
        <p:blipFill rotWithShape="1">
          <a:blip r:embed="rId1"/>
          <a:srcRect l="16555" r="16555"/>
          <a:stretch>
            <a:fillRect/>
          </a:stretch>
        </p:blipFill>
        <p:spPr>
          <a:xfrm>
            <a:off x="4562475" y="2223770"/>
            <a:ext cx="3049270" cy="3034030"/>
          </a:xfrm>
          <a:prstGeom prst="ellipse">
            <a:avLst/>
          </a:prstGeom>
        </p:spPr>
      </p:pic>
      <p:pic>
        <p:nvPicPr>
          <p:cNvPr id="3" name="Picture 2" descr="C:\Users\DES-IMA\Documents\Premium Vector _ Power success and positive emotions concept smiling woman standing showing fist meaning success.jpegPremium Vector _ Power success and positive emotions concept smiling woman standing showing fist meaning success"/>
          <p:cNvPicPr>
            <a:picLocks noChangeAspect="1"/>
          </p:cNvPicPr>
          <p:nvPr/>
        </p:nvPicPr>
        <p:blipFill rotWithShape="1">
          <a:blip r:embed="rId2"/>
          <a:srcRect l="16563" r="16563"/>
          <a:stretch>
            <a:fillRect/>
          </a:stretch>
        </p:blipFill>
        <p:spPr>
          <a:xfrm>
            <a:off x="2142844" y="2223722"/>
            <a:ext cx="2235201" cy="2231450"/>
          </a:xfrm>
          <a:prstGeom prst="ellipse">
            <a:avLst/>
          </a:prstGeom>
        </p:spPr>
      </p:pic>
      <p:pic>
        <p:nvPicPr>
          <p:cNvPr id="4" name="Picture 3" descr="C:\Users\DES-IMA\Documents\Childhood, education, study, success.jpegChildhood, education, study, success"/>
          <p:cNvPicPr>
            <a:picLocks noChangeAspect="1"/>
          </p:cNvPicPr>
          <p:nvPr/>
        </p:nvPicPr>
        <p:blipFill rotWithShape="1">
          <a:blip r:embed="rId3"/>
          <a:srcRect l="16663" r="16663"/>
          <a:stretch>
            <a:fillRect/>
          </a:stretch>
        </p:blipFill>
        <p:spPr>
          <a:xfrm>
            <a:off x="7813953" y="2223722"/>
            <a:ext cx="2235202" cy="2231450"/>
          </a:xfrm>
          <a:prstGeom prst="ellipse">
            <a:avLst/>
          </a:prstGeom>
        </p:spPr>
      </p:pic>
      <p:pic>
        <p:nvPicPr>
          <p:cNvPr id="5" name="Picture 4" descr="C:\Users\DES-IMA\Documents\Aleksei Morozov Stock Image and Video Portfolio.jpegAleksei Morozov Stock Image and Video Portfolio"/>
          <p:cNvPicPr>
            <a:picLocks noChangeAspect="1"/>
          </p:cNvPicPr>
          <p:nvPr/>
        </p:nvPicPr>
        <p:blipFill rotWithShape="1">
          <a:blip r:embed="rId4"/>
          <a:srcRect l="16558" r="16558"/>
          <a:stretch>
            <a:fillRect/>
          </a:stretch>
        </p:blipFill>
        <p:spPr>
          <a:xfrm>
            <a:off x="137219" y="2223722"/>
            <a:ext cx="1820883" cy="1814287"/>
          </a:xfrm>
          <a:prstGeom prst="ellipse">
            <a:avLst/>
          </a:prstGeom>
        </p:spPr>
      </p:pic>
      <p:pic>
        <p:nvPicPr>
          <p:cNvPr id="6" name="Picture 5" descr="C:\Users\DES-IMA\Documents\Happy man showing filled form.jpegHappy man showing filled form"/>
          <p:cNvPicPr>
            <a:picLocks noChangeAspect="1"/>
          </p:cNvPicPr>
          <p:nvPr/>
        </p:nvPicPr>
        <p:blipFill rotWithShape="1">
          <a:blip r:embed="rId5"/>
          <a:srcRect l="16593" r="16593"/>
          <a:stretch>
            <a:fillRect/>
          </a:stretch>
        </p:blipFill>
        <p:spPr>
          <a:xfrm>
            <a:off x="10233898" y="2223722"/>
            <a:ext cx="1820883" cy="1814287"/>
          </a:xfrm>
          <a:prstGeom prst="ellipse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18198" y="1564429"/>
            <a:ext cx="3556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latin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lang="en-US" altLang="de-DE" sz="28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41054" y="1564429"/>
            <a:ext cx="3810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lang="en-US" altLang="de-DE" sz="2800" b="1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50028" y="1564429"/>
            <a:ext cx="38862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161" y="1564429"/>
            <a:ext cx="3810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9946" y="1564429"/>
            <a:ext cx="3810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lang="en-US" altLang="de-DE" sz="2800" b="1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9206" y="5441819"/>
            <a:ext cx="2013585" cy="36830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b="1" dirty="0">
                <a:solidFill>
                  <a:schemeClr val="accent6">
                    <a:lumMod val="75000"/>
                  </a:schemeClr>
                </a:solidFill>
              </a:rPr>
              <a:t>- ENGAGEMENT -</a:t>
            </a:r>
            <a:endParaRPr lang="en-US" alt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 descr="C:\Users\DES-IMA\Documents\Premium Vector _ Power success and positive emotions concept smiling woman standing showing fist meaning success.jpegPremium Vector _ Power success and positive emotions concept smiling woman standing showing fist meaning success"/>
          <p:cNvPicPr>
            <a:picLocks noChangeAspect="1"/>
          </p:cNvPicPr>
          <p:nvPr/>
        </p:nvPicPr>
        <p:blipFill rotWithShape="1">
          <a:blip r:embed="rId2"/>
          <a:srcRect l="16570" r="16570"/>
          <a:stretch>
            <a:fillRect/>
          </a:stretch>
        </p:blipFill>
        <p:spPr>
          <a:xfrm>
            <a:off x="15050034" y="2223723"/>
            <a:ext cx="1820883" cy="1817827"/>
          </a:xfrm>
          <a:prstGeom prst="ellipse">
            <a:avLst/>
          </a:prstGeom>
        </p:spPr>
      </p:pic>
      <p:pic>
        <p:nvPicPr>
          <p:cNvPr id="15" name="Picture 14" descr="C:\Users\DES-IMA\Documents\Childhood, education, study, success.jpegChildhood, education, study, success"/>
          <p:cNvPicPr>
            <a:picLocks noChangeAspect="1"/>
          </p:cNvPicPr>
          <p:nvPr/>
        </p:nvPicPr>
        <p:blipFill rotWithShape="1">
          <a:blip r:embed="rId3"/>
          <a:srcRect l="16658" r="16658"/>
          <a:stretch>
            <a:fillRect/>
          </a:stretch>
        </p:blipFill>
        <p:spPr>
          <a:xfrm>
            <a:off x="-4863660" y="2223722"/>
            <a:ext cx="1820883" cy="1817826"/>
          </a:xfrm>
          <a:prstGeom prst="ellipse">
            <a:avLst/>
          </a:prstGeom>
        </p:spPr>
      </p:pic>
      <p:pic>
        <p:nvPicPr>
          <p:cNvPr id="16" name="Picture 15" descr="C:\Users\DES-IMA\Documents\Aleksei Morozov Stock Image and Video Portfolio.jpegAleksei Morozov Stock Image and Video Portfolio"/>
          <p:cNvPicPr>
            <a:picLocks noChangeAspect="1"/>
          </p:cNvPicPr>
          <p:nvPr/>
        </p:nvPicPr>
        <p:blipFill rotWithShape="1">
          <a:blip r:embed="rId4"/>
          <a:srcRect l="16558" r="16558"/>
          <a:stretch>
            <a:fillRect/>
          </a:stretch>
        </p:blipFill>
        <p:spPr>
          <a:xfrm>
            <a:off x="12525864" y="2223722"/>
            <a:ext cx="1820883" cy="1814287"/>
          </a:xfrm>
          <a:prstGeom prst="ellipse">
            <a:avLst/>
          </a:prstGeom>
        </p:spPr>
      </p:pic>
      <p:pic>
        <p:nvPicPr>
          <p:cNvPr id="17" name="Picture 16" descr="C:\Users\DES-IMA\Documents\Happy man showing filled form.jpegHappy man showing filled form"/>
          <p:cNvPicPr>
            <a:picLocks noChangeAspect="1"/>
          </p:cNvPicPr>
          <p:nvPr/>
        </p:nvPicPr>
        <p:blipFill rotWithShape="1">
          <a:blip r:embed="rId5"/>
          <a:srcRect l="16593" r="16593"/>
          <a:stretch>
            <a:fillRect/>
          </a:stretch>
        </p:blipFill>
        <p:spPr>
          <a:xfrm>
            <a:off x="-2339491" y="2223722"/>
            <a:ext cx="1820883" cy="1814287"/>
          </a:xfrm>
          <a:prstGeom prst="ellipse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3360" y="1564429"/>
            <a:ext cx="38862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43719" y="1564429"/>
            <a:ext cx="3810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45805" y="1564429"/>
            <a:ext cx="3810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69975" y="1564429"/>
            <a:ext cx="3810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064635" y="363220"/>
            <a:ext cx="4222115" cy="413385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noAutofit/>
          </a:bodyPr>
          <a:p>
            <a:pPr algn="ctr"/>
            <a:endParaRPr lang="en-US" sz="4000" b="1" kern="0" dirty="0" smtClean="0">
              <a:latin typeface="Dubai Medium" panose="020B0603030403030204" charset="0"/>
              <a:cs typeface="Dubai Medium" panose="020B060303040303020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/>
          <p:nvPr/>
        </p:nvSpPr>
        <p:spPr>
          <a:xfrm>
            <a:off x="765810" y="3483610"/>
            <a:ext cx="5804535" cy="2303780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95" indent="-252095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190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285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7745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9840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1935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30" indent="-252095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endParaRPr lang="en-US" sz="96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</a:t>
            </a:r>
            <a:endParaRPr lang="en-US" sz="7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:\Users\DES-IMA\Documents\Premium Vector _ Power success and positive emotions concept smiling woman standing showing fist meaning success.jpegPremium Vector _ Power success and positive emotions concept smiling woman standing showing fist meaning success"/>
          <p:cNvPicPr>
            <a:picLocks noChangeAspect="1"/>
          </p:cNvPicPr>
          <p:nvPr/>
        </p:nvPicPr>
        <p:blipFill rotWithShape="1">
          <a:blip r:embed="rId4"/>
          <a:srcRect l="16562" r="16562"/>
          <a:stretch>
            <a:fillRect/>
          </a:stretch>
        </p:blipFill>
        <p:spPr>
          <a:xfrm>
            <a:off x="4562787" y="2223722"/>
            <a:ext cx="3074930" cy="3069770"/>
          </a:xfrm>
          <a:prstGeom prst="ellipse">
            <a:avLst/>
          </a:prstGeom>
        </p:spPr>
      </p:pic>
      <p:pic>
        <p:nvPicPr>
          <p:cNvPr id="5" name="Picture 4" descr="C:\Users\DES-IMA\Documents\Aleksei Morozov Stock Image and Video Portfolio.jpegAleksei Morozov Stock Image and Video Portfolio"/>
          <p:cNvPicPr>
            <a:picLocks noChangeAspect="1"/>
          </p:cNvPicPr>
          <p:nvPr/>
        </p:nvPicPr>
        <p:blipFill rotWithShape="1">
          <a:blip r:embed="rId5"/>
          <a:srcRect l="16563" r="16563"/>
          <a:stretch>
            <a:fillRect/>
          </a:stretch>
        </p:blipFill>
        <p:spPr>
          <a:xfrm>
            <a:off x="2142843" y="2223722"/>
            <a:ext cx="2239563" cy="2231450"/>
          </a:xfrm>
          <a:prstGeom prst="ellipse">
            <a:avLst/>
          </a:prstGeom>
        </p:spPr>
      </p:pic>
      <p:pic>
        <p:nvPicPr>
          <p:cNvPr id="17" name="Picture 16" descr="C:\Users\DES-IMA\Documents\Happy man showing filled form.jpegHappy man showing filled form"/>
          <p:cNvPicPr>
            <a:picLocks noChangeAspect="1"/>
          </p:cNvPicPr>
          <p:nvPr/>
        </p:nvPicPr>
        <p:blipFill rotWithShape="1">
          <a:blip r:embed="rId6"/>
          <a:srcRect l="16593" r="16593"/>
          <a:stretch>
            <a:fillRect/>
          </a:stretch>
        </p:blipFill>
        <p:spPr>
          <a:xfrm>
            <a:off x="137218" y="2223722"/>
            <a:ext cx="1820883" cy="1814287"/>
          </a:xfrm>
          <a:prstGeom prst="ellipse">
            <a:avLst/>
          </a:prstGeom>
        </p:spPr>
      </p:pic>
      <p:pic>
        <p:nvPicPr>
          <p:cNvPr id="4" name="Picture 3" descr="C:\Users\DES-IMA\Downloads\Thankfulness and positive emotions.jpegThankfulness and positive emotions"/>
          <p:cNvPicPr>
            <a:picLocks noChangeAspect="1"/>
          </p:cNvPicPr>
          <p:nvPr/>
        </p:nvPicPr>
        <p:blipFill rotWithShape="1">
          <a:blip r:embed="rId7"/>
          <a:srcRect l="16762" r="16762"/>
          <a:stretch>
            <a:fillRect/>
          </a:stretch>
        </p:blipFill>
        <p:spPr>
          <a:xfrm>
            <a:off x="7822460" y="2223723"/>
            <a:ext cx="2229017" cy="2231450"/>
          </a:xfrm>
          <a:prstGeom prst="ellipse">
            <a:avLst/>
          </a:prstGeom>
        </p:spPr>
      </p:pic>
      <p:pic>
        <p:nvPicPr>
          <p:cNvPr id="6" name="Picture 5" descr="C:\Users\DES-IMA\Documents\Childhood, education, study, success.jpegChildhood, education, study, success"/>
          <p:cNvPicPr>
            <a:picLocks noChangeAspect="1"/>
          </p:cNvPicPr>
          <p:nvPr/>
        </p:nvPicPr>
        <p:blipFill rotWithShape="1">
          <a:blip r:embed="rId8"/>
          <a:srcRect l="16658" r="16658"/>
          <a:stretch>
            <a:fillRect/>
          </a:stretch>
        </p:blipFill>
        <p:spPr>
          <a:xfrm>
            <a:off x="10237705" y="2223722"/>
            <a:ext cx="1820883" cy="1817826"/>
          </a:xfrm>
          <a:prstGeom prst="ellipse">
            <a:avLst/>
          </a:prstGeom>
        </p:spPr>
      </p:pic>
      <p:pic>
        <p:nvPicPr>
          <p:cNvPr id="7" name="Picture 6" descr="C:\Users\DES-IMA\Documents\Happy man showing filled form.jpegHappy man showing filled form"/>
          <p:cNvPicPr>
            <a:picLocks noChangeAspect="1"/>
          </p:cNvPicPr>
          <p:nvPr/>
        </p:nvPicPr>
        <p:blipFill rotWithShape="1">
          <a:blip r:embed="rId6"/>
          <a:srcRect l="16593" r="16593"/>
          <a:stretch>
            <a:fillRect/>
          </a:stretch>
        </p:blipFill>
        <p:spPr>
          <a:xfrm>
            <a:off x="12651465" y="2223722"/>
            <a:ext cx="1820883" cy="1814287"/>
          </a:xfrm>
          <a:prstGeom prst="ellipse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5897560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latin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lang="en-US" altLang="de-DE" sz="28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8753754" y="1564429"/>
            <a:ext cx="3556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lang="en-US" altLang="de-DE" sz="2800" b="1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0945902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845413" y="1564429"/>
            <a:ext cx="40449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3062009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lang="en-US" altLang="de-DE" sz="2800" b="1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140197" y="5441819"/>
            <a:ext cx="3911604" cy="3683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accent6">
                    <a:lumMod val="75000"/>
                  </a:schemeClr>
                </a:solidFill>
              </a:rPr>
              <a:t>- TIERING - </a:t>
            </a:r>
            <a:endParaRPr lang="en-US" alt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Picture 14" descr="C:\Users\DES-IMA\Documents\Premium Vector _ Power success and positive emotions concept smiling woman standing showing fist meaning success.jpegPremium Vector _ Power success and positive emotions concept smiling woman standing showing fist meaning success"/>
          <p:cNvPicPr>
            <a:picLocks noChangeAspect="1"/>
          </p:cNvPicPr>
          <p:nvPr/>
        </p:nvPicPr>
        <p:blipFill rotWithShape="1">
          <a:blip r:embed="rId4"/>
          <a:srcRect l="16570" r="16570"/>
          <a:stretch>
            <a:fillRect/>
          </a:stretch>
        </p:blipFill>
        <p:spPr>
          <a:xfrm>
            <a:off x="17467601" y="2223723"/>
            <a:ext cx="1820883" cy="1817827"/>
          </a:xfrm>
          <a:prstGeom prst="ellipse">
            <a:avLst/>
          </a:prstGeom>
        </p:spPr>
      </p:pic>
      <p:pic>
        <p:nvPicPr>
          <p:cNvPr id="16" name="Picture 15" descr="C:\Users\DES-IMA\Documents\Childhood, education, study, success.jpegChildhood, education, study, success"/>
          <p:cNvPicPr>
            <a:picLocks noChangeAspect="1"/>
          </p:cNvPicPr>
          <p:nvPr/>
        </p:nvPicPr>
        <p:blipFill rotWithShape="1">
          <a:blip r:embed="rId8"/>
          <a:srcRect l="16658" r="16658"/>
          <a:stretch>
            <a:fillRect/>
          </a:stretch>
        </p:blipFill>
        <p:spPr>
          <a:xfrm>
            <a:off x="-2073217" y="2223722"/>
            <a:ext cx="1820883" cy="1817826"/>
          </a:xfrm>
          <a:prstGeom prst="ellipse">
            <a:avLst/>
          </a:prstGeom>
        </p:spPr>
      </p:pic>
      <p:pic>
        <p:nvPicPr>
          <p:cNvPr id="18" name="Picture 17" descr="C:\Users\DES-IMA\Documents\Aleksei Morozov Stock Image and Video Portfolio.jpegAleksei Morozov Stock Image and Video Portfolio"/>
          <p:cNvPicPr>
            <a:picLocks noChangeAspect="1"/>
          </p:cNvPicPr>
          <p:nvPr/>
        </p:nvPicPr>
        <p:blipFill rotWithShape="1">
          <a:blip r:embed="rId5"/>
          <a:srcRect l="16558" r="16558"/>
          <a:stretch>
            <a:fillRect/>
          </a:stretch>
        </p:blipFill>
        <p:spPr>
          <a:xfrm>
            <a:off x="14943431" y="2223722"/>
            <a:ext cx="1820883" cy="1814287"/>
          </a:xfrm>
          <a:prstGeom prst="ellipse">
            <a:avLst/>
          </a:prstGeom>
        </p:spPr>
      </p:pic>
      <p:sp>
        <p:nvSpPr>
          <p:cNvPr id="19" name="TextBox 17"/>
          <p:cNvSpPr txBox="1"/>
          <p:nvPr/>
        </p:nvSpPr>
        <p:spPr>
          <a:xfrm>
            <a:off x="-1361213" y="1564429"/>
            <a:ext cx="396875" cy="521970"/>
          </a:xfrm>
          <a:prstGeom prst="rect">
            <a:avLst/>
          </a:prstGeom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13234057" y="1564429"/>
            <a:ext cx="404495" cy="521970"/>
          </a:xfrm>
          <a:prstGeom prst="rect">
            <a:avLst/>
          </a:prstGeom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15762038" y="1564429"/>
            <a:ext cx="396875" cy="521970"/>
          </a:xfrm>
          <a:prstGeom prst="rect">
            <a:avLst/>
          </a:prstGeom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8179604" y="1564429"/>
            <a:ext cx="396875" cy="521970"/>
          </a:xfrm>
          <a:prstGeom prst="rect">
            <a:avLst/>
          </a:prstGeom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:\Users\DES-IMA\Documents\Aleksei Morozov Stock Image and Video Portfolio.jpegAleksei Morozov Stock Image and Video Portfolio"/>
          <p:cNvPicPr>
            <a:picLocks noChangeAspect="1"/>
          </p:cNvPicPr>
          <p:nvPr/>
        </p:nvPicPr>
        <p:blipFill rotWithShape="1">
          <a:blip r:embed="rId4"/>
          <a:srcRect l="16562" r="16562"/>
          <a:stretch>
            <a:fillRect/>
          </a:stretch>
        </p:blipFill>
        <p:spPr>
          <a:xfrm>
            <a:off x="4558088" y="2223722"/>
            <a:ext cx="3080931" cy="3069770"/>
          </a:xfrm>
          <a:prstGeom prst="ellipse">
            <a:avLst/>
          </a:prstGeom>
        </p:spPr>
      </p:pic>
      <p:pic>
        <p:nvPicPr>
          <p:cNvPr id="17" name="Picture 16" descr="C:\Users\DES-IMA\Documents\Happy man showing filled form.jpegHappy man showing filled form"/>
          <p:cNvPicPr>
            <a:picLocks noChangeAspect="1"/>
          </p:cNvPicPr>
          <p:nvPr/>
        </p:nvPicPr>
        <p:blipFill rotWithShape="1">
          <a:blip r:embed="rId5"/>
          <a:srcRect l="16592" r="16592"/>
          <a:stretch>
            <a:fillRect/>
          </a:stretch>
        </p:blipFill>
        <p:spPr>
          <a:xfrm>
            <a:off x="2138481" y="2223722"/>
            <a:ext cx="2239563" cy="2231450"/>
          </a:xfrm>
          <a:prstGeom prst="ellipse">
            <a:avLst/>
          </a:prstGeom>
        </p:spPr>
      </p:pic>
      <p:pic>
        <p:nvPicPr>
          <p:cNvPr id="15" name="Picture 14" descr="C:\Users\DES-IMA\Documents\Childhood, education, study, success.jpegChildhood, education, study, success"/>
          <p:cNvPicPr>
            <a:picLocks noChangeAspect="1"/>
          </p:cNvPicPr>
          <p:nvPr/>
        </p:nvPicPr>
        <p:blipFill rotWithShape="1">
          <a:blip r:embed="rId6"/>
          <a:srcRect l="16658" r="16658"/>
          <a:stretch>
            <a:fillRect/>
          </a:stretch>
        </p:blipFill>
        <p:spPr>
          <a:xfrm>
            <a:off x="137217" y="2223722"/>
            <a:ext cx="1820883" cy="1817826"/>
          </a:xfrm>
          <a:prstGeom prst="ellipse">
            <a:avLst/>
          </a:prstGeom>
        </p:spPr>
      </p:pic>
      <p:pic>
        <p:nvPicPr>
          <p:cNvPr id="3" name="Picture 2" descr="C:\Users\DES-IMA\Documents\Premium Vector _ Power success and positive emotions concept smiling woman standing showing fist meaning success.jpegPremium Vector _ Power success and positive emotions concept smiling woman standing showing fist meaning success"/>
          <p:cNvPicPr>
            <a:picLocks noChangeAspect="1"/>
          </p:cNvPicPr>
          <p:nvPr/>
        </p:nvPicPr>
        <p:blipFill rotWithShape="1">
          <a:blip r:embed="rId7"/>
          <a:srcRect l="16563" r="16563"/>
          <a:stretch>
            <a:fillRect/>
          </a:stretch>
        </p:blipFill>
        <p:spPr>
          <a:xfrm>
            <a:off x="7819063" y="2223722"/>
            <a:ext cx="2235201" cy="2231450"/>
          </a:xfrm>
          <a:prstGeom prst="ellipse">
            <a:avLst/>
          </a:prstGeom>
        </p:spPr>
      </p:pic>
      <p:pic>
        <p:nvPicPr>
          <p:cNvPr id="4" name="Picture 3" descr="C:\Users\DES-IMA\Downloads\Thankfulness and positive emotions.jpegThankfulness and positive emotions"/>
          <p:cNvPicPr>
            <a:picLocks noChangeAspect="1"/>
          </p:cNvPicPr>
          <p:nvPr/>
        </p:nvPicPr>
        <p:blipFill rotWithShape="1">
          <a:blip r:embed="rId8"/>
          <a:srcRect l="16750" r="16750"/>
          <a:stretch>
            <a:fillRect/>
          </a:stretch>
        </p:blipFill>
        <p:spPr>
          <a:xfrm>
            <a:off x="10231179" y="2223723"/>
            <a:ext cx="1820883" cy="1822871"/>
          </a:xfrm>
          <a:prstGeom prst="ellipse">
            <a:avLst/>
          </a:prstGeom>
        </p:spPr>
      </p:pic>
      <p:pic>
        <p:nvPicPr>
          <p:cNvPr id="6" name="Picture 5" descr="C:\Users\DES-IMA\Documents\Childhood, education, study, success.jpegChildhood, education, study, success"/>
          <p:cNvPicPr>
            <a:picLocks noChangeAspect="1"/>
          </p:cNvPicPr>
          <p:nvPr/>
        </p:nvPicPr>
        <p:blipFill rotWithShape="1">
          <a:blip r:embed="rId6"/>
          <a:srcRect l="16658" r="16658"/>
          <a:stretch>
            <a:fillRect/>
          </a:stretch>
        </p:blipFill>
        <p:spPr>
          <a:xfrm>
            <a:off x="12591530" y="2223722"/>
            <a:ext cx="1820883" cy="1817826"/>
          </a:xfrm>
          <a:prstGeom prst="ellipse">
            <a:avLst/>
          </a:prstGeom>
        </p:spPr>
      </p:pic>
      <p:pic>
        <p:nvPicPr>
          <p:cNvPr id="7" name="Picture 6" descr="C:\Users\DES-IMA\Documents\Happy man showing filled form.jpegHappy man showing filled form"/>
          <p:cNvPicPr>
            <a:picLocks noChangeAspect="1"/>
          </p:cNvPicPr>
          <p:nvPr/>
        </p:nvPicPr>
        <p:blipFill rotWithShape="1">
          <a:blip r:embed="rId5"/>
          <a:srcRect l="16593" r="16593"/>
          <a:stretch>
            <a:fillRect/>
          </a:stretch>
        </p:blipFill>
        <p:spPr>
          <a:xfrm>
            <a:off x="15005290" y="2223722"/>
            <a:ext cx="1820883" cy="1814287"/>
          </a:xfrm>
          <a:prstGeom prst="ellipse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5897560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latin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lang="en-US" altLang="de-DE" sz="28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8733117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lang="en-US" altLang="de-DE" sz="2800" b="1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0966539" y="1564429"/>
            <a:ext cx="355600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849223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3058198" y="1564429"/>
            <a:ext cx="40449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lang="en-US" altLang="de-DE" sz="2800" b="1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274506" y="5441819"/>
            <a:ext cx="3642985" cy="3683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accent6">
                    <a:lumMod val="75000"/>
                  </a:schemeClr>
                </a:solidFill>
              </a:rPr>
              <a:t>-IMPLEMENTASI -</a:t>
            </a:r>
            <a:endParaRPr lang="en-US" alt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Picture 15" descr="C:\Users\DES-IMA\Documents\Premium Vector _ Power success and positive emotions concept smiling woman standing showing fist meaning success.jpegPremium Vector _ Power success and positive emotions concept smiling woman standing showing fist meaning success"/>
          <p:cNvPicPr>
            <a:picLocks noChangeAspect="1"/>
          </p:cNvPicPr>
          <p:nvPr/>
        </p:nvPicPr>
        <p:blipFill rotWithShape="1">
          <a:blip r:embed="rId7"/>
          <a:srcRect l="16570" r="16570"/>
          <a:stretch>
            <a:fillRect/>
          </a:stretch>
        </p:blipFill>
        <p:spPr>
          <a:xfrm>
            <a:off x="19821426" y="2223723"/>
            <a:ext cx="1820883" cy="1817827"/>
          </a:xfrm>
          <a:prstGeom prst="ellipse">
            <a:avLst/>
          </a:prstGeom>
        </p:spPr>
      </p:pic>
      <p:pic>
        <p:nvPicPr>
          <p:cNvPr id="18" name="Picture 17" descr="C:\Users\DES-IMA\Documents\Aleksei Morozov Stock Image and Video Portfolio.jpegAleksei Morozov Stock Image and Video Portfolio"/>
          <p:cNvPicPr>
            <a:picLocks noChangeAspect="1"/>
          </p:cNvPicPr>
          <p:nvPr/>
        </p:nvPicPr>
        <p:blipFill rotWithShape="1">
          <a:blip r:embed="rId4"/>
          <a:srcRect l="16558" r="16558"/>
          <a:stretch>
            <a:fillRect/>
          </a:stretch>
        </p:blipFill>
        <p:spPr>
          <a:xfrm>
            <a:off x="17297256" y="2223722"/>
            <a:ext cx="1820883" cy="1814287"/>
          </a:xfrm>
          <a:prstGeom prst="ellipse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587882" y="1564429"/>
            <a:ext cx="40449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15863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33429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99347" y="1564429"/>
            <a:ext cx="396875" cy="52197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de-DE" sz="2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lang="en-US" altLang="de-DE" sz="2800" b="1" dirty="0">
              <a:solidFill>
                <a:schemeClr val="bg2">
                  <a:lumMod val="75000"/>
                  <a:lumOff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" name="Rectangle 1"/>
          <p:cNvSpPr/>
          <p:nvPr/>
        </p:nvSpPr>
        <p:spPr>
          <a:xfrm>
            <a:off x="5500914" y="1412341"/>
            <a:ext cx="6691086" cy="4033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/>
          <p:cNvSpPr txBox="1"/>
          <p:nvPr/>
        </p:nvSpPr>
        <p:spPr>
          <a:xfrm>
            <a:off x="5847079" y="2954020"/>
            <a:ext cx="5884845" cy="55372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sz="3600" dirty="0">
                <a:latin typeface="+mj-lt"/>
              </a:rPr>
              <a:t>ENGAGEMENT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7372" y="3525373"/>
            <a:ext cx="2087880" cy="36893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User Desaccess</a:t>
            </a:r>
            <a:endParaRPr lang="en-US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39570" y="1835150"/>
            <a:ext cx="3781425" cy="345948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23000" b="1" kern="0" dirty="0">
                <a:ln w="15875"/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ea"/>
                <a:cs typeface="+mj-ea"/>
              </a:rPr>
              <a:t>01</a:t>
            </a:r>
            <a:endParaRPr lang="en-US" sz="23000" b="1" kern="0" dirty="0">
              <a:ln w="15875"/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j-ea"/>
              <a:cs typeface="+mj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1295" y="2958465"/>
            <a:ext cx="4064000" cy="21526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p>
            <a:pPr algn="l"/>
            <a:endParaRPr lang="en-US" sz="1400" kern="0" dirty="0" smtClean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561942" y="0"/>
            <a:ext cx="4630057" cy="6858000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15" name="Picture 14" descr="C:\Users\DES-IMA\Documents\Picture1.pngPicture1"/>
          <p:cNvPicPr>
            <a:picLocks noChangeAspect="1"/>
          </p:cNvPicPr>
          <p:nvPr/>
        </p:nvPicPr>
        <p:blipFill rotWithShape="1">
          <a:blip r:embed="rId4"/>
          <a:srcRect t="2" b="2"/>
          <a:stretch>
            <a:fillRect/>
          </a:stretch>
        </p:blipFill>
        <p:spPr>
          <a:xfrm>
            <a:off x="62121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/>
          <p:cNvSpPr/>
          <p:nvPr/>
        </p:nvSpPr>
        <p:spPr>
          <a:xfrm>
            <a:off x="595215" y="580913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/>
          <p:cNvSpPr/>
          <p:nvPr/>
        </p:nvSpPr>
        <p:spPr>
          <a:xfrm>
            <a:off x="946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/>
          <p:cNvSpPr/>
          <p:nvPr/>
        </p:nvSpPr>
        <p:spPr>
          <a:xfrm>
            <a:off x="1297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648596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9972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4736845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6008" t="16550" r="41229" b="2029"/>
          <a:stretch>
            <a:fillRect/>
          </a:stretch>
        </p:blipFill>
        <p:spPr>
          <a:xfrm>
            <a:off x="-7364649" y="1635541"/>
            <a:ext cx="4476626" cy="4587460"/>
          </a:xfrm>
          <a:prstGeom prst="ellipse">
            <a:avLst/>
          </a:prstGeom>
          <a:ln>
            <a:solidFill>
              <a:schemeClr val="bg2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-8380656" y="760749"/>
            <a:ext cx="1725152" cy="1015663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de-DE" altLang="de-DE" sz="6000" dirty="0"/>
              <a:t>23%</a:t>
            </a:r>
            <a:endParaRPr lang="de-DE" altLang="de-DE" sz="6000" dirty="0"/>
          </a:p>
        </p:txBody>
      </p:sp>
      <p:sp>
        <p:nvSpPr>
          <p:cNvPr id="23" name="TextBox 22"/>
          <p:cNvSpPr txBox="1"/>
          <p:nvPr/>
        </p:nvSpPr>
        <p:spPr>
          <a:xfrm>
            <a:off x="8129296" y="496589"/>
            <a:ext cx="3892550" cy="101473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PROGRAM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4045" y="466725"/>
            <a:ext cx="5598160" cy="52197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kern="0" dirty="0" smtClean="0">
                <a:solidFill>
                  <a:schemeClr val="accent6"/>
                </a:solidFill>
              </a:rPr>
              <a:t>CUSTOMER HISTORY</a:t>
            </a:r>
            <a:endParaRPr lang="en-US" kern="0" dirty="0" smtClean="0">
              <a:solidFill>
                <a:schemeClr val="accent6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1400" kern="0" dirty="0" smtClean="0"/>
              <a:t>&gt; </a:t>
            </a:r>
            <a:r>
              <a:rPr lang="en-US" altLang="en-GB" sz="1400" kern="0" dirty="0" smtClean="0"/>
              <a:t>HIGH MAINTENANCE USER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400" kern="0" dirty="0" smtClean="0"/>
              <a:t> 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400" kern="0" dirty="0" smtClean="0"/>
              <a:t>&gt; LOW MAINTENANCE USER 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kern="0" dirty="0" smtClean="0">
                <a:solidFill>
                  <a:schemeClr val="accent6"/>
                </a:solidFill>
              </a:rPr>
              <a:t>REWARDS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400" kern="0" dirty="0" smtClean="0"/>
              <a:t>&gt; REFERRAL PROGRAM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400" kern="0" dirty="0" smtClean="0"/>
              <a:t>&gt; LOYALTY PROGRAM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400" kern="0" dirty="0" smtClean="0"/>
              <a:t>&gt; VOICE OF CUSTOMERS 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kern="0" dirty="0" smtClean="0">
                <a:solidFill>
                  <a:schemeClr val="accent6"/>
                </a:solidFill>
              </a:rPr>
              <a:t>SUPPORT EVENTS</a:t>
            </a:r>
            <a:endParaRPr lang="en-US" altLang="en-GB" kern="0" dirty="0" smtClean="0">
              <a:solidFill>
                <a:schemeClr val="accent6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400" kern="0" dirty="0" smtClean="0"/>
              <a:t>&gt; COMPANY ANNIVERSARY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400" kern="0" dirty="0" smtClean="0"/>
              <a:t>&gt; GRADUATION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GB" sz="1400" kern="0" dirty="0" smtClean="0"/>
              <a:t>&gt; SPONSORSHIP</a:t>
            </a: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altLang="en-GB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sz="1400" kern="0" dirty="0" smtClean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/>
          <p:cNvSpPr txBox="1"/>
          <p:nvPr/>
        </p:nvSpPr>
        <p:spPr>
          <a:xfrm>
            <a:off x="5276215" y="1640840"/>
            <a:ext cx="6055995" cy="416814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de-DE" sz="1500" dirty="0"/>
              <a:t>Implementasi Engagement ditujukan untuk 3 kondisi :</a:t>
            </a: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de-DE" dirty="0">
                <a:solidFill>
                  <a:schemeClr val="accent6"/>
                </a:solidFill>
              </a:rPr>
              <a:t>New user </a:t>
            </a:r>
            <a:endParaRPr lang="en-US" altLang="de-DE" dirty="0">
              <a:solidFill>
                <a:schemeClr val="accent6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de-DE" sz="1500" dirty="0"/>
              <a:t>Menggali proses onboarding yang jelas dan membantu</a:t>
            </a: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de-DE" dirty="0">
                <a:solidFill>
                  <a:schemeClr val="accent6"/>
                </a:solidFill>
              </a:rPr>
              <a:t>Existing (Maintenance)</a:t>
            </a:r>
            <a:endParaRPr lang="en-US" altLang="de-DE" dirty="0">
              <a:solidFill>
                <a:schemeClr val="accent6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de-DE" sz="1500" dirty="0"/>
              <a:t>Fokus pada kinerja layanan dan dukungan yang diberikan</a:t>
            </a: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de-DE" dirty="0">
                <a:solidFill>
                  <a:schemeClr val="accent6"/>
                </a:solidFill>
              </a:rPr>
              <a:t>Renewal (berakhirnya kontrak)</a:t>
            </a:r>
            <a:endParaRPr lang="en-US" altLang="de-DE" dirty="0">
              <a:solidFill>
                <a:schemeClr val="accent6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de-DE" sz="1500" dirty="0"/>
              <a:t>Evaluasi apakah user melihat nilai jangka panjang dari layanan yang sudah diberikan</a:t>
            </a: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endParaRPr lang="en-US" altLang="de-DE" sz="1500" dirty="0"/>
          </a:p>
          <a:p>
            <a:pPr indent="0">
              <a:buFont typeface="Arial" panose="020B0604020202020204" pitchFamily="34" charset="0"/>
              <a:buNone/>
            </a:pPr>
            <a:endParaRPr lang="en-US" altLang="de-DE" sz="15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0212" r="19786"/>
          <a:stretch>
            <a:fillRect/>
          </a:stretch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/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/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/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4596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2572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73550" y="817047"/>
            <a:ext cx="2260600" cy="101473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de-DE" sz="6000" dirty="0">
                <a:solidFill>
                  <a:schemeClr val="bg1"/>
                </a:solidFill>
              </a:rPr>
              <a:t>8</a:t>
            </a:r>
            <a:r>
              <a:rPr lang="de-DE" altLang="de-DE" sz="6000" dirty="0">
                <a:solidFill>
                  <a:schemeClr val="bg1"/>
                </a:solidFill>
              </a:rPr>
              <a:t>7</a:t>
            </a:r>
            <a:r>
              <a:rPr lang="en-US" altLang="de-DE" sz="6000" dirty="0">
                <a:solidFill>
                  <a:schemeClr val="bg1"/>
                </a:solidFill>
              </a:rPr>
              <a:t>,</a:t>
            </a:r>
            <a:r>
              <a:rPr lang="de-DE" altLang="de-DE" sz="6000" dirty="0">
                <a:solidFill>
                  <a:schemeClr val="bg1"/>
                </a:solidFill>
              </a:rPr>
              <a:t>5%</a:t>
            </a:r>
            <a:endParaRPr lang="de-DE" altLang="de-DE" sz="6000" dirty="0">
              <a:solidFill>
                <a:schemeClr val="bg1"/>
              </a:solidFill>
            </a:endParaRPr>
          </a:p>
        </p:txBody>
      </p:sp>
      <p:pic>
        <p:nvPicPr>
          <p:cNvPr id="22" name="Picture 21" descr="C:\Users\DES-IMA\Documents\Picture1.pngPicture1"/>
          <p:cNvPicPr>
            <a:picLocks noChangeAspect="1"/>
          </p:cNvPicPr>
          <p:nvPr/>
        </p:nvPicPr>
        <p:blipFill rotWithShape="1">
          <a:blip r:embed="rId5"/>
          <a:srcRect l="1214" r="1214"/>
          <a:stretch>
            <a:fillRect/>
          </a:stretch>
        </p:blipFill>
        <p:spPr>
          <a:xfrm>
            <a:off x="558207" y="1635541"/>
            <a:ext cx="4476626" cy="4587460"/>
          </a:xfrm>
          <a:prstGeom prst="ellipse">
            <a:avLst/>
          </a:prstGeom>
          <a:ln>
            <a:solidFill>
              <a:schemeClr val="bg2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92481" y="501669"/>
            <a:ext cx="3892550" cy="101473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PROGRAM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" name="Rectangle 1"/>
          <p:cNvSpPr/>
          <p:nvPr/>
        </p:nvSpPr>
        <p:spPr>
          <a:xfrm>
            <a:off x="5500914" y="1412341"/>
            <a:ext cx="6691086" cy="4033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/>
          <p:cNvSpPr txBox="1"/>
          <p:nvPr/>
        </p:nvSpPr>
        <p:spPr>
          <a:xfrm>
            <a:off x="5847079" y="2954020"/>
            <a:ext cx="5884845" cy="55372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sz="3600" dirty="0">
                <a:latin typeface="+mj-lt"/>
              </a:rPr>
              <a:t>TIERING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7372" y="3525373"/>
            <a:ext cx="2087880" cy="368935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User Desaccess</a:t>
            </a:r>
            <a:endParaRPr lang="en-US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39570" y="1835150"/>
            <a:ext cx="3781425" cy="345948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23000" b="1" kern="0" dirty="0">
                <a:ln w="15875"/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ea"/>
                <a:cs typeface="+mj-ea"/>
              </a:rPr>
              <a:t>02</a:t>
            </a:r>
            <a:endParaRPr lang="en-US" sz="23000" b="1" kern="0" dirty="0">
              <a:ln w="15875"/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j-ea"/>
              <a:cs typeface="+mj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10160" imgH="10160" progId="TCLayout.ActiveDocument.1">
                  <p:embed/>
                </p:oleObj>
              </mc:Choice>
              <mc:Fallback>
                <p:oleObj name="think-cell Slide" r:id="rId2" imgW="10160" imgH="101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C:\Users\DES-IMA\Downloads\Premium Vector _ Cheerful business woman standing behind a wall while peeking with curiosity concept illustration.jpegPremium Vector _ Cheerful business woman standing behind a wall while peeking with curiosity concept illustration"/>
          <p:cNvPicPr>
            <a:picLocks noChangeAspect="1"/>
          </p:cNvPicPr>
          <p:nvPr/>
        </p:nvPicPr>
        <p:blipFill rotWithShape="1">
          <a:blip r:embed="rId4"/>
          <a:srcRect t="2238" r="16682" b="12207"/>
          <a:stretch>
            <a:fillRect/>
          </a:stretch>
        </p:blipFill>
        <p:spPr>
          <a:xfrm>
            <a:off x="-7620" y="13335"/>
            <a:ext cx="6444615" cy="6844665"/>
          </a:xfrm>
          <a:prstGeom prst="rect">
            <a:avLst/>
          </a:prstGeom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591935" y="1649730"/>
            <a:ext cx="5106035" cy="150812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1400" kern="0" dirty="0" smtClean="0"/>
              <a:t>Sumber data berasal dari :</a:t>
            </a:r>
            <a:endParaRPr lang="en-US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sz="1400" kern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kern="0" dirty="0" smtClean="0"/>
              <a:t>Data pada menu “Layanan Aktif User Desaccess” E-Office</a:t>
            </a:r>
            <a:endParaRPr lang="en-US" sz="1400" kern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kern="0" dirty="0" smtClean="0"/>
              <a:t>Data pada menu “Pelanggan Aktif User Desaccess” E-Office</a:t>
            </a:r>
            <a:endParaRPr lang="en-US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sz="1400" kern="0" dirty="0" smtClean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1400" kern="0" dirty="0" smtClean="0"/>
              <a:t>Database User Desaccess beserta Tiering user dapat di cek pada </a:t>
            </a:r>
            <a:r>
              <a:rPr lang="en-US" sz="1400" i="1" kern="0" dirty="0" smtClean="0">
                <a:solidFill>
                  <a:schemeClr val="accent6">
                    <a:lumMod val="75000"/>
                  </a:schemeClr>
                </a:solidFill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1D2D58"/>
                      <wpsdc:folHlinkClr xmlns:wpsdc="http://www.wps.cn/officeDocument/2017/drawingmlCustomData" val="1D2D58"/>
                      <wpsdc:hlinkUnderline xmlns:wpsdc="http://www.wps.cn/officeDocument/2017/drawingmlCustomData" val="1"/>
                    </a:ext>
                  </a:extLst>
                </a:hlinkClick>
              </a:rPr>
              <a:t>drive berikut</a:t>
            </a:r>
            <a:r>
              <a:rPr lang="en-US" sz="1400" kern="0" dirty="0" smtClean="0">
                <a:solidFill>
                  <a:schemeClr val="accent6">
                    <a:lumMod val="75000"/>
                  </a:schemeClr>
                </a:solidFill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1D2D58"/>
                      <wpsdc:folHlinkClr xmlns:wpsdc="http://www.wps.cn/officeDocument/2017/drawingmlCustomData" val="1D2D58"/>
                      <wpsdc:hlinkUnderline xmlns:wpsdc="http://www.wps.cn/officeDocument/2017/drawingmlCustomData" val="1"/>
                    </a:ext>
                  </a:extLst>
                </a:hlinkClick>
              </a:rPr>
              <a:t>.</a:t>
            </a:r>
            <a:r>
              <a:rPr lang="en-US" sz="1400" kern="0" dirty="0" smtClean="0"/>
              <a:t> </a:t>
            </a:r>
            <a:endParaRPr lang="en-US" sz="1400" kern="0" dirty="0" smtClean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ARTICULATE_SLIDE_THUMBNAIL_REFRESH" val="1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ARTICULATE_SLIDE_THUMBNAIL_REFRESH" val="1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ARTICULATE_SLIDE_THUMBNAIL_REFRESH" val="1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ARTICULATE_SLIDE_THUMBNAIL_REFRESH" val="1"/>
</p:tagLst>
</file>

<file path=ppt/tags/tag18.xml><?xml version="1.0" encoding="utf-8"?>
<p:tagLst xmlns:p="http://schemas.openxmlformats.org/presentationml/2006/main">
  <p:tag name="THINKCELLSHAPEDONOTDELETE" val="thinkcellActiveDocDoNotDelete"/>
</p:tagLst>
</file>

<file path=ppt/tags/tag19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THINKCELLSHAPEDONOTDELETE" val="tVxWafMjsWiZAvtFQNKyrAw"/>
</p:tagLst>
</file>

<file path=ppt/tags/tag20.xml><?xml version="1.0" encoding="utf-8"?>
<p:tagLst xmlns:p="http://schemas.openxmlformats.org/presentationml/2006/main">
  <p:tag name="THINKCELLSHAPEDONOTDELETE" val="thinkcellActiveDocDoNotDelete"/>
</p:tagLst>
</file>

<file path=ppt/tags/tag21.xml><?xml version="1.0" encoding="utf-8"?>
<p:tagLst xmlns:p="http://schemas.openxmlformats.org/presentationml/2006/main">
  <p:tag name="ARTICULATE_SLIDE_THUMBNAIL_REFRESH" val="1"/>
</p:tagLst>
</file>

<file path=ppt/tags/tag22.xml><?xml version="1.0" encoding="utf-8"?>
<p:tagLst xmlns:p="http://schemas.openxmlformats.org/presentationml/2006/main">
  <p:tag name="THINKCELLSHAPEDONOTDELETE" val="thinkcellActiveDocDoNotDelete"/>
</p:tagLst>
</file>

<file path=ppt/tags/tag23.xml><?xml version="1.0" encoding="utf-8"?>
<p:tagLst xmlns:p="http://schemas.openxmlformats.org/presentationml/2006/main">
  <p:tag name="ARTICULATE_SLIDE_THUMBNAIL_REFRESH" val="1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ARTICULATE_SLIDE_THUMBNAIL_REFRESH" val="1"/>
</p:tagLst>
</file>

<file path=ppt/tags/tag26.xml><?xml version="1.0" encoding="utf-8"?>
<p:tagLst xmlns:p="http://schemas.openxmlformats.org/presentationml/2006/main">
  <p:tag name="THINKCELLSHAPEDONOTDELETE" val="thinkcellActiveDocDoNotDelete"/>
</p:tagLst>
</file>

<file path=ppt/tags/tag27.xml><?xml version="1.0" encoding="utf-8"?>
<p:tagLst xmlns:p="http://schemas.openxmlformats.org/presentationml/2006/main">
  <p:tag name="ARTICULATE_SLIDE_THUMBNAIL_REFRESH" val="1"/>
</p:tagLst>
</file>

<file path=ppt/tags/tag28.xml><?xml version="1.0" encoding="utf-8"?>
<p:tagLst xmlns:p="http://schemas.openxmlformats.org/presentationml/2006/main">
  <p:tag name="THINKCELLSHAPEDONOTDELETE" val="thinkcellActiveDocDoNotDelete"/>
</p:tagLst>
</file>

<file path=ppt/tags/tag29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30.xml><?xml version="1.0" encoding="utf-8"?>
<p:tagLst xmlns:p="http://schemas.openxmlformats.org/presentationml/2006/main">
  <p:tag name="THINKCELLSHAPEDONOTDELETE" val="thinkcellActiveDocDoNotDelete"/>
</p:tagLst>
</file>

<file path=ppt/tags/tag31.xml><?xml version="1.0" encoding="utf-8"?>
<p:tagLst xmlns:p="http://schemas.openxmlformats.org/presentationml/2006/main">
  <p:tag name="ARTICULATE_SLIDE_THUMBNAIL_REFRESH" val="1"/>
</p:tagLst>
</file>

<file path=ppt/tags/tag32.xml><?xml version="1.0" encoding="utf-8"?>
<p:tagLst xmlns:p="http://schemas.openxmlformats.org/presentationml/2006/main">
  <p:tag name="THINKCELLSHAPEDONOTDELETE" val="thinkcellActiveDocDoNotDelete"/>
</p:tagLst>
</file>

<file path=ppt/tags/tag33.xml><?xml version="1.0" encoding="utf-8"?>
<p:tagLst xmlns:p="http://schemas.openxmlformats.org/presentationml/2006/main">
  <p:tag name="ARTICULATE_SLIDE_THUMBNAIL_REFRESH" val="1"/>
</p:tagLst>
</file>

<file path=ppt/tags/tag34.xml><?xml version="1.0" encoding="utf-8"?>
<p:tagLst xmlns:p="http://schemas.openxmlformats.org/presentationml/2006/main">
  <p:tag name="THINKCELLSHAPEDONOTDELETE" val="thinkcellActiveDocDoNotDelete"/>
</p:tagLst>
</file>

<file path=ppt/tags/tag35.xml><?xml version="1.0" encoding="utf-8"?>
<p:tagLst xmlns:p="http://schemas.openxmlformats.org/presentationml/2006/main">
  <p:tag name="ARTICULATE_SLIDE_THUMBNAIL_REFRESH" val="1"/>
</p:tagLst>
</file>

<file path=ppt/tags/tag36.xml><?xml version="1.0" encoding="utf-8"?>
<p:tagLst xmlns:p="http://schemas.openxmlformats.org/presentationml/2006/main">
  <p:tag name="THINKCELLSHAPEDONOTDELETE" val="thinkcellActiveDocDoNotDelete"/>
</p:tagLst>
</file>

<file path=ppt/tags/tag37.xml><?xml version="1.0" encoding="utf-8"?>
<p:tagLst xmlns:p="http://schemas.openxmlformats.org/presentationml/2006/main">
  <p:tag name="ARTICULATE_SLIDE_THUMBNAIL_REFRESH" val="1"/>
</p:tagLst>
</file>

<file path=ppt/tags/tag38.xml><?xml version="1.0" encoding="utf-8"?>
<p:tagLst xmlns:p="http://schemas.openxmlformats.org/presentationml/2006/main">
  <p:tag name="THINKCELLSHAPEDONOTDELETE" val="thinkcellActiveDocDoNotDelete"/>
</p:tagLst>
</file>

<file path=ppt/tags/tag39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40.xml><?xml version="1.0" encoding="utf-8"?>
<p:tagLst xmlns:p="http://schemas.openxmlformats.org/presentationml/2006/main">
  <p:tag name="ARTICULATE_SLIDE_THUMBNAIL_REFRESH" val="1"/>
</p:tagLst>
</file>

<file path=ppt/tags/tag41.xml><?xml version="1.0" encoding="utf-8"?>
<p:tagLst xmlns:p="http://schemas.openxmlformats.org/presentationml/2006/main">
  <p:tag name="ARTICULATE_PROJECT_OPEN" val="0"/>
  <p:tag name="ARTICULATE_DESIGN_ID_LEVEL UP! POWERPOINT" val="nCGhHneJ"/>
  <p:tag name="ARTICULATE_SLIDE_THUMBNAIL_REFRESH" val="1"/>
  <p:tag name="ARTICULATE_SLIDE_COUNT" val="22"/>
  <p:tag name="THINKCELLUNDODONOTDELETE" val="0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ARTICULATE_SLIDE_THUMBNAIL_REFRESH" val="1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evel up! PowerPoint">
  <a:themeElements>
    <a:clrScheme name="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FFFFFF"/>
      </a:hlink>
      <a:folHlink>
        <a:srgbClr val="FFFFF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custClr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custClr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custClr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YouTube Template</Template>
  <TotalTime>0</TotalTime>
  <Words>3747</Words>
  <Application>WPS Presentation</Application>
  <PresentationFormat>Widescreen</PresentationFormat>
  <Paragraphs>271</Paragraphs>
  <Slides>20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20</vt:i4>
      </vt:variant>
    </vt:vector>
  </HeadingPairs>
  <TitlesOfParts>
    <vt:vector size="47" baseType="lpstr">
      <vt:lpstr>Arial</vt:lpstr>
      <vt:lpstr>SimSun</vt:lpstr>
      <vt:lpstr>Wingdings</vt:lpstr>
      <vt:lpstr>Segoe UI Black</vt:lpstr>
      <vt:lpstr>Dubai Medium</vt:lpstr>
      <vt:lpstr>Segoe UI Semibold</vt:lpstr>
      <vt:lpstr>Microsoft YaHei</vt:lpstr>
      <vt:lpstr>Arial Unicode MS</vt:lpstr>
      <vt:lpstr>Level up! PowerPoint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Sandach, Martyna</dc:creator>
  <cp:lastModifiedBy>Rizka Aulia</cp:lastModifiedBy>
  <cp:revision>602</cp:revision>
  <dcterms:created xsi:type="dcterms:W3CDTF">2018-05-09T07:34:00Z</dcterms:created>
  <dcterms:modified xsi:type="dcterms:W3CDTF">2025-01-19T02:43:21Z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msoLanguageIDEnglishUS</vt:lpwstr>
  </property>
  <property fmtid="{D5CDD505-2E9C-101B-9397-08002B2CF9AE}" pid="3" name="ArticulateGUID">
    <vt:lpwstr>BF279434-19CC-4F2C-940F-B1DCEF3AD2ED</vt:lpwstr>
  </property>
  <property fmtid="{D5CDD505-2E9C-101B-9397-08002B2CF9AE}" pid="4" name="ArticulatePath">
    <vt:lpwstr>Create carousel effect with Morph - Template</vt:lpwstr>
  </property>
  <property fmtid="{D5CDD505-2E9C-101B-9397-08002B2CF9AE}" pid="5" name="ICV">
    <vt:lpwstr>3B310109FEF44D9F8EE69904BFAF227C_13</vt:lpwstr>
  </property>
  <property fmtid="{D5CDD505-2E9C-101B-9397-08002B2CF9AE}" pid="6" name="KSOProductBuildVer">
    <vt:lpwstr>2057-12.2.0.19821</vt:lpwstr>
  </property>
</Properties>
</file>