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C44"/>
    <a:srgbClr val="5B9BD5"/>
    <a:srgbClr val="438FA1"/>
    <a:srgbClr val="86C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0"/>
    <p:restoredTop sz="94586"/>
  </p:normalViewPr>
  <p:slideViewPr>
    <p:cSldViewPr snapToGrid="0" snapToObjects="1">
      <p:cViewPr>
        <p:scale>
          <a:sx n="90" d="100"/>
          <a:sy n="90" d="100"/>
        </p:scale>
        <p:origin x="174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B57-431E-274B-A0AA-E5A1012118D8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AAA2-AA0F-6249-BAE7-880FDE7AF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1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B57-431E-274B-A0AA-E5A1012118D8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AAA2-AA0F-6249-BAE7-880FDE7AF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2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B57-431E-274B-A0AA-E5A1012118D8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AAA2-AA0F-6249-BAE7-880FDE7AF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8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B57-431E-274B-A0AA-E5A1012118D8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AAA2-AA0F-6249-BAE7-880FDE7AF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97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B57-431E-274B-A0AA-E5A1012118D8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AAA2-AA0F-6249-BAE7-880FDE7AF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49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B57-431E-274B-A0AA-E5A1012118D8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AAA2-AA0F-6249-BAE7-880FDE7AF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51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B57-431E-274B-A0AA-E5A1012118D8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AAA2-AA0F-6249-BAE7-880FDE7AF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13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B57-431E-274B-A0AA-E5A1012118D8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AAA2-AA0F-6249-BAE7-880FDE7AF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40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B57-431E-274B-A0AA-E5A1012118D8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AAA2-AA0F-6249-BAE7-880FDE7AF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20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B57-431E-274B-A0AA-E5A1012118D8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AAA2-AA0F-6249-BAE7-880FDE7AF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17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B57-431E-274B-A0AA-E5A1012118D8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AAA2-AA0F-6249-BAE7-880FDE7AF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26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BFB57-431E-274B-A0AA-E5A1012118D8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9AAA2-AA0F-6249-BAE7-880FDE7AF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23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Connecteur droit 159"/>
          <p:cNvCxnSpPr/>
          <p:nvPr/>
        </p:nvCxnSpPr>
        <p:spPr>
          <a:xfrm>
            <a:off x="435042" y="8167453"/>
            <a:ext cx="0" cy="1658481"/>
          </a:xfrm>
          <a:prstGeom prst="line">
            <a:avLst/>
          </a:prstGeom>
          <a:ln w="28575">
            <a:solidFill>
              <a:srgbClr val="EF4C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>
            <a:cxnSpLocks/>
          </p:cNvCxnSpPr>
          <p:nvPr/>
        </p:nvCxnSpPr>
        <p:spPr>
          <a:xfrm>
            <a:off x="419993" y="3763579"/>
            <a:ext cx="4069" cy="3761253"/>
          </a:xfrm>
          <a:prstGeom prst="line">
            <a:avLst/>
          </a:prstGeom>
          <a:ln w="28575">
            <a:solidFill>
              <a:srgbClr val="EF4C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544185" y="372792"/>
            <a:ext cx="368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latin typeface="Avenir Book" charset="0"/>
                <a:ea typeface="Avenir Book" charset="0"/>
                <a:cs typeface="Avenir Book" charset="0"/>
              </a:rPr>
              <a:t>BAPTISTE FOURRIER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506736" y="869344"/>
            <a:ext cx="435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Manageur des systèmes d’information et d’infrastructure</a:t>
            </a:r>
          </a:p>
        </p:txBody>
      </p:sp>
      <p:graphicFrame>
        <p:nvGraphicFramePr>
          <p:cNvPr id="13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757746"/>
              </p:ext>
            </p:extLst>
          </p:nvPr>
        </p:nvGraphicFramePr>
        <p:xfrm>
          <a:off x="223337" y="2272223"/>
          <a:ext cx="3694952" cy="1259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4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6119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Times" charset="0"/>
                          <a:cs typeface="Times" charset="0"/>
                        </a:rPr>
                        <a:t>Je recherche une alternance pour effectuer mon bac +5 : Titre de Manageur des Systèmes d’Information et d’Infrastructure Option Systèmes d’Information à l’ENI dans le but de devenir chef de projet.</a:t>
                      </a:r>
                    </a:p>
                    <a:p>
                      <a:pPr marL="0" algn="l" defTabSz="685800" rtl="0" eaLnBrk="1" latinLnBrk="0" hangingPunct="1"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Times" charset="0"/>
                          <a:cs typeface="Times" charset="0"/>
                        </a:rPr>
                        <a:t>Etant une personne motivée et travailleuse, je m’intègre rapidement aux équipes afin de donner le meilleur de moi-même.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223390" y="1920606"/>
            <a:ext cx="19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Avenir Book" charset="0"/>
                <a:ea typeface="Avenir Book" charset="0"/>
                <a:cs typeface="Avenir Book" charset="0"/>
              </a:rPr>
              <a:t>A PROPOS DE MOI</a:t>
            </a:r>
          </a:p>
        </p:txBody>
      </p:sp>
      <p:graphicFrame>
        <p:nvGraphicFramePr>
          <p:cNvPr id="15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94994"/>
              </p:ext>
            </p:extLst>
          </p:nvPr>
        </p:nvGraphicFramePr>
        <p:xfrm>
          <a:off x="586251" y="3791838"/>
          <a:ext cx="3225056" cy="4132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5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7389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2017-2019  </a:t>
                      </a:r>
                      <a:r>
                        <a:rPr lang="fr-FR" sz="1100" b="1" i="0" dirty="0">
                          <a:solidFill>
                            <a:srgbClr val="EF4C44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BIOCOOP SA</a:t>
                      </a:r>
                      <a:r>
                        <a:rPr lang="fr-FR" sz="1100" b="0" i="0" baseline="0" dirty="0">
                          <a:solidFill>
                            <a:srgbClr val="5797B8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 </a:t>
                      </a: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Concepteur-Développeur</a:t>
                      </a:r>
                      <a:endParaRPr lang="fr-FR" sz="1100" b="1" i="0" dirty="0">
                        <a:solidFill>
                          <a:schemeClr val="tx1"/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  <a:p>
                      <a:pPr defTabSz="685800">
                        <a:lnSpc>
                          <a:spcPct val="100000"/>
                        </a:lnSpc>
                        <a:defRPr/>
                      </a:pPr>
                      <a: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Times" charset="0"/>
                          <a:cs typeface="Times" charset="0"/>
                        </a:rPr>
                        <a:t>Alternance pour un bac +4 : Titre de Concepteur-Développeur.</a:t>
                      </a:r>
                    </a:p>
                    <a:p>
                      <a:pPr defTabSz="685800">
                        <a:lnSpc>
                          <a:spcPct val="100000"/>
                        </a:lnSpc>
                        <a:defRPr/>
                      </a:pPr>
                      <a: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Times" charset="0"/>
                          <a:cs typeface="Times" charset="0"/>
                        </a:rPr>
                        <a:t>Développement et maintenance d’applications web  ainsi que différent outils de la DSI</a:t>
                      </a:r>
                    </a:p>
                    <a:p>
                      <a:pPr defTabSz="685800">
                        <a:lnSpc>
                          <a:spcPct val="100000"/>
                        </a:lnSpc>
                        <a:defRPr/>
                      </a:pPr>
                      <a:endParaRPr kumimoji="0" lang="fr-FR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venir Book" charset="0"/>
                        <a:ea typeface="Times" charset="0"/>
                        <a:cs typeface="Times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2016-2017  </a:t>
                      </a:r>
                      <a:r>
                        <a:rPr lang="fr-FR" sz="1100" b="1" i="0" dirty="0">
                          <a:solidFill>
                            <a:srgbClr val="EF4C44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Transport GEANT</a:t>
                      </a:r>
                      <a:r>
                        <a:rPr lang="fr-FR" sz="1100" b="0" i="0" baseline="0" dirty="0">
                          <a:solidFill>
                            <a:srgbClr val="EF4C44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 </a:t>
                      </a:r>
                      <a:r>
                        <a:rPr lang="fr-FR" sz="1100" b="1" i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Livreur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Times" charset="0"/>
                          <a:cs typeface="Times" charset="0"/>
                        </a:rPr>
                        <a:t>Transport et livraison de produits pharmaceutiques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Times" charset="0"/>
                          <a:cs typeface="Times" charset="0"/>
                        </a:rPr>
                        <a:t>Contrat Etudiant – uniquement les week-ends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endParaRPr kumimoji="0" lang="fr-FR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venir Book" charset="0"/>
                        <a:ea typeface="Times" charset="0"/>
                        <a:cs typeface="Times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2017  </a:t>
                      </a:r>
                      <a:r>
                        <a:rPr lang="fr-FR" sz="1100" b="1" i="0" dirty="0">
                          <a:solidFill>
                            <a:srgbClr val="EF4C44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EFFOR</a:t>
                      </a:r>
                      <a:r>
                        <a:rPr lang="fr-FR" sz="1100" b="0" i="0" baseline="0" dirty="0">
                          <a:solidFill>
                            <a:srgbClr val="5797B8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 </a:t>
                      </a:r>
                      <a:r>
                        <a:rPr lang="fr-FR" sz="1100" b="1" i="0" kern="1200" dirty="0">
                          <a:solidFill>
                            <a:srgbClr val="EF4C44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PROPRETE</a:t>
                      </a:r>
                      <a:r>
                        <a:rPr lang="fr-FR" sz="1100" b="0" i="0" baseline="0" dirty="0">
                          <a:solidFill>
                            <a:srgbClr val="5797B8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 </a:t>
                      </a: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Agent d’entretien</a:t>
                      </a:r>
                      <a:endParaRPr lang="fr-FR" sz="1100" b="1" i="0" dirty="0">
                        <a:solidFill>
                          <a:schemeClr val="tx1"/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Times" charset="0"/>
                          <a:cs typeface="Times" charset="0"/>
                        </a:rPr>
                        <a:t>Agent d’entretien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Times" charset="0"/>
                          <a:cs typeface="Times" charset="0"/>
                        </a:rPr>
                        <a:t>Contrat Saisonnier – Juillet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endParaRPr kumimoji="0" lang="fr-FR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2016-2017  </a:t>
                      </a:r>
                      <a:r>
                        <a:rPr lang="fr-FR" sz="1100" b="1" i="0" dirty="0">
                          <a:solidFill>
                            <a:srgbClr val="EF4C44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ESSILOR</a:t>
                      </a:r>
                      <a:r>
                        <a:rPr lang="fr-FR" sz="1100" b="0" i="0" baseline="0" dirty="0">
                          <a:solidFill>
                            <a:srgbClr val="5797B8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 </a:t>
                      </a: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Agent de fabrication</a:t>
                      </a:r>
                      <a:endParaRPr lang="fr-FR" sz="1100" b="1" i="0" dirty="0">
                        <a:solidFill>
                          <a:schemeClr val="tx1"/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Times" charset="0"/>
                          <a:cs typeface="Times" charset="0"/>
                        </a:rPr>
                        <a:t>Agent de fabrication et de contrôle de verres de lunettes Contrat Etudiant – pendant les vacances scolaires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endParaRPr kumimoji="0" lang="fr-FR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venir Book" charset="0"/>
                        <a:ea typeface="Times" charset="0"/>
                        <a:cs typeface="Times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1" i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2015 </a:t>
                      </a:r>
                      <a:r>
                        <a:rPr lang="fr-FR" sz="1100" b="1" i="0" kern="1200" dirty="0">
                          <a:solidFill>
                            <a:srgbClr val="EF4C44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POLE SANTE SARTHE ET LOIR </a:t>
                      </a: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Plongeur</a:t>
                      </a:r>
                      <a:endParaRPr lang="fr-FR" sz="1100" b="1" i="0" dirty="0">
                        <a:solidFill>
                          <a:schemeClr val="tx1"/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Avenir Book" charset="0"/>
                          <a:cs typeface="Avenir Book" charset="0"/>
                        </a:rPr>
                        <a:t>Contrat Saisonnier - Juillet – Août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endParaRPr kumimoji="0" lang="fr-FR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1" i="0" kern="120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2013-2015</a:t>
                      </a:r>
                      <a: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Avenir Book" charset="0"/>
                          <a:cs typeface="Avenir Book" charset="0"/>
                        </a:rPr>
                        <a:t> </a:t>
                      </a:r>
                      <a:r>
                        <a:rPr lang="fr-FR" sz="1100" b="1" i="0" kern="1200" dirty="0">
                          <a:solidFill>
                            <a:srgbClr val="EF4C44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OUEST FRANCE </a:t>
                      </a:r>
                      <a:r>
                        <a:rPr lang="fr-FR" sz="1100" b="1" i="0" kern="1200" baseline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Livreur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Times" charset="0"/>
                          <a:cs typeface="Times" charset="0"/>
                        </a:rPr>
                        <a:t>Livreur de journaux et manutentionnaire chez Ouest-France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Times" charset="0"/>
                          <a:cs typeface="Times" charset="0"/>
                        </a:rPr>
                        <a:t>Contrat Saisonnier pendant Juillet – Août</a:t>
                      </a:r>
                      <a:endParaRPr kumimoji="0" lang="fr-FR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ZoneTexte 15"/>
          <p:cNvSpPr txBox="1"/>
          <p:nvPr/>
        </p:nvSpPr>
        <p:spPr>
          <a:xfrm>
            <a:off x="248672" y="3416560"/>
            <a:ext cx="3554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Avenir Book" charset="0"/>
                <a:ea typeface="Avenir Book" charset="0"/>
                <a:cs typeface="Avenir Book" charset="0"/>
              </a:rPr>
              <a:t>EXPERIENCES PROFESSIONNELLES</a:t>
            </a:r>
          </a:p>
        </p:txBody>
      </p:sp>
      <p:graphicFrame>
        <p:nvGraphicFramePr>
          <p:cNvPr id="18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346484"/>
              </p:ext>
            </p:extLst>
          </p:nvPr>
        </p:nvGraphicFramePr>
        <p:xfrm>
          <a:off x="631267" y="8157538"/>
          <a:ext cx="3372822" cy="1608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2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275">
                <a:tc>
                  <a:txBody>
                    <a:bodyPr/>
                    <a:lstStyle/>
                    <a:p>
                      <a:pPr marL="0" indent="0">
                        <a:lnSpc>
                          <a:spcPct val="125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2017-2019  </a:t>
                      </a:r>
                      <a:r>
                        <a:rPr lang="fr-FR" sz="1100" b="1" i="0" dirty="0">
                          <a:solidFill>
                            <a:srgbClr val="EF4C44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ENI</a:t>
                      </a:r>
                      <a:r>
                        <a:rPr lang="fr-FR" sz="1100" b="0" i="0" baseline="0" dirty="0">
                          <a:solidFill>
                            <a:srgbClr val="EF4C44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 - </a:t>
                      </a:r>
                      <a:r>
                        <a:rPr lang="fr-FR" sz="1100" b="1" i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Titre de Concepteur-Développeur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Times" charset="0"/>
                          <a:cs typeface="Times" charset="0"/>
                        </a:rPr>
                        <a:t>Rennes (35) – En Alternance </a:t>
                      </a:r>
                      <a:endParaRPr kumimoji="0" lang="fr-FR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venir Book" charset="0"/>
                        <a:ea typeface="Avenir Book" charset="0"/>
                        <a:cs typeface="Times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110">
                <a:tc>
                  <a:txBody>
                    <a:bodyPr/>
                    <a:lstStyle/>
                    <a:p>
                      <a:pPr marL="0" indent="0">
                        <a:lnSpc>
                          <a:spcPct val="125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2015-2018  </a:t>
                      </a:r>
                      <a:r>
                        <a:rPr lang="fr-FR" sz="1100" b="1" i="0" dirty="0">
                          <a:solidFill>
                            <a:srgbClr val="EF4C44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JOLIVERIE</a:t>
                      </a:r>
                      <a:r>
                        <a:rPr lang="fr-FR" sz="1100" b="0" i="0" baseline="0" dirty="0">
                          <a:solidFill>
                            <a:srgbClr val="EF4C44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 - </a:t>
                      </a:r>
                      <a:r>
                        <a:rPr lang="fr-FR" sz="1100" b="1" dirty="0">
                          <a:ea typeface="Times" charset="0"/>
                          <a:cs typeface="Times" charset="0"/>
                        </a:rPr>
                        <a:t>: BTS Service Informatique aux Organisation Option SLAM</a:t>
                      </a:r>
                      <a:endParaRPr lang="fr-FR" sz="1100" b="1" i="0" dirty="0">
                        <a:solidFill>
                          <a:schemeClr val="tx1"/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Times" charset="0"/>
                          <a:cs typeface="Times" charset="0"/>
                        </a:rPr>
                        <a:t>Nantes (44)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venir Book" charset="0"/>
                        <a:ea typeface="Avenir Book" charset="0"/>
                        <a:cs typeface="Times" charset="0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kern="120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Times" charset="0"/>
                        </a:rPr>
                        <a:t>2013-2015</a:t>
                      </a:r>
                      <a: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Avenir Book" charset="0"/>
                          <a:cs typeface="Times" charset="0"/>
                        </a:rPr>
                        <a:t> </a:t>
                      </a:r>
                      <a:r>
                        <a:rPr lang="fr-FR" sz="1100" b="1" i="0" kern="1200" dirty="0">
                          <a:solidFill>
                            <a:srgbClr val="EF4C44"/>
                          </a:solidFill>
                          <a:latin typeface="Avenir Book" charset="0"/>
                          <a:ea typeface="Avenir Book" charset="0"/>
                          <a:cs typeface="Times" charset="0"/>
                        </a:rPr>
                        <a:t>NOTRE-DAME</a:t>
                      </a:r>
                      <a: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Avenir Book" charset="0"/>
                          <a:cs typeface="Times" charset="0"/>
                        </a:rPr>
                        <a:t> </a:t>
                      </a:r>
                      <a:r>
                        <a:rPr lang="fr-FR" sz="1050" b="1" dirty="0">
                          <a:ea typeface="Times" charset="0"/>
                          <a:cs typeface="Times" charset="0"/>
                        </a:rPr>
                        <a:t>Baccalauréat Scientifique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venir Book" charset="0"/>
                          <a:ea typeface="Times" charset="0"/>
                          <a:cs typeface="Times" charset="0"/>
                        </a:rPr>
                        <a:t>La Flèche (72)</a:t>
                      </a:r>
                      <a:endParaRPr kumimoji="0" lang="fr-FR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venir Book" charset="0"/>
                        <a:ea typeface="Avenir Book" charset="0"/>
                        <a:cs typeface="Times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ZoneTexte 18"/>
          <p:cNvSpPr txBox="1"/>
          <p:nvPr/>
        </p:nvSpPr>
        <p:spPr>
          <a:xfrm>
            <a:off x="248440" y="7846669"/>
            <a:ext cx="1405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Avenir Book" charset="0"/>
                <a:ea typeface="Avenir Book" charset="0"/>
                <a:cs typeface="Avenir Book" charset="0"/>
              </a:rPr>
              <a:t>FORMATION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3884463" y="2321904"/>
            <a:ext cx="2580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venir Book" charset="0"/>
                <a:ea typeface="Avenir Book" charset="0"/>
                <a:cs typeface="Avenir Book" charset="0"/>
              </a:rPr>
              <a:t>COMPETENCES INFORMATIQUES</a:t>
            </a:r>
          </a:p>
        </p:txBody>
      </p:sp>
      <p:graphicFrame>
        <p:nvGraphicFramePr>
          <p:cNvPr id="66" name="Tableau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70785"/>
              </p:ext>
            </p:extLst>
          </p:nvPr>
        </p:nvGraphicFramePr>
        <p:xfrm>
          <a:off x="3927780" y="3142132"/>
          <a:ext cx="2342391" cy="1048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235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 (Symfony)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235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HTML/CSS</a:t>
                      </a:r>
                    </a:p>
                  </a:txBody>
                  <a:tcPr anchor="ctr">
                    <a:lnT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235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235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</a:t>
                      </a:r>
                      <a:r>
                        <a:rPr lang="fr-F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796405"/>
                  </a:ext>
                </a:extLst>
              </a:tr>
            </a:tbl>
          </a:graphicData>
        </a:graphic>
      </p:graphicFrame>
      <p:sp>
        <p:nvSpPr>
          <p:cNvPr id="67" name="ZoneTexte 66"/>
          <p:cNvSpPr txBox="1"/>
          <p:nvPr/>
        </p:nvSpPr>
        <p:spPr>
          <a:xfrm>
            <a:off x="3926095" y="2704196"/>
            <a:ext cx="2412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venir Book" charset="0"/>
                <a:ea typeface="Avenir Book" charset="0"/>
                <a:cs typeface="Avenir Book" charset="0"/>
              </a:rPr>
              <a:t>Développement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3923883" y="7888364"/>
            <a:ext cx="17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venir Book" charset="0"/>
                <a:ea typeface="Avenir Book" charset="0"/>
                <a:cs typeface="Avenir Book" charset="0"/>
              </a:rPr>
              <a:t>AUTRE COMPETENCE</a:t>
            </a:r>
          </a:p>
        </p:txBody>
      </p:sp>
      <p:graphicFrame>
        <p:nvGraphicFramePr>
          <p:cNvPr id="70" name="Tableau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01896"/>
              </p:ext>
            </p:extLst>
          </p:nvPr>
        </p:nvGraphicFramePr>
        <p:xfrm>
          <a:off x="3926095" y="8292730"/>
          <a:ext cx="2319199" cy="92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318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Anglais</a:t>
                      </a:r>
                    </a:p>
                    <a:p>
                      <a:pPr algn="l"/>
                      <a:endParaRPr lang="fr-FR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Kayak </a:t>
                      </a:r>
                    </a:p>
                    <a:p>
                      <a:pPr algn="l"/>
                      <a:endParaRPr lang="fr-FR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Batterie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1" name="Tableau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044505"/>
              </p:ext>
            </p:extLst>
          </p:nvPr>
        </p:nvGraphicFramePr>
        <p:xfrm>
          <a:off x="4266065" y="1458029"/>
          <a:ext cx="2435006" cy="73152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435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3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6 rue du Halage, 35760 St Grégoire</a:t>
                      </a: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7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06.95.24.63.18</a:t>
                      </a: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fourrierbaptiste72200@gmail.com</a:t>
                      </a: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charset="0"/>
                          <a:ea typeface="Avenir Book" charset="0"/>
                          <a:cs typeface="Avenir Book" charset="0"/>
                        </a:rPr>
                        <a:t>10/02/1997</a:t>
                      </a: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513936"/>
                  </a:ext>
                </a:extLst>
              </a:tr>
            </a:tbl>
          </a:graphicData>
        </a:graphic>
      </p:graphicFrame>
      <p:sp>
        <p:nvSpPr>
          <p:cNvPr id="142" name="Rectangle 141"/>
          <p:cNvSpPr/>
          <p:nvPr/>
        </p:nvSpPr>
        <p:spPr>
          <a:xfrm>
            <a:off x="0" y="0"/>
            <a:ext cx="6858000" cy="319929"/>
          </a:xfrm>
          <a:prstGeom prst="rect">
            <a:avLst/>
          </a:prstGeom>
          <a:solidFill>
            <a:srgbClr val="EF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Rectangle 142"/>
          <p:cNvSpPr/>
          <p:nvPr/>
        </p:nvSpPr>
        <p:spPr>
          <a:xfrm>
            <a:off x="0" y="9736193"/>
            <a:ext cx="6858000" cy="207835"/>
          </a:xfrm>
          <a:prstGeom prst="rect">
            <a:avLst/>
          </a:prstGeom>
          <a:solidFill>
            <a:srgbClr val="EF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6" name="Connecteur droit 145"/>
          <p:cNvCxnSpPr/>
          <p:nvPr/>
        </p:nvCxnSpPr>
        <p:spPr>
          <a:xfrm>
            <a:off x="314960" y="2266089"/>
            <a:ext cx="1910640" cy="0"/>
          </a:xfrm>
          <a:prstGeom prst="line">
            <a:avLst/>
          </a:prstGeom>
          <a:ln w="28575">
            <a:solidFill>
              <a:srgbClr val="EF4C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>
            <a:off x="331044" y="3755114"/>
            <a:ext cx="3362961" cy="0"/>
          </a:xfrm>
          <a:prstGeom prst="line">
            <a:avLst/>
          </a:prstGeom>
          <a:ln w="28575">
            <a:solidFill>
              <a:srgbClr val="EF4C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>
            <a:off x="314949" y="8157538"/>
            <a:ext cx="1261109" cy="0"/>
          </a:xfrm>
          <a:prstGeom prst="line">
            <a:avLst/>
          </a:prstGeom>
          <a:ln w="28575">
            <a:solidFill>
              <a:srgbClr val="EF4C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Dodécagone 151"/>
          <p:cNvSpPr/>
          <p:nvPr/>
        </p:nvSpPr>
        <p:spPr>
          <a:xfrm>
            <a:off x="266346" y="4078722"/>
            <a:ext cx="346709" cy="345896"/>
          </a:xfrm>
          <a:prstGeom prst="dodecagon">
            <a:avLst/>
          </a:prstGeom>
          <a:solidFill>
            <a:srgbClr val="EF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53" name="Dodécagone 152"/>
          <p:cNvSpPr/>
          <p:nvPr/>
        </p:nvSpPr>
        <p:spPr>
          <a:xfrm>
            <a:off x="268217" y="4885350"/>
            <a:ext cx="346709" cy="345896"/>
          </a:xfrm>
          <a:prstGeom prst="dodecagon">
            <a:avLst/>
          </a:prstGeom>
          <a:solidFill>
            <a:srgbClr val="EF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54" name="Dodécagone 153"/>
          <p:cNvSpPr/>
          <p:nvPr/>
        </p:nvSpPr>
        <p:spPr>
          <a:xfrm>
            <a:off x="268217" y="5524952"/>
            <a:ext cx="346709" cy="345896"/>
          </a:xfrm>
          <a:prstGeom prst="dodecagon">
            <a:avLst/>
          </a:prstGeom>
          <a:solidFill>
            <a:srgbClr val="EF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55" name="Dodécagone 154"/>
          <p:cNvSpPr/>
          <p:nvPr/>
        </p:nvSpPr>
        <p:spPr>
          <a:xfrm>
            <a:off x="261688" y="6210530"/>
            <a:ext cx="346709" cy="345896"/>
          </a:xfrm>
          <a:prstGeom prst="dodecagon">
            <a:avLst/>
          </a:prstGeom>
          <a:solidFill>
            <a:srgbClr val="EF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56" name="Dodécagone 155"/>
          <p:cNvSpPr/>
          <p:nvPr/>
        </p:nvSpPr>
        <p:spPr>
          <a:xfrm>
            <a:off x="262756" y="8259406"/>
            <a:ext cx="346709" cy="345896"/>
          </a:xfrm>
          <a:prstGeom prst="dodecagon">
            <a:avLst/>
          </a:prstGeom>
          <a:solidFill>
            <a:srgbClr val="EF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57" name="Dodécagone 156"/>
          <p:cNvSpPr/>
          <p:nvPr/>
        </p:nvSpPr>
        <p:spPr>
          <a:xfrm>
            <a:off x="273051" y="8755988"/>
            <a:ext cx="346709" cy="357476"/>
          </a:xfrm>
          <a:prstGeom prst="dodecagon">
            <a:avLst/>
          </a:prstGeom>
          <a:solidFill>
            <a:srgbClr val="EF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93" name="Dodécagone 92">
            <a:extLst>
              <a:ext uri="{FF2B5EF4-FFF2-40B4-BE49-F238E27FC236}">
                <a16:creationId xmlns:a16="http://schemas.microsoft.com/office/drawing/2014/main" id="{260256B6-E1DD-4E0A-8872-F3D34538245F}"/>
              </a:ext>
            </a:extLst>
          </p:cNvPr>
          <p:cNvSpPr/>
          <p:nvPr/>
        </p:nvSpPr>
        <p:spPr>
          <a:xfrm>
            <a:off x="268217" y="6748393"/>
            <a:ext cx="346709" cy="345896"/>
          </a:xfrm>
          <a:prstGeom prst="dodecagon">
            <a:avLst/>
          </a:prstGeom>
          <a:solidFill>
            <a:srgbClr val="EF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94" name="Dodécagone 93">
            <a:extLst>
              <a:ext uri="{FF2B5EF4-FFF2-40B4-BE49-F238E27FC236}">
                <a16:creationId xmlns:a16="http://schemas.microsoft.com/office/drawing/2014/main" id="{C1D72E47-8AC8-44FA-9DF2-79228E4D294D}"/>
              </a:ext>
            </a:extLst>
          </p:cNvPr>
          <p:cNvSpPr/>
          <p:nvPr/>
        </p:nvSpPr>
        <p:spPr>
          <a:xfrm>
            <a:off x="273051" y="9353573"/>
            <a:ext cx="346709" cy="345896"/>
          </a:xfrm>
          <a:prstGeom prst="dodecagon">
            <a:avLst/>
          </a:prstGeom>
          <a:solidFill>
            <a:srgbClr val="EF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07155841-4A3B-447A-8071-37F46989E3D4}"/>
              </a:ext>
            </a:extLst>
          </p:cNvPr>
          <p:cNvSpPr txBox="1"/>
          <p:nvPr/>
        </p:nvSpPr>
        <p:spPr>
          <a:xfrm>
            <a:off x="3900038" y="4544169"/>
            <a:ext cx="2769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venir Book" charset="0"/>
                <a:ea typeface="Avenir Book" charset="0"/>
                <a:cs typeface="Avenir Book" charset="0"/>
              </a:rPr>
              <a:t>Base de données  </a:t>
            </a:r>
          </a:p>
        </p:txBody>
      </p:sp>
      <p:graphicFrame>
        <p:nvGraphicFramePr>
          <p:cNvPr id="100" name="Tableau 99">
            <a:extLst>
              <a:ext uri="{FF2B5EF4-FFF2-40B4-BE49-F238E27FC236}">
                <a16:creationId xmlns:a16="http://schemas.microsoft.com/office/drawing/2014/main" id="{54C6308B-606A-4404-A150-CC8C87BD3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42093"/>
              </p:ext>
            </p:extLst>
          </p:nvPr>
        </p:nvGraphicFramePr>
        <p:xfrm>
          <a:off x="3890574" y="4934005"/>
          <a:ext cx="2762275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305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Concevoir une base de</a:t>
                      </a:r>
                    </a:p>
                    <a:p>
                      <a:pPr algn="l"/>
                      <a:r>
                        <a:rPr lang="fr-F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données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305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</a:p>
                  </a:txBody>
                  <a:tcPr anchor="ctr">
                    <a:lnT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" name="Tableau 102">
            <a:extLst>
              <a:ext uri="{FF2B5EF4-FFF2-40B4-BE49-F238E27FC236}">
                <a16:creationId xmlns:a16="http://schemas.microsoft.com/office/drawing/2014/main" id="{F652E894-CF03-4970-AA2A-05100B35E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252621"/>
              </p:ext>
            </p:extLst>
          </p:nvPr>
        </p:nvGraphicFramePr>
        <p:xfrm>
          <a:off x="3895729" y="6126545"/>
          <a:ext cx="2762275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30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DevOps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305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Maquetter une appli</a:t>
                      </a:r>
                    </a:p>
                  </a:txBody>
                  <a:tcPr anchor="ctr">
                    <a:lnT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305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Concevoir une appli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409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409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Gestion d’un projet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141008"/>
                  </a:ext>
                </a:extLst>
              </a:tr>
              <a:tr h="127409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/SVN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146164"/>
                  </a:ext>
                </a:extLst>
              </a:tr>
            </a:tbl>
          </a:graphicData>
        </a:graphic>
      </p:graphicFrame>
      <p:sp>
        <p:nvSpPr>
          <p:cNvPr id="105" name="ZoneTexte 104">
            <a:extLst>
              <a:ext uri="{FF2B5EF4-FFF2-40B4-BE49-F238E27FC236}">
                <a16:creationId xmlns:a16="http://schemas.microsoft.com/office/drawing/2014/main" id="{79F82F32-D2FD-43A5-9F69-76CAE678B1E9}"/>
              </a:ext>
            </a:extLst>
          </p:cNvPr>
          <p:cNvSpPr txBox="1"/>
          <p:nvPr/>
        </p:nvSpPr>
        <p:spPr>
          <a:xfrm>
            <a:off x="3916727" y="5704986"/>
            <a:ext cx="2769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venir Book" charset="0"/>
                <a:ea typeface="Avenir Book" charset="0"/>
                <a:cs typeface="Avenir Book" charset="0"/>
              </a:rPr>
              <a:t>Autre  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145007-F4D0-4758-8C96-35468E758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40" y="323866"/>
            <a:ext cx="1551785" cy="1537282"/>
          </a:xfrm>
          <a:prstGeom prst="rect">
            <a:avLst/>
          </a:prstGeom>
        </p:spPr>
      </p:pic>
      <p:sp>
        <p:nvSpPr>
          <p:cNvPr id="138" name="Dodécagone 137">
            <a:extLst>
              <a:ext uri="{FF2B5EF4-FFF2-40B4-BE49-F238E27FC236}">
                <a16:creationId xmlns:a16="http://schemas.microsoft.com/office/drawing/2014/main" id="{9EB98B22-5A46-4F41-A029-5BCB513A3506}"/>
              </a:ext>
            </a:extLst>
          </p:cNvPr>
          <p:cNvSpPr/>
          <p:nvPr/>
        </p:nvSpPr>
        <p:spPr>
          <a:xfrm>
            <a:off x="248440" y="7395053"/>
            <a:ext cx="346709" cy="345896"/>
          </a:xfrm>
          <a:prstGeom prst="dodecagon">
            <a:avLst/>
          </a:prstGeom>
          <a:solidFill>
            <a:srgbClr val="EF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0F10F1-66C6-4B7A-8F1B-222C898D0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256" y="3157653"/>
            <a:ext cx="1247775" cy="238125"/>
          </a:xfrm>
          <a:prstGeom prst="rect">
            <a:avLst/>
          </a:prstGeom>
        </p:spPr>
      </p:pic>
      <p:pic>
        <p:nvPicPr>
          <p:cNvPr id="151" name="Image 150">
            <a:extLst>
              <a:ext uri="{FF2B5EF4-FFF2-40B4-BE49-F238E27FC236}">
                <a16:creationId xmlns:a16="http://schemas.microsoft.com/office/drawing/2014/main" id="{07338DBA-8612-42E9-9D61-73C77CB48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920" y="3421675"/>
            <a:ext cx="1247775" cy="238125"/>
          </a:xfrm>
          <a:prstGeom prst="rect">
            <a:avLst/>
          </a:prstGeom>
        </p:spPr>
      </p:pic>
      <p:pic>
        <p:nvPicPr>
          <p:cNvPr id="158" name="Image 157">
            <a:extLst>
              <a:ext uri="{FF2B5EF4-FFF2-40B4-BE49-F238E27FC236}">
                <a16:creationId xmlns:a16="http://schemas.microsoft.com/office/drawing/2014/main" id="{AB1C2BCD-8FE6-4555-8EDD-06F972092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074" y="5373585"/>
            <a:ext cx="1247775" cy="238125"/>
          </a:xfrm>
          <a:prstGeom prst="rect">
            <a:avLst/>
          </a:prstGeom>
        </p:spPr>
      </p:pic>
      <p:pic>
        <p:nvPicPr>
          <p:cNvPr id="161" name="Image 160">
            <a:extLst>
              <a:ext uri="{FF2B5EF4-FFF2-40B4-BE49-F238E27FC236}">
                <a16:creationId xmlns:a16="http://schemas.microsoft.com/office/drawing/2014/main" id="{02CC0EA1-C0B6-47A6-AD6E-CE99391BB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282" y="7387431"/>
            <a:ext cx="1247775" cy="238125"/>
          </a:xfrm>
          <a:prstGeom prst="rect">
            <a:avLst/>
          </a:prstGeom>
        </p:spPr>
      </p:pic>
      <p:pic>
        <p:nvPicPr>
          <p:cNvPr id="168" name="Image 167">
            <a:extLst>
              <a:ext uri="{FF2B5EF4-FFF2-40B4-BE49-F238E27FC236}">
                <a16:creationId xmlns:a16="http://schemas.microsoft.com/office/drawing/2014/main" id="{3A0CD005-867C-4A15-A466-E9C79E1D0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608" y="8984245"/>
            <a:ext cx="1247775" cy="2381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876A152-E649-444F-BA6B-270AA91C5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461" y="8643718"/>
            <a:ext cx="1257300" cy="228600"/>
          </a:xfrm>
          <a:prstGeom prst="rect">
            <a:avLst/>
          </a:prstGeom>
        </p:spPr>
      </p:pic>
      <p:pic>
        <p:nvPicPr>
          <p:cNvPr id="172" name="Image 171">
            <a:extLst>
              <a:ext uri="{FF2B5EF4-FFF2-40B4-BE49-F238E27FC236}">
                <a16:creationId xmlns:a16="http://schemas.microsoft.com/office/drawing/2014/main" id="{80731267-5EB4-4D76-B194-230F30A0E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395" y="8311812"/>
            <a:ext cx="1257300" cy="228600"/>
          </a:xfrm>
          <a:prstGeom prst="rect">
            <a:avLst/>
          </a:prstGeom>
        </p:spPr>
      </p:pic>
      <p:pic>
        <p:nvPicPr>
          <p:cNvPr id="176" name="Image 175">
            <a:extLst>
              <a:ext uri="{FF2B5EF4-FFF2-40B4-BE49-F238E27FC236}">
                <a16:creationId xmlns:a16="http://schemas.microsoft.com/office/drawing/2014/main" id="{35E4D7B1-4A95-437E-B8ED-6AABD261F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796" y="7140767"/>
            <a:ext cx="1257300" cy="228600"/>
          </a:xfrm>
          <a:prstGeom prst="rect">
            <a:avLst/>
          </a:prstGeom>
        </p:spPr>
      </p:pic>
      <p:pic>
        <p:nvPicPr>
          <p:cNvPr id="186" name="Image 185">
            <a:extLst>
              <a:ext uri="{FF2B5EF4-FFF2-40B4-BE49-F238E27FC236}">
                <a16:creationId xmlns:a16="http://schemas.microsoft.com/office/drawing/2014/main" id="{A6DC82E3-B622-4271-9163-6398E1735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49" y="5059804"/>
            <a:ext cx="1257300" cy="228600"/>
          </a:xfrm>
          <a:prstGeom prst="rect">
            <a:avLst/>
          </a:prstGeom>
        </p:spPr>
      </p:pic>
      <p:pic>
        <p:nvPicPr>
          <p:cNvPr id="187" name="Image 186">
            <a:extLst>
              <a:ext uri="{FF2B5EF4-FFF2-40B4-BE49-F238E27FC236}">
                <a16:creationId xmlns:a16="http://schemas.microsoft.com/office/drawing/2014/main" id="{EB8C9499-7394-4DD1-899B-C9E4485C3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131" y="6382524"/>
            <a:ext cx="1257300" cy="228600"/>
          </a:xfrm>
          <a:prstGeom prst="rect">
            <a:avLst/>
          </a:prstGeom>
        </p:spPr>
      </p:pic>
      <p:pic>
        <p:nvPicPr>
          <p:cNvPr id="201" name="Image 200">
            <a:extLst>
              <a:ext uri="{FF2B5EF4-FFF2-40B4-BE49-F238E27FC236}">
                <a16:creationId xmlns:a16="http://schemas.microsoft.com/office/drawing/2014/main" id="{113BEB6D-9615-4385-B5FF-F45819B50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519" y="3708842"/>
            <a:ext cx="1257300" cy="2286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2233523-2786-4BD1-899C-A7CEFD903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756" y="3976412"/>
            <a:ext cx="1266825" cy="228600"/>
          </a:xfrm>
          <a:prstGeom prst="rect">
            <a:avLst/>
          </a:prstGeom>
        </p:spPr>
      </p:pic>
      <p:pic>
        <p:nvPicPr>
          <p:cNvPr id="213" name="Image 212">
            <a:extLst>
              <a:ext uri="{FF2B5EF4-FFF2-40B4-BE49-F238E27FC236}">
                <a16:creationId xmlns:a16="http://schemas.microsoft.com/office/drawing/2014/main" id="{CFB462DA-BEFE-49D6-B88E-2A34EBE2C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6024" y="6662142"/>
            <a:ext cx="1266825" cy="228600"/>
          </a:xfrm>
          <a:prstGeom prst="rect">
            <a:avLst/>
          </a:prstGeom>
        </p:spPr>
      </p:pic>
      <p:pic>
        <p:nvPicPr>
          <p:cNvPr id="214" name="Image 213">
            <a:extLst>
              <a:ext uri="{FF2B5EF4-FFF2-40B4-BE49-F238E27FC236}">
                <a16:creationId xmlns:a16="http://schemas.microsoft.com/office/drawing/2014/main" id="{2A8B823A-F0D9-4702-A71A-E9E4AD831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757" y="6090721"/>
            <a:ext cx="1257300" cy="2286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06C298C-5737-415A-A689-0D489022B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0869" y="6879837"/>
            <a:ext cx="1285875" cy="2571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04128D0-AD34-4AF6-8C90-92B49F8685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5703" y="1433914"/>
            <a:ext cx="263409" cy="20798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DD52537-AE4A-41D8-ACEC-ED631B85B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2525" y="1643406"/>
            <a:ext cx="164973" cy="18038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1C102C0-D931-4F60-8235-378C880A74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0699" y="1843761"/>
            <a:ext cx="218930" cy="203183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F0273BD4-323A-40A4-9996-4A92EBE7BF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41546" y="2013293"/>
            <a:ext cx="238083" cy="18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855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278</Words>
  <Application>Microsoft Office PowerPoint</Application>
  <PresentationFormat>Format A4 (210 x 297 mm)</PresentationFormat>
  <Paragraphs>71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Calibri</vt:lpstr>
      <vt:lpstr>Calibri Light</vt:lpstr>
      <vt:lpstr>Courier New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FOURRIER Baptiste</cp:lastModifiedBy>
  <cp:revision>30</cp:revision>
  <dcterms:created xsi:type="dcterms:W3CDTF">2016-07-29T13:47:43Z</dcterms:created>
  <dcterms:modified xsi:type="dcterms:W3CDTF">2019-03-15T08:41:03Z</dcterms:modified>
</cp:coreProperties>
</file>