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4A17CC-02B2-4A8F-B31F-F37DAF79F494}" type="datetimeFigureOut">
              <a:rPr lang="zh-TW" altLang="en-US" smtClean="0"/>
              <a:pPr>
                <a:defRPr/>
              </a:pPr>
              <a:t>2021/1/2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9B89B-A8D7-4F31-8845-280F5A36DAA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7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9BC85C-7D81-45DB-ABDC-87116DD07CA8}" type="datetimeFigureOut">
              <a:rPr lang="zh-TW" altLang="en-US" smtClean="0"/>
              <a:pPr>
                <a:defRPr/>
              </a:pPr>
              <a:t>2021/1/2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62E6-F3E8-402F-9216-6569B1C4352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20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8A9149-E9D6-4901-AA8D-1D1ED4E35F0C}" type="datetimeFigureOut">
              <a:rPr lang="zh-TW" altLang="en-US" smtClean="0"/>
              <a:pPr>
                <a:defRPr/>
              </a:pPr>
              <a:t>2021/1/2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6AA6-DC36-48C1-B82F-32E7200631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04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788AC3-6724-4283-BCF0-1CE25AC5F948}" type="datetimeFigureOut">
              <a:rPr lang="zh-TW" altLang="en-US" smtClean="0"/>
              <a:pPr>
                <a:defRPr/>
              </a:pPr>
              <a:t>2021/1/2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8718-ACBC-4760-8A9D-554B659CE5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28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2F1D01-3457-4642-9CA1-EEDAFA7C8FC8}" type="datetimeFigureOut">
              <a:rPr lang="zh-TW" altLang="en-US" smtClean="0"/>
              <a:pPr>
                <a:defRPr/>
              </a:pPr>
              <a:t>2021/1/2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70842-D059-4907-B028-23EC4522D0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82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7C7953-5134-43CC-B3A7-B159C6986D83}" type="datetimeFigureOut">
              <a:rPr lang="zh-TW" altLang="en-US" smtClean="0"/>
              <a:pPr>
                <a:defRPr/>
              </a:pPr>
              <a:t>2021/1/2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5F1A3-B68D-44A7-8853-CE7EEE7621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57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8CDA3C-52FD-4222-8D0E-6403B6D8FFC9}" type="datetimeFigureOut">
              <a:rPr lang="zh-TW" altLang="en-US" smtClean="0"/>
              <a:pPr>
                <a:defRPr/>
              </a:pPr>
              <a:t>2021/1/2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8F40-EB87-46A5-8A59-00FC2ABEFA1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15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5DA388-D421-4119-9DE4-9C5316ABD660}" type="datetimeFigureOut">
              <a:rPr lang="zh-TW" altLang="en-US" smtClean="0"/>
              <a:pPr>
                <a:defRPr/>
              </a:pPr>
              <a:t>2021/1/2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F162-9546-4281-9251-C05B4514C80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35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5E3B39-0FDF-4F2E-9BBE-B4F008FBC2D3}" type="datetimeFigureOut">
              <a:rPr lang="zh-TW" altLang="en-US" smtClean="0"/>
              <a:pPr>
                <a:defRPr/>
              </a:pPr>
              <a:t>2021/1/2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5DCA-D672-43EC-A3B6-741AB0EAFA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61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A6F409-E909-48A0-A73A-A38A513987ED}" type="datetimeFigureOut">
              <a:rPr lang="zh-TW" altLang="en-US" smtClean="0"/>
              <a:pPr>
                <a:defRPr/>
              </a:pPr>
              <a:t>2021/1/2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8127-0090-4C8F-B5A5-869557B3B2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85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B28CFE-23AD-40F2-AD98-4EAB231B7752}" type="datetimeFigureOut">
              <a:rPr lang="zh-TW" altLang="en-US" smtClean="0"/>
              <a:pPr>
                <a:defRPr/>
              </a:pPr>
              <a:t>2021/1/2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2A15-4534-44D4-8B9F-673EE808235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90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2F1D01-3457-4642-9CA1-EEDAFA7C8FC8}" type="datetimeFigureOut">
              <a:rPr lang="zh-TW" altLang="en-US" smtClean="0"/>
              <a:pPr>
                <a:defRPr/>
              </a:pPr>
              <a:t>2021/1/2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70842-D059-4907-B028-23EC4522D06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40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文字方塊 3"/>
          <p:cNvSpPr txBox="1">
            <a:spLocks noChangeArrowheads="1"/>
          </p:cNvSpPr>
          <p:nvPr/>
        </p:nvSpPr>
        <p:spPr bwMode="auto">
          <a:xfrm>
            <a:off x="1919289" y="260351"/>
            <a:ext cx="835342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0" lang="zh-TW" altLang="en-US" sz="3600" b="1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主日學</a:t>
            </a:r>
            <a:r>
              <a:rPr kumimoji="0" lang="en-US" altLang="zh-TW" sz="3600" b="1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2020-2021</a:t>
            </a:r>
            <a:r>
              <a:rPr kumimoji="0" lang="zh-TW" altLang="en-US" sz="3600" b="1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年度上學期頒獎</a:t>
            </a:r>
            <a:endParaRPr kumimoji="0" lang="en-US" altLang="zh-TW" sz="3600" b="1">
              <a:solidFill>
                <a:srgbClr val="FF000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r>
              <a:rPr kumimoji="0" lang="zh-TW" altLang="en-US" sz="3600" b="1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彼得班   </a:t>
            </a:r>
            <a:r>
              <a:rPr kumimoji="0" lang="en-US" altLang="zh-TW" sz="3200" b="1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6-7</a:t>
            </a:r>
            <a:r>
              <a:rPr kumimoji="0" lang="zh-TW" altLang="en-US" sz="3200" b="1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歲</a:t>
            </a:r>
            <a:endParaRPr kumimoji="0" lang="en-US" altLang="zh-TW" sz="3200" b="1">
              <a:solidFill>
                <a:srgbClr val="FF000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r>
              <a:rPr kumimoji="0" lang="zh-TW" altLang="en-US" sz="3600" b="1">
                <a:solidFill>
                  <a:srgbClr val="0070C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同工</a:t>
            </a:r>
            <a:r>
              <a:rPr kumimoji="0" lang="en-US" altLang="zh-TW" sz="3600" b="1">
                <a:solidFill>
                  <a:srgbClr val="0070C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:</a:t>
            </a:r>
            <a:r>
              <a:rPr kumimoji="0" lang="zh-TW" altLang="en-US" sz="3600" b="1">
                <a:solidFill>
                  <a:srgbClr val="0070C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沙麗梅、陳麗詩、蘇桂玲</a:t>
            </a:r>
            <a:endParaRPr kumimoji="0" lang="en-US" altLang="zh-TW" sz="3600" b="1">
              <a:solidFill>
                <a:srgbClr val="0070C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endParaRPr kumimoji="0" lang="en-US" altLang="zh-TW" sz="3600" b="1">
              <a:solidFill>
                <a:srgbClr val="0070C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eaLnBrk="1" hangingPunct="1"/>
            <a:endParaRPr kumimoji="0" lang="zh-TW" altLang="en-US" sz="360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33164"/>
              </p:ext>
            </p:extLst>
          </p:nvPr>
        </p:nvGraphicFramePr>
        <p:xfrm>
          <a:off x="1559496" y="2204864"/>
          <a:ext cx="3238500" cy="360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32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麥家榮</a:t>
                      </a:r>
                      <a:endParaRPr lang="zh-TW" altLang="en-US" sz="36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32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朱文進</a:t>
                      </a:r>
                      <a:endParaRPr lang="zh-TW" altLang="en-US" sz="36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良等獎</a:t>
                      </a:r>
                      <a:endParaRPr lang="zh-TW" altLang="en-US" sz="3200" b="1" i="0" u="none" strike="noStrike" dirty="0">
                        <a:solidFill>
                          <a:srgbClr val="0070C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>
                          <a:solidFill>
                            <a:srgbClr val="0070C0"/>
                          </a:solidFill>
                          <a:effectLst/>
                        </a:rPr>
                        <a:t>陳永樂</a:t>
                      </a:r>
                      <a:endParaRPr lang="zh-TW" altLang="en-US" sz="3600" b="1" i="0" u="none" strike="noStrike">
                        <a:solidFill>
                          <a:srgbClr val="0070C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良等獎</a:t>
                      </a:r>
                      <a:endParaRPr lang="zh-TW" altLang="en-US" sz="3200" b="1" i="0" u="none" strike="noStrike" dirty="0">
                        <a:solidFill>
                          <a:srgbClr val="0070C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馮英傑</a:t>
                      </a:r>
                      <a:endParaRPr lang="zh-TW" altLang="en-US" sz="3600" b="1" i="0" u="none" strike="noStrike" dirty="0">
                        <a:solidFill>
                          <a:srgbClr val="0070C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>
                          <a:solidFill>
                            <a:srgbClr val="0070C0"/>
                          </a:solidFill>
                          <a:effectLst/>
                        </a:rPr>
                        <a:t>良等獎</a:t>
                      </a:r>
                      <a:endParaRPr lang="zh-TW" altLang="en-US" sz="3200" b="1" i="0" u="none" strike="noStrike">
                        <a:solidFill>
                          <a:srgbClr val="0070C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張思朗</a:t>
                      </a:r>
                      <a:endParaRPr lang="zh-TW" altLang="en-US" sz="3600" b="1" i="0" u="none" strike="noStrike" dirty="0">
                        <a:solidFill>
                          <a:srgbClr val="0070C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84966"/>
              </p:ext>
            </p:extLst>
          </p:nvPr>
        </p:nvGraphicFramePr>
        <p:xfrm>
          <a:off x="6888088" y="2195034"/>
          <a:ext cx="3238500" cy="3977664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211321979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652113365"/>
                    </a:ext>
                  </a:extLst>
                </a:gridCol>
              </a:tblGrid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中等獎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陳文曦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886830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中等獎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陳文卓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80824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中等獎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符傳龍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823816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中等獎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符家銦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05150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中等獎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黃天銘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384848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安慰獎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丁偉豐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36561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安慰獎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鄧志峰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28747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安慰獎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吳震球</a:t>
                      </a:r>
                      <a:endParaRPr kumimoji="0" lang="zh-TW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886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字方塊 4"/>
          <p:cNvSpPr txBox="1">
            <a:spLocks noChangeArrowheads="1"/>
          </p:cNvSpPr>
          <p:nvPr/>
        </p:nvSpPr>
        <p:spPr bwMode="auto">
          <a:xfrm>
            <a:off x="1847850" y="260351"/>
            <a:ext cx="8351838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0" lang="zh-TW" altLang="en-US" sz="3200" b="1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主日學</a:t>
            </a:r>
            <a:r>
              <a:rPr kumimoji="0" lang="en-US" altLang="zh-TW" sz="3200" b="1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2020-2021</a:t>
            </a:r>
            <a:r>
              <a:rPr kumimoji="0" lang="zh-TW" altLang="en-US" sz="3200" b="1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年度上學期頒獎</a:t>
            </a:r>
            <a:endParaRPr kumimoji="0" lang="en-US" altLang="zh-TW" sz="3200" b="1">
              <a:solidFill>
                <a:srgbClr val="FF000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r>
              <a:rPr kumimoji="0" lang="zh-TW" altLang="en-US" sz="3200" b="1">
                <a:solidFill>
                  <a:srgbClr val="0070C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約翰班 </a:t>
            </a:r>
            <a:r>
              <a:rPr kumimoji="0" lang="en-US" altLang="zh-TW" sz="3200" b="1">
                <a:solidFill>
                  <a:srgbClr val="0070C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8-9</a:t>
            </a:r>
            <a:r>
              <a:rPr kumimoji="0" lang="zh-TW" altLang="en-US" sz="3200" b="1">
                <a:solidFill>
                  <a:srgbClr val="0070C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歲</a:t>
            </a:r>
            <a:endParaRPr kumimoji="0" lang="en-US" altLang="zh-TW" sz="3200" b="1">
              <a:solidFill>
                <a:srgbClr val="0070C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r>
              <a:rPr kumimoji="0" lang="zh-TW" altLang="en-US" sz="3200" b="1">
                <a:solidFill>
                  <a:srgbClr val="0070C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同工</a:t>
            </a:r>
            <a:r>
              <a:rPr kumimoji="0" lang="en-US" altLang="zh-TW" sz="3200" b="1">
                <a:solidFill>
                  <a:srgbClr val="0070C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:</a:t>
            </a:r>
            <a:r>
              <a:rPr kumimoji="0" lang="zh-TW" altLang="en-US" sz="3200" b="1">
                <a:solidFill>
                  <a:srgbClr val="0070C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陳桂英、蔣麗莉、張勇達</a:t>
            </a:r>
            <a:endParaRPr kumimoji="0" lang="en-US" altLang="zh-TW" sz="3200" b="1">
              <a:solidFill>
                <a:srgbClr val="0070C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endParaRPr kumimoji="0" lang="en-US" altLang="zh-TW" sz="3200" b="1">
              <a:solidFill>
                <a:srgbClr val="0070C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eaLnBrk="1" hangingPunct="1"/>
            <a:endParaRPr kumimoji="0"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30354"/>
              </p:ext>
            </p:extLst>
          </p:nvPr>
        </p:nvGraphicFramePr>
        <p:xfrm>
          <a:off x="2063552" y="2205038"/>
          <a:ext cx="3384749" cy="3907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519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32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>
                          <a:solidFill>
                            <a:srgbClr val="FF0000"/>
                          </a:solidFill>
                          <a:effectLst/>
                        </a:rPr>
                        <a:t>馮日昌</a:t>
                      </a:r>
                      <a:endParaRPr lang="zh-TW" altLang="en-US" sz="3600" b="1" i="0" u="none" strike="noStrike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19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32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張雅詩</a:t>
                      </a:r>
                      <a:endParaRPr lang="zh-TW" altLang="en-US" sz="36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19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3200" b="1" i="0" u="none" strike="noStrike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李依娜</a:t>
                      </a:r>
                      <a:endParaRPr lang="zh-TW" altLang="en-US" sz="36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19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32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郭青銀</a:t>
                      </a:r>
                      <a:endParaRPr lang="zh-TW" altLang="en-US" sz="36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519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3200" b="1" i="0" u="none" strike="noStrike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朱文豪</a:t>
                      </a:r>
                      <a:endParaRPr lang="zh-TW" altLang="en-US" sz="36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19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32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何家茵</a:t>
                      </a:r>
                      <a:endParaRPr lang="zh-TW" altLang="en-US" sz="36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19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3200" b="1" i="0" u="none" strike="noStrike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杜嘉欣</a:t>
                      </a:r>
                      <a:endParaRPr lang="zh-TW" altLang="en-US" sz="36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32452"/>
              </p:ext>
            </p:extLst>
          </p:nvPr>
        </p:nvGraphicFramePr>
        <p:xfrm>
          <a:off x="5951538" y="2276476"/>
          <a:ext cx="3816870" cy="2232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8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8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69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良等獎</a:t>
                      </a:r>
                      <a:endParaRPr lang="zh-TW" altLang="en-US" sz="3200" b="1" i="0" u="none" strike="noStrike" dirty="0">
                        <a:solidFill>
                          <a:srgbClr val="00B0F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丁偉豪</a:t>
                      </a:r>
                      <a:endParaRPr lang="zh-TW" altLang="en-US" sz="3600" b="1" i="0" u="none" strike="noStrike" dirty="0">
                        <a:solidFill>
                          <a:srgbClr val="00B0F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9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安慰獎</a:t>
                      </a:r>
                      <a:endParaRPr lang="zh-TW" altLang="en-US" sz="3200" b="1" i="0" u="none" strike="noStrike" dirty="0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何桂秋</a:t>
                      </a:r>
                      <a:endParaRPr lang="zh-TW" altLang="en-US" sz="3600" b="1" i="0" u="none" strike="noStrike" dirty="0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69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>
                          <a:solidFill>
                            <a:srgbClr val="FF00FF"/>
                          </a:solidFill>
                          <a:effectLst/>
                        </a:rPr>
                        <a:t>安慰獎</a:t>
                      </a:r>
                      <a:endParaRPr lang="zh-TW" altLang="en-US" sz="3200" b="1" i="0" u="none" strike="noStrike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阮明龍</a:t>
                      </a:r>
                      <a:endParaRPr lang="zh-TW" altLang="en-US" sz="3600" b="1" i="0" u="none" strike="noStrike" dirty="0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69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安慰獎</a:t>
                      </a:r>
                      <a:endParaRPr lang="zh-TW" altLang="en-US" sz="3200" b="1" i="0" u="none" strike="noStrike" dirty="0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6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彭欣欣</a:t>
                      </a:r>
                      <a:endParaRPr lang="zh-TW" altLang="en-US" sz="3600" b="1" i="0" u="none" strike="noStrike" dirty="0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字方塊 3"/>
          <p:cNvSpPr txBox="1">
            <a:spLocks noChangeArrowheads="1"/>
          </p:cNvSpPr>
          <p:nvPr/>
        </p:nvSpPr>
        <p:spPr bwMode="auto">
          <a:xfrm>
            <a:off x="1775520" y="51354"/>
            <a:ext cx="842486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0" lang="zh-TW" altLang="en-US" sz="3200" b="1" dirty="0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主日學</a:t>
            </a:r>
            <a:r>
              <a:rPr kumimoji="0" lang="en-US" altLang="zh-TW" sz="3200" b="1" dirty="0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2020-2021</a:t>
            </a:r>
            <a:r>
              <a:rPr kumimoji="0" lang="zh-TW" altLang="en-US" sz="3200" b="1" dirty="0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年度上學期頒獎</a:t>
            </a:r>
            <a:endParaRPr kumimoji="0" lang="en-US" altLang="zh-TW" sz="3200" b="1" dirty="0">
              <a:solidFill>
                <a:srgbClr val="FF000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r>
              <a:rPr kumimoji="0" lang="zh-TW" altLang="en-US" sz="3200" b="1" dirty="0">
                <a:solidFill>
                  <a:srgbClr val="00B05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摩西班  </a:t>
            </a:r>
            <a:r>
              <a:rPr kumimoji="0" lang="en-US" altLang="zh-TW" sz="3200" b="1" dirty="0">
                <a:solidFill>
                  <a:srgbClr val="00B05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10-11</a:t>
            </a:r>
            <a:r>
              <a:rPr kumimoji="0" lang="zh-TW" altLang="en-US" sz="3200" b="1" dirty="0">
                <a:solidFill>
                  <a:srgbClr val="00B05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歲</a:t>
            </a:r>
            <a:endParaRPr kumimoji="0" lang="en-US" altLang="zh-TW" sz="3200" b="1" dirty="0">
              <a:solidFill>
                <a:srgbClr val="00B05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r>
              <a:rPr kumimoji="0" lang="zh-TW" altLang="en-US" sz="3200" b="1" dirty="0">
                <a:solidFill>
                  <a:srgbClr val="0070C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同工</a:t>
            </a:r>
            <a:r>
              <a:rPr kumimoji="0" lang="en-US" altLang="zh-TW" sz="3200" b="1" dirty="0">
                <a:solidFill>
                  <a:srgbClr val="0070C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:</a:t>
            </a:r>
            <a:r>
              <a:rPr kumimoji="0" lang="zh-TW" altLang="en-US" sz="3200" b="1" dirty="0">
                <a:solidFill>
                  <a:srgbClr val="0070C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陳佩玲、李秀鳳、羅蝶美</a:t>
            </a:r>
            <a:endParaRPr kumimoji="0" lang="en-US" altLang="zh-TW" sz="3200" b="1" dirty="0">
              <a:solidFill>
                <a:srgbClr val="0070C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endParaRPr kumimoji="0" lang="en-US" altLang="zh-TW" sz="3200" b="1" dirty="0">
              <a:solidFill>
                <a:srgbClr val="00B05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endParaRPr kumimoji="0" lang="zh-TW" altLang="en-US" sz="32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673068"/>
              </p:ext>
            </p:extLst>
          </p:nvPr>
        </p:nvGraphicFramePr>
        <p:xfrm>
          <a:off x="1917701" y="1700808"/>
          <a:ext cx="3313112" cy="1988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2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69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7" marR="9527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>
                          <a:solidFill>
                            <a:srgbClr val="FF0000"/>
                          </a:solidFill>
                          <a:effectLst/>
                        </a:rPr>
                        <a:t>陸嘉欣</a:t>
                      </a:r>
                      <a:endParaRPr lang="zh-TW" altLang="en-US" sz="3200" b="1" i="0" u="none" strike="noStrike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7" marR="9527" marT="952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9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7" marR="9527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>
                          <a:solidFill>
                            <a:srgbClr val="FF0000"/>
                          </a:solidFill>
                          <a:effectLst/>
                        </a:rPr>
                        <a:t>鄭珊珊</a:t>
                      </a:r>
                      <a:endParaRPr lang="zh-TW" altLang="en-US" sz="3200" b="1" i="0" u="none" strike="noStrike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7" marR="9527" marT="952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69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7" marR="9527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馮黎如玉</a:t>
                      </a:r>
                      <a:endParaRPr lang="zh-TW" altLang="en-US" sz="32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7" marR="9527" marT="952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69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2800" b="1" i="0" u="none" strike="noStrike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7" marR="9527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阮美芳</a:t>
                      </a:r>
                      <a:endParaRPr lang="zh-TW" altLang="en-US" sz="32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7" marR="9527" marT="952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753527"/>
              </p:ext>
            </p:extLst>
          </p:nvPr>
        </p:nvGraphicFramePr>
        <p:xfrm>
          <a:off x="1919288" y="3833488"/>
          <a:ext cx="3311525" cy="29832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29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良等獎</a:t>
                      </a:r>
                      <a:endParaRPr lang="zh-TW" altLang="en-US" sz="2800" b="1" i="0" u="none" strike="noStrike" dirty="0">
                        <a:solidFill>
                          <a:srgbClr val="00B0F0"/>
                        </a:solidFill>
                        <a:effectLst/>
                        <a:latin typeface="標楷體"/>
                      </a:endParaRPr>
                    </a:p>
                  </a:txBody>
                  <a:tcPr marL="9528" marR="9528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>
                          <a:solidFill>
                            <a:srgbClr val="00B0F0"/>
                          </a:solidFill>
                          <a:effectLst/>
                        </a:rPr>
                        <a:t>陳金錢</a:t>
                      </a:r>
                      <a:endParaRPr lang="zh-TW" altLang="en-US" sz="3200" b="1" i="0" u="none" strike="noStrike">
                        <a:solidFill>
                          <a:srgbClr val="00B0F0"/>
                        </a:solidFill>
                        <a:effectLst/>
                        <a:latin typeface="標楷體"/>
                      </a:endParaRPr>
                    </a:p>
                  </a:txBody>
                  <a:tcPr marL="9528" marR="9528" marT="952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2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良等獎</a:t>
                      </a:r>
                      <a:endParaRPr lang="zh-TW" altLang="en-US" sz="2800" b="1" i="0" u="none" strike="noStrike" dirty="0">
                        <a:solidFill>
                          <a:srgbClr val="00B0F0"/>
                        </a:solidFill>
                        <a:effectLst/>
                        <a:latin typeface="標楷體"/>
                      </a:endParaRPr>
                    </a:p>
                  </a:txBody>
                  <a:tcPr marL="9528" marR="9528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曹錦泉</a:t>
                      </a:r>
                      <a:endParaRPr lang="zh-TW" altLang="en-US" sz="3200" b="1" i="0" u="none" strike="noStrike" dirty="0">
                        <a:solidFill>
                          <a:srgbClr val="00B0F0"/>
                        </a:solidFill>
                        <a:effectLst/>
                        <a:latin typeface="標楷體"/>
                      </a:endParaRPr>
                    </a:p>
                  </a:txBody>
                  <a:tcPr marL="9528" marR="9528" marT="952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2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>
                          <a:solidFill>
                            <a:srgbClr val="00B0F0"/>
                          </a:solidFill>
                          <a:effectLst/>
                        </a:rPr>
                        <a:t>良等獎</a:t>
                      </a:r>
                      <a:endParaRPr lang="zh-TW" altLang="en-US" sz="2800" b="1" i="0" u="none" strike="noStrike">
                        <a:solidFill>
                          <a:srgbClr val="00B0F0"/>
                        </a:solidFill>
                        <a:effectLst/>
                        <a:latin typeface="標楷體"/>
                      </a:endParaRPr>
                    </a:p>
                  </a:txBody>
                  <a:tcPr marL="9528" marR="9528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陳詠潔</a:t>
                      </a:r>
                      <a:endParaRPr lang="zh-TW" altLang="en-US" sz="3200" b="1" i="0" u="none" strike="noStrike" dirty="0">
                        <a:solidFill>
                          <a:srgbClr val="00B0F0"/>
                        </a:solidFill>
                        <a:effectLst/>
                        <a:latin typeface="標楷體"/>
                      </a:endParaRPr>
                    </a:p>
                  </a:txBody>
                  <a:tcPr marL="9528" marR="9528" marT="952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2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>
                          <a:solidFill>
                            <a:srgbClr val="00B0F0"/>
                          </a:solidFill>
                          <a:effectLst/>
                        </a:rPr>
                        <a:t>良等獎</a:t>
                      </a:r>
                      <a:endParaRPr lang="zh-TW" altLang="en-US" sz="2800" b="1" i="0" u="none" strike="noStrike">
                        <a:solidFill>
                          <a:srgbClr val="00B0F0"/>
                        </a:solidFill>
                        <a:effectLst/>
                        <a:latin typeface="標楷體"/>
                      </a:endParaRPr>
                    </a:p>
                  </a:txBody>
                  <a:tcPr marL="9528" marR="9528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畢以琳</a:t>
                      </a:r>
                      <a:endParaRPr lang="zh-TW" altLang="en-US" sz="3200" b="1" i="0" u="none" strike="noStrike" dirty="0">
                        <a:solidFill>
                          <a:srgbClr val="00B0F0"/>
                        </a:solidFill>
                        <a:effectLst/>
                        <a:latin typeface="標楷體"/>
                      </a:endParaRPr>
                    </a:p>
                  </a:txBody>
                  <a:tcPr marL="9528" marR="9528" marT="952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82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>
                          <a:solidFill>
                            <a:srgbClr val="00B0F0"/>
                          </a:solidFill>
                          <a:effectLst/>
                        </a:rPr>
                        <a:t>良等獎</a:t>
                      </a:r>
                      <a:endParaRPr lang="zh-TW" altLang="en-US" sz="2800" b="1" i="0" u="none" strike="noStrike">
                        <a:solidFill>
                          <a:srgbClr val="00B0F0"/>
                        </a:solidFill>
                        <a:effectLst/>
                        <a:latin typeface="標楷體"/>
                      </a:endParaRPr>
                    </a:p>
                  </a:txBody>
                  <a:tcPr marL="9528" marR="9528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鍾浩源</a:t>
                      </a:r>
                      <a:endParaRPr lang="zh-TW" altLang="en-US" sz="3200" b="1" i="0" u="none" strike="noStrike" dirty="0">
                        <a:solidFill>
                          <a:srgbClr val="00B0F0"/>
                        </a:solidFill>
                        <a:effectLst/>
                        <a:latin typeface="標楷體"/>
                      </a:endParaRPr>
                    </a:p>
                  </a:txBody>
                  <a:tcPr marL="9528" marR="9528" marT="952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82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>
                          <a:solidFill>
                            <a:srgbClr val="00B0F0"/>
                          </a:solidFill>
                          <a:effectLst/>
                        </a:rPr>
                        <a:t>良等獎</a:t>
                      </a:r>
                      <a:endParaRPr lang="zh-TW" altLang="en-US" sz="2800" b="1" i="0" u="none" strike="noStrike">
                        <a:solidFill>
                          <a:srgbClr val="00B0F0"/>
                        </a:solidFill>
                        <a:effectLst/>
                        <a:latin typeface="標楷體"/>
                      </a:endParaRPr>
                    </a:p>
                  </a:txBody>
                  <a:tcPr marL="9528" marR="9528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張思樂</a:t>
                      </a:r>
                      <a:endParaRPr lang="zh-TW" altLang="en-US" sz="3200" b="1" i="0" u="none" strike="noStrike" dirty="0">
                        <a:solidFill>
                          <a:srgbClr val="00B0F0"/>
                        </a:solidFill>
                        <a:effectLst/>
                        <a:latin typeface="標楷體"/>
                      </a:endParaRPr>
                    </a:p>
                  </a:txBody>
                  <a:tcPr marL="9528" marR="9528" marT="952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44616"/>
              </p:ext>
            </p:extLst>
          </p:nvPr>
        </p:nvGraphicFramePr>
        <p:xfrm>
          <a:off x="6384032" y="1704950"/>
          <a:ext cx="3048000" cy="2486025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1284010858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115174072"/>
                    </a:ext>
                  </a:extLst>
                </a:gridCol>
              </a:tblGrid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中等獎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陳家樂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240267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中等獎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陳美緣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145412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中等獎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陳文舜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61675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中等獎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林恩康</a:t>
                      </a:r>
                      <a:endParaRPr kumimoji="0" lang="zh-TW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50527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中等獎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李偉鴻</a:t>
                      </a:r>
                      <a:endParaRPr kumimoji="0" lang="zh-TW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914918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06019"/>
              </p:ext>
            </p:extLst>
          </p:nvPr>
        </p:nvGraphicFramePr>
        <p:xfrm>
          <a:off x="6384033" y="4509120"/>
          <a:ext cx="3048000" cy="994424"/>
        </p:xfrm>
        <a:graphic>
          <a:graphicData uri="http://schemas.openxmlformats.org/drawingml/2006/table">
            <a:tbl>
              <a:tblPr/>
              <a:tblGrid>
                <a:gridCol w="1327052">
                  <a:extLst>
                    <a:ext uri="{9D8B030D-6E8A-4147-A177-3AD203B41FA5}">
                      <a16:colId xmlns:a16="http://schemas.microsoft.com/office/drawing/2014/main" val="207384029"/>
                    </a:ext>
                  </a:extLst>
                </a:gridCol>
                <a:gridCol w="1720948">
                  <a:extLst>
                    <a:ext uri="{9D8B030D-6E8A-4147-A177-3AD203B41FA5}">
                      <a16:colId xmlns:a16="http://schemas.microsoft.com/office/drawing/2014/main" val="568108232"/>
                    </a:ext>
                  </a:extLst>
                </a:gridCol>
              </a:tblGrid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安慰獎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3" marR="9523" marT="953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黃玉文</a:t>
                      </a:r>
                      <a:endParaRPr kumimoji="0" lang="zh-TW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3" marR="9523" marT="953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504320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安慰獎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3" marR="9523" marT="953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何智謙</a:t>
                      </a:r>
                      <a:endParaRPr kumimoji="0" lang="zh-TW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3" marR="9523" marT="953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5479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字方塊 3"/>
          <p:cNvSpPr txBox="1">
            <a:spLocks noChangeArrowheads="1"/>
          </p:cNvSpPr>
          <p:nvPr/>
        </p:nvSpPr>
        <p:spPr bwMode="auto">
          <a:xfrm>
            <a:off x="1774826" y="333375"/>
            <a:ext cx="8569325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0" lang="zh-TW" altLang="en-US" sz="3200" b="1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主日學</a:t>
            </a:r>
            <a:r>
              <a:rPr kumimoji="0" lang="en-US" altLang="zh-TW" sz="3200" b="1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2020-2021</a:t>
            </a:r>
            <a:r>
              <a:rPr kumimoji="0" lang="zh-TW" altLang="en-US" sz="3200" b="1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年度上學期頒獎</a:t>
            </a:r>
            <a:endParaRPr kumimoji="0" lang="en-US" altLang="zh-TW" sz="3200" b="1">
              <a:solidFill>
                <a:srgbClr val="FF000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r>
              <a:rPr kumimoji="0" lang="zh-TW" altLang="en-US" sz="3200" b="1">
                <a:solidFill>
                  <a:srgbClr val="00B05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以西結班  </a:t>
            </a:r>
            <a:r>
              <a:rPr kumimoji="0" lang="en-US" altLang="zh-TW" sz="3200" b="1">
                <a:solidFill>
                  <a:srgbClr val="00B05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12-14</a:t>
            </a:r>
            <a:r>
              <a:rPr kumimoji="0" lang="zh-TW" altLang="en-US" sz="3200" b="1">
                <a:solidFill>
                  <a:srgbClr val="00B05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歲</a:t>
            </a:r>
            <a:endParaRPr kumimoji="0" lang="en-US" altLang="zh-TW" sz="3200" b="1">
              <a:solidFill>
                <a:srgbClr val="00B05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r>
              <a:rPr kumimoji="0" lang="zh-TW" altLang="en-US" sz="3200" b="1">
                <a:solidFill>
                  <a:srgbClr val="00B05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同工</a:t>
            </a:r>
            <a:r>
              <a:rPr kumimoji="0" lang="en-US" altLang="zh-TW" sz="3200" b="1">
                <a:solidFill>
                  <a:srgbClr val="00B05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:</a:t>
            </a:r>
            <a:r>
              <a:rPr kumimoji="0" lang="zh-TW" altLang="en-US" sz="3200" b="1">
                <a:solidFill>
                  <a:srgbClr val="00B05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李志芳、馮益麟、陳佩惠</a:t>
            </a:r>
            <a:endParaRPr kumimoji="0" lang="en-US" altLang="zh-TW" sz="3200" b="1">
              <a:solidFill>
                <a:srgbClr val="00B05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endParaRPr kumimoji="0" lang="en-US" altLang="zh-TW" sz="3200" b="1">
              <a:solidFill>
                <a:srgbClr val="00B05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eaLnBrk="1" hangingPunct="1"/>
            <a:endParaRPr kumimoji="0"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933"/>
              </p:ext>
            </p:extLst>
          </p:nvPr>
        </p:nvGraphicFramePr>
        <p:xfrm>
          <a:off x="2208213" y="2060576"/>
          <a:ext cx="3238500" cy="3480449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4548334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30216501"/>
                    </a:ext>
                  </a:extLst>
                </a:gridCol>
              </a:tblGrid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陳嘉恩</a:t>
                      </a:r>
                      <a:endParaRPr kumimoji="0" lang="zh-TW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80535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洪嘉恩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7806707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黃唯真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546684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黎福源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775825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良等獎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趙樂怡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12018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良等獎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林恩怡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361566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良等獎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麥富明</a:t>
                      </a:r>
                      <a:endParaRPr kumimoji="0" lang="zh-TW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911396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40272"/>
              </p:ext>
            </p:extLst>
          </p:nvPr>
        </p:nvGraphicFramePr>
        <p:xfrm>
          <a:off x="5880100" y="2060575"/>
          <a:ext cx="3238500" cy="2486025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233584589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846570247"/>
                    </a:ext>
                  </a:extLst>
                </a:gridCol>
              </a:tblGrid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中等獎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霍心兒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211295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中等獎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畢文康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237019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中等獎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劉元雄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99277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安慰獎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鄔采蓉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422030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安慰獎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陳惠伶</a:t>
                      </a:r>
                      <a:endParaRPr kumimoji="0" lang="zh-TW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0827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75830"/>
              </p:ext>
            </p:extLst>
          </p:nvPr>
        </p:nvGraphicFramePr>
        <p:xfrm>
          <a:off x="5880100" y="4653136"/>
          <a:ext cx="3238500" cy="1988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6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2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安慰獎</a:t>
                      </a:r>
                      <a:endParaRPr lang="zh-TW" altLang="en-US" sz="2800" b="1" i="0" u="none" strike="noStrike" dirty="0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6" marR="9526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>
                          <a:solidFill>
                            <a:srgbClr val="FF00FF"/>
                          </a:solidFill>
                          <a:effectLst/>
                        </a:rPr>
                        <a:t>霍恩銘</a:t>
                      </a:r>
                      <a:endParaRPr lang="zh-TW" altLang="en-US" sz="3200" b="1" i="0" u="none" strike="noStrike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6" marR="9526" marT="952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67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安慰獎</a:t>
                      </a:r>
                      <a:endParaRPr lang="zh-TW" altLang="en-US" sz="2800" b="1" i="0" u="none" strike="noStrike" dirty="0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6" marR="9526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霍恩浩</a:t>
                      </a:r>
                      <a:endParaRPr lang="zh-TW" altLang="en-US" sz="3200" b="1" i="0" u="none" strike="noStrike" dirty="0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6" marR="9526" marT="952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67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安慰獎</a:t>
                      </a:r>
                      <a:endParaRPr lang="zh-TW" altLang="en-US" sz="2800" b="1" i="0" u="none" strike="noStrike" dirty="0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6" marR="9526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李春梅</a:t>
                      </a:r>
                      <a:endParaRPr lang="zh-TW" altLang="en-US" sz="3200" b="1" i="0" u="none" strike="noStrike" dirty="0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6" marR="9526" marT="952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67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>
                          <a:solidFill>
                            <a:srgbClr val="FF00FF"/>
                          </a:solidFill>
                          <a:effectLst/>
                        </a:rPr>
                        <a:t>安慰獎</a:t>
                      </a:r>
                      <a:endParaRPr lang="zh-TW" altLang="en-US" sz="2800" b="1" i="0" u="none" strike="noStrike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6" marR="9526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喬雅詩</a:t>
                      </a:r>
                      <a:endParaRPr lang="zh-TW" altLang="en-US" sz="3200" b="1" i="0" u="none" strike="noStrike" dirty="0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6" marR="9526" marT="952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703388" y="260350"/>
            <a:ext cx="8856662" cy="2554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2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主日學</a:t>
            </a:r>
            <a:r>
              <a:rPr kumimoji="0" lang="en-US" altLang="zh-TW" sz="32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2020-2021</a:t>
            </a:r>
            <a:r>
              <a:rPr kumimoji="0" lang="zh-TW" altLang="en-US" sz="32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年度上學期頒獎</a:t>
            </a:r>
            <a:endParaRPr kumimoji="0" lang="en-US" altLang="zh-TW" sz="32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200" b="1" dirty="0">
                <a:solidFill>
                  <a:srgbClr val="00B050"/>
                </a:solidFill>
                <a:latin typeface="+mn-lt"/>
                <a:ea typeface="+mn-ea"/>
              </a:rPr>
              <a:t>所羅門班  </a:t>
            </a:r>
            <a:r>
              <a:rPr kumimoji="0" lang="en-US" altLang="zh-TW" sz="3200" b="1" dirty="0">
                <a:solidFill>
                  <a:srgbClr val="00B050"/>
                </a:solidFill>
                <a:latin typeface="+mn-lt"/>
                <a:ea typeface="+mn-ea"/>
              </a:rPr>
              <a:t>15-18</a:t>
            </a:r>
            <a:r>
              <a:rPr kumimoji="0" lang="zh-TW" altLang="en-US" sz="3200" b="1" dirty="0">
                <a:solidFill>
                  <a:srgbClr val="00B050"/>
                </a:solidFill>
                <a:latin typeface="+mn-lt"/>
                <a:ea typeface="+mn-ea"/>
              </a:rPr>
              <a:t>歲</a:t>
            </a:r>
            <a:endParaRPr kumimoji="0" lang="en-US" altLang="zh-TW" sz="3200" b="1" dirty="0">
              <a:solidFill>
                <a:srgbClr val="00B050"/>
              </a:solidFill>
              <a:latin typeface="+mn-lt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2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同工</a:t>
            </a:r>
            <a:r>
              <a:rPr kumimoji="0" lang="en-US" altLang="zh-TW" sz="3200" b="1" dirty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</a:rPr>
              <a:t>:</a:t>
            </a:r>
            <a:r>
              <a:rPr kumimoji="0" lang="zh-TW" altLang="en-US" sz="3200" b="1" dirty="0">
                <a:solidFill>
                  <a:schemeClr val="accent6">
                    <a:lumMod val="75000"/>
                  </a:schemeClr>
                </a:solidFill>
                <a:latin typeface="標楷體" pitchFamily="65" charset="-120"/>
                <a:ea typeface="標楷體" pitchFamily="65" charset="-120"/>
              </a:rPr>
              <a:t>邵鎮球、鄭呂麗華</a:t>
            </a:r>
            <a:endParaRPr kumimoji="0" lang="en-US" altLang="zh-TW" sz="3200" b="1" dirty="0">
              <a:solidFill>
                <a:schemeClr val="accent6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zh-TW" sz="3200" b="1" dirty="0">
              <a:solidFill>
                <a:schemeClr val="accent6">
                  <a:lumMod val="7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3200" dirty="0">
              <a:latin typeface="+mn-lt"/>
              <a:ea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23165"/>
              </p:ext>
            </p:extLst>
          </p:nvPr>
        </p:nvGraphicFramePr>
        <p:xfrm>
          <a:off x="2423592" y="1844675"/>
          <a:ext cx="3048000" cy="4474836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720472999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462324913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鍾淑儀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610676"/>
                  </a:ext>
                </a:extLst>
              </a:tr>
              <a:tr h="495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陳永謙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43838"/>
                  </a:ext>
                </a:extLst>
              </a:tr>
              <a:tr h="495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黃俊傑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321092"/>
                  </a:ext>
                </a:extLst>
              </a:tr>
              <a:tr h="495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霍恩盈</a:t>
                      </a:r>
                      <a:endParaRPr kumimoji="0" lang="zh-TW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470444"/>
                  </a:ext>
                </a:extLst>
              </a:tr>
              <a:tr h="495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鍾敏儀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711663"/>
                  </a:ext>
                </a:extLst>
              </a:tr>
              <a:tr h="495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良等獎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陳永家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149015"/>
                  </a:ext>
                </a:extLst>
              </a:tr>
              <a:tr h="495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良等獎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梁寶欣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105725"/>
                  </a:ext>
                </a:extLst>
              </a:tr>
              <a:tr h="495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良等獎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彭樂恩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320907"/>
                  </a:ext>
                </a:extLst>
              </a:tr>
              <a:tr h="495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良等獎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鄭恆溢</a:t>
                      </a:r>
                      <a:endParaRPr kumimoji="0" lang="zh-TW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4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215416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867159"/>
              </p:ext>
            </p:extLst>
          </p:nvPr>
        </p:nvGraphicFramePr>
        <p:xfrm>
          <a:off x="6744072" y="1844675"/>
          <a:ext cx="3048000" cy="32416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2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中等獎</a:t>
                      </a:r>
                      <a:endParaRPr lang="zh-TW" alt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喬永智</a:t>
                      </a:r>
                      <a:endParaRPr lang="zh-TW" altLang="en-US" sz="3200" b="1" i="0" u="none" strike="noStrike" dirty="0">
                        <a:solidFill>
                          <a:srgbClr val="00B05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2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>
                          <a:solidFill>
                            <a:srgbClr val="00B050"/>
                          </a:solidFill>
                          <a:effectLst/>
                        </a:rPr>
                        <a:t>中等獎</a:t>
                      </a:r>
                      <a:endParaRPr lang="zh-TW" altLang="en-US" sz="2800" b="1" i="0" u="none" strike="noStrike">
                        <a:solidFill>
                          <a:srgbClr val="00B05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馮愛允</a:t>
                      </a:r>
                      <a:endParaRPr lang="zh-TW" altLang="en-US" sz="3200" b="1" i="0" u="none" strike="noStrike" dirty="0">
                        <a:solidFill>
                          <a:srgbClr val="00B05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2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安慰獎</a:t>
                      </a:r>
                      <a:endParaRPr lang="zh-TW" altLang="en-US" sz="2800" b="1" i="0" u="none" strike="noStrike" dirty="0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彭喜甜</a:t>
                      </a:r>
                      <a:endParaRPr lang="zh-TW" altLang="en-US" sz="3200" b="1" i="0" u="none" strike="noStrike" dirty="0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2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安慰獎</a:t>
                      </a:r>
                      <a:endParaRPr lang="zh-TW" altLang="en-US" sz="2800" b="1" i="0" u="none" strike="noStrike" dirty="0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李巧妙</a:t>
                      </a:r>
                      <a:endParaRPr lang="zh-TW" altLang="en-US" sz="3200" b="1" i="0" u="none" strike="noStrike" dirty="0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2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>
                          <a:solidFill>
                            <a:srgbClr val="FF00FF"/>
                          </a:solidFill>
                          <a:effectLst/>
                        </a:rPr>
                        <a:t>安慰獎</a:t>
                      </a:r>
                      <a:endParaRPr lang="zh-TW" altLang="en-US" sz="2800" b="1" i="0" u="none" strike="noStrike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鄭志康</a:t>
                      </a:r>
                      <a:endParaRPr lang="zh-TW" altLang="en-US" sz="3200" b="1" i="0" u="none" strike="noStrike" dirty="0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2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>
                          <a:solidFill>
                            <a:srgbClr val="FF00FF"/>
                          </a:solidFill>
                          <a:effectLst/>
                        </a:rPr>
                        <a:t>安慰獎</a:t>
                      </a:r>
                      <a:endParaRPr lang="zh-TW" altLang="en-US" sz="2800" b="1" i="0" u="none" strike="noStrike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蔡摩西</a:t>
                      </a:r>
                      <a:endParaRPr lang="zh-TW" altLang="en-US" sz="3200" b="1" i="0" u="none" strike="noStrike" dirty="0">
                        <a:solidFill>
                          <a:srgbClr val="FF00FF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字方塊 3"/>
          <p:cNvSpPr txBox="1">
            <a:spLocks noChangeArrowheads="1"/>
          </p:cNvSpPr>
          <p:nvPr/>
        </p:nvSpPr>
        <p:spPr bwMode="auto">
          <a:xfrm>
            <a:off x="2135189" y="260351"/>
            <a:ext cx="813752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0" lang="zh-TW" altLang="en-US" sz="3200" b="1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主日學</a:t>
            </a:r>
            <a:r>
              <a:rPr kumimoji="0" lang="en-US" altLang="zh-TW" sz="3200" b="1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2020-2021</a:t>
            </a:r>
            <a:r>
              <a:rPr kumimoji="0" lang="zh-TW" altLang="en-US" sz="3200" b="1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年度上學期頒獎</a:t>
            </a:r>
            <a:endParaRPr kumimoji="0" lang="en-US" altLang="zh-TW" sz="3200" b="1">
              <a:solidFill>
                <a:srgbClr val="FF000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r>
              <a:rPr kumimoji="0" lang="zh-TW" altLang="en-US" sz="3200" b="1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以斯拉班   </a:t>
            </a:r>
            <a:r>
              <a:rPr kumimoji="0" lang="en-US" altLang="zh-TW" sz="3200" b="1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19—30</a:t>
            </a:r>
            <a:r>
              <a:rPr kumimoji="0" lang="zh-TW" altLang="en-US" sz="3200" b="1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歲</a:t>
            </a:r>
            <a:endParaRPr kumimoji="0" lang="en-US" altLang="zh-TW" sz="3200" b="1">
              <a:solidFill>
                <a:srgbClr val="7030A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r>
              <a:rPr kumimoji="0" lang="zh-TW" altLang="en-US" sz="3200" b="1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同工</a:t>
            </a:r>
            <a:r>
              <a:rPr kumimoji="0" lang="en-US" altLang="zh-TW" sz="3200" b="1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:</a:t>
            </a:r>
            <a:r>
              <a:rPr kumimoji="0" lang="zh-TW" altLang="en-US" sz="3200" b="1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林會明、陳羅智敏</a:t>
            </a:r>
            <a:endParaRPr kumimoji="0" lang="en-US" altLang="zh-TW" sz="3200" b="1">
              <a:solidFill>
                <a:srgbClr val="7030A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endParaRPr kumimoji="0" lang="zh-TW" altLang="en-US" sz="3200" b="1">
              <a:solidFill>
                <a:srgbClr val="7030A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42571"/>
              </p:ext>
            </p:extLst>
          </p:nvPr>
        </p:nvGraphicFramePr>
        <p:xfrm>
          <a:off x="2156813" y="1985728"/>
          <a:ext cx="3490912" cy="4029078"/>
        </p:xfrm>
        <a:graphic>
          <a:graphicData uri="http://schemas.openxmlformats.org/drawingml/2006/table">
            <a:tbl>
              <a:tblPr/>
              <a:tblGrid>
                <a:gridCol w="1519237">
                  <a:extLst>
                    <a:ext uri="{9D8B030D-6E8A-4147-A177-3AD203B41FA5}">
                      <a16:colId xmlns:a16="http://schemas.microsoft.com/office/drawing/2014/main" val="319063104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998826103"/>
                    </a:ext>
                  </a:extLst>
                </a:gridCol>
              </a:tblGrid>
              <a:tr h="671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馮佩安</a:t>
                      </a:r>
                      <a:endParaRPr kumimoji="0" lang="zh-TW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83265"/>
                  </a:ext>
                </a:extLst>
              </a:tr>
              <a:tr h="671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陳永賜</a:t>
                      </a:r>
                      <a:endParaRPr kumimoji="0" lang="zh-TW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831346"/>
                  </a:ext>
                </a:extLst>
              </a:tr>
              <a:tr h="671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黃偉源</a:t>
                      </a:r>
                      <a:endParaRPr kumimoji="0" lang="zh-TW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602104"/>
                  </a:ext>
                </a:extLst>
              </a:tr>
              <a:tr h="671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郭紅金</a:t>
                      </a:r>
                      <a:endParaRPr kumimoji="0" lang="zh-TW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82040"/>
                  </a:ext>
                </a:extLst>
              </a:tr>
              <a:tr h="671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劉淑萍</a:t>
                      </a:r>
                      <a:endParaRPr kumimoji="0" lang="zh-TW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111655"/>
                  </a:ext>
                </a:extLst>
              </a:tr>
              <a:tr h="6715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郭天進</a:t>
                      </a:r>
                      <a:endParaRPr kumimoji="0" lang="zh-TW" alt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572706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524925"/>
              </p:ext>
            </p:extLst>
          </p:nvPr>
        </p:nvGraphicFramePr>
        <p:xfrm>
          <a:off x="6366952" y="1985728"/>
          <a:ext cx="3238500" cy="2376489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369241528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46784801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安慰獎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6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鄭恆約</a:t>
                      </a:r>
                      <a:endParaRPr kumimoji="0" lang="zh-TW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6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964401"/>
                  </a:ext>
                </a:extLst>
              </a:tr>
              <a:tr h="792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安慰獎</a:t>
                      </a:r>
                      <a:endParaRPr kumimoji="0" lang="zh-TW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6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黃馨玲</a:t>
                      </a:r>
                      <a:endParaRPr kumimoji="0" lang="zh-TW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6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813948"/>
                  </a:ext>
                </a:extLst>
              </a:tr>
              <a:tr h="792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安慰獎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6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鄭恆慰</a:t>
                      </a:r>
                      <a:endParaRPr kumimoji="0" lang="zh-TW" alt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6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4405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字方塊 5"/>
          <p:cNvSpPr txBox="1">
            <a:spLocks noChangeArrowheads="1"/>
          </p:cNvSpPr>
          <p:nvPr/>
        </p:nvSpPr>
        <p:spPr bwMode="auto">
          <a:xfrm>
            <a:off x="1693863" y="188913"/>
            <a:ext cx="87122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0" lang="zh-TW" altLang="en-US" sz="3200" b="1" dirty="0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主日學</a:t>
            </a:r>
            <a:r>
              <a:rPr kumimoji="0" lang="en-US" altLang="zh-TW" sz="3200" b="1" dirty="0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2020-2021</a:t>
            </a:r>
            <a:r>
              <a:rPr kumimoji="0" lang="zh-TW" altLang="en-US" sz="3200" b="1" dirty="0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年度上學期頒獎</a:t>
            </a:r>
            <a:endParaRPr kumimoji="0" lang="en-US" altLang="zh-TW" sz="3200" b="1" dirty="0">
              <a:solidFill>
                <a:srgbClr val="FF000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r>
              <a:rPr kumimoji="0" lang="zh-TW" altLang="en-US" sz="3200" b="1" dirty="0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耶利米班  </a:t>
            </a:r>
            <a:r>
              <a:rPr kumimoji="0" lang="en-US" altLang="zh-TW" sz="3200" b="1" dirty="0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30</a:t>
            </a:r>
            <a:r>
              <a:rPr kumimoji="0" lang="zh-TW" altLang="en-US" sz="3200" b="1" dirty="0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歲以上</a:t>
            </a:r>
            <a:endParaRPr kumimoji="0" lang="en-US" altLang="zh-TW" sz="3200" b="1" dirty="0">
              <a:solidFill>
                <a:srgbClr val="7030A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r>
              <a:rPr kumimoji="0" lang="zh-TW" altLang="en-US" sz="3200" b="1" dirty="0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同工</a:t>
            </a:r>
            <a:r>
              <a:rPr kumimoji="0" lang="en-US" altLang="zh-TW" sz="3200" b="1" dirty="0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:</a:t>
            </a:r>
            <a:r>
              <a:rPr kumimoji="0" lang="zh-TW" altLang="en-US" sz="3200" b="1" dirty="0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鄧黃錦嬋、劉志雄</a:t>
            </a:r>
            <a:endParaRPr kumimoji="0" lang="en-US" altLang="zh-TW" sz="3200" b="1" dirty="0">
              <a:solidFill>
                <a:srgbClr val="7030A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endParaRPr kumimoji="0" lang="zh-TW" altLang="en-US" sz="3200" b="1" dirty="0">
              <a:solidFill>
                <a:srgbClr val="7030A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722439" y="2060575"/>
          <a:ext cx="2878137" cy="3568704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1339035441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1325522786"/>
                    </a:ext>
                  </a:extLst>
                </a:gridCol>
              </a:tblGrid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鄭永勝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83261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李園儀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155396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馮寶儀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619965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鄺美好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00795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杜錦湄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217525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楊俊民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095982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陳嘉惠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487020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李秀芬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8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343005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610101" y="2060575"/>
          <a:ext cx="2879725" cy="4002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3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2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9" marR="9529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>
                          <a:solidFill>
                            <a:srgbClr val="FF0000"/>
                          </a:solidFill>
                          <a:effectLst/>
                        </a:rPr>
                        <a:t>王雅儀</a:t>
                      </a:r>
                      <a:endParaRPr lang="zh-TW" altLang="en-US" sz="2800" b="1" i="0" u="none" strike="noStrike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9" marR="9529" marT="9524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3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9" marR="9529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>
                          <a:solidFill>
                            <a:srgbClr val="FF0000"/>
                          </a:solidFill>
                          <a:effectLst/>
                        </a:rPr>
                        <a:t>王婉樺</a:t>
                      </a:r>
                      <a:endParaRPr lang="zh-TW" altLang="en-US" sz="2800" b="1" i="0" u="none" strike="noStrike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9" marR="9529" marT="9524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73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9" marR="9529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>
                          <a:solidFill>
                            <a:srgbClr val="FF0000"/>
                          </a:solidFill>
                          <a:effectLst/>
                        </a:rPr>
                        <a:t>區修慧</a:t>
                      </a:r>
                      <a:endParaRPr lang="zh-TW" altLang="en-US" sz="2800" b="1" i="0" u="none" strike="noStrike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9" marR="9529" marT="9524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3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9" marR="9529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陳美恩</a:t>
                      </a:r>
                      <a:endParaRPr lang="zh-TW" alt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9" marR="9529" marT="9524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3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u="none" strike="noStrike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2400" b="1" i="0" u="none" strike="noStrike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9" marR="9529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藍沙榮</a:t>
                      </a:r>
                      <a:endParaRPr lang="zh-TW" alt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9" marR="9529" marT="9524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73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u="none" strike="noStrike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2400" b="1" i="0" u="none" strike="noStrike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9" marR="9529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沙麗蓮</a:t>
                      </a:r>
                      <a:endParaRPr lang="zh-TW" alt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9" marR="9529" marT="9524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73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u="none" strike="noStrike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2400" b="1" i="0" u="none" strike="noStrike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9" marR="9529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謝綺莉</a:t>
                      </a:r>
                      <a:endParaRPr lang="zh-TW" alt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9" marR="9529" marT="9524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73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u="none" strike="noStrike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2400" b="1" i="0" u="none" strike="noStrike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9" marR="9529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郭偉儀</a:t>
                      </a:r>
                      <a:endParaRPr lang="zh-TW" alt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9" marR="9529" marT="9524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731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u="none" strike="noStrike">
                          <a:solidFill>
                            <a:srgbClr val="FF0000"/>
                          </a:solidFill>
                          <a:effectLst/>
                        </a:rPr>
                        <a:t>優等獎</a:t>
                      </a:r>
                      <a:endParaRPr lang="zh-TW" altLang="en-US" sz="2400" b="1" i="0" u="none" strike="noStrike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9" marR="9529" marT="952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陳碧瑛</a:t>
                      </a:r>
                      <a:endParaRPr lang="zh-TW" altLang="en-US" sz="2800" b="1" i="0" u="none" strike="noStrike" dirty="0">
                        <a:solidFill>
                          <a:srgbClr val="FF0000"/>
                        </a:solidFill>
                        <a:effectLst/>
                        <a:latin typeface="標楷體"/>
                      </a:endParaRPr>
                    </a:p>
                  </a:txBody>
                  <a:tcPr marL="9529" marR="9529" marT="9524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011043"/>
              </p:ext>
            </p:extLst>
          </p:nvPr>
        </p:nvGraphicFramePr>
        <p:xfrm>
          <a:off x="7608888" y="2060576"/>
          <a:ext cx="2773362" cy="4522793"/>
        </p:xfrm>
        <a:graphic>
          <a:graphicData uri="http://schemas.openxmlformats.org/drawingml/2006/table">
            <a:tbl>
              <a:tblPr/>
              <a:tblGrid>
                <a:gridCol w="1206500">
                  <a:extLst>
                    <a:ext uri="{9D8B030D-6E8A-4147-A177-3AD203B41FA5}">
                      <a16:colId xmlns:a16="http://schemas.microsoft.com/office/drawing/2014/main" val="1535664649"/>
                    </a:ext>
                  </a:extLst>
                </a:gridCol>
                <a:gridCol w="1566862">
                  <a:extLst>
                    <a:ext uri="{9D8B030D-6E8A-4147-A177-3AD203B41FA5}">
                      <a16:colId xmlns:a16="http://schemas.microsoft.com/office/drawing/2014/main" val="3701210495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良等獎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王章菊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799231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良等獎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阮淑金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410891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良等獎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沈玉嬋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0222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良等獎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黃玉婷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97296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良等獎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陳文儀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248452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中等獎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黃錦添</a:t>
                      </a: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872910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中等獎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吳慧玲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61311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中等獎</a:t>
                      </a: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謝陳金芳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836722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安慰獎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鄺碧燕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401942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安慰獎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郭玉華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863361"/>
                  </a:ext>
                </a:extLst>
              </a:tr>
              <a:tr h="411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安慰獎</a:t>
                      </a:r>
                      <a:endParaRPr kumimoji="0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施淑珍</a:t>
                      </a: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793" marR="8793" marT="8792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4895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字方塊 5"/>
          <p:cNvSpPr txBox="1">
            <a:spLocks noChangeArrowheads="1"/>
          </p:cNvSpPr>
          <p:nvPr/>
        </p:nvSpPr>
        <p:spPr bwMode="auto">
          <a:xfrm>
            <a:off x="1992314" y="260350"/>
            <a:ext cx="8567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9pPr>
          </a:lstStyle>
          <a:p>
            <a:pPr eaLnBrk="1" hangingPunct="1"/>
            <a:endParaRPr kumimoji="0" lang="zh-TW" altLang="en-US"/>
          </a:p>
        </p:txBody>
      </p:sp>
      <p:sp>
        <p:nvSpPr>
          <p:cNvPr id="9219" name="文字方塊 6"/>
          <p:cNvSpPr txBox="1">
            <a:spLocks noChangeArrowheads="1"/>
          </p:cNvSpPr>
          <p:nvPr/>
        </p:nvSpPr>
        <p:spPr bwMode="auto">
          <a:xfrm>
            <a:off x="1445419" y="129232"/>
            <a:ext cx="8893175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0" lang="zh-TW" altLang="en-US" sz="2800" b="1" dirty="0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主日學</a:t>
            </a:r>
            <a:r>
              <a:rPr kumimoji="0" lang="en-US" altLang="zh-TW" sz="2800" b="1" dirty="0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2020-2021</a:t>
            </a:r>
            <a:r>
              <a:rPr kumimoji="0" lang="zh-TW" altLang="en-US" sz="2800" b="1" dirty="0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年度上學期頒獎</a:t>
            </a:r>
            <a:endParaRPr kumimoji="0" lang="en-US" altLang="zh-TW" sz="2800" b="1" dirty="0">
              <a:solidFill>
                <a:srgbClr val="FF000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r>
              <a:rPr kumimoji="0" lang="zh-TW" altLang="en-US" sz="2800" b="1" dirty="0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羅以班  </a:t>
            </a:r>
            <a:r>
              <a:rPr kumimoji="0" lang="en-US" altLang="zh-TW" sz="2800" b="1" dirty="0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60</a:t>
            </a:r>
            <a:r>
              <a:rPr kumimoji="0" lang="zh-TW" altLang="en-US" sz="2800" b="1" dirty="0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歲以上</a:t>
            </a:r>
            <a:endParaRPr kumimoji="0" lang="en-US" altLang="zh-TW" sz="2800" b="1" dirty="0">
              <a:solidFill>
                <a:srgbClr val="7030A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r>
              <a:rPr kumimoji="0" lang="zh-TW" altLang="en-US" sz="2800" b="1" dirty="0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同工</a:t>
            </a:r>
            <a:r>
              <a:rPr kumimoji="0" lang="en-US" altLang="zh-TW" sz="2800" b="1" dirty="0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:</a:t>
            </a:r>
            <a:r>
              <a:rPr kumimoji="0" lang="zh-TW" altLang="en-US" sz="2800" b="1" dirty="0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馮宋慧珠、馮寶兒、李林慧英</a:t>
            </a:r>
            <a:endParaRPr kumimoji="0" lang="en-US" altLang="zh-TW" sz="2800" b="1" dirty="0">
              <a:solidFill>
                <a:srgbClr val="7030A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eaLnBrk="1" hangingPunct="1"/>
            <a:endParaRPr kumimoji="0" lang="zh-TW" altLang="en-US" sz="40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31951" y="1628776"/>
          <a:ext cx="2735263" cy="453390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4201469096"/>
                    </a:ext>
                  </a:extLst>
                </a:gridCol>
                <a:gridCol w="1617663">
                  <a:extLst>
                    <a:ext uri="{9D8B030D-6E8A-4147-A177-3AD203B41FA5}">
                      <a16:colId xmlns:a16="http://schemas.microsoft.com/office/drawing/2014/main" val="3039600505"/>
                    </a:ext>
                  </a:extLst>
                </a:gridCol>
              </a:tblGrid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熊麗明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060075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陳歐秀娟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878979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馮張瑞群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57446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李麗真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154257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潘楊婉萍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133488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李沈娣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721507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黎寶真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622989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黃寶儀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869660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林玉明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96871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關燕茜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163334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鄭佩珍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997001"/>
                  </a:ext>
                </a:extLst>
              </a:tr>
              <a:tr h="377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鍾莊玉蘭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8056" marR="8056" marT="805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53971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535864" y="4508501"/>
          <a:ext cx="3024187" cy="1758952"/>
        </p:xfrm>
        <a:graphic>
          <a:graphicData uri="http://schemas.openxmlformats.org/drawingml/2006/table">
            <a:tbl>
              <a:tblPr/>
              <a:tblGrid>
                <a:gridCol w="1268412">
                  <a:extLst>
                    <a:ext uri="{9D8B030D-6E8A-4147-A177-3AD203B41FA5}">
                      <a16:colId xmlns:a16="http://schemas.microsoft.com/office/drawing/2014/main" val="344891854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1639295280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安慰獎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6" marR="9526" marT="952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范英詩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6" marR="9526" marT="952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427741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安慰獎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6" marR="9526" marT="952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羅妙霞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6" marR="9526" marT="952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10124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安慰獎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6" marR="9526" marT="952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黃秀英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6" marR="9526" marT="952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112037"/>
                  </a:ext>
                </a:extLst>
              </a:tr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安慰獎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6" marR="9526" marT="952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阮氏志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6" marR="9526" marT="9529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319598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440239" y="1700213"/>
          <a:ext cx="2903537" cy="4460880"/>
        </p:xfrm>
        <a:graphic>
          <a:graphicData uri="http://schemas.openxmlformats.org/drawingml/2006/table">
            <a:tbl>
              <a:tblPr/>
              <a:tblGrid>
                <a:gridCol w="1185862">
                  <a:extLst>
                    <a:ext uri="{9D8B030D-6E8A-4147-A177-3AD203B41FA5}">
                      <a16:colId xmlns:a16="http://schemas.microsoft.com/office/drawing/2014/main" val="1306365673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2969915350"/>
                    </a:ext>
                  </a:extLst>
                </a:gridCol>
              </a:tblGrid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李呂瑞蓮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539740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黃何慧中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886272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黃莉瓊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63061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李羅杏英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34359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陳蕭淑蘭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952012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黃李玉英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110315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優等獎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司徒瑞英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11280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良等獎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鄧琨賢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657086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良等獎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李秀儀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151456"/>
                  </a:ext>
                </a:extLst>
              </a:tr>
              <a:tr h="446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良等獎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陳淑麗</a:t>
                      </a:r>
                      <a:endParaRPr kumimoji="0" lang="zh-TW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82839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12050" y="1628775"/>
          <a:ext cx="3048000" cy="26749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82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中等獎</a:t>
                      </a:r>
                      <a:endParaRPr lang="zh-TW" altLang="en-US" sz="2400" b="1" i="0" u="none" strike="noStrike" dirty="0">
                        <a:solidFill>
                          <a:srgbClr val="00B05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>
                          <a:solidFill>
                            <a:srgbClr val="00B050"/>
                          </a:solidFill>
                          <a:effectLst/>
                        </a:rPr>
                        <a:t>梁玉梅</a:t>
                      </a:r>
                      <a:endParaRPr lang="zh-TW" altLang="en-US" sz="2800" b="1" i="0" u="none" strike="noStrike">
                        <a:solidFill>
                          <a:srgbClr val="00B05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2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中等獎</a:t>
                      </a:r>
                      <a:endParaRPr lang="zh-TW" altLang="en-US" sz="2400" b="1" i="0" u="none" strike="noStrike" dirty="0">
                        <a:solidFill>
                          <a:srgbClr val="00B05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>
                          <a:solidFill>
                            <a:srgbClr val="00B050"/>
                          </a:solidFill>
                          <a:effectLst/>
                        </a:rPr>
                        <a:t>劉三妹</a:t>
                      </a:r>
                      <a:endParaRPr lang="zh-TW" altLang="en-US" sz="2800" b="1" i="0" u="none" strike="noStrike">
                        <a:solidFill>
                          <a:srgbClr val="00B05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2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中等獎</a:t>
                      </a:r>
                      <a:endParaRPr lang="zh-TW" altLang="en-US" sz="2400" b="1" i="0" u="none" strike="noStrike" dirty="0">
                        <a:solidFill>
                          <a:srgbClr val="00B05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陳愛華</a:t>
                      </a:r>
                      <a:endParaRPr lang="zh-TW" alt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2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u="none" strike="noStrike">
                          <a:solidFill>
                            <a:srgbClr val="00B050"/>
                          </a:solidFill>
                          <a:effectLst/>
                        </a:rPr>
                        <a:t>中等獎</a:t>
                      </a:r>
                      <a:endParaRPr lang="zh-TW" altLang="en-US" sz="2400" b="1" i="0" u="none" strike="noStrike">
                        <a:solidFill>
                          <a:srgbClr val="00B05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盧玉蘭</a:t>
                      </a:r>
                      <a:endParaRPr lang="zh-TW" alt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82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u="none" strike="noStrike">
                          <a:solidFill>
                            <a:srgbClr val="00B050"/>
                          </a:solidFill>
                          <a:effectLst/>
                        </a:rPr>
                        <a:t>中等獎</a:t>
                      </a:r>
                      <a:endParaRPr lang="zh-TW" altLang="en-US" sz="2400" b="1" i="0" u="none" strike="noStrike">
                        <a:solidFill>
                          <a:srgbClr val="00B05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張玉秋</a:t>
                      </a:r>
                      <a:endParaRPr lang="zh-TW" alt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82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u="none" strike="noStrike">
                          <a:solidFill>
                            <a:srgbClr val="00B050"/>
                          </a:solidFill>
                          <a:effectLst/>
                        </a:rPr>
                        <a:t>中等獎</a:t>
                      </a:r>
                      <a:endParaRPr lang="zh-TW" altLang="en-US" sz="2400" b="1" i="0" u="none" strike="noStrike">
                        <a:solidFill>
                          <a:srgbClr val="00B05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b="1" u="none" strike="noStrike" dirty="0">
                          <a:solidFill>
                            <a:srgbClr val="00B050"/>
                          </a:solidFill>
                          <a:effectLst/>
                        </a:rPr>
                        <a:t>謝惠雲</a:t>
                      </a:r>
                      <a:endParaRPr lang="zh-TW" altLang="en-US" sz="2800" b="1" i="0" u="none" strike="noStrike" dirty="0">
                        <a:solidFill>
                          <a:srgbClr val="00B050"/>
                        </a:solidFill>
                        <a:effectLst/>
                        <a:latin typeface="標楷體"/>
                      </a:endParaRPr>
                    </a:p>
                  </a:txBody>
                  <a:tcPr marL="9525" marR="9525" marT="9526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字方塊 5"/>
          <p:cNvSpPr txBox="1">
            <a:spLocks noChangeArrowheads="1"/>
          </p:cNvSpPr>
          <p:nvPr/>
        </p:nvSpPr>
        <p:spPr bwMode="auto">
          <a:xfrm>
            <a:off x="1774826" y="333375"/>
            <a:ext cx="8569325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charset="-120"/>
              </a:defRPr>
            </a:lvl9pPr>
          </a:lstStyle>
          <a:p>
            <a:pPr algn="ctr" eaLnBrk="1" hangingPunct="1"/>
            <a:r>
              <a:rPr kumimoji="0" lang="zh-TW" altLang="en-US" sz="3200" b="1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主日學</a:t>
            </a:r>
            <a:r>
              <a:rPr kumimoji="0" lang="en-US" altLang="zh-TW" sz="3200" b="1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2020-2021</a:t>
            </a:r>
            <a:r>
              <a:rPr kumimoji="0" lang="zh-TW" altLang="en-US" sz="3200" b="1">
                <a:solidFill>
                  <a:srgbClr val="FF000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年度上學期頒獎</a:t>
            </a:r>
            <a:endParaRPr kumimoji="0" lang="en-US" altLang="zh-TW" sz="3200" b="1">
              <a:solidFill>
                <a:srgbClr val="FF000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r>
              <a:rPr kumimoji="0" lang="zh-TW" altLang="en-US" sz="3200" b="1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亞伯拉罕班  </a:t>
            </a:r>
            <a:r>
              <a:rPr kumimoji="0" lang="en-US" altLang="zh-TW" sz="3200" b="1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60</a:t>
            </a:r>
            <a:r>
              <a:rPr kumimoji="0" lang="zh-TW" altLang="en-US" sz="3200" b="1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歲以上</a:t>
            </a:r>
            <a:endParaRPr kumimoji="0" lang="en-US" altLang="zh-TW" sz="3200" b="1">
              <a:solidFill>
                <a:srgbClr val="7030A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r>
              <a:rPr kumimoji="0" lang="zh-TW" altLang="en-US" sz="3200" b="1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同工</a:t>
            </a:r>
            <a:r>
              <a:rPr kumimoji="0" lang="en-US" altLang="zh-TW" sz="3200" b="1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:</a:t>
            </a:r>
            <a:r>
              <a:rPr kumimoji="0" lang="zh-TW" altLang="en-US" sz="3200" b="1">
                <a:solidFill>
                  <a:srgbClr val="7030A0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馮得鴻、顏展榮、張耀</a:t>
            </a:r>
            <a:endParaRPr kumimoji="0" lang="en-US" altLang="zh-TW" sz="3200" b="1">
              <a:solidFill>
                <a:srgbClr val="7030A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algn="ctr" eaLnBrk="1" hangingPunct="1"/>
            <a:endParaRPr kumimoji="0" lang="en-US" altLang="zh-TW" sz="3200" b="1">
              <a:solidFill>
                <a:srgbClr val="7030A0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eaLnBrk="1" hangingPunct="1"/>
            <a:endParaRPr kumimoji="0" lang="zh-TW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89595"/>
              </p:ext>
            </p:extLst>
          </p:nvPr>
        </p:nvGraphicFramePr>
        <p:xfrm>
          <a:off x="2495551" y="2420938"/>
          <a:ext cx="3275013" cy="3600450"/>
        </p:xfrm>
        <a:graphic>
          <a:graphicData uri="http://schemas.openxmlformats.org/drawingml/2006/table">
            <a:tbl>
              <a:tblPr/>
              <a:tblGrid>
                <a:gridCol w="1425575">
                  <a:extLst>
                    <a:ext uri="{9D8B030D-6E8A-4147-A177-3AD203B41FA5}">
                      <a16:colId xmlns:a16="http://schemas.microsoft.com/office/drawing/2014/main" val="4245788914"/>
                    </a:ext>
                  </a:extLst>
                </a:gridCol>
                <a:gridCol w="1849438">
                  <a:extLst>
                    <a:ext uri="{9D8B030D-6E8A-4147-A177-3AD203B41FA5}">
                      <a16:colId xmlns:a16="http://schemas.microsoft.com/office/drawing/2014/main" val="1950303682"/>
                    </a:ext>
                  </a:extLst>
                </a:gridCol>
              </a:tblGrid>
              <a:tr h="514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出席獎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新細明體" charset="-120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黃振平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09239"/>
                  </a:ext>
                </a:extLst>
              </a:tr>
              <a:tr h="514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出席獎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新細明體" charset="-120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馮耀培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36483"/>
                  </a:ext>
                </a:extLst>
              </a:tr>
              <a:tr h="514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出席獎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新細明體" charset="-120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杜志雄</a:t>
                      </a:r>
                      <a:endParaRPr kumimoji="0" lang="zh-TW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517022"/>
                  </a:ext>
                </a:extLst>
              </a:tr>
              <a:tr h="514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出席獎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新細明體" charset="-120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李迪生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49563"/>
                  </a:ext>
                </a:extLst>
              </a:tr>
              <a:tr h="514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出席獎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新細明體" charset="-120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陳志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131152"/>
                  </a:ext>
                </a:extLst>
              </a:tr>
              <a:tr h="514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出席獎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新細明體" charset="-120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劉坤倫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932028"/>
                  </a:ext>
                </a:extLst>
              </a:tr>
              <a:tr h="5143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出席獎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新細明體" charset="-120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王獻昌</a:t>
                      </a:r>
                      <a:endParaRPr kumimoji="0" lang="zh-TW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4" marR="9524" marT="9525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5336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00474"/>
              </p:ext>
            </p:extLst>
          </p:nvPr>
        </p:nvGraphicFramePr>
        <p:xfrm>
          <a:off x="6527800" y="2492376"/>
          <a:ext cx="3048000" cy="3533778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717226678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118489603"/>
                    </a:ext>
                  </a:extLst>
                </a:gridCol>
              </a:tblGrid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出席獎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新細明體" charset="-120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蘇祖耀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64500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出席獎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新細明體" charset="-120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鄭永德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99127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出席獎</a:t>
                      </a: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新細明體" charset="-120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鄒國民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5602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出席獎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新細明體" charset="-120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鄺景南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767793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出席獎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新細明體" charset="-120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陸貴寶</a:t>
                      </a:r>
                      <a:endParaRPr kumimoji="0" lang="zh-TW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179193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出席獎</a:t>
                      </a:r>
                      <a:endParaRPr kumimoji="0" lang="zh-TW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新細明體" charset="-120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charset="-12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新細明體" charset="-120"/>
                        </a:rPr>
                        <a:t>鄭澤榮</a:t>
                      </a:r>
                      <a:endParaRPr kumimoji="0" lang="zh-TW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標楷體" pitchFamily="65" charset="-128"/>
                        <a:ea typeface="新細明體" charset="-120"/>
                      </a:endParaRPr>
                    </a:p>
                  </a:txBody>
                  <a:tcPr marL="9525" marR="9525" marT="9527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1417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230</TotalTime>
  <Words>1209</Words>
  <Application>Microsoft Office PowerPoint</Application>
  <PresentationFormat>Widescreen</PresentationFormat>
  <Paragraphs>335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標楷體</vt:lpstr>
      <vt:lpstr>新細明體</vt:lpstr>
      <vt:lpstr>Arial</vt:lpstr>
      <vt:lpstr>Calibri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02</dc:creator>
  <cp:lastModifiedBy>Windows User</cp:lastModifiedBy>
  <cp:revision>30</cp:revision>
  <dcterms:created xsi:type="dcterms:W3CDTF">2020-01-04T07:39:52Z</dcterms:created>
  <dcterms:modified xsi:type="dcterms:W3CDTF">2021-01-02T15:19:25Z</dcterms:modified>
</cp:coreProperties>
</file>