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46BE-6015-4E88-BCAE-50CF6F4333B9}" type="datetimeFigureOut">
              <a:rPr lang="vi-VN" smtClean="0"/>
              <a:t>09/01/2021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855C1-CC78-4B09-B63F-D7186B9FE9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854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2378E-9580-473F-9D65-46653A7D3C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09/01/2021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792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09/01/2021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790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09/01/2021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110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09/01/2021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60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09/01/2021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458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09/01/2021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004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09/01/2021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487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09/01/2021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552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09/01/2021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46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09/01/2021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874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900-C579-47D4-8C72-CEF7582ADC9E}" type="datetimeFigureOut">
              <a:rPr lang="vi-VN" smtClean="0"/>
              <a:t>09/01/2021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758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0900-C579-47D4-8C72-CEF7582ADC9E}" type="datetimeFigureOut">
              <a:rPr lang="vi-VN" smtClean="0"/>
              <a:t>09/01/2021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7A7EE-0F09-4872-A6E2-E4ACB5BEF8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822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etcombank.com.vn/IBanking/Accounts/TransactionDetail.aspx?AID=B972485E8EC5DF3FF91E973286A94741CC3892857112D4B6F79ED3AF02534728&amp;cc=BAA3A77C492C8D9429DC1BBBF74B97A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0" y="1932286"/>
            <a:ext cx="11988800" cy="2349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333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宣道會梁</a:t>
            </a:r>
            <a:r>
              <a:rPr lang="zh-CN" altLang="en-US" sz="7333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汝學堂</a:t>
            </a:r>
            <a:r>
              <a:rPr lang="en-US" altLang="zh-CN" sz="7333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zh-CN" sz="7333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7333" b="1" dirty="0">
                <a:solidFill>
                  <a:schemeClr val="accent6">
                    <a:lumMod val="50000"/>
                  </a:schemeClr>
                </a:solidFill>
              </a:rPr>
              <a:t>2020</a:t>
            </a:r>
            <a:r>
              <a:rPr lang="zh-CN" altLang="en-US" sz="7333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r>
              <a:rPr lang="en-US" altLang="zh-CN" sz="7333" b="1" dirty="0">
                <a:solidFill>
                  <a:schemeClr val="accent6">
                    <a:lumMod val="50000"/>
                  </a:schemeClr>
                </a:solidFill>
              </a:rPr>
              <a:t>12</a:t>
            </a:r>
            <a:r>
              <a:rPr lang="zh-CN" altLang="en-US" sz="7333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月份收支報告</a:t>
            </a:r>
            <a:endParaRPr lang="en-US" sz="7333" b="1" dirty="0">
              <a:solidFill>
                <a:schemeClr val="accent6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914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66237" y="228601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單位：越南盾</a:t>
            </a:r>
            <a:endParaRPr lang="en-US" altLang="zh-CN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1147" y="157780"/>
            <a:ext cx="5486400" cy="63408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常費賬目</a:t>
            </a:r>
            <a:endParaRPr lang="vi-VN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93EDAB-53B3-4429-BCFD-B8CD6D69C8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01147" y="1028736"/>
          <a:ext cx="11617291" cy="5568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1381">
                  <a:extLst>
                    <a:ext uri="{9D8B030D-6E8A-4147-A177-3AD203B41FA5}">
                      <a16:colId xmlns:a16="http://schemas.microsoft.com/office/drawing/2014/main" val="195818004"/>
                    </a:ext>
                  </a:extLst>
                </a:gridCol>
                <a:gridCol w="3511035">
                  <a:extLst>
                    <a:ext uri="{9D8B030D-6E8A-4147-A177-3AD203B41FA5}">
                      <a16:colId xmlns:a16="http://schemas.microsoft.com/office/drawing/2014/main" val="3657112839"/>
                    </a:ext>
                  </a:extLst>
                </a:gridCol>
                <a:gridCol w="3424875">
                  <a:extLst>
                    <a:ext uri="{9D8B030D-6E8A-4147-A177-3AD203B41FA5}">
                      <a16:colId xmlns:a16="http://schemas.microsoft.com/office/drawing/2014/main" val="3547585748"/>
                    </a:ext>
                  </a:extLst>
                </a:gridCol>
              </a:tblGrid>
              <a:tr h="528396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700" marR="12700" marT="12700" marB="0"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收入</a:t>
                      </a:r>
                      <a:endParaRPr lang="zh-CN" altLang="en-US" sz="27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700" marR="12700" marT="12700" marB="0"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支出</a:t>
                      </a:r>
                      <a:endParaRPr lang="zh-CN" altLang="en-US" sz="27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700" marR="12700" marT="12700" marB="0" anchor="ctr"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14110"/>
                  </a:ext>
                </a:extLst>
              </a:tr>
              <a:tr h="5000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3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上月餘額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u="none" strike="noStrike" dirty="0" smtClean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     </a:t>
                      </a:r>
                      <a:r>
                        <a:rPr lang="en-US" sz="2300" b="1" u="sng" strike="noStrike" dirty="0" smtClean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1,398,905,444 </a:t>
                      </a:r>
                      <a:endParaRPr lang="en-US" sz="23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193743461"/>
                  </a:ext>
                </a:extLst>
              </a:tr>
              <a:tr h="50323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上期應收餘額轉暫支</a:t>
                      </a:r>
                      <a:endParaRPr lang="zh-TW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300" u="none" strike="noStrike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14,331,000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3077782860"/>
                  </a:ext>
                </a:extLst>
              </a:tr>
              <a:tr h="50323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主日崇拜奉獻收得</a:t>
                      </a:r>
                      <a:endParaRPr lang="zh-TW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578,428,000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1261440692"/>
                  </a:ext>
                </a:extLst>
              </a:tr>
              <a:tr h="5000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其他收入</a:t>
                      </a:r>
                      <a:r>
                        <a:rPr lang="en-US" altLang="zh-CN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CN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代收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           75,477,505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52229950"/>
                  </a:ext>
                </a:extLst>
              </a:tr>
              <a:tr h="500039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日常開支暫支（水，電，雜費）</a:t>
                      </a:r>
                      <a:endParaRPr lang="zh-TW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318,849,700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226977758"/>
                  </a:ext>
                </a:extLst>
              </a:tr>
              <a:tr h="527095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全職同工薪資</a:t>
                      </a:r>
                      <a:endParaRPr lang="zh-TW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       131,928,780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3802620815"/>
                  </a:ext>
                </a:extLst>
              </a:tr>
              <a:tr h="500039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轉交總聯會</a:t>
                      </a:r>
                      <a:r>
                        <a:rPr lang="en-US" altLang="zh-TW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其他友會</a:t>
                      </a:r>
                      <a:endParaRPr lang="zh-TW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       707,144,849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847316628"/>
                  </a:ext>
                </a:extLst>
              </a:tr>
              <a:tr h="50323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3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應收流水費剩餘</a:t>
                      </a:r>
                      <a:endParaRPr lang="zh-TW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   7,820,000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688594747"/>
                  </a:ext>
                </a:extLst>
              </a:tr>
              <a:tr h="5000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3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當期總額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         </a:t>
                      </a:r>
                      <a:r>
                        <a:rPr lang="en-US" sz="2300" b="1" u="sng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661,725,505 </a:t>
                      </a:r>
                      <a:endParaRPr lang="en-US" sz="23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     </a:t>
                      </a:r>
                      <a:r>
                        <a:rPr lang="en-US" sz="2300" b="1" u="sng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1,172,254,329 </a:t>
                      </a:r>
                      <a:endParaRPr lang="en-US" sz="23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1881772376"/>
                  </a:ext>
                </a:extLst>
              </a:tr>
              <a:tr h="50323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3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月底餘額</a:t>
                      </a:r>
                      <a:endParaRPr lang="zh-CN" alt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300" b="1" u="none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                  </a:t>
                      </a:r>
                      <a:r>
                        <a:rPr lang="en-US" sz="2300" b="1" u="sng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888,376,620 </a:t>
                      </a:r>
                      <a:endParaRPr lang="en-US" sz="23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300" b="1" u="sng" strike="noStrike" dirty="0">
                          <a:effectLst/>
                          <a:latin typeface="+mn-lt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300" b="1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3504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73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07435" y="198899"/>
            <a:ext cx="4046240" cy="706091"/>
          </a:xfrm>
        </p:spPr>
        <p:txBody>
          <a:bodyPr>
            <a:noAutofit/>
          </a:bodyPr>
          <a:lstStyle/>
          <a:p>
            <a:r>
              <a:rPr lang="zh-CN" altLang="en-US" sz="5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恩慈園賬目</a:t>
            </a:r>
            <a:endParaRPr lang="vi-VN" sz="5333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56372" y="305723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單位：越南盾</a:t>
            </a:r>
            <a:endParaRPr lang="en-US" altLang="zh-CN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1408E0-EFA5-430C-8945-104A0149C3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7380" y="1124745"/>
          <a:ext cx="11164192" cy="5415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8796">
                  <a:extLst>
                    <a:ext uri="{9D8B030D-6E8A-4147-A177-3AD203B41FA5}">
                      <a16:colId xmlns:a16="http://schemas.microsoft.com/office/drawing/2014/main" val="387378103"/>
                    </a:ext>
                  </a:extLst>
                </a:gridCol>
                <a:gridCol w="3374099">
                  <a:extLst>
                    <a:ext uri="{9D8B030D-6E8A-4147-A177-3AD203B41FA5}">
                      <a16:colId xmlns:a16="http://schemas.microsoft.com/office/drawing/2014/main" val="1195049082"/>
                    </a:ext>
                  </a:extLst>
                </a:gridCol>
                <a:gridCol w="3291297">
                  <a:extLst>
                    <a:ext uri="{9D8B030D-6E8A-4147-A177-3AD203B41FA5}">
                      <a16:colId xmlns:a16="http://schemas.microsoft.com/office/drawing/2014/main" val="845621448"/>
                    </a:ext>
                  </a:extLst>
                </a:gridCol>
              </a:tblGrid>
              <a:tr h="482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 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700" marR="12700" marT="12700" marB="0"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收入 </a:t>
                      </a:r>
                    </a:p>
                  </a:txBody>
                  <a:tcPr marL="12700" marR="12700" marT="12700" marB="0"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支出 </a:t>
                      </a:r>
                    </a:p>
                  </a:txBody>
                  <a:tcPr marL="12700" marR="12700" marT="12700" marB="0" anchor="ctr"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26707"/>
                  </a:ext>
                </a:extLst>
              </a:tr>
              <a:tr h="653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sng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上月餘額</a:t>
                      </a:r>
                      <a:endParaRPr lang="zh-CN" alt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298,461,847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2985046366"/>
                  </a:ext>
                </a:extLst>
              </a:tr>
              <a:tr h="52414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保養費收入</a:t>
                      </a:r>
                      <a:r>
                        <a:rPr lang="en-US" altLang="zh-TW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奉獻收入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 smtClean="0">
                          <a:effectLst/>
                        </a:rPr>
                        <a:t>3,000,000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2695315853"/>
                  </a:ext>
                </a:extLst>
              </a:tr>
              <a:tr h="52414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圍墻維修工程費用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700" u="none" strike="noStrike" dirty="0" smtClean="0">
                          <a:effectLst/>
                        </a:rPr>
                        <a:t>43,520,900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3195080842"/>
                  </a:ext>
                </a:extLst>
              </a:tr>
              <a:tr h="482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其他收入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 smtClean="0">
                          <a:effectLst/>
                        </a:rPr>
                        <a:t>51,538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2778775593"/>
                  </a:ext>
                </a:extLst>
              </a:tr>
              <a:tr h="56596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日常開支暫支（水，電，雜費）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 smtClean="0">
                          <a:effectLst/>
                        </a:rPr>
                        <a:t>2,288,900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2879382867"/>
                  </a:ext>
                </a:extLst>
              </a:tr>
              <a:tr h="6082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發薪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700" u="none" strike="noStrike" dirty="0">
                          <a:effectLst/>
                        </a:rPr>
                        <a:t>         5,696,180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125435988"/>
                  </a:ext>
                </a:extLst>
              </a:tr>
              <a:tr h="7019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sng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當期總額</a:t>
                      </a:r>
                      <a:endParaRPr lang="zh-CN" alt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3,051,538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51,505,980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3321959964"/>
                  </a:ext>
                </a:extLst>
              </a:tr>
              <a:tr h="8730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sng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月底餘額</a:t>
                      </a:r>
                      <a:endParaRPr lang="zh-CN" alt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250,007,405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none" strike="noStrike" dirty="0">
                          <a:effectLst/>
                        </a:rPr>
                        <a:t> 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00" marR="144000" marT="14400" marB="0" anchor="ctr"/>
                </a:tc>
                <a:extLst>
                  <a:ext uri="{0D108BD9-81ED-4DB2-BD59-A6C34878D82A}">
                    <a16:rowId xmlns:a16="http://schemas.microsoft.com/office/drawing/2014/main" val="397232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0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5102357" cy="706091"/>
          </a:xfrm>
        </p:spPr>
        <p:txBody>
          <a:bodyPr>
            <a:noAutofit/>
          </a:bodyPr>
          <a:lstStyle/>
          <a:p>
            <a:r>
              <a:rPr lang="zh-CN" altLang="en-US" sz="5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神學進修賬目</a:t>
            </a:r>
            <a:endParaRPr lang="vi-VN" sz="5333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72332" y="388867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單位：越南盾</a:t>
            </a:r>
            <a:endParaRPr lang="en-US" altLang="zh-CN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439B6A-EBA8-4743-9F0F-E6C5EBFBA2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5414" y="1220755"/>
          <a:ext cx="10492119" cy="4739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7973">
                  <a:extLst>
                    <a:ext uri="{9D8B030D-6E8A-4147-A177-3AD203B41FA5}">
                      <a16:colId xmlns:a16="http://schemas.microsoft.com/office/drawing/2014/main" val="3452278330"/>
                    </a:ext>
                  </a:extLst>
                </a:gridCol>
                <a:gridCol w="3170980">
                  <a:extLst>
                    <a:ext uri="{9D8B030D-6E8A-4147-A177-3AD203B41FA5}">
                      <a16:colId xmlns:a16="http://schemas.microsoft.com/office/drawing/2014/main" val="1581454621"/>
                    </a:ext>
                  </a:extLst>
                </a:gridCol>
                <a:gridCol w="3093165">
                  <a:extLst>
                    <a:ext uri="{9D8B030D-6E8A-4147-A177-3AD203B41FA5}">
                      <a16:colId xmlns:a16="http://schemas.microsoft.com/office/drawing/2014/main" val="180555139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l" fontAlgn="b"/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收入</a:t>
                      </a:r>
                    </a:p>
                  </a:txBody>
                  <a:tcPr marL="12700" marR="12700" marT="12700" marB="0" anchor="b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支出</a:t>
                      </a:r>
                    </a:p>
                  </a:txBody>
                  <a:tcPr marL="12700" marR="12700" marT="12700" marB="0" anchor="b"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35476"/>
                  </a:ext>
                </a:extLst>
              </a:tr>
              <a:tr h="70988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上月餘額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none" strike="noStrike" dirty="0" smtClean="0">
                          <a:effectLst/>
                        </a:rPr>
                        <a:t>321,733,591</a:t>
                      </a:r>
                      <a:r>
                        <a:rPr lang="en-US" sz="2700" u="none" strike="noStrike" dirty="0" smtClean="0">
                          <a:effectLst/>
                        </a:rPr>
                        <a:t> 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 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2696309782"/>
                  </a:ext>
                </a:extLst>
              </a:tr>
              <a:tr h="70988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收到奉獻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 smtClean="0">
                          <a:effectLst/>
                        </a:rPr>
                        <a:t>12,500,000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 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1399030953"/>
                  </a:ext>
                </a:extLst>
              </a:tr>
              <a:tr h="70988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其他收入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 smtClean="0">
                          <a:effectLst/>
                        </a:rPr>
                        <a:t>64,355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3529541108"/>
                  </a:ext>
                </a:extLst>
              </a:tr>
              <a:tr h="70988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賬戶管理費用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700" u="none" strike="noStrike" dirty="0">
                          <a:effectLst/>
                        </a:rPr>
                        <a:t>                          22,000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2446373709"/>
                  </a:ext>
                </a:extLst>
              </a:tr>
              <a:tr h="70988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當期總額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12,564,355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22,000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693862818"/>
                  </a:ext>
                </a:extLst>
              </a:tr>
              <a:tr h="70988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月底餘額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none" strike="noStrike" dirty="0" smtClean="0">
                          <a:effectLst/>
                        </a:rPr>
                        <a:t>334,275,946 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none" strike="noStrike" dirty="0">
                          <a:effectLst/>
                        </a:rPr>
                        <a:t> 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67152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70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DA6-2125-4230-B9F1-DB3E20D4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宣教基金帳目</a:t>
            </a:r>
            <a:endParaRPr 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1A2226-08F8-43DA-8842-BC6630C451E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19403" y="1508788"/>
          <a:ext cx="10753195" cy="43898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3177">
                  <a:extLst>
                    <a:ext uri="{9D8B030D-6E8A-4147-A177-3AD203B41FA5}">
                      <a16:colId xmlns:a16="http://schemas.microsoft.com/office/drawing/2014/main" val="1065128689"/>
                    </a:ext>
                  </a:extLst>
                </a:gridCol>
                <a:gridCol w="3249885">
                  <a:extLst>
                    <a:ext uri="{9D8B030D-6E8A-4147-A177-3AD203B41FA5}">
                      <a16:colId xmlns:a16="http://schemas.microsoft.com/office/drawing/2014/main" val="1680168348"/>
                    </a:ext>
                  </a:extLst>
                </a:gridCol>
                <a:gridCol w="3170132">
                  <a:extLst>
                    <a:ext uri="{9D8B030D-6E8A-4147-A177-3AD203B41FA5}">
                      <a16:colId xmlns:a16="http://schemas.microsoft.com/office/drawing/2014/main" val="1891802524"/>
                    </a:ext>
                  </a:extLst>
                </a:gridCol>
              </a:tblGrid>
              <a:tr h="598400">
                <a:tc>
                  <a:txBody>
                    <a:bodyPr/>
                    <a:lstStyle/>
                    <a:p>
                      <a:pPr algn="l" fontAlgn="b"/>
                      <a:endParaRPr lang="en-US" sz="2700" b="1" u="none" strike="noStrike" kern="1200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12700" marR="12700" marT="96000" marB="96000"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收入</a:t>
                      </a:r>
                    </a:p>
                  </a:txBody>
                  <a:tcPr marL="12700" marR="12700" marT="96000" marB="96000"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支出</a:t>
                      </a:r>
                    </a:p>
                  </a:txBody>
                  <a:tcPr marL="12700" marR="12700" marT="96000" marB="96000" anchor="ctr"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927751"/>
                  </a:ext>
                </a:extLst>
              </a:tr>
              <a:tr h="6447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上月餘額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                                                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2845094807"/>
                  </a:ext>
                </a:extLst>
              </a:tr>
              <a:tr h="6447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收到奉獻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 smtClean="0">
                          <a:effectLst/>
                        </a:rPr>
                        <a:t>11,472,100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 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3854529451"/>
                  </a:ext>
                </a:extLst>
              </a:tr>
              <a:tr h="6447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其他收入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 smtClean="0">
                          <a:effectLst/>
                        </a:rPr>
                        <a:t>1,759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1401436885"/>
                  </a:ext>
                </a:extLst>
              </a:tr>
              <a:tr h="56748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賬戶管理費用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 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700" u="none" strike="noStrike" dirty="0" smtClean="0">
                          <a:effectLst/>
                        </a:rPr>
                        <a:t>44,000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3088204545"/>
                  </a:ext>
                </a:extLst>
              </a:tr>
              <a:tr h="6447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sng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當期總額</a:t>
                      </a:r>
                      <a:endParaRPr lang="zh-CN" alt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11,473,859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44,000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3812077178"/>
                  </a:ext>
                </a:extLst>
              </a:tr>
              <a:tr h="6447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1" u="sng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月底餘額</a:t>
                      </a:r>
                      <a:endParaRPr lang="zh-CN" alt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400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 smtClean="0">
                          <a:effectLst/>
                        </a:rPr>
                        <a:t>11,429,859 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1" u="sng" strike="noStrike" dirty="0">
                          <a:effectLst/>
                        </a:rPr>
                        <a:t> </a:t>
                      </a:r>
                      <a:endParaRPr lang="en-US" sz="27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44000" marT="12700" marB="0" anchor="ctr"/>
                </a:tc>
                <a:extLst>
                  <a:ext uri="{0D108BD9-81ED-4DB2-BD59-A6C34878D82A}">
                    <a16:rowId xmlns:a16="http://schemas.microsoft.com/office/drawing/2014/main" val="159908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74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8711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教會銀行定期存款明細</a:t>
            </a:r>
            <a:endParaRPr 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86958-529D-454A-82D0-5A5E14F540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392" y="1220755"/>
          <a:ext cx="10972800" cy="5217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320">
                  <a:extLst>
                    <a:ext uri="{9D8B030D-6E8A-4147-A177-3AD203B41FA5}">
                      <a16:colId xmlns:a16="http://schemas.microsoft.com/office/drawing/2014/main" val="1291109359"/>
                    </a:ext>
                  </a:extLst>
                </a:gridCol>
                <a:gridCol w="4356241">
                  <a:extLst>
                    <a:ext uri="{9D8B030D-6E8A-4147-A177-3AD203B41FA5}">
                      <a16:colId xmlns:a16="http://schemas.microsoft.com/office/drawing/2014/main" val="3549749498"/>
                    </a:ext>
                  </a:extLst>
                </a:gridCol>
                <a:gridCol w="3106377">
                  <a:extLst>
                    <a:ext uri="{9D8B030D-6E8A-4147-A177-3AD203B41FA5}">
                      <a16:colId xmlns:a16="http://schemas.microsoft.com/office/drawing/2014/main" val="971002879"/>
                    </a:ext>
                  </a:extLst>
                </a:gridCol>
                <a:gridCol w="2523861">
                  <a:extLst>
                    <a:ext uri="{9D8B030D-6E8A-4147-A177-3AD203B41FA5}">
                      <a16:colId xmlns:a16="http://schemas.microsoft.com/office/drawing/2014/main" val="3394496144"/>
                    </a:ext>
                  </a:extLst>
                </a:gridCol>
              </a:tblGrid>
              <a:tr h="50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dirty="0">
                          <a:effectLst/>
                        </a:rPr>
                        <a:t> 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賬號</a:t>
                      </a:r>
                      <a:endParaRPr lang="en-US" sz="2700" b="1" u="none" strike="noStrike" kern="1200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12244" marR="12244" marT="48000" marB="4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定存金額</a:t>
                      </a:r>
                      <a:endParaRPr lang="en-US" sz="2700" b="1" u="none" strike="noStrike" kern="1200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12244" marR="12244" marT="48000" marB="4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7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存款利率</a:t>
                      </a:r>
                      <a:endParaRPr lang="en-US" sz="2700" b="1" u="none" strike="noStrike" kern="1200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12244" marR="12244" marT="48000" marB="4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45749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>
                        <a:tabLst>
                          <a:tab pos="625475" algn="l"/>
                        </a:tabLst>
                      </a:pPr>
                      <a:r>
                        <a:rPr lang="en-US" sz="2500" u="none" strike="noStrike" dirty="0">
                          <a:effectLst/>
                        </a:rPr>
                        <a:t>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515000517453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3,000,000,000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6.40%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3431521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2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515000519139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2,000,000,000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6.40%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646616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515000527431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    200,000,000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 smtClean="0">
                          <a:effectLst/>
                        </a:rPr>
                        <a:t>5.00%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909106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515000527434</a:t>
                      </a:r>
                      <a:endParaRPr lang="en-US" sz="2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    500,000,000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5.50%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1735079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515000538267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    300,000,000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5.50%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358495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6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001012440570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    400,000,000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6.50%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332739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7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001013637886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    500,000,000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5.10%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130752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8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 smtClean="0">
                          <a:effectLst/>
                        </a:rPr>
                        <a:t>001015659978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    500,000,000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4.40%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1290952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001017533675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4,900,000,000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3.00%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5173122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10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001015659978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             500,000,000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3.00%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2862073"/>
                  </a:ext>
                </a:extLst>
              </a:tr>
              <a:tr h="428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 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 </a:t>
                      </a:r>
                      <a:r>
                        <a:rPr lang="zh-CN" altLang="en-US" sz="2500" b="1" u="none" strike="noStrike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總數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244" marR="12244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1" u="none" strike="noStrike" dirty="0">
                          <a:effectLst/>
                        </a:rPr>
                        <a:t>       12,800,000,000 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44" marR="144000" marT="12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dirty="0">
                          <a:effectLst/>
                        </a:rPr>
                        <a:t> 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24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308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3769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369</Words>
  <Application>Microsoft Office PowerPoint</Application>
  <PresentationFormat>Widescreen</PresentationFormat>
  <Paragraphs>157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Microsoft JhengHei</vt:lpstr>
      <vt:lpstr>新細明體</vt:lpstr>
      <vt:lpstr>宋体</vt:lpstr>
      <vt:lpstr>Arial</vt:lpstr>
      <vt:lpstr>Calibri</vt:lpstr>
      <vt:lpstr>Times New Roman</vt:lpstr>
      <vt:lpstr>Theme1</vt:lpstr>
      <vt:lpstr>宣道會梁汝學堂 2020年12月份收支報告</vt:lpstr>
      <vt:lpstr>常費賬目</vt:lpstr>
      <vt:lpstr>恩慈園賬目</vt:lpstr>
      <vt:lpstr>神學進修賬目</vt:lpstr>
      <vt:lpstr>宣教基金帳目</vt:lpstr>
      <vt:lpstr>教會銀行定期存款明細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宣道會梁汝學堂 2020年12月份收支報告</dc:title>
  <dc:creator>Windows User</dc:creator>
  <cp:lastModifiedBy>Windows User</cp:lastModifiedBy>
  <cp:revision>1</cp:revision>
  <dcterms:created xsi:type="dcterms:W3CDTF">2021-01-09T14:32:00Z</dcterms:created>
  <dcterms:modified xsi:type="dcterms:W3CDTF">2021-01-09T14:33:28Z</dcterms:modified>
</cp:coreProperties>
</file>