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69" r:id="rId5"/>
    <p:sldId id="263" r:id="rId6"/>
    <p:sldId id="267" r:id="rId7"/>
    <p:sldId id="264" r:id="rId8"/>
    <p:sldId id="266" r:id="rId9"/>
    <p:sldId id="265" r:id="rId10"/>
    <p:sldId id="260" r:id="rId11"/>
    <p:sldId id="259" r:id="rId12"/>
    <p:sldId id="262" r:id="rId13"/>
    <p:sldId id="268" r:id="rId14"/>
  </p:sldIdLst>
  <p:sldSz cx="12192000" cy="6858000"/>
  <p:notesSz cx="6858000" cy="9144000"/>
  <p:custDataLst>
    <p:tags r:id="rId1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14A6F2A-C285-990C-F9F2-279F6976D560}" name="Mariia Zhurovska" initials="MZ" userId="S::mzhur@softserveinc.com::59914b6f-69ea-43ae-aed3-010e72a280f1" providerId="AD"/>
  <p188:author id="{1550943D-6B66-F1EA-1A3C-BD6C48F8CDC7}" name="Mariia Naida" initials="MN" userId="S::mnaid@softserveinc.com::5a759805-4f02-4363-8bef-a2ab31cce883" providerId="AD"/>
  <p188:author id="{04FC2E51-FB2F-7C4C-268C-9F1C17DC72A6}" name="Nataliia Melnykova" initials="NM" userId="S::nmelnyko@softserveinc.com::76d6bb5f-6d9d-46db-842b-ba29c4154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2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C8054C-B0BA-5B0E-CAC4-30E96874F5CD}" v="2" dt="2022-05-25T12:17:55.822"/>
    <p1510:client id="{AED00E54-19D0-3C03-A65F-16DBB18C8827}" v="10" dt="2022-05-25T12:19:49.590"/>
    <p1510:client id="{BD1B0485-DB47-FACD-BC27-96A479DF4065}" v="1" dt="2022-05-12T11:17:41.967"/>
    <p1510:client id="{C8B338FB-F2CF-469E-B292-19BC0C5A1ADB}" v="7" dt="2022-03-21T13:38:26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03A39-DD76-478C-94C7-86508DFCBF5B}" type="datetimeFigureOut">
              <a:rPr lang="en-US" smtClean="0"/>
              <a:t>04-Nov-22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62279-CFBB-4F7F-9B1A-B8B12A35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1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Надайте </a:t>
            </a:r>
            <a:r>
              <a:rPr lang="uk-UA"/>
              <a:t>назву проекту / назву команди / ім’я ментора</a:t>
            </a:r>
          </a:p>
          <a:p>
            <a:r>
              <a:rPr lang="uk-UA"/>
              <a:t>Регламент: доповідь -15 хв, запитання</a:t>
            </a:r>
            <a:r>
              <a:rPr lang="en-US"/>
              <a:t>&amp;</a:t>
            </a:r>
            <a:r>
              <a:rPr lang="uk-UA"/>
              <a:t>відповіді – 5 хв.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2279-CFBB-4F7F-9B1A-B8B12A35FA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/>
              <a:t>У даному слайді описати коротко про проект:</a:t>
            </a:r>
          </a:p>
          <a:p>
            <a:r>
              <a:rPr lang="uk-UA"/>
              <a:t>Ідею та мету – для кого призначений та які проблеми стекхолдерів може вирішити,</a:t>
            </a:r>
          </a:p>
          <a:p>
            <a:r>
              <a:rPr lang="uk-UA"/>
              <a:t>Актуальність – у чому даний проект особливий,</a:t>
            </a:r>
          </a:p>
          <a:p>
            <a:r>
              <a:rPr lang="uk-UA"/>
              <a:t>Унікальність – його переваги на відміну від інших аналогічних застосонків</a:t>
            </a:r>
            <a:endParaRPr lang="en-US"/>
          </a:p>
          <a:p>
            <a:r>
              <a:rPr lang="uk-UA"/>
              <a:t>Це необхідно для розуміння експертами важливості продукту.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2279-CFBB-4F7F-9B1A-B8B12A35FA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2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/>
              <a:t>На даному слайді опишіть:</a:t>
            </a:r>
          </a:p>
          <a:p>
            <a:r>
              <a:rPr lang="uk-UA" b="0" i="0">
                <a:solidFill>
                  <a:srgbClr val="282829"/>
                </a:solidFill>
                <a:effectLst/>
                <a:latin typeface="-apple-system"/>
              </a:rPr>
              <a:t>Ц</a:t>
            </a:r>
            <a:r>
              <a:rPr lang="ru-RU" b="0" i="0">
                <a:solidFill>
                  <a:srgbClr val="282829"/>
                </a:solidFill>
                <a:effectLst/>
                <a:latin typeface="-apple-system"/>
              </a:rPr>
              <a:t>інність бізнесу – це чиста вигода, яку отримає замовник проекту,</a:t>
            </a:r>
          </a:p>
          <a:p>
            <a:r>
              <a:rPr lang="ru-RU" b="0" i="0">
                <a:solidFill>
                  <a:srgbClr val="282829"/>
                </a:solidFill>
                <a:effectLst/>
                <a:latin typeface="-apple-system"/>
              </a:rPr>
              <a:t>Бізнес правомірність – на скільки проект відповідає законним вимогам даної проблемної області (</a:t>
            </a:r>
            <a:r>
              <a:rPr lang="uk-UA" b="0" i="0">
                <a:solidFill>
                  <a:srgbClr val="282829"/>
                </a:solidFill>
                <a:effectLst/>
                <a:latin typeface="-apple-system"/>
              </a:rPr>
              <a:t>відсутність конфлікту інтересів щодо авторського права</a:t>
            </a:r>
            <a:r>
              <a:rPr lang="ru-RU" b="0" i="0">
                <a:solidFill>
                  <a:srgbClr val="282829"/>
                </a:solidFill>
                <a:effectLst/>
                <a:latin typeface="-apple-system"/>
              </a:rPr>
              <a:t>).</a:t>
            </a:r>
          </a:p>
          <a:p>
            <a:r>
              <a:rPr lang="ru-RU" b="0" i="0">
                <a:solidFill>
                  <a:srgbClr val="282829"/>
                </a:solidFill>
                <a:effectLst/>
                <a:latin typeface="-apple-system"/>
              </a:rPr>
              <a:t>Для розуміння експертами рентабельності та цінності проекту та підтримки функціонування проекту.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2279-CFBB-4F7F-9B1A-B8B12A35FA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90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Опишіть</a:t>
            </a:r>
            <a:r>
              <a:rPr lang="uk-UA"/>
              <a:t> основні задачі, які були визначені для реалізації проекту. </a:t>
            </a:r>
          </a:p>
          <a:p>
            <a:r>
              <a:rPr lang="uk-UA"/>
              <a:t>Щоб можна було оцінити список робіт, які планувалися і які  з них були реалізовані.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2279-CFBB-4F7F-9B1A-B8B12A35FA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31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Надайте діаграму(и), що показує архітектуру програми та її частин</a:t>
            </a:r>
            <a:r>
              <a:rPr lang="uk-UA"/>
              <a:t>и, щоб зрозуміти структуру проекту та розподіл функціоналу між користувачами</a:t>
            </a:r>
            <a:r>
              <a:rPr lang="en-US"/>
              <a:t> (</a:t>
            </a:r>
            <a:r>
              <a:rPr lang="uk-UA"/>
              <a:t> для прикладу діаграма прецендентів, </a:t>
            </a:r>
            <a:r>
              <a:rPr lang="ru-RU" b="0" i="0">
                <a:solidFill>
                  <a:srgbClr val="000000"/>
                </a:solidFill>
                <a:effectLst/>
                <a:latin typeface="Lora" pitchFamily="2" charset="0"/>
              </a:rPr>
              <a:t>діаграма розгортання</a:t>
            </a:r>
            <a:r>
              <a:rPr lang="en-US"/>
              <a:t>)</a:t>
            </a:r>
            <a:r>
              <a:rPr lang="uk-UA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2279-CFBB-4F7F-9B1A-B8B12A35FA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22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Опишіть, як був побудований процес розробки програмного забезпечення у вашій команді (які методології були використані, які етапи ви проходили, як ви комунікували один з одним, як відбувався розподіл ролей у проекті тощо). </a:t>
            </a:r>
            <a:endParaRPr lang="en-US"/>
          </a:p>
          <a:p>
            <a:r>
              <a:rPr lang="uk-UA"/>
              <a:t>Щоб оцінити розуміння командою організації етапів проектування продукту.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2279-CFBB-4F7F-9B1A-B8B12A35FA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40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Опишіть технології, використані під час проекту, та обґрунтуйте у доповіді, чому вони були обрані.</a:t>
            </a:r>
          </a:p>
          <a:p>
            <a:r>
              <a:rPr lang="ru-RU"/>
              <a:t>Дасть експертам розуміння, на скільки команда технологічно розуміє синхронізацію технологічних рішень під час розробки продукту.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2279-CFBB-4F7F-9B1A-B8B12A35FA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17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/>
              <a:t>Представити усіх членів команди, вказавши технологічний стек з яким працював кожний учасник.</a:t>
            </a:r>
          </a:p>
          <a:p>
            <a:r>
              <a:rPr lang="ru-RU" sz="1000"/>
              <a:t>Кожен учасник може представити себе і розказати про виклики, з якими стикався на проекті.</a:t>
            </a:r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2279-CFBB-4F7F-9B1A-B8B12A35FA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/>
              <a:t>Презентація продукту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2279-CFBB-4F7F-9B1A-B8B12A35FA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5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sp>
        <p:nvSpPr>
          <p:cNvPr id="10" name="Title 8">
            <a:extLst>
              <a:ext uri="{FF2B5EF4-FFF2-40B4-BE49-F238E27FC236}">
                <a16:creationId xmlns=""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2"/>
            <a:ext cx="11506200" cy="477847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60000"/>
              </a:lnSpc>
              <a:defRPr sz="880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="" xmlns:a16="http://schemas.microsoft.com/office/drawing/2014/main" id="{80D32536-8FD4-46A0-B392-EDC81FCF72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4E4E25A1-3F6A-43B2-8C31-B0F9277D6D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3138" y="0"/>
            <a:ext cx="2328862" cy="2328862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348D1610-C3E4-4F99-945F-7466F84877BE}"/>
              </a:ext>
            </a:extLst>
          </p:cNvPr>
          <p:cNvSpPr/>
          <p:nvPr/>
        </p:nvSpPr>
        <p:spPr>
          <a:xfrm>
            <a:off x="4533900" y="4538663"/>
            <a:ext cx="2328862" cy="2328862"/>
          </a:xfrm>
          <a:custGeom>
            <a:avLst/>
            <a:gdLst>
              <a:gd name="connsiteX0" fmla="*/ 1002423 w 2328862"/>
              <a:gd name="connsiteY0" fmla="*/ 2328862 h 2328862"/>
              <a:gd name="connsiteX1" fmla="*/ 0 w 2328862"/>
              <a:gd name="connsiteY1" fmla="*/ 2328862 h 2328862"/>
              <a:gd name="connsiteX2" fmla="*/ 2328862 w 2328862"/>
              <a:gd name="connsiteY2" fmla="*/ 0 h 2328862"/>
              <a:gd name="connsiteX3" fmla="*/ 2328862 w 2328862"/>
              <a:gd name="connsiteY3" fmla="*/ 1002423 h 2328862"/>
              <a:gd name="connsiteX4" fmla="*/ 1002423 w 2328862"/>
              <a:gd name="connsiteY4" fmla="*/ 2328862 h 232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862" h="2328862">
                <a:moveTo>
                  <a:pt x="1002423" y="2328862"/>
                </a:moveTo>
                <a:lnTo>
                  <a:pt x="0" y="2328862"/>
                </a:lnTo>
                <a:cubicBezTo>
                  <a:pt x="0" y="1044613"/>
                  <a:pt x="1044613" y="0"/>
                  <a:pt x="2328862" y="0"/>
                </a:cubicBezTo>
                <a:lnTo>
                  <a:pt x="2328862" y="1002423"/>
                </a:lnTo>
                <a:cubicBezTo>
                  <a:pt x="1598139" y="1002423"/>
                  <a:pt x="1002423" y="1598139"/>
                  <a:pt x="1002423" y="2328862"/>
                </a:cubicBezTo>
                <a:close/>
              </a:path>
            </a:pathLst>
          </a:custGeom>
          <a:solidFill>
            <a:srgbClr val="4F2063"/>
          </a:solidFill>
          <a:ln w="1687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C8A03301-6607-4D4F-9D27-F2E61FBCCB3F}"/>
              </a:ext>
            </a:extLst>
          </p:cNvPr>
          <p:cNvSpPr/>
          <p:nvPr/>
        </p:nvSpPr>
        <p:spPr>
          <a:xfrm>
            <a:off x="6785133" y="4538663"/>
            <a:ext cx="2328862" cy="2328862"/>
          </a:xfrm>
          <a:custGeom>
            <a:avLst/>
            <a:gdLst>
              <a:gd name="connsiteX0" fmla="*/ 2328862 w 2328862"/>
              <a:gd name="connsiteY0" fmla="*/ 0 h 2328862"/>
              <a:gd name="connsiteX1" fmla="*/ 2328862 w 2328862"/>
              <a:gd name="connsiteY1" fmla="*/ 1002423 h 2328862"/>
              <a:gd name="connsiteX2" fmla="*/ 1002423 w 2328862"/>
              <a:gd name="connsiteY2" fmla="*/ 2328862 h 2328862"/>
              <a:gd name="connsiteX3" fmla="*/ 0 w 2328862"/>
              <a:gd name="connsiteY3" fmla="*/ 2328862 h 2328862"/>
              <a:gd name="connsiteX4" fmla="*/ 2328862 w 2328862"/>
              <a:gd name="connsiteY4" fmla="*/ 0 h 232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862" h="2328862">
                <a:moveTo>
                  <a:pt x="2328862" y="0"/>
                </a:moveTo>
                <a:lnTo>
                  <a:pt x="2328862" y="1002423"/>
                </a:lnTo>
                <a:cubicBezTo>
                  <a:pt x="1598140" y="1002423"/>
                  <a:pt x="1002423" y="1598139"/>
                  <a:pt x="1002423" y="2328862"/>
                </a:cubicBezTo>
                <a:lnTo>
                  <a:pt x="0" y="2328862"/>
                </a:lnTo>
                <a:cubicBezTo>
                  <a:pt x="0" y="1044613"/>
                  <a:pt x="1044613" y="0"/>
                  <a:pt x="2328862" y="0"/>
                </a:cubicBezTo>
                <a:close/>
              </a:path>
            </a:pathLst>
          </a:custGeom>
          <a:solidFill>
            <a:srgbClr val="00B188"/>
          </a:solidFill>
          <a:ln w="1687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4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176295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17173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99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sp>
        <p:nvSpPr>
          <p:cNvPr id="10" name="Title 8">
            <a:extLst>
              <a:ext uri="{FF2B5EF4-FFF2-40B4-BE49-F238E27FC236}">
                <a16:creationId xmlns=""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1"/>
            <a:ext cx="11506200" cy="474344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60000"/>
              </a:lnSpc>
              <a:defRPr sz="88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4E4E25A1-3F6A-43B2-8C31-B0F9277D6D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3138" y="0"/>
            <a:ext cx="2328862" cy="23288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C90352FD-C782-4F3F-959F-5FC6AD6AD5F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900" y="4538663"/>
            <a:ext cx="4573345" cy="232886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1729771C-709C-4322-8B8B-DBBA054D6B8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959145" y="5906113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0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="" xmlns:a16="http://schemas.microsoft.com/office/drawing/2014/main" id="{6DBC4416-6E30-40BA-B041-7135A138D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6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424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21329C1B-F6B7-4FA8-BCC6-36BE41E0FA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5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="" xmlns:a16="http://schemas.microsoft.com/office/drawing/2014/main" id="{7142138A-4583-4DA1-9A33-1EE0CE47BD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1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73AA37C-03F0-4A5A-89CF-9557D642C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1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BCC1CAAB-DC7D-4353-901E-4F0E32F1AF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5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3647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4BEB119-3603-4660-B256-B9E69DEE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2189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="" xmlns:a16="http://schemas.microsoft.com/office/drawing/2014/main" id="{22C34F6A-F01E-4645-BB5A-93F2B3A774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826" y="4183117"/>
            <a:ext cx="5813395" cy="1363845"/>
          </a:xfrm>
        </p:spPr>
        <p:txBody>
          <a:bodyPr lIns="0" tIns="45720" rIns="91440" bIns="45720" anchor="t"/>
          <a:lstStyle/>
          <a:p>
            <a:r>
              <a:rPr lang="en-US" b="1" dirty="0">
                <a:latin typeface="+mj-lt"/>
                <a:ea typeface="Proxima Nova Extrabold"/>
                <a:cs typeface="Proxima Nova Extrabold"/>
                <a:sym typeface="Proxima Nova Extrabold"/>
              </a:rPr>
              <a:t>PROJECT</a:t>
            </a:r>
            <a:r>
              <a:rPr lang="en-US" b="1" dirty="0" smtClean="0">
                <a:latin typeface="+mj-lt"/>
                <a:ea typeface="Proxima Nova Extrabold"/>
                <a:cs typeface="Proxima Nova Extrabold"/>
                <a:sym typeface="Proxima Nova Extrabold"/>
              </a:rPr>
              <a:t>: </a:t>
            </a:r>
            <a:r>
              <a:rPr lang="en-US" b="1" dirty="0" err="1" smtClean="0">
                <a:latin typeface="+mj-lt"/>
                <a:ea typeface="Proxima Nova Extrabold"/>
                <a:cs typeface="Proxima Nova Extrabold"/>
                <a:sym typeface="Proxima Nova Extrabold"/>
              </a:rPr>
              <a:t>GainTracker</a:t>
            </a:r>
            <a:endParaRPr lang="en-US" dirty="0">
              <a:latin typeface="+mj-lt"/>
              <a:ea typeface="Proxima Nova Extrabold"/>
              <a:cs typeface="Proxima Nova Extrabold"/>
              <a:sym typeface="Proxima Nova Extrabold"/>
            </a:endParaRPr>
          </a:p>
          <a:p>
            <a:r>
              <a:rPr lang="en-US" b="1" dirty="0">
                <a:latin typeface="+mj-lt"/>
                <a:ea typeface="Proxima Nova Extrabold"/>
                <a:cs typeface="Proxima Nova Extrabold"/>
                <a:sym typeface="Proxima Nova Extrabold"/>
              </a:rPr>
              <a:t>TEAM: </a:t>
            </a:r>
            <a:r>
              <a:rPr lang="en-US" b="1" dirty="0" smtClean="0">
                <a:latin typeface="+mj-lt"/>
                <a:ea typeface="Proxima Nova Extrabold"/>
                <a:cs typeface="Proxima Nova Extrabold"/>
                <a:sym typeface="Proxima Nova Extrabold"/>
              </a:rPr>
              <a:t>TEAM</a:t>
            </a:r>
            <a:endParaRPr lang="en-US" b="1" dirty="0">
              <a:latin typeface="+mj-lt"/>
              <a:ea typeface="Proxima Nova Extrabold"/>
              <a:cs typeface="Proxima Nova Extrabold"/>
              <a:sym typeface="Proxima Nova Extrabold"/>
            </a:endParaRPr>
          </a:p>
          <a:p>
            <a:r>
              <a:rPr lang="en-US" b="1" dirty="0">
                <a:latin typeface="+mj-lt"/>
                <a:ea typeface="Proxima Nova Extrabold"/>
                <a:cs typeface="Proxima Nova Extrabold"/>
                <a:sym typeface="Proxima Nova Extrabold"/>
              </a:rPr>
              <a:t>MENTOR: </a:t>
            </a:r>
            <a:r>
              <a:rPr lang="en-US" b="1" dirty="0" err="1" smtClean="0">
                <a:latin typeface="+mj-lt"/>
                <a:ea typeface="Proxima Nova Extrabold"/>
                <a:cs typeface="Proxima Nova Extrabold"/>
                <a:sym typeface="Proxima Nova Extrabold"/>
              </a:rPr>
              <a:t>Oleh</a:t>
            </a:r>
            <a:r>
              <a:rPr lang="en-US" b="1" dirty="0" smtClean="0">
                <a:latin typeface="+mj-lt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en-US" b="1" dirty="0" err="1" smtClean="0">
                <a:latin typeface="+mj-lt"/>
                <a:ea typeface="Proxima Nova Extrabold"/>
                <a:cs typeface="Proxima Nova Extrabold"/>
                <a:sym typeface="Proxima Nova Extrabold"/>
              </a:rPr>
              <a:t>Lvivskyi</a:t>
            </a:r>
            <a:endParaRPr lang="en-US" dirty="0">
              <a:latin typeface="+mj-lt"/>
              <a:ea typeface="Proxima Nova Extrabold"/>
              <a:cs typeface="Proxima Nova Extrabold"/>
              <a:sym typeface="Proxima Nova Extrabold"/>
            </a:endParaRPr>
          </a:p>
          <a:p>
            <a:endParaRPr lang="en-US" dirty="0">
              <a:latin typeface="+mj-lt"/>
              <a:ea typeface="Proxima Nova Extrabold"/>
              <a:cs typeface="Proxima Nova Extrabold"/>
              <a:sym typeface="Proxima Nova Extrabold"/>
            </a:endParaRPr>
          </a:p>
          <a:p>
            <a:pPr>
              <a:spcBef>
                <a:spcPts val="0"/>
              </a:spcBef>
            </a:pPr>
            <a:endParaRPr lang="uk-UA" sz="1400" i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ts val="0"/>
              </a:spcBef>
            </a:pPr>
            <a:r>
              <a:rPr lang="en-US" sz="1100" i="1" dirty="0">
                <a:solidFill>
                  <a:srgbClr val="000000"/>
                </a:solidFill>
                <a:latin typeface="+mn-lt"/>
                <a:cs typeface="Arial"/>
              </a:rPr>
              <a:t>Provide the project name, team name, and mentor's name</a:t>
            </a:r>
            <a:endParaRPr lang="uk-UA" sz="1100" i="1" dirty="0">
              <a:solidFill>
                <a:srgbClr val="000000"/>
              </a:solidFill>
              <a:latin typeface="+mn-lt"/>
              <a:cs typeface="Arial"/>
            </a:endParaRPr>
          </a:p>
          <a:p>
            <a:pPr>
              <a:spcBef>
                <a:spcPts val="0"/>
              </a:spcBef>
            </a:pPr>
            <a:r>
              <a:rPr lang="en-US" sz="1100" i="1" dirty="0">
                <a:solidFill>
                  <a:srgbClr val="000000"/>
                </a:solidFill>
                <a:latin typeface="+mn-lt"/>
                <a:cs typeface="Arial"/>
              </a:rPr>
              <a:t>Regulations: report—15 minutes, questions and answers—5 minutes</a:t>
            </a:r>
            <a:endParaRPr lang="ru-RU" sz="1100" i="1" dirty="0">
              <a:solidFill>
                <a:srgbClr val="000000"/>
              </a:solidFill>
              <a:latin typeface="+mn-lt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5DDAED-3AD3-9E45-8364-42258052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436546"/>
            <a:ext cx="7198216" cy="165338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+mj-lt"/>
                <a:ea typeface="Proxima Nova Extrabold"/>
                <a:cs typeface="Proxima Nova Extrabold"/>
                <a:sym typeface="Proxima Nova Extrabold"/>
              </a:rPr>
              <a:t>IT-PROJECT WORK</a:t>
            </a:r>
            <a:r>
              <a:rPr lang="en-US" sz="4800" dirty="0">
                <a:latin typeface="+mj-lt"/>
                <a:ea typeface="Proxima Nova Extrabold"/>
                <a:cs typeface="Proxima Nova Extrabold"/>
                <a:sym typeface="Proxima Nova Extrabold"/>
              </a:rPr>
              <a:t/>
            </a:r>
            <a:br>
              <a:rPr lang="en-US" sz="4800" dirty="0">
                <a:latin typeface="+mj-lt"/>
                <a:ea typeface="Proxima Nova Extrabold"/>
                <a:cs typeface="Proxima Nova Extrabold"/>
                <a:sym typeface="Proxima Nova Extrabold"/>
              </a:rPr>
            </a:br>
            <a:r>
              <a:rPr lang="en-US" sz="4800" b="1" dirty="0" smtClean="0">
                <a:latin typeface="+mj-lt"/>
                <a:ea typeface="Proxima Nova Extrabold"/>
                <a:cs typeface="Proxima Nova Extrabold"/>
                <a:sym typeface="Proxima Nova Extrabold"/>
              </a:rPr>
              <a:t>2022-202</a:t>
            </a:r>
            <a:r>
              <a:rPr lang="en-US" sz="4800" b="1" dirty="0">
                <a:latin typeface="+mj-lt"/>
                <a:ea typeface="Proxima Nova Extrabold"/>
                <a:cs typeface="Proxima Nova Extrabold"/>
                <a:sym typeface="Proxima Nova Extrabold"/>
              </a:rPr>
              <a:t>3</a:t>
            </a:r>
            <a:endParaRPr lang="x-none" sz="4800" dirty="0">
              <a:latin typeface="+mj-lt"/>
            </a:endParaRPr>
          </a:p>
        </p:txBody>
      </p:sp>
      <p:pic>
        <p:nvPicPr>
          <p:cNvPr id="3" name="Picture 3" descr="Logo, company name&#10;&#10;Description automatically generated">
            <a:extLst>
              <a:ext uri="{FF2B5EF4-FFF2-40B4-BE49-F238E27FC236}">
                <a16:creationId xmlns="" xmlns:a16="http://schemas.microsoft.com/office/drawing/2014/main" id="{01246899-2992-4064-9521-76E5884EE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0" y="36613"/>
            <a:ext cx="4629150" cy="421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9;gbdd1766012_3_73">
            <a:extLst>
              <a:ext uri="{FF2B5EF4-FFF2-40B4-BE49-F238E27FC236}">
                <a16:creationId xmlns="" xmlns:a16="http://schemas.microsoft.com/office/drawing/2014/main" id="{E18C23CA-F241-4D44-BDED-574F3734E7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1" y="685799"/>
            <a:ext cx="10820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</a:pPr>
            <a:r>
              <a:rPr lang="en-US" b="1" dirty="0" smtClean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NO QUESTIONS.</a:t>
            </a:r>
            <a:br>
              <a:rPr lang="en-US" b="1" dirty="0" smtClean="0"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r>
              <a:rPr lang="en-US" b="1" dirty="0" smtClean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NO COMMENTS.</a:t>
            </a:r>
            <a:br>
              <a:rPr lang="en-US" b="1" dirty="0" smtClean="0"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r>
              <a:rPr lang="en-US" b="1" dirty="0" smtClean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NO GAINS.</a:t>
            </a:r>
            <a:br>
              <a:rPr lang="en-US" b="1" dirty="0" smtClean="0"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endParaRPr b="1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23144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2;gbdd1766012_3_23">
            <a:extLst>
              <a:ext uri="{FF2B5EF4-FFF2-40B4-BE49-F238E27FC236}">
                <a16:creationId xmlns="" xmlns:a16="http://schemas.microsoft.com/office/drawing/2014/main" id="{F152DCDA-08A3-8942-8B7E-D90B78F612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85801"/>
            <a:ext cx="9098280" cy="6629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 sz="4000" b="1" dirty="0">
                <a:latin typeface="+mj-lt"/>
                <a:ea typeface="Proxima Nova Extrabold"/>
                <a:cs typeface="Proxima Nova Extrabold"/>
                <a:sym typeface="Proxima Nova Extrabold"/>
              </a:rPr>
              <a:t>PRODUCT IDEA OVERVIEW</a:t>
            </a:r>
            <a:endParaRPr sz="4000" b="1" dirty="0">
              <a:latin typeface="+mj-lt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4BD61A2-7E9A-4C59-A187-6624F599221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6E27BCE-D931-421E-B2E6-BA8C2398CAC4}"/>
              </a:ext>
            </a:extLst>
          </p:cNvPr>
          <p:cNvSpPr txBox="1"/>
          <p:nvPr/>
        </p:nvSpPr>
        <p:spPr>
          <a:xfrm>
            <a:off x="685799" y="1646128"/>
            <a:ext cx="9266583" cy="393954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i="1" dirty="0">
                <a:solidFill>
                  <a:srgbClr val="000000"/>
                </a:solidFill>
                <a:cs typeface="Arial"/>
              </a:rPr>
              <a:t>The idea and </a:t>
            </a:r>
            <a:r>
              <a:rPr lang="en-US" sz="2000" b="1" i="1" dirty="0" smtClean="0">
                <a:solidFill>
                  <a:srgbClr val="000000"/>
                </a:solidFill>
                <a:cs typeface="Arial"/>
              </a:rPr>
              <a:t>purpose: </a:t>
            </a:r>
            <a:r>
              <a:rPr lang="en-US" sz="20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The main goal of this project is to provide service for </a:t>
            </a:r>
            <a:r>
              <a:rPr lang="en-US" sz="2000" i="1" u="sng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gym members</a:t>
            </a:r>
            <a:r>
              <a:rPr lang="en-US" sz="20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to easily track training progress, to see impact on body and analytics.</a:t>
            </a:r>
          </a:p>
          <a:p>
            <a:endParaRPr lang="en-US" sz="2000" i="1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r>
              <a:rPr lang="en-US" sz="2000" b="1" i="1" dirty="0" smtClean="0">
                <a:solidFill>
                  <a:srgbClr val="000000"/>
                </a:solidFill>
                <a:cs typeface="Arial"/>
              </a:rPr>
              <a:t>Relevance: </a:t>
            </a:r>
            <a:r>
              <a:rPr lang="en-US" sz="20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Nowadays every </a:t>
            </a:r>
            <a:r>
              <a:rPr lang="en-US" sz="2000" i="1" u="sng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gym member</a:t>
            </a:r>
            <a:r>
              <a:rPr lang="en-US" sz="20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tracks his progress so they need a convenient service for that. </a:t>
            </a:r>
          </a:p>
          <a:p>
            <a:endParaRPr lang="en-US" sz="20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r>
              <a:rPr lang="en-US" sz="2000" b="1" i="1" dirty="0" smtClean="0">
                <a:solidFill>
                  <a:srgbClr val="000000"/>
                </a:solidFill>
                <a:cs typeface="Arial"/>
              </a:rPr>
              <a:t>Uniqueness: </a:t>
            </a:r>
            <a:r>
              <a:rPr lang="en-US" sz="2000" i="1" dirty="0" smtClean="0">
                <a:solidFill>
                  <a:srgbClr val="000000"/>
                </a:solidFill>
                <a:cs typeface="Arial"/>
                <a:sym typeface="Arial"/>
              </a:rPr>
              <a:t>feel free to make your own workouts, record results and get structured improvement review. </a:t>
            </a:r>
            <a:endParaRPr lang="en-US" sz="2000" i="1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endParaRPr lang="en-US" sz="10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r>
              <a:rPr lang="en-US" sz="10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In </a:t>
            </a:r>
            <a:r>
              <a:rPr lang="en-US" sz="10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this slide, d</a:t>
            </a:r>
            <a:r>
              <a:rPr lang="en-US" sz="1000" b="0" i="1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escribe </a:t>
            </a:r>
            <a:r>
              <a:rPr lang="en-US" sz="1000" i="1" dirty="0">
                <a:solidFill>
                  <a:srgbClr val="000000"/>
                </a:solidFill>
                <a:cs typeface="Arial"/>
              </a:rPr>
              <a:t>the project by </a:t>
            </a:r>
            <a:r>
              <a:rPr lang="en-US" sz="1000" i="1" dirty="0">
                <a:solidFill>
                  <a:schemeClr val="bg1"/>
                </a:solidFill>
                <a:cs typeface="Arial"/>
              </a:rPr>
              <a:t>the</a:t>
            </a:r>
            <a:r>
              <a:rPr lang="en-US" sz="1000" i="1" dirty="0">
                <a:solidFill>
                  <a:srgbClr val="000000"/>
                </a:solidFill>
                <a:cs typeface="Arial"/>
              </a:rPr>
              <a:t> short highlights: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000" b="1" i="1" dirty="0" smtClean="0">
                <a:solidFill>
                  <a:srgbClr val="000000"/>
                </a:solidFill>
                <a:cs typeface="Arial"/>
              </a:rPr>
              <a:t>The idea and purpose</a:t>
            </a:r>
            <a:r>
              <a:rPr lang="en-US" sz="1000" i="1" dirty="0" smtClean="0">
                <a:solidFill>
                  <a:srgbClr val="000000"/>
                </a:solidFill>
                <a:cs typeface="Arial"/>
              </a:rPr>
              <a:t>—for whom </a:t>
            </a:r>
            <a:r>
              <a:rPr lang="en-US" sz="1000" i="1" dirty="0">
                <a:solidFill>
                  <a:srgbClr val="000000"/>
                </a:solidFill>
                <a:cs typeface="Arial"/>
              </a:rPr>
              <a:t>it is intended and why it is useful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000" b="1" i="1" dirty="0">
                <a:solidFill>
                  <a:srgbClr val="000000"/>
                </a:solidFill>
                <a:cs typeface="Arial"/>
              </a:rPr>
              <a:t>Relevance</a:t>
            </a:r>
            <a:r>
              <a:rPr lang="en-US" sz="1000" i="1" dirty="0">
                <a:solidFill>
                  <a:srgbClr val="000000"/>
                </a:solidFill>
                <a:cs typeface="Arial"/>
              </a:rPr>
              <a:t>—why it is </a:t>
            </a:r>
            <a:r>
              <a:rPr lang="en-US" sz="1000" i="1" dirty="0" smtClean="0">
                <a:solidFill>
                  <a:srgbClr val="000000"/>
                </a:solidFill>
                <a:cs typeface="Arial"/>
              </a:rPr>
              <a:t>special </a:t>
            </a:r>
            <a:r>
              <a:rPr lang="en-US" sz="1000" i="1" dirty="0">
                <a:solidFill>
                  <a:srgbClr val="000000"/>
                </a:solidFill>
                <a:cs typeface="Arial"/>
              </a:rPr>
              <a:t>and demanded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000" b="1" i="1" dirty="0">
                <a:solidFill>
                  <a:srgbClr val="000000"/>
                </a:solidFill>
                <a:cs typeface="Arial"/>
              </a:rPr>
              <a:t>Uniqueness</a:t>
            </a:r>
            <a:r>
              <a:rPr lang="en-US" sz="1000" i="1" dirty="0">
                <a:solidFill>
                  <a:srgbClr val="000000"/>
                </a:solidFill>
                <a:cs typeface="Arial"/>
              </a:rPr>
              <a:t>—its advantages over other similar applications</a:t>
            </a:r>
            <a:endParaRPr lang="uk-UA" sz="1000" i="1" dirty="0">
              <a:solidFill>
                <a:srgbClr val="000000"/>
              </a:solidFill>
              <a:cs typeface="Arial"/>
            </a:endParaRPr>
          </a:p>
          <a:p>
            <a:endParaRPr lang="en-US" sz="1000" i="1" dirty="0">
              <a:solidFill>
                <a:srgbClr val="000000"/>
              </a:solidFill>
              <a:cs typeface="Arial"/>
            </a:endParaRPr>
          </a:p>
          <a:p>
            <a:r>
              <a:rPr lang="en-US" sz="1000" i="1" dirty="0">
                <a:solidFill>
                  <a:srgbClr val="000000"/>
                </a:solidFill>
                <a:cs typeface="Arial"/>
              </a:rPr>
              <a:t>This information is crucial for the experts to understand the importance of the product.</a:t>
            </a:r>
          </a:p>
        </p:txBody>
      </p:sp>
    </p:spTree>
    <p:extLst>
      <p:ext uri="{BB962C8B-B14F-4D97-AF65-F5344CB8AC3E}">
        <p14:creationId xmlns:p14="http://schemas.microsoft.com/office/powerpoint/2010/main" val="38068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96D7D0AB-5968-49AC-8727-614D8E31B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0" y="-9728"/>
            <a:ext cx="4352925" cy="4352925"/>
          </a:xfrm>
          <a:prstGeom prst="rect">
            <a:avLst/>
          </a:prstGeom>
        </p:spPr>
      </p:pic>
      <p:sp>
        <p:nvSpPr>
          <p:cNvPr id="5" name="Google Shape;244;gbdd1766012_3_60">
            <a:extLst>
              <a:ext uri="{FF2B5EF4-FFF2-40B4-BE49-F238E27FC236}">
                <a16:creationId xmlns="" xmlns:a16="http://schemas.microsoft.com/office/drawing/2014/main" id="{A57758DA-B186-1042-B608-DADB514188DD}"/>
              </a:ext>
            </a:extLst>
          </p:cNvPr>
          <p:cNvSpPr txBox="1">
            <a:spLocks/>
          </p:cNvSpPr>
          <p:nvPr/>
        </p:nvSpPr>
        <p:spPr>
          <a:xfrm>
            <a:off x="4512945" y="445771"/>
            <a:ext cx="7679055" cy="685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 sz="4000" b="1" dirty="0">
                <a:solidFill>
                  <a:schemeClr val="bg1"/>
                </a:solidFill>
                <a:ea typeface="Proxima Nova Extrabold"/>
                <a:cs typeface="Proxima Nova Extrabold"/>
                <a:sym typeface="Proxima Nova Extrabold"/>
              </a:rPr>
              <a:t>PRODUCT BUSINESS VALUE</a:t>
            </a:r>
          </a:p>
        </p:txBody>
      </p:sp>
      <p:sp>
        <p:nvSpPr>
          <p:cNvPr id="6" name="Google Shape;247;gbdd1766012_3_60">
            <a:extLst>
              <a:ext uri="{FF2B5EF4-FFF2-40B4-BE49-F238E27FC236}">
                <a16:creationId xmlns="" xmlns:a16="http://schemas.microsoft.com/office/drawing/2014/main" id="{2074F5E5-A371-E048-B489-63E2FFA2B9D3}"/>
              </a:ext>
            </a:extLst>
          </p:cNvPr>
          <p:cNvSpPr txBox="1"/>
          <p:nvPr/>
        </p:nvSpPr>
        <p:spPr>
          <a:xfrm>
            <a:off x="4352925" y="1597465"/>
            <a:ext cx="7679055" cy="510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000000"/>
              </a:buClr>
              <a:buSzPts val="1400"/>
            </a:pPr>
            <a:r>
              <a:rPr lang="uk-UA" sz="1600" b="1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Звідки заробляємо</a:t>
            </a:r>
            <a:endParaRPr lang="en-US" sz="1600" b="1" i="1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400"/>
            </a:pPr>
            <a:r>
              <a:rPr lang="en-US" sz="1600" b="1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Business </a:t>
            </a:r>
            <a:r>
              <a:rPr lang="en-US" sz="1600" b="1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value: </a:t>
            </a:r>
            <a:r>
              <a:rPr lang="en-US" sz="16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the uniqueness of </a:t>
            </a:r>
            <a:r>
              <a:rPr lang="en-US" sz="1600" i="1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GainTracker</a:t>
            </a:r>
            <a:r>
              <a:rPr lang="en-US" sz="16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would encourage </a:t>
            </a:r>
            <a:r>
              <a:rPr lang="en-US" sz="1600" i="1" u="sng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gym members</a:t>
            </a:r>
            <a:r>
              <a:rPr lang="en-US" sz="16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to use this app.</a:t>
            </a:r>
          </a:p>
          <a:p>
            <a:pPr lvl="0">
              <a:buClr>
                <a:srgbClr val="000000"/>
              </a:buClr>
              <a:buSzPts val="1400"/>
            </a:pPr>
            <a:r>
              <a:rPr lang="en-US" sz="1600" b="1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Business </a:t>
            </a:r>
            <a:r>
              <a:rPr lang="en-US" sz="1600" b="1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legitimacy: </a:t>
            </a:r>
            <a:r>
              <a:rPr lang="en-US" sz="16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Legal!</a:t>
            </a:r>
          </a:p>
          <a:p>
            <a:pPr lvl="0">
              <a:buClr>
                <a:srgbClr val="000000"/>
              </a:buClr>
              <a:buSzPts val="1400"/>
            </a:pPr>
            <a:endParaRPr lang="en-US" sz="1600" i="1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400"/>
            </a:pPr>
            <a:endParaRPr lang="en-US" sz="16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400"/>
            </a:pPr>
            <a:r>
              <a:rPr lang="uk-UA" sz="16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Створити новий слайд для порівнянь</a:t>
            </a:r>
            <a:endParaRPr lang="en-US" sz="16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400"/>
            </a:pPr>
            <a:r>
              <a:rPr lang="uk-UA" sz="16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Порівняння:</a:t>
            </a:r>
            <a:endParaRPr lang="en-US" sz="1600" i="1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400"/>
            </a:pPr>
            <a:r>
              <a:rPr lang="uk-UA" sz="16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Зручний інтерфейс</a:t>
            </a:r>
          </a:p>
          <a:p>
            <a:pPr lvl="0">
              <a:buClr>
                <a:srgbClr val="000000"/>
              </a:buClr>
              <a:buSzPts val="1400"/>
            </a:pPr>
            <a:r>
              <a:rPr lang="uk-UA" sz="16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Готова база вправ: нам плюс</a:t>
            </a:r>
            <a:br>
              <a:rPr lang="uk-UA" sz="16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uk-UA" sz="16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Самостійно формуємо </a:t>
            </a:r>
            <a:r>
              <a:rPr lang="uk-UA" sz="1600" i="1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воркаут</a:t>
            </a:r>
            <a:r>
              <a:rPr lang="uk-UA" sz="16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: нам плюс</a:t>
            </a:r>
          </a:p>
          <a:p>
            <a:pPr lvl="0">
              <a:buClr>
                <a:srgbClr val="000000"/>
              </a:buClr>
              <a:buSzPts val="1400"/>
            </a:pPr>
            <a:r>
              <a:rPr lang="uk-UA" sz="16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Відслідковування </a:t>
            </a:r>
            <a:r>
              <a:rPr lang="en-US" sz="16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body measurements</a:t>
            </a:r>
            <a:endParaRPr lang="uk-UA" sz="1600" i="1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400"/>
            </a:pPr>
            <a:r>
              <a:rPr lang="uk-UA" sz="16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Відслідковування прогресу в кожній вправі</a:t>
            </a:r>
          </a:p>
          <a:p>
            <a:pPr>
              <a:buClr>
                <a:srgbClr val="000000"/>
              </a:buClr>
              <a:buSzPts val="1400"/>
            </a:pPr>
            <a:r>
              <a:rPr lang="uk-UA" sz="16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Відслідковування прогресу в кожній </a:t>
            </a:r>
            <a:r>
              <a:rPr lang="uk-UA" sz="16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групі м’яз</a:t>
            </a:r>
          </a:p>
          <a:p>
            <a:pPr lvl="0">
              <a:buClr>
                <a:srgbClr val="000000"/>
              </a:buClr>
              <a:buSzPts val="1400"/>
            </a:pPr>
            <a:r>
              <a:rPr lang="uk-UA" sz="16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Можна побачити історію тренувань</a:t>
            </a:r>
            <a:endParaRPr lang="en-US" sz="1600" i="1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400"/>
            </a:pPr>
            <a:endParaRPr lang="en-US" sz="1000" i="1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0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In </a:t>
            </a:r>
            <a:r>
              <a:rPr lang="en-US" sz="10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this slide, d</a:t>
            </a:r>
            <a:r>
              <a:rPr lang="en-US" sz="1000" i="1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escribe the following: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000" b="1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B</a:t>
            </a:r>
            <a:r>
              <a:rPr lang="en-US" sz="1000" b="1" i="1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usiness value</a:t>
            </a:r>
            <a:r>
              <a:rPr lang="en-US" sz="1000" i="1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—the net benefit that the project stakeholder receives</a:t>
            </a:r>
          </a:p>
          <a:p>
            <a:pPr marL="182880" indent="-18288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000" b="1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B</a:t>
            </a:r>
            <a:r>
              <a:rPr lang="en-US" sz="1000" b="1" i="1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usiness </a:t>
            </a:r>
            <a:r>
              <a:rPr lang="en-US" sz="1000" b="1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</a:t>
            </a:r>
            <a:r>
              <a:rPr lang="en-US" sz="1000" b="1" i="1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egitimacy</a:t>
            </a:r>
            <a:r>
              <a:rPr lang="en-US" sz="1000" i="1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—</a:t>
            </a:r>
            <a:r>
              <a:rPr lang="en-US" sz="10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whether </a:t>
            </a:r>
            <a:r>
              <a:rPr lang="en-US" sz="1000" i="1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the project meets legal requirements of the area</a:t>
            </a:r>
            <a:r>
              <a:rPr lang="uk-UA" sz="1000" i="1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(</a:t>
            </a:r>
            <a:r>
              <a:rPr lang="en-US" sz="1000" i="1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possible</a:t>
            </a:r>
            <a:r>
              <a:rPr lang="en-US" sz="1000" i="1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10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conflicts of interest regarding copyright rules</a:t>
            </a:r>
            <a:r>
              <a:rPr lang="uk-UA" sz="1000" i="1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)</a:t>
            </a:r>
            <a:endParaRPr lang="en-US" sz="1000" i="1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000" i="1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i="1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This information is crucial for the experts to understand the profitability and the value of the project.</a:t>
            </a:r>
            <a:endParaRPr sz="1000" i="1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862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2;gbdd1766012_3_23">
            <a:extLst>
              <a:ext uri="{FF2B5EF4-FFF2-40B4-BE49-F238E27FC236}">
                <a16:creationId xmlns="" xmlns:a16="http://schemas.microsoft.com/office/drawing/2014/main" id="{BD6F7565-5F29-5843-AC4A-D6918C23C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2920" y="571501"/>
            <a:ext cx="9269730" cy="6400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4400"/>
            </a:pPr>
            <a:r>
              <a:rPr lang="en-US" sz="4400" b="1" dirty="0">
                <a:latin typeface="+mj-lt"/>
                <a:ea typeface="Proxima Nova Extrabold"/>
                <a:cs typeface="Proxima Nova Extrabold"/>
                <a:sym typeface="Proxima Nova Extrabold"/>
              </a:rPr>
              <a:t>PROJECT SCOPE OVERVIEW</a:t>
            </a:r>
            <a:endParaRPr sz="4400" b="1" dirty="0">
              <a:latin typeface="+mj-lt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1287C0-523B-4857-95F0-363B5C653906}"/>
              </a:ext>
            </a:extLst>
          </p:cNvPr>
          <p:cNvSpPr txBox="1"/>
          <p:nvPr/>
        </p:nvSpPr>
        <p:spPr>
          <a:xfrm>
            <a:off x="502919" y="1571896"/>
            <a:ext cx="722309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i="1" dirty="0" smtClean="0">
                <a:solidFill>
                  <a:srgbClr val="000000"/>
                </a:solidFill>
                <a:cs typeface="Arial"/>
              </a:rPr>
              <a:t>Головний функціонал, який має бути в проекті</a:t>
            </a:r>
            <a:br>
              <a:rPr lang="uk-UA" i="1" dirty="0" smtClean="0">
                <a:solidFill>
                  <a:srgbClr val="000000"/>
                </a:solidFill>
                <a:cs typeface="Arial"/>
              </a:rPr>
            </a:br>
            <a:endParaRPr lang="uk-UA" i="1" dirty="0" smtClean="0">
              <a:solidFill>
                <a:srgbClr val="000000"/>
              </a:solidFill>
              <a:cs typeface="Arial"/>
            </a:endParaRPr>
          </a:p>
          <a:p>
            <a:r>
              <a:rPr lang="en-US" i="1" dirty="0" smtClean="0">
                <a:solidFill>
                  <a:srgbClr val="000000"/>
                </a:solidFill>
                <a:cs typeface="Arial"/>
              </a:rPr>
              <a:t>"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Information gathering", "Structure", "Design", </a:t>
            </a:r>
            <a:r>
              <a:rPr lang="en-US" i="1" dirty="0" smtClean="0">
                <a:solidFill>
                  <a:srgbClr val="000000"/>
                </a:solidFill>
                <a:cs typeface="Arial"/>
              </a:rPr>
              <a:t>"Build",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"Testing" and "</a:t>
            </a:r>
            <a:r>
              <a:rPr lang="en-US" i="1" dirty="0" smtClean="0">
                <a:solidFill>
                  <a:srgbClr val="000000"/>
                </a:solidFill>
                <a:cs typeface="Arial"/>
              </a:rPr>
              <a:t>Launch"</a:t>
            </a:r>
            <a:endParaRPr lang="en-US" i="1" dirty="0" smtClean="0">
              <a:solidFill>
                <a:srgbClr val="000000"/>
              </a:solidFill>
              <a:cs typeface="Arial"/>
            </a:endParaRPr>
          </a:p>
          <a:p>
            <a:endParaRPr lang="en-US" sz="1100" i="1" dirty="0">
              <a:solidFill>
                <a:srgbClr val="000000"/>
              </a:solidFill>
              <a:cs typeface="Arial"/>
            </a:endParaRPr>
          </a:p>
          <a:p>
            <a:r>
              <a:rPr lang="en-US" sz="1100" i="1" dirty="0" smtClean="0">
                <a:solidFill>
                  <a:srgbClr val="000000"/>
                </a:solidFill>
                <a:cs typeface="Arial"/>
              </a:rPr>
              <a:t>In </a:t>
            </a:r>
            <a:r>
              <a:rPr lang="en-US" sz="1100" i="1" dirty="0">
                <a:solidFill>
                  <a:srgbClr val="000000"/>
                </a:solidFill>
                <a:cs typeface="Arial"/>
              </a:rPr>
              <a:t>this slide, describe the main tasks that are identified for the project.</a:t>
            </a:r>
          </a:p>
          <a:p>
            <a:endParaRPr lang="en-US" sz="1100" i="1" dirty="0">
              <a:solidFill>
                <a:srgbClr val="000000"/>
              </a:solidFill>
              <a:cs typeface="Arial"/>
            </a:endParaRPr>
          </a:p>
          <a:p>
            <a:r>
              <a:rPr lang="en-US" sz="1100" i="1" dirty="0">
                <a:solidFill>
                  <a:srgbClr val="000000"/>
                </a:solidFill>
                <a:cs typeface="Arial"/>
              </a:rPr>
              <a:t>This information is crucial for the experts to estimate the scope of tasks that were planned and accomplished.</a:t>
            </a:r>
          </a:p>
        </p:txBody>
      </p:sp>
    </p:spTree>
    <p:extLst>
      <p:ext uri="{BB962C8B-B14F-4D97-AF65-F5344CB8AC3E}">
        <p14:creationId xmlns:p14="http://schemas.microsoft.com/office/powerpoint/2010/main" val="205616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AD05227C-15F3-4287-AAD3-E4EB84908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3238" y="2741900"/>
            <a:ext cx="4358762" cy="4358762"/>
          </a:xfrm>
          <a:prstGeom prst="rect">
            <a:avLst/>
          </a:prstGeom>
        </p:spPr>
      </p:pic>
      <p:sp>
        <p:nvSpPr>
          <p:cNvPr id="10" name="Google Shape;235;gbdd1766012_3_52">
            <a:extLst>
              <a:ext uri="{FF2B5EF4-FFF2-40B4-BE49-F238E27FC236}">
                <a16:creationId xmlns="" xmlns:a16="http://schemas.microsoft.com/office/drawing/2014/main" id="{1445C223-CC56-0D4F-9049-53EE5B6EA57A}"/>
              </a:ext>
            </a:extLst>
          </p:cNvPr>
          <p:cNvSpPr txBox="1">
            <a:spLocks/>
          </p:cNvSpPr>
          <p:nvPr/>
        </p:nvSpPr>
        <p:spPr>
          <a:xfrm>
            <a:off x="958647" y="669141"/>
            <a:ext cx="10820400" cy="685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 b="1" dirty="0">
                <a:solidFill>
                  <a:schemeClr val="bg1"/>
                </a:solidFill>
                <a:ea typeface="Proxima Nova Extrabold"/>
                <a:cs typeface="Proxima Nova Extrabold"/>
                <a:sym typeface="Proxima Nova Extrabold"/>
              </a:rPr>
              <a:t>APPLICATION ARCHITECTURE</a:t>
            </a:r>
          </a:p>
        </p:txBody>
      </p:sp>
      <p:sp>
        <p:nvSpPr>
          <p:cNvPr id="11" name="Google Shape;238;gbdd1766012_3_52">
            <a:extLst>
              <a:ext uri="{FF2B5EF4-FFF2-40B4-BE49-F238E27FC236}">
                <a16:creationId xmlns="" xmlns:a16="http://schemas.microsoft.com/office/drawing/2014/main" id="{704FCCCB-4A87-794A-85F1-5CEEE178455B}"/>
              </a:ext>
            </a:extLst>
          </p:cNvPr>
          <p:cNvSpPr txBox="1"/>
          <p:nvPr/>
        </p:nvSpPr>
        <p:spPr>
          <a:xfrm>
            <a:off x="437875" y="1906075"/>
            <a:ext cx="78561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200" b="0" i="1" u="none" strike="noStrike" cap="none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Те, що на </a:t>
            </a:r>
            <a:r>
              <a:rPr lang="uk-UA" sz="1200" b="0" i="1" u="none" strike="noStrike" cap="none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скріні</a:t>
            </a:r>
            <a:r>
              <a:rPr lang="uk-UA" sz="1200" b="0" i="1" u="none" strike="noStrike" cap="none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, але лише розробка</a:t>
            </a:r>
            <a:endParaRPr lang="en-US" sz="1200" b="0" i="1" u="none" strike="noStrike" cap="none" dirty="0">
              <a:solidFill>
                <a:srgbClr val="000000"/>
              </a:solidFill>
              <a:ea typeface="Arial"/>
              <a:cs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75" y="2552390"/>
            <a:ext cx="11341172" cy="430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8;gbdd1766012_3_37">
            <a:extLst>
              <a:ext uri="{FF2B5EF4-FFF2-40B4-BE49-F238E27FC236}">
                <a16:creationId xmlns="" xmlns:a16="http://schemas.microsoft.com/office/drawing/2014/main" id="{4F2D6605-A5EA-AD4A-AD60-88EE31F17F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 b="1" dirty="0">
                <a:latin typeface="+mj-lt"/>
                <a:ea typeface="Proxima Nova Extrabold"/>
                <a:cs typeface="Proxima Nova Extrabold"/>
                <a:sym typeface="Proxima Nova Extrabold"/>
              </a:rPr>
              <a:t>SOFTWARE DEVELOPMENT PROCESS</a:t>
            </a:r>
            <a:endParaRPr b="1" dirty="0">
              <a:latin typeface="+mj-lt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" name="Google Shape;221;gbdd1766012_3_37">
            <a:extLst>
              <a:ext uri="{FF2B5EF4-FFF2-40B4-BE49-F238E27FC236}">
                <a16:creationId xmlns="" xmlns:a16="http://schemas.microsoft.com/office/drawing/2014/main" id="{27BAD540-F51F-824A-8384-8088BE7858CF}"/>
              </a:ext>
            </a:extLst>
          </p:cNvPr>
          <p:cNvSpPr txBox="1"/>
          <p:nvPr/>
        </p:nvSpPr>
        <p:spPr>
          <a:xfrm>
            <a:off x="583324" y="1716888"/>
            <a:ext cx="8276196" cy="3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24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Те, що на </a:t>
            </a:r>
            <a:r>
              <a:rPr lang="uk-UA" sz="2400" i="1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скріні</a:t>
            </a:r>
            <a:r>
              <a:rPr lang="uk-UA" sz="24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, але без деталей імплементації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24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Використовували </a:t>
            </a:r>
            <a:r>
              <a:rPr lang="uk-UA" sz="2400" i="1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скрам</a:t>
            </a:r>
            <a:endParaRPr lang="uk-UA" sz="2400" i="1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2400" i="1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Тех.лід</a:t>
            </a:r>
            <a:r>
              <a:rPr lang="uk-UA" sz="24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беку – Віталік, 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24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Регулярні зустрічі</a:t>
            </a:r>
            <a:endParaRPr lang="en-US" sz="2400" i="1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0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000" i="1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i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In </a:t>
            </a:r>
            <a:r>
              <a:rPr lang="en-US" sz="10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the next slides, d</a:t>
            </a:r>
            <a:r>
              <a:rPr lang="en-US" sz="1000" b="0" i="1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escribe the way </a:t>
            </a:r>
            <a:r>
              <a:rPr lang="en-US" sz="10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you manage the </a:t>
            </a:r>
            <a:r>
              <a:rPr lang="en-US" sz="1000" b="0" i="1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software development process in your team: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M</a:t>
            </a:r>
            <a:r>
              <a:rPr lang="en-US" sz="1000" b="0" i="1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ethodologies you use</a:t>
            </a:r>
            <a:endParaRPr lang="en-US" sz="10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Steps</a:t>
            </a:r>
            <a:r>
              <a:rPr lang="uk-UA" sz="1000" b="0" i="1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1000" b="0" i="1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of development</a:t>
            </a:r>
            <a:endParaRPr lang="en-US" sz="10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000" b="0" i="1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Communication with each other</a:t>
            </a:r>
            <a:endParaRPr lang="en-US" sz="10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</a:t>
            </a:r>
            <a:r>
              <a:rPr lang="en-US" sz="1000" b="0" i="1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roject roles distribution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0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This information is crucial for </a:t>
            </a:r>
            <a:r>
              <a:rPr lang="en-US" sz="1000" b="0" i="1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evaluating the team's understanding of the product design steps.</a:t>
            </a:r>
            <a:endParaRPr sz="1000" b="0" i="1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411" y="4061151"/>
            <a:ext cx="6338789" cy="240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96D7D0AB-5968-49AC-8727-614D8E31B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0" y="0"/>
            <a:ext cx="4352925" cy="4352925"/>
          </a:xfrm>
          <a:prstGeom prst="rect">
            <a:avLst/>
          </a:prstGeom>
        </p:spPr>
      </p:pic>
      <p:sp>
        <p:nvSpPr>
          <p:cNvPr id="4" name="Google Shape;227;gbdd1766012_3_45">
            <a:extLst>
              <a:ext uri="{FF2B5EF4-FFF2-40B4-BE49-F238E27FC236}">
                <a16:creationId xmlns="" xmlns:a16="http://schemas.microsoft.com/office/drawing/2014/main" id="{DB47FCA2-D675-7E4C-9050-AD765961FCD7}"/>
              </a:ext>
            </a:extLst>
          </p:cNvPr>
          <p:cNvSpPr txBox="1">
            <a:spLocks/>
          </p:cNvSpPr>
          <p:nvPr/>
        </p:nvSpPr>
        <p:spPr>
          <a:xfrm>
            <a:off x="4643733" y="394139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 b="1" dirty="0">
                <a:solidFill>
                  <a:schemeClr val="bg1"/>
                </a:solidFill>
                <a:ea typeface="Proxima Nova Extrabold"/>
                <a:cs typeface="Proxima Nova Extrabold"/>
                <a:sym typeface="Proxima Nova Extrabold"/>
              </a:rPr>
              <a:t>TECHNOLOGICAL 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960418-C02B-45D5-A066-2525F82B20EA}"/>
              </a:ext>
            </a:extLst>
          </p:cNvPr>
          <p:cNvSpPr txBox="1"/>
          <p:nvPr/>
        </p:nvSpPr>
        <p:spPr>
          <a:xfrm>
            <a:off x="4549140" y="1542192"/>
            <a:ext cx="7687490" cy="169277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uk-UA" i="1" dirty="0" smtClean="0">
                <a:solidFill>
                  <a:srgbClr val="000000"/>
                </a:solidFill>
                <a:cs typeface="Arial"/>
              </a:rPr>
              <a:t>Чому саме ці технології</a:t>
            </a:r>
          </a:p>
          <a:p>
            <a:pPr>
              <a:buClr>
                <a:srgbClr val="000000"/>
              </a:buClr>
              <a:buSzPts val="1400"/>
            </a:pPr>
            <a:r>
              <a:rPr lang="en-US" i="1" dirty="0" smtClean="0">
                <a:solidFill>
                  <a:srgbClr val="000000"/>
                </a:solidFill>
                <a:cs typeface="Arial"/>
              </a:rPr>
              <a:t>Backend</a:t>
            </a:r>
            <a:r>
              <a:rPr lang="en-US" i="1" dirty="0" smtClean="0">
                <a:solidFill>
                  <a:srgbClr val="000000"/>
                </a:solidFill>
                <a:cs typeface="Arial"/>
              </a:rPr>
              <a:t>: </a:t>
            </a:r>
            <a:r>
              <a:rPr lang="en-US" i="1" dirty="0" smtClean="0">
                <a:solidFill>
                  <a:srgbClr val="000000"/>
                </a:solidFill>
                <a:cs typeface="Arial"/>
              </a:rPr>
              <a:t>Python, Flask, MySQL</a:t>
            </a:r>
            <a:endParaRPr lang="en-US" i="1" dirty="0" smtClean="0">
              <a:solidFill>
                <a:srgbClr val="000000"/>
              </a:solidFill>
              <a:cs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i="1" dirty="0" smtClean="0">
                <a:solidFill>
                  <a:srgbClr val="000000"/>
                </a:solidFill>
                <a:cs typeface="Arial"/>
              </a:rPr>
              <a:t>Frontend: </a:t>
            </a:r>
            <a:r>
              <a:rPr lang="en-US" i="1" dirty="0" err="1" smtClean="0">
                <a:solidFill>
                  <a:srgbClr val="000000"/>
                </a:solidFill>
                <a:cs typeface="Arial"/>
              </a:rPr>
              <a:t>Figma</a:t>
            </a:r>
            <a:r>
              <a:rPr lang="en-US" i="1" dirty="0" smtClean="0">
                <a:solidFill>
                  <a:srgbClr val="000000"/>
                </a:solidFill>
                <a:cs typeface="Arial"/>
              </a:rPr>
              <a:t>, HTML, CSS, </a:t>
            </a:r>
            <a:r>
              <a:rPr lang="en-US" i="1" dirty="0" smtClean="0">
                <a:solidFill>
                  <a:srgbClr val="000000"/>
                </a:solidFill>
                <a:cs typeface="Arial"/>
              </a:rPr>
              <a:t>React/Angular/</a:t>
            </a:r>
            <a:r>
              <a:rPr lang="en-US" i="1" dirty="0" err="1" smtClean="0">
                <a:solidFill>
                  <a:srgbClr val="000000"/>
                </a:solidFill>
                <a:cs typeface="Arial"/>
              </a:rPr>
              <a:t>Vue</a:t>
            </a:r>
            <a:endParaRPr lang="uk-UA" i="1" dirty="0" smtClean="0">
              <a:solidFill>
                <a:srgbClr val="000000"/>
              </a:solidFill>
              <a:cs typeface="Arial"/>
            </a:endParaRPr>
          </a:p>
          <a:p>
            <a:pPr>
              <a:buClr>
                <a:srgbClr val="000000"/>
              </a:buClr>
              <a:buSzPts val="1400"/>
            </a:pPr>
            <a:endParaRPr lang="uk-UA" sz="1000" i="1" dirty="0">
              <a:solidFill>
                <a:srgbClr val="000000"/>
              </a:solidFill>
              <a:cs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sz="1000" i="1" dirty="0" smtClean="0">
                <a:solidFill>
                  <a:srgbClr val="000000"/>
                </a:solidFill>
                <a:cs typeface="Arial"/>
              </a:rPr>
              <a:t>In </a:t>
            </a:r>
            <a:r>
              <a:rPr lang="en-US" sz="1000" i="1" dirty="0">
                <a:solidFill>
                  <a:srgbClr val="000000"/>
                </a:solidFill>
                <a:cs typeface="Arial"/>
              </a:rPr>
              <a:t>this slide, describe the technologies used during the project development and then specify in the report why they were chosen.</a:t>
            </a:r>
            <a:endParaRPr lang="uk-UA" sz="1000" i="1" dirty="0">
              <a:solidFill>
                <a:srgbClr val="000000"/>
              </a:solidFill>
              <a:cs typeface="Arial"/>
            </a:endParaRPr>
          </a:p>
          <a:p>
            <a:pPr>
              <a:buClr>
                <a:srgbClr val="000000"/>
              </a:buClr>
              <a:buSzPts val="1400"/>
            </a:pPr>
            <a:endParaRPr lang="en-US" sz="1000" i="1" dirty="0">
              <a:solidFill>
                <a:srgbClr val="000000"/>
              </a:solidFill>
              <a:cs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sz="1000" i="1" dirty="0">
                <a:solidFill>
                  <a:srgbClr val="000000"/>
                </a:solidFill>
                <a:cs typeface="Arial"/>
              </a:rPr>
              <a:t>This information is crucial for the experts to understand how the team manages the synchronization of technological solutions during </a:t>
            </a:r>
            <a:r>
              <a:rPr lang="en-US" sz="1000" i="1" dirty="0">
                <a:solidFill>
                  <a:schemeClr val="bg1"/>
                </a:solidFill>
                <a:cs typeface="Arial"/>
              </a:rPr>
              <a:t>the</a:t>
            </a:r>
            <a:r>
              <a:rPr lang="en-US" sz="1000" i="1" dirty="0">
                <a:solidFill>
                  <a:srgbClr val="000000"/>
                </a:solidFill>
                <a:cs typeface="Arial"/>
              </a:rPr>
              <a:t> product development.</a:t>
            </a:r>
            <a:endParaRPr lang="en-US" sz="1000" i="1" dirty="0">
              <a:solidFill>
                <a:srgbClr val="000000"/>
              </a:solidFill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005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1;gbdd1766012_3_13">
            <a:extLst>
              <a:ext uri="{FF2B5EF4-FFF2-40B4-BE49-F238E27FC236}">
                <a16:creationId xmlns="" xmlns:a16="http://schemas.microsoft.com/office/drawing/2014/main" id="{828C175E-8FAD-2B49-A181-72B7BCCA02E3}"/>
              </a:ext>
            </a:extLst>
          </p:cNvPr>
          <p:cNvSpPr txBox="1">
            <a:spLocks/>
          </p:cNvSpPr>
          <p:nvPr/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 b="1" dirty="0">
                <a:solidFill>
                  <a:schemeClr val="bg1"/>
                </a:solidFill>
                <a:ea typeface="Proxima Nova Extrabold"/>
                <a:cs typeface="Proxima Nova Extrabold"/>
                <a:sym typeface="Proxima Nova Extrabold"/>
              </a:rPr>
              <a:t>OUR TEAM</a:t>
            </a:r>
          </a:p>
        </p:txBody>
      </p:sp>
      <p:sp>
        <p:nvSpPr>
          <p:cNvPr id="7" name="Google Shape;194;gbdd1766012_3_13">
            <a:extLst>
              <a:ext uri="{FF2B5EF4-FFF2-40B4-BE49-F238E27FC236}">
                <a16:creationId xmlns="" xmlns:a16="http://schemas.microsoft.com/office/drawing/2014/main" id="{D5ADD64F-E24F-2C47-B6A2-C8E6F71022EC}"/>
              </a:ext>
            </a:extLst>
          </p:cNvPr>
          <p:cNvSpPr txBox="1">
            <a:spLocks/>
          </p:cNvSpPr>
          <p:nvPr/>
        </p:nvSpPr>
        <p:spPr>
          <a:xfrm>
            <a:off x="705873" y="2291000"/>
            <a:ext cx="40602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Clr>
                <a:srgbClr val="00B0F0"/>
              </a:buClr>
              <a:buSzPts val="4000"/>
              <a:buFont typeface="Arial" panose="020B0604020202020204" pitchFamily="34" charset="0"/>
              <a:buNone/>
            </a:pPr>
            <a:r>
              <a:rPr lang="en-US" b="1">
                <a:solidFill>
                  <a:srgbClr val="00B0F0"/>
                </a:solidFill>
                <a:latin typeface="+mj-lt"/>
                <a:ea typeface="Proxima Nova Extrabold"/>
                <a:cs typeface="Proxima Nova Extrabold"/>
                <a:sym typeface="Proxima Nova Extrabold"/>
              </a:rPr>
              <a:t>&lt;TEAM NAME&gt;</a:t>
            </a:r>
            <a:endParaRPr lang="en-US">
              <a:latin typeface="+mj-lt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Google Shape;196;gbdd1766012_3_13">
            <a:extLst>
              <a:ext uri="{FF2B5EF4-FFF2-40B4-BE49-F238E27FC236}">
                <a16:creationId xmlns="" xmlns:a16="http://schemas.microsoft.com/office/drawing/2014/main" id="{872DDD3C-059C-DD4C-A949-3287DA85C978}"/>
              </a:ext>
            </a:extLst>
          </p:cNvPr>
          <p:cNvSpPr/>
          <p:nvPr/>
        </p:nvSpPr>
        <p:spPr>
          <a:xfrm>
            <a:off x="4859750" y="1623597"/>
            <a:ext cx="6336300" cy="358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u="none" strike="noStrike" cap="none">
                <a:solidFill>
                  <a:schemeClr val="dk1"/>
                </a:solidFill>
                <a:ea typeface="Arial"/>
                <a:cs typeface="Arial"/>
                <a:sym typeface="Arial"/>
              </a:rPr>
              <a:t>&lt;</a:t>
            </a:r>
            <a:r>
              <a:rPr lang="en-US" sz="1400">
                <a:solidFill>
                  <a:schemeClr val="dk1"/>
                </a:solidFill>
                <a:ea typeface="Arial"/>
                <a:cs typeface="Arial"/>
                <a:sym typeface="Arial"/>
              </a:rPr>
              <a:t>Add</a:t>
            </a:r>
            <a:r>
              <a:rPr lang="en-US" sz="1400" b="0" u="none" strike="noStrike" cap="none">
                <a:solidFill>
                  <a:schemeClr val="dk1"/>
                </a:solidFill>
                <a:ea typeface="Arial"/>
                <a:cs typeface="Arial"/>
                <a:sym typeface="Arial"/>
              </a:rPr>
              <a:t> your photos here&gt;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5;gbdd1766012_3_13">
            <a:extLst>
              <a:ext uri="{FF2B5EF4-FFF2-40B4-BE49-F238E27FC236}">
                <a16:creationId xmlns="" xmlns:a16="http://schemas.microsoft.com/office/drawing/2014/main" id="{5F68BFAD-9350-7549-926D-839BC0BA67BC}"/>
              </a:ext>
            </a:extLst>
          </p:cNvPr>
          <p:cNvSpPr txBox="1">
            <a:spLocks/>
          </p:cNvSpPr>
          <p:nvPr/>
        </p:nvSpPr>
        <p:spPr>
          <a:xfrm>
            <a:off x="705873" y="2796399"/>
            <a:ext cx="33021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-91440">
              <a:spcBef>
                <a:spcPts val="0"/>
              </a:spcBef>
              <a:buSzPts val="1600"/>
              <a:buFont typeface="Arial" panose="020B0604020202020204" pitchFamily="34" charset="0"/>
              <a:buNone/>
            </a:pPr>
            <a:r>
              <a:rPr lang="en-US" sz="1600">
                <a:solidFill>
                  <a:schemeClr val="bg1"/>
                </a:solidFill>
                <a:ea typeface="Proxima Nova Extrabold"/>
                <a:cs typeface="Proxima Nova Extrabold"/>
                <a:sym typeface="Proxima Nova Extrabold"/>
              </a:rPr>
              <a:t>&lt;A list of team members&gt;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34B83A5-5EC1-418F-B67F-03CAE2891387}"/>
              </a:ext>
            </a:extLst>
          </p:cNvPr>
          <p:cNvSpPr txBox="1"/>
          <p:nvPr/>
        </p:nvSpPr>
        <p:spPr>
          <a:xfrm>
            <a:off x="705873" y="3301029"/>
            <a:ext cx="342487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000" i="1">
                <a:solidFill>
                  <a:srgbClr val="000000"/>
                </a:solidFill>
                <a:cs typeface="Arial"/>
              </a:rPr>
              <a:t>Introduce all team members, indicating the technology stack each associate works with.</a:t>
            </a:r>
          </a:p>
          <a:p>
            <a:pPr>
              <a:buClr>
                <a:srgbClr val="000000"/>
              </a:buClr>
              <a:buSzPts val="1400"/>
            </a:pPr>
            <a:endParaRPr lang="uk-UA" sz="1000" i="1">
              <a:solidFill>
                <a:srgbClr val="000000"/>
              </a:solidFill>
              <a:cs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sz="1000" i="1">
                <a:solidFill>
                  <a:srgbClr val="000000"/>
                </a:solidFill>
                <a:cs typeface="Arial"/>
              </a:rPr>
              <a:t>Team members might introduce themselves and share the challenges they faced on the project.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AD05227C-15F3-4287-AAD3-E4EB84908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3506" y="4082283"/>
            <a:ext cx="2948494" cy="277407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777978"/>
            <a:ext cx="10972800" cy="327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0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человек, внутренний, окно&#10;&#10;Автоматически созданное описание">
            <a:extLst>
              <a:ext uri="{FF2B5EF4-FFF2-40B4-BE49-F238E27FC236}">
                <a16:creationId xmlns="" xmlns:a16="http://schemas.microsoft.com/office/drawing/2014/main" id="{5EE25103-BA76-429B-A6A6-33C41EF4F2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68090B4D-1BAB-4BDD-8CC7-731124B0B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5" name="Google Shape;253;gbdd1766012_3_68">
            <a:extLst>
              <a:ext uri="{FF2B5EF4-FFF2-40B4-BE49-F238E27FC236}">
                <a16:creationId xmlns="" xmlns:a16="http://schemas.microsoft.com/office/drawing/2014/main" id="{46EABE0C-966F-FD4C-BF12-346AA8EDF904}"/>
              </a:ext>
            </a:extLst>
          </p:cNvPr>
          <p:cNvSpPr txBox="1">
            <a:spLocks/>
          </p:cNvSpPr>
          <p:nvPr/>
        </p:nvSpPr>
        <p:spPr>
          <a:xfrm>
            <a:off x="7463788" y="800099"/>
            <a:ext cx="10820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8000"/>
              </a:lnSpc>
              <a:spcBef>
                <a:spcPts val="0"/>
              </a:spcBef>
              <a:buSzPts val="12500"/>
            </a:pPr>
            <a:r>
              <a:rPr lang="en-US" sz="4800" b="1" dirty="0" smtClean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DEMON</a:t>
            </a:r>
            <a:endParaRPr lang="en-US" sz="4800" b="1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59552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319331&quot;&gt;&lt;object type=&quot;3&quot; unique_id=&quot;319332&quot;&gt;&lt;property id=&quot;20148&quot; value=&quot;5&quot;/&gt;&lt;property id=&quot;20300&quot; value=&quot;Slide 1 - &amp;quot;AI IT-PROJECT WORK 2021-2022&amp;quot;&quot;/&gt;&lt;property id=&quot;20307&quot; value=&quot;269&quot;/&gt;&lt;/object&gt;&lt;object type=&quot;3&quot; unique_id=&quot;319333&quot;&gt;&lt;property id=&quot;20148&quot; value=&quot;5&quot;/&gt;&lt;property id=&quot;20300&quot; value=&quot;Slide 8&quot;/&gt;&lt;property id=&quot;20307&quot; value=&quot;259&quot;/&gt;&lt;/object&gt;&lt;object type=&quot;3&quot; unique_id=&quot;319334&quot;&gt;&lt;property id=&quot;20148&quot; value=&quot;5&quot;/&gt;&lt;property id=&quot;20300&quot; value=&quot;Slide 2 - &amp;quot;PRODUCT IDEA OVERVIEW&amp;quot;&quot;/&gt;&lt;property id=&quot;20307&quot; value=&quot;263&quot;/&gt;&lt;/object&gt;&lt;object type=&quot;3&quot; unique_id=&quot;319335&quot;&gt;&lt;property id=&quot;20148&quot; value=&quot;5&quot;/&gt;&lt;property id=&quot;20300&quot; value=&quot;Slide 4 - &amp;quot;PROJECT SCOPE OVERVIEW&amp;quot;&quot;/&gt;&lt;property id=&quot;20307&quot; value=&quot;264&quot;/&gt;&lt;/object&gt;&lt;object type=&quot;3&quot; unique_id=&quot;319336&quot;&gt;&lt;property id=&quot;20148&quot; value=&quot;5&quot;/&gt;&lt;property id=&quot;20300&quot; value=&quot;Slide 6 - &amp;quot;SOFTWARE DEVELOPMENT PROCESS&amp;quot;&quot;/&gt;&lt;property id=&quot;20307&quot; value=&quot;265&quot;/&gt;&lt;/object&gt;&lt;object type=&quot;3&quot; unique_id=&quot;319337&quot;&gt;&lt;property id=&quot;20148&quot; value=&quot;5&quot;/&gt;&lt;property id=&quot;20300&quot; value=&quot;Slide 7&quot;/&gt;&lt;property id=&quot;20307&quot; value=&quot;260&quot;/&gt;&lt;/object&gt;&lt;object type=&quot;3&quot; unique_id=&quot;319338&quot;&gt;&lt;property id=&quot;20148&quot; value=&quot;5&quot;/&gt;&lt;property id=&quot;20300&quot; value=&quot;Slide 5&quot;/&gt;&lt;property id=&quot;20307&quot; value=&quot;266&quot;/&gt;&lt;/object&gt;&lt;object type=&quot;3&quot; unique_id=&quot;319339&quot;&gt;&lt;property id=&quot;20148&quot; value=&quot;5&quot;/&gt;&lt;property id=&quot;20300&quot; value=&quot;Slide 3&quot;/&gt;&lt;property id=&quot;20307&quot; value=&quot;267&quot;/&gt;&lt;/object&gt;&lt;object type=&quot;3&quot; unique_id=&quot;319340&quot;&gt;&lt;property id=&quot;20148&quot; value=&quot;5&quot;/&gt;&lt;property id=&quot;20300&quot; value=&quot;Slide 9&quot;/&gt;&lt;property id=&quot;20307&quot; value=&quot;262&quot;/&gt;&lt;/object&gt;&lt;object type=&quot;3&quot; unique_id=&quot;319341&quot;&gt;&lt;property id=&quot;20148&quot; value=&quot;5&quot;/&gt;&lt;property id=&quot;20300&quot; value=&quot;Slide 10 - &amp;quot;QUESTIONS?&amp;quot;&quot;/&gt;&lt;property id=&quot;20307&quot; value=&quot;268&quot;/&gt;&lt;/object&gt;&lt;/object&gt;&lt;object type=&quot;8&quot; unique_id=&quot;31935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GRADIENT THEME">
  <a:themeElements>
    <a:clrScheme name="Другая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4F2063"/>
      </a:accent2>
      <a:accent3>
        <a:srgbClr val="A5A5A5"/>
      </a:accent3>
      <a:accent4>
        <a:srgbClr val="BFBFBF"/>
      </a:accent4>
      <a:accent5>
        <a:srgbClr val="595959"/>
      </a:accent5>
      <a:accent6>
        <a:srgbClr val="00A6CE"/>
      </a:accent6>
      <a:hlink>
        <a:srgbClr val="00A6CE"/>
      </a:hlink>
      <a:folHlink>
        <a:srgbClr val="595959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5EC3F1E4085147AF86B91601D7D2DB" ma:contentTypeVersion="16" ma:contentTypeDescription="Create a new document." ma:contentTypeScope="" ma:versionID="0a3c63f2f36f47f000e7f3b93ef2f3ed">
  <xsd:schema xmlns:xsd="http://www.w3.org/2001/XMLSchema" xmlns:xs="http://www.w3.org/2001/XMLSchema" xmlns:p="http://schemas.microsoft.com/office/2006/metadata/properties" xmlns:ns2="edea067d-348f-4991-9544-be03e5bf0ea7" xmlns:ns3="6206f58c-cc25-41f2-959a-ad450601fd5d" targetNamespace="http://schemas.microsoft.com/office/2006/metadata/properties" ma:root="true" ma:fieldsID="05c9f5ec058d325ae281cb51ee052f03" ns2:_="" ns3:_="">
    <xsd:import namespace="edea067d-348f-4991-9544-be03e5bf0ea7"/>
    <xsd:import namespace="6206f58c-cc25-41f2-959a-ad450601fd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_Flow_SignoffStatu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ea067d-348f-4991-9544-be03e5bf0e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_Flow_SignoffStatus" ma:index="20" nillable="true" ma:displayName="Sign-off status" ma:internalName="Sign_x002d_off_x0020_status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0265ef5-b97d-40e9-861a-64405a6b75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6f58c-cc25-41f2-959a-ad450601fd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443399d-b9cc-4030-aaec-3468c823af0c}" ma:internalName="TaxCatchAll" ma:showField="CatchAllData" ma:web="6206f58c-cc25-41f2-959a-ad450601fd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dea067d-348f-4991-9544-be03e5bf0ea7" xsi:nil="true"/>
    <lcf76f155ced4ddcb4097134ff3c332f xmlns="edea067d-348f-4991-9544-be03e5bf0ea7">
      <Terms xmlns="http://schemas.microsoft.com/office/infopath/2007/PartnerControls"/>
    </lcf76f155ced4ddcb4097134ff3c332f>
    <TaxCatchAll xmlns="6206f58c-cc25-41f2-959a-ad450601fd5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E2D9B1-87FD-4B12-AE3A-640DCF596A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ea067d-348f-4991-9544-be03e5bf0ea7"/>
    <ds:schemaRef ds:uri="6206f58c-cc25-41f2-959a-ad450601fd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7FD5BF-FD8C-42C9-9879-C8F30827CF6E}">
  <ds:schemaRefs>
    <ds:schemaRef ds:uri="http://schemas.microsoft.com/office/2006/metadata/properties"/>
    <ds:schemaRef ds:uri="6206f58c-cc25-41f2-959a-ad450601fd5d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edea067d-348f-4991-9544-be03e5bf0ea7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8FA170B-460C-419B-8C20-6C8F32E244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713</Words>
  <Application>Microsoft Office PowerPoint</Application>
  <PresentationFormat>Широкоэкранный</PresentationFormat>
  <Paragraphs>113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-apple-system</vt:lpstr>
      <vt:lpstr>Arial</vt:lpstr>
      <vt:lpstr>Calibri</vt:lpstr>
      <vt:lpstr>Lora</vt:lpstr>
      <vt:lpstr>Open Sans</vt:lpstr>
      <vt:lpstr>Open Sans Regular</vt:lpstr>
      <vt:lpstr>Proxima Nova Black</vt:lpstr>
      <vt:lpstr>Proxima Nova Extrabold</vt:lpstr>
      <vt:lpstr>1_GRADIENT THEME</vt:lpstr>
      <vt:lpstr>IT-PROJECT WORK 2022-2023</vt:lpstr>
      <vt:lpstr>PRODUCT IDEA OVERVIEW</vt:lpstr>
      <vt:lpstr>Презентация PowerPoint</vt:lpstr>
      <vt:lpstr>PROJECT SCOPE OVERVIEW</vt:lpstr>
      <vt:lpstr>Презентация PowerPoint</vt:lpstr>
      <vt:lpstr>SOFTWARE DEVELOPMENT PROCESS</vt:lpstr>
      <vt:lpstr>Презентация PowerPoint</vt:lpstr>
      <vt:lpstr>Презентация PowerPoint</vt:lpstr>
      <vt:lpstr>Презентация PowerPoint</vt:lpstr>
      <vt:lpstr>NO QUESTIONS. NO COMMENTS. NO GAINS.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SOFTSERVE DUAL STUDY PROGRAM</dc:title>
  <dc:creator>Olha Chernikova</dc:creator>
  <cp:lastModifiedBy>Учетная запись Майкрософт</cp:lastModifiedBy>
  <cp:revision>13</cp:revision>
  <dcterms:created xsi:type="dcterms:W3CDTF">2021-10-14T10:19:42Z</dcterms:created>
  <dcterms:modified xsi:type="dcterms:W3CDTF">2022-11-04T09:23:41Z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0x010100C15EC3F1E4085147AF86B91601D7D2DB</vt:lpwstr>
  </property>
</Properties>
</file>