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2C01316-815C-4FF7-8555-4D1447BA7A29}" styleName="Table_0">
    <a:wholeTbl>
      <a:tcTxStyle>
        <a:font>
          <a:latin typeface="Lucida Sans Unicode"/>
          <a:ea typeface="Lucida Sans Unicode"/>
          <a:cs typeface="Lucida Sans Unicod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a:font>
          <a:latin typeface="Lucida Sans Unicode"/>
          <a:ea typeface="Lucida Sans Unicode"/>
          <a:cs typeface="Lucida Sans Unicode"/>
        </a:font>
        <a:schemeClr val="lt1"/>
      </a:tcTxStyle>
      <a:tcStyle>
        <a:tcBdr/>
        <a:fill>
          <a:solidFill>
            <a:schemeClr val="accent1"/>
          </a:solidFill>
        </a:fill>
      </a:tcStyle>
    </a:lastCol>
    <a:firstCol>
      <a:tcTxStyle b="on">
        <a:font>
          <a:latin typeface="Lucida Sans Unicode"/>
          <a:ea typeface="Lucida Sans Unicode"/>
          <a:cs typeface="Lucida Sans Unicode"/>
        </a:font>
        <a:schemeClr val="lt1"/>
      </a:tcTxStyle>
      <a:tcStyle>
        <a:tcBdr/>
        <a:fill>
          <a:solidFill>
            <a:schemeClr val="accent1"/>
          </a:solidFill>
        </a:fill>
      </a:tcStyle>
    </a:firstCol>
    <a:lastRow>
      <a:tcTxStyle b="on">
        <a:font>
          <a:latin typeface="Lucida Sans Unicode"/>
          <a:ea typeface="Lucida Sans Unicode"/>
          <a:cs typeface="Lucida Sans Unicod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Lucida Sans Unicode"/>
          <a:ea typeface="Lucida Sans Unicode"/>
          <a:cs typeface="Lucida Sans Unicod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3" name="Google Shape;103;p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8" name="Google Shape;158;p1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5" name="Google Shape;165;p1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3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2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7" name="Google Shape;177;p26: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3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9" name="Google Shape;189;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2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6" name="Google Shape;196;p27: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71f232f76ca6f7e2_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71f232f76ca6f7e2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2" name="Google Shape;212;g71f232f76ca6f7e2_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8" name="Google Shape;228;p3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4" name="Google Shape;234;p3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9" name="Google Shape;109;p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0" name="Google Shape;240;p3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3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2" name="Google Shape;252;p36: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8" name="Google Shape;258;p37: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 name="Google Shape;264;p38: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3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 name="Google Shape;270;p39: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6" name="Google Shape;276;p28: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2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29: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p4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8" name="Google Shape;288;p4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4" name="Google Shape;294;p4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5" name="Google Shape;115;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1" name="Google Shape;121;p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7" name="Google Shape;127;p7: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3" name="Google Shape;133;p8: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9: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5" name="Google Shape;145;p1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1" name="Google Shape;151;p1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8" name="Shape 18"/>
        <p:cNvGrpSpPr/>
        <p:nvPr/>
      </p:nvGrpSpPr>
      <p:grpSpPr>
        <a:xfrm>
          <a:off x="0" y="0"/>
          <a:ext cx="0" cy="0"/>
          <a:chOff x="0" y="0"/>
          <a:chExt cx="0" cy="0"/>
        </a:xfrm>
      </p:grpSpPr>
      <p:sp>
        <p:nvSpPr>
          <p:cNvPr id="19" name="Google Shape;19;p4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3"/>
          <p:cNvSpPr txBox="1"/>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3"/>
          <p:cNvSpPr txBox="1"/>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3"/>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3"/>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6" name="Google Shape;26;p43"/>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7" name="Shape 87"/>
        <p:cNvGrpSpPr/>
        <p:nvPr/>
      </p:nvGrpSpPr>
      <p:grpSpPr>
        <a:xfrm>
          <a:off x="0" y="0"/>
          <a:ext cx="0" cy="0"/>
          <a:chOff x="0" y="0"/>
          <a:chExt cx="0" cy="0"/>
        </a:xfrm>
      </p:grpSpPr>
      <p:sp>
        <p:nvSpPr>
          <p:cNvPr id="88" name="Google Shape;88;p52"/>
          <p:cNvSpPr txBox="1"/>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2"/>
          <p:cNvSpPr txBox="1"/>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0" name="Google Shape;90;p52"/>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2"/>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2"/>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93" name="Shape 93"/>
        <p:cNvGrpSpPr/>
        <p:nvPr/>
      </p:nvGrpSpPr>
      <p:grpSpPr>
        <a:xfrm>
          <a:off x="0" y="0"/>
          <a:ext cx="0" cy="0"/>
          <a:chOff x="0" y="0"/>
          <a:chExt cx="0" cy="0"/>
        </a:xfrm>
      </p:grpSpPr>
      <p:sp>
        <p:nvSpPr>
          <p:cNvPr id="94" name="Google Shape;94;p5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5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3"/>
          <p:cNvSpPr txBox="1"/>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3"/>
          <p:cNvSpPr txBox="1"/>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8" name="Google Shape;98;p53"/>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3"/>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3"/>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7" name="Shape 27"/>
        <p:cNvGrpSpPr/>
        <p:nvPr/>
      </p:nvGrpSpPr>
      <p:grpSpPr>
        <a:xfrm>
          <a:off x="0" y="0"/>
          <a:ext cx="0" cy="0"/>
          <a:chOff x="0" y="0"/>
          <a:chExt cx="0" cy="0"/>
        </a:xfrm>
      </p:grpSpPr>
      <p:sp>
        <p:nvSpPr>
          <p:cNvPr id="28" name="Google Shape;28;p44"/>
          <p:cNvSpPr txBox="1"/>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4"/>
          <p:cNvSpPr txBox="1"/>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30" name="Google Shape;30;p44"/>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33" name="Shape 33"/>
        <p:cNvGrpSpPr/>
        <p:nvPr/>
      </p:nvGrpSpPr>
      <p:grpSpPr>
        <a:xfrm>
          <a:off x="0" y="0"/>
          <a:ext cx="0" cy="0"/>
          <a:chOff x="0" y="0"/>
          <a:chExt cx="0" cy="0"/>
        </a:xfrm>
      </p:grpSpPr>
      <p:sp>
        <p:nvSpPr>
          <p:cNvPr id="34" name="Google Shape;34;p45"/>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5"/>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5"/>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5"/>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9" name="Shape 39"/>
        <p:cNvGrpSpPr/>
        <p:nvPr/>
      </p:nvGrpSpPr>
      <p:grpSpPr>
        <a:xfrm>
          <a:off x="0" y="0"/>
          <a:ext cx="0" cy="0"/>
          <a:chOff x="0" y="0"/>
          <a:chExt cx="0" cy="0"/>
        </a:xfrm>
      </p:grpSpPr>
      <p:sp>
        <p:nvSpPr>
          <p:cNvPr id="40" name="Google Shape;40;p46"/>
          <p:cNvSpPr txBox="1"/>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6"/>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6"/>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6"/>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44" name="Shape 44"/>
        <p:cNvGrpSpPr/>
        <p:nvPr/>
      </p:nvGrpSpPr>
      <p:grpSpPr>
        <a:xfrm>
          <a:off x="0" y="0"/>
          <a:ext cx="0" cy="0"/>
          <a:chOff x="0" y="0"/>
          <a:chExt cx="0" cy="0"/>
        </a:xfrm>
      </p:grpSpPr>
      <p:sp>
        <p:nvSpPr>
          <p:cNvPr id="45" name="Google Shape;45;p47"/>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7"/>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7"/>
          <p:cNvSpPr txBox="1"/>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7"/>
          <p:cNvSpPr txBox="1"/>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p:txBody>
      </p:sp>
      <p:sp>
        <p:nvSpPr>
          <p:cNvPr id="49" name="Google Shape;49;p47"/>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7"/>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7"/>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2" name="Google Shape;52;p47"/>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3" name="Shape 53"/>
        <p:cNvGrpSpPr/>
        <p:nvPr/>
      </p:nvGrpSpPr>
      <p:grpSpPr>
        <a:xfrm>
          <a:off x="0" y="0"/>
          <a:ext cx="0" cy="0"/>
          <a:chOff x="0" y="0"/>
          <a:chExt cx="0" cy="0"/>
        </a:xfrm>
      </p:grpSpPr>
      <p:sp>
        <p:nvSpPr>
          <p:cNvPr id="54" name="Google Shape;54;p48"/>
          <p:cNvSpPr txBox="1"/>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8"/>
          <p:cNvSpPr txBox="1"/>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6" name="Google Shape;56;p48"/>
          <p:cNvSpPr txBox="1"/>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7" name="Google Shape;57;p48"/>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8"/>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60" name="Shape 60"/>
        <p:cNvGrpSpPr/>
        <p:nvPr/>
      </p:nvGrpSpPr>
      <p:grpSpPr>
        <a:xfrm>
          <a:off x="0" y="0"/>
          <a:ext cx="0" cy="0"/>
          <a:chOff x="0" y="0"/>
          <a:chExt cx="0" cy="0"/>
        </a:xfrm>
      </p:grpSpPr>
      <p:sp>
        <p:nvSpPr>
          <p:cNvPr id="61" name="Google Shape;61;p49"/>
          <p:cNvSpPr txBox="1"/>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9"/>
          <p:cNvSpPr txBox="1"/>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63" name="Google Shape;63;p49"/>
          <p:cNvSpPr txBox="1"/>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64" name="Google Shape;64;p49"/>
          <p:cNvSpPr txBox="1"/>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65" name="Google Shape;65;p49"/>
          <p:cNvSpPr txBox="1"/>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66" name="Google Shape;66;p49"/>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9"/>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69" name="Shape 69"/>
        <p:cNvGrpSpPr/>
        <p:nvPr/>
      </p:nvGrpSpPr>
      <p:grpSpPr>
        <a:xfrm>
          <a:off x="0" y="0"/>
          <a:ext cx="0" cy="0"/>
          <a:chOff x="0" y="0"/>
          <a:chExt cx="0" cy="0"/>
        </a:xfrm>
      </p:grpSpPr>
      <p:sp>
        <p:nvSpPr>
          <p:cNvPr id="70" name="Google Shape;70;p50"/>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50"/>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0"/>
          <p:cNvSpPr txBox="1"/>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0"/>
          <p:cNvSpPr txBox="1"/>
          <p:nvPr>
            <p:ph type="body" idx="1"/>
          </p:nvPr>
        </p:nvSpPr>
        <p:spPr>
          <a:xfrm>
            <a:off x="3460237" y="731520"/>
            <a:ext cx="5009393"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4" name="Google Shape;74;p50"/>
          <p:cNvSpPr txBox="1"/>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75" name="Google Shape;75;p50"/>
          <p:cNvSpPr txBox="1"/>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Clr>
                <a:schemeClr val="dk2"/>
              </a:buClr>
              <a:buSzPts val="1050"/>
              <a:buFont typeface="Calibri" panose="020F0502020204030204"/>
              <a:buNone/>
              <a:defRPr sz="1050">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8" name="Shape 78"/>
        <p:cNvGrpSpPr/>
        <p:nvPr/>
      </p:nvGrpSpPr>
      <p:grpSpPr>
        <a:xfrm>
          <a:off x="0" y="0"/>
          <a:ext cx="0" cy="0"/>
          <a:chOff x="0" y="0"/>
          <a:chExt cx="0" cy="0"/>
        </a:xfrm>
      </p:grpSpPr>
      <p:sp>
        <p:nvSpPr>
          <p:cNvPr id="79" name="Google Shape;79;p51"/>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51"/>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51"/>
          <p:cNvSpPr txBox="1"/>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51"/>
          <p:cNvPicPr preferRelativeResize="0"/>
          <p:nvPr>
            <p:ph type="pic" idx="2"/>
          </p:nvPr>
        </p:nvPicPr>
        <p:blipFill>
          <a:blip/>
        </p:blipFill>
        <p:spPr>
          <a:xfrm>
            <a:off x="12" y="0"/>
            <a:ext cx="9143989" cy="4915076"/>
          </a:xfrm>
          <a:prstGeom prst="rect">
            <a:avLst/>
          </a:prstGeom>
          <a:blipFill rotWithShape="1">
            <a:blip r:embed="rId2"/>
            <a:stretch>
              <a:fillRect/>
            </a:stretch>
          </a:blipFill>
          <a:ln>
            <a:noFill/>
          </a:ln>
        </p:spPr>
      </p:pic>
      <p:sp>
        <p:nvSpPr>
          <p:cNvPr id="83" name="Google Shape;83;p51"/>
          <p:cNvSpPr txBox="1"/>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84" name="Google Shape;84;p51"/>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1"/>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1"/>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panose="020F0502020204030204"/>
              <a:buNone/>
              <a:defRPr/>
            </a:lvl1pPr>
            <a:lvl2pPr marL="0" lvl="1" indent="0" algn="r">
              <a:spcBef>
                <a:spcPts val="0"/>
              </a:spcBef>
              <a:spcAft>
                <a:spcPts val="0"/>
              </a:spcAft>
              <a:buClr>
                <a:srgbClr val="FFFFFF"/>
              </a:buClr>
              <a:buSzPts val="1000"/>
              <a:buFont typeface="Calibri" panose="020F0502020204030204"/>
              <a:buNone/>
              <a:defRPr/>
            </a:lvl2pPr>
            <a:lvl3pPr marL="0" lvl="2" indent="0" algn="r">
              <a:spcBef>
                <a:spcPts val="0"/>
              </a:spcBef>
              <a:spcAft>
                <a:spcPts val="0"/>
              </a:spcAft>
              <a:buClr>
                <a:srgbClr val="FFFFFF"/>
              </a:buClr>
              <a:buSzPts val="1000"/>
              <a:buFont typeface="Calibri" panose="020F0502020204030204"/>
              <a:buNone/>
              <a:defRPr/>
            </a:lvl3pPr>
            <a:lvl4pPr marL="0" lvl="3" indent="0" algn="r">
              <a:spcBef>
                <a:spcPts val="0"/>
              </a:spcBef>
              <a:spcAft>
                <a:spcPts val="0"/>
              </a:spcAft>
              <a:buClr>
                <a:srgbClr val="FFFFFF"/>
              </a:buClr>
              <a:buSzPts val="1000"/>
              <a:buFont typeface="Calibri" panose="020F0502020204030204"/>
              <a:buNone/>
              <a:defRPr/>
            </a:lvl4pPr>
            <a:lvl5pPr marL="0" lvl="4" indent="0" algn="r">
              <a:spcBef>
                <a:spcPts val="0"/>
              </a:spcBef>
              <a:spcAft>
                <a:spcPts val="0"/>
              </a:spcAft>
              <a:buClr>
                <a:srgbClr val="FFFFFF"/>
              </a:buClr>
              <a:buSzPts val="1000"/>
              <a:buFont typeface="Calibri" panose="020F0502020204030204"/>
              <a:buNone/>
              <a:defRPr/>
            </a:lvl5pPr>
            <a:lvl6pPr marL="0" lvl="5" indent="0" algn="r">
              <a:spcBef>
                <a:spcPts val="0"/>
              </a:spcBef>
              <a:spcAft>
                <a:spcPts val="0"/>
              </a:spcAft>
              <a:buClr>
                <a:srgbClr val="FFFFFF"/>
              </a:buClr>
              <a:buSzPts val="1000"/>
              <a:buFont typeface="Calibri" panose="020F0502020204030204"/>
              <a:buNone/>
              <a:defRPr/>
            </a:lvl6pPr>
            <a:lvl7pPr marL="0" lvl="6" indent="0" algn="r">
              <a:spcBef>
                <a:spcPts val="0"/>
              </a:spcBef>
              <a:spcAft>
                <a:spcPts val="0"/>
              </a:spcAft>
              <a:buClr>
                <a:srgbClr val="FFFFFF"/>
              </a:buClr>
              <a:buSzPts val="1000"/>
              <a:buFont typeface="Calibri" panose="020F0502020204030204"/>
              <a:buNone/>
              <a:defRPr/>
            </a:lvl7pPr>
            <a:lvl8pPr marL="0" lvl="7" indent="0" algn="r">
              <a:spcBef>
                <a:spcPts val="0"/>
              </a:spcBef>
              <a:spcAft>
                <a:spcPts val="0"/>
              </a:spcAft>
              <a:buClr>
                <a:srgbClr val="FFFFFF"/>
              </a:buClr>
              <a:buSzPts val="1000"/>
              <a:buFont typeface="Calibri" panose="020F0502020204030204"/>
              <a:buNone/>
              <a:defRPr/>
            </a:lvl8pPr>
            <a:lvl9pPr marL="0" lvl="8" indent="0" algn="r">
              <a:spcBef>
                <a:spcPts val="0"/>
              </a:spcBef>
              <a:spcAft>
                <a:spcPts val="0"/>
              </a:spcAft>
              <a:buClr>
                <a:srgbClr val="FFFFFF"/>
              </a:buClr>
              <a:buSzPts val="1000"/>
              <a:buFont typeface="Calibri" panose="020F0502020204030204"/>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42"/>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42"/>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42"/>
          <p:cNvSpPr txBox="1"/>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2"/>
          <p:cNvSpPr txBox="1"/>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200"/>
              </a:spcBef>
              <a:spcAft>
                <a:spcPts val="0"/>
              </a:spcAft>
              <a:buClr>
                <a:schemeClr val="accent1"/>
              </a:buClr>
              <a:buSzPts val="18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2"/>
          <p:cNvSpPr txBox="1"/>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42"/>
          <p:cNvSpPr txBox="1"/>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Google Shape;16;p42"/>
          <p:cNvSpPr txBox="1"/>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7" name="Google Shape;17;p42"/>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571472" y="284014"/>
            <a:ext cx="7851648" cy="1060154"/>
          </a:xfrm>
          <a:prstGeom prst="rect">
            <a:avLst/>
          </a:prstGeom>
          <a:solidFill>
            <a:srgbClr val="BD582C"/>
          </a:solid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2"/>
              </a:buClr>
              <a:buSzPct val="67000"/>
              <a:buFont typeface="Times New Roman" panose="02020603050405020304"/>
              <a:buNone/>
            </a:pP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TEAM DETAILS</a:t>
            </a:r>
            <a:endParaRPr>
              <a:solidFill>
                <a:schemeClr val="lt1"/>
              </a:solidFill>
            </a:endParaRPr>
          </a:p>
        </p:txBody>
      </p:sp>
      <p:sp>
        <p:nvSpPr>
          <p:cNvPr id="106" name="Google Shape;106;p1"/>
          <p:cNvSpPr txBox="1"/>
          <p:nvPr>
            <p:ph type="subTitle" idx="1"/>
          </p:nvPr>
        </p:nvSpPr>
        <p:spPr>
          <a:xfrm>
            <a:off x="571475" y="1755650"/>
            <a:ext cx="8572500" cy="4367700"/>
          </a:xfrm>
          <a:prstGeom prst="rect">
            <a:avLst/>
          </a:prstGeom>
          <a:noFill/>
          <a:ln>
            <a:noFill/>
          </a:ln>
        </p:spPr>
        <p:txBody>
          <a:bodyPr spcFirstLastPara="1" wrap="square" lIns="45700" tIns="45700" rIns="45700" bIns="45700" anchor="t" anchorCtr="0">
            <a:noAutofit/>
          </a:bodyPr>
          <a:lstStyle/>
          <a:p>
            <a:pPr marL="0" lvl="0" indent="0" algn="l" rtl="0">
              <a:lnSpc>
                <a:spcPct val="120000"/>
              </a:lnSpc>
              <a:spcBef>
                <a:spcPts val="0"/>
              </a:spcBef>
              <a:spcAft>
                <a:spcPts val="0"/>
              </a:spcAft>
              <a:buSzPts val="5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TEAM MEMBERS : DHANUSH V-AI20011</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SzPts val="5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BATRICK JOSHUA G.N-AI20008</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SzPts val="5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BHARATH G-AI20009</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SzPts val="544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SzPts val="5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GUIDED BY            :  M</a:t>
            </a:r>
            <a:r>
              <a:rPr lang="en-US" b="1"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 </a:t>
            </a: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PB. ARAVIND PRASAD</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SzPts val="544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SzPts val="5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DOMAIN NAME     : NATURAL LANGUAGE PROCESSING</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400"/>
              </a:spcBef>
              <a:spcAft>
                <a:spcPts val="0"/>
              </a:spcAft>
              <a:buSzPts val="1632"/>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13"/>
          <p:cNvSpPr txBox="1"/>
          <p:nvPr/>
        </p:nvSpPr>
        <p:spPr>
          <a:xfrm>
            <a:off x="886350" y="642000"/>
            <a:ext cx="73713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3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REQUIREMENTS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1" name="Google Shape;161;p13"/>
          <p:cNvSpPr txBox="1"/>
          <p:nvPr/>
        </p:nvSpPr>
        <p:spPr>
          <a:xfrm>
            <a:off x="1187624" y="1412776"/>
            <a:ext cx="74169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Requirements </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l" rtl="0">
              <a:lnSpc>
                <a:spcPct val="150000"/>
              </a:lnSpc>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processor used is Intel core i5</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l" rtl="0">
              <a:lnSpc>
                <a:spcPct val="150000"/>
              </a:lnSpc>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RAM is 8GB.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l" rtl="0">
              <a:lnSpc>
                <a:spcPct val="150000"/>
              </a:lnSpc>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Hard disk - 20GB</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Google Shape;162;p13"/>
          <p:cNvSpPr txBox="1"/>
          <p:nvPr/>
        </p:nvSpPr>
        <p:spPr>
          <a:xfrm>
            <a:off x="1210413" y="3429003"/>
            <a:ext cx="73713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Requirements </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l" rtl="0">
              <a:lnSpc>
                <a:spcPct val="150000"/>
              </a:lnSpc>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Operating System : Windows 7 or More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l" rtl="0">
              <a:lnSpc>
                <a:spcPct val="150000"/>
              </a:lnSpc>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Front End : Visual Studio Code For UI</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l" rtl="0">
              <a:lnSpc>
                <a:spcPct val="150000"/>
              </a:lnSpc>
              <a:spcBef>
                <a:spcPts val="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Back End : Jupyter Notebook,</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2"/>
          <p:cNvSpPr txBox="1"/>
          <p:nvPr/>
        </p:nvSpPr>
        <p:spPr>
          <a:xfrm>
            <a:off x="605981" y="661475"/>
            <a:ext cx="74568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Times New Roman" panose="02020603050405020304"/>
              <a:buNone/>
            </a:pPr>
            <a:r>
              <a:rPr lang="en-US" sz="3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SYSTEM</a:t>
            </a:r>
            <a:endParaRPr sz="3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12"/>
          <p:cNvSpPr txBox="1"/>
          <p:nvPr/>
        </p:nvSpPr>
        <p:spPr>
          <a:xfrm>
            <a:off x="843592" y="1492479"/>
            <a:ext cx="7456800" cy="4525200"/>
          </a:xfrm>
          <a:prstGeom prst="rect">
            <a:avLst/>
          </a:prstGeom>
          <a:noFill/>
          <a:ln>
            <a:noFill/>
          </a:ln>
        </p:spPr>
        <p:txBody>
          <a:bodyPr spcFirstLastPara="1" wrap="square" lIns="91425" tIns="45700" rIns="91425" bIns="45700" anchor="t" anchorCtr="0">
            <a:spAutoFit/>
          </a:bodyPr>
          <a:lstStyle/>
          <a:p>
            <a:pPr marL="342900" marR="0" lvl="0" indent="-184150" algn="just" rtl="0">
              <a:lnSpc>
                <a:spcPct val="100000"/>
              </a:lnSpc>
              <a:spcBef>
                <a:spcPts val="0"/>
              </a:spcBef>
              <a:spcAft>
                <a:spcPts val="0"/>
              </a:spcAft>
              <a:buClr>
                <a:schemeClr val="dk1"/>
              </a:buClr>
              <a:buSzPts val="2500"/>
              <a:buFont typeface="Arial" panose="020B0604020202020204"/>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identifying POS Tagging is much more difficult when compared to matching words to their independent parts of speech via a dictionary method. </a:t>
            </a:r>
            <a:endParaRPr sz="2400"/>
          </a:p>
          <a:p>
            <a:pPr marL="342900" marR="0" lvl="0" indent="-184150" algn="just" rtl="0">
              <a:lnSpc>
                <a:spcPct val="100000"/>
              </a:lnSpc>
              <a:spcBef>
                <a:spcPts val="0"/>
              </a:spcBef>
              <a:spcAft>
                <a:spcPts val="0"/>
              </a:spcAft>
              <a:buClr>
                <a:schemeClr val="dk1"/>
              </a:buClr>
              <a:buSzPts val="2500"/>
              <a:buFont typeface="Arial" panose="020B0604020202020204"/>
              <a:buNone/>
            </a:pP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It is quite different to sense that one word has two or more meanings based on their reference and the context they are being used. It is difficult to individually classify and assign the parts of speech for words manually. </a:t>
            </a: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84150" algn="just" rtl="0">
              <a:lnSpc>
                <a:spcPct val="100000"/>
              </a:lnSpc>
              <a:spcBef>
                <a:spcPts val="0"/>
              </a:spcBef>
              <a:spcAft>
                <a:spcPts val="0"/>
              </a:spcAft>
              <a:buClr>
                <a:schemeClr val="dk1"/>
              </a:buClr>
              <a:buSzPts val="2500"/>
              <a:buFont typeface="Arial" panose="020B0604020202020204"/>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0"/>
              </a:spcBef>
              <a:spcAft>
                <a:spcPts val="0"/>
              </a:spcAft>
              <a:buClr>
                <a:schemeClr val="accent1"/>
              </a:buClr>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Used : SVM(Support Vector Machine)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50" y="286600"/>
            <a:ext cx="91440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28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DISADVANTAGES OF </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5000"/>
              </a:lnSpc>
              <a:spcBef>
                <a:spcPts val="0"/>
              </a:spcBef>
              <a:spcAft>
                <a:spcPts val="0"/>
              </a:spcAft>
              <a:buClr>
                <a:schemeClr val="dk1"/>
              </a:buClr>
              <a:buSzPts val="28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SYSTEM</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30"/>
          <p:cNvSpPr txBox="1"/>
          <p:nvPr/>
        </p:nvSpPr>
        <p:spPr>
          <a:xfrm>
            <a:off x="960125" y="2167126"/>
            <a:ext cx="7406700" cy="3694200"/>
          </a:xfrm>
          <a:prstGeom prst="rect">
            <a:avLst/>
          </a:prstGeom>
          <a:noFill/>
          <a:ln>
            <a:noFill/>
          </a:ln>
        </p:spPr>
        <p:txBody>
          <a:bodyPr spcFirstLastPara="1" wrap="square" lIns="91425" tIns="45700" rIns="91425" bIns="45700" anchor="t" anchorCtr="0">
            <a:spAutoFit/>
          </a:bodyPr>
          <a:lstStyle/>
          <a:p>
            <a:pPr marL="285750" marR="0" lvl="0" indent="-279400" algn="l" rtl="0">
              <a:spcBef>
                <a:spcPts val="0"/>
              </a:spcBef>
              <a:spcAft>
                <a:spcPts val="0"/>
              </a:spcAft>
              <a:buClr>
                <a:schemeClr val="accent1"/>
              </a:buClr>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Since The System Uses Pre-Trained Data It Can’t Able To Identify New Words.</a:t>
            </a:r>
            <a:endParaRPr sz="2400"/>
          </a:p>
          <a:p>
            <a:pPr marL="285750" marR="0" lvl="0" indent="-127000" algn="l" rtl="0">
              <a:spcBef>
                <a:spcPts val="0"/>
              </a:spcBef>
              <a:spcAft>
                <a:spcPts val="0"/>
              </a:spcAft>
              <a:buClr>
                <a:schemeClr val="dk1"/>
              </a:buClr>
              <a:buSzPts val="2500"/>
              <a:buFont typeface="Arial" panose="020B0604020202020204"/>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79400" algn="l" rtl="0">
              <a:spcBef>
                <a:spcPts val="0"/>
              </a:spcBef>
              <a:spcAft>
                <a:spcPts val="0"/>
              </a:spcAft>
              <a:buClr>
                <a:schemeClr val="accent1"/>
              </a:buClr>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Existing System Needs Frequent Updates And Maintain The Stop-words List That  Requires Man-Made Effort To Do It.</a:t>
            </a:r>
            <a:endParaRPr sz="2400"/>
          </a:p>
          <a:p>
            <a:pPr marL="285750" marR="0" lvl="0" indent="-127000" algn="l" rtl="0">
              <a:spcBef>
                <a:spcPts val="0"/>
              </a:spcBef>
              <a:spcAft>
                <a:spcPts val="0"/>
              </a:spcAft>
              <a:buClr>
                <a:schemeClr val="dk1"/>
              </a:buClr>
              <a:buSzPts val="2500"/>
              <a:buFont typeface="Arial" panose="020B0604020202020204"/>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79400" algn="l" rtl="0">
              <a:spcBef>
                <a:spcPts val="0"/>
              </a:spcBef>
              <a:spcAft>
                <a:spcPts val="0"/>
              </a:spcAft>
              <a:buClr>
                <a:schemeClr val="accent1"/>
              </a:buClr>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Not Able To Identify The Homogeneous Words ie) like Bass-Base.</a:t>
            </a:r>
            <a:endParaRPr sz="2400"/>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6"/>
          <p:cNvSpPr txBox="1"/>
          <p:nvPr/>
        </p:nvSpPr>
        <p:spPr>
          <a:xfrm>
            <a:off x="125" y="472350"/>
            <a:ext cx="9144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Times New Roman" panose="02020603050405020304"/>
              <a:buNone/>
            </a:pPr>
            <a:r>
              <a:rPr lang="en-US" sz="3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SYSTEM</a:t>
            </a:r>
            <a:endParaRPr sz="3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26"/>
          <p:cNvSpPr txBox="1"/>
          <p:nvPr/>
        </p:nvSpPr>
        <p:spPr>
          <a:xfrm>
            <a:off x="760550" y="1477100"/>
            <a:ext cx="7934400" cy="4155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Times New Roman" panose="020206030504050203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objective of this paper is to increase automaticity and maintain high precision, while limiting the size of human made corpus. In our current work we approach the task of POS tagging as an optimization problem. Thereafter two new approaches based on the principles of single objective optimization and multi-objective optimization are proposed for POS tagging.</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400"/>
              <a:buFont typeface="Times New Roman" panose="020206030504050203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proposed system we are using an algorithms are </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Clr>
                <a:srgbClr val="000000"/>
              </a:buClr>
              <a:buSzPts val="2400"/>
              <a:buFont typeface="Calibri" panose="020F0502020204030204"/>
              <a:buAutoNum type="arabicPeriod"/>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Multinominal naive bayes</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00000"/>
              </a:lnSpc>
              <a:spcBef>
                <a:spcPts val="0"/>
              </a:spcBef>
              <a:spcAft>
                <a:spcPts val="0"/>
              </a:spcAft>
              <a:buClr>
                <a:schemeClr val="dk1"/>
              </a:buClr>
              <a:buSzPts val="2400"/>
              <a:buFont typeface="Calibri" panose="020F05020202040302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Brill tagger algorithm</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822960" y="327425"/>
            <a:ext cx="75438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28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ADVANTAGES OF </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5000"/>
              </a:lnSpc>
              <a:spcBef>
                <a:spcPts val="0"/>
              </a:spcBef>
              <a:spcAft>
                <a:spcPts val="0"/>
              </a:spcAft>
              <a:buClr>
                <a:schemeClr val="dk1"/>
              </a:buClr>
              <a:buSzPts val="28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SYSTEM</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31"/>
          <p:cNvSpPr txBox="1"/>
          <p:nvPr>
            <p:ph type="body" idx="1"/>
          </p:nvPr>
        </p:nvSpPr>
        <p:spPr>
          <a:xfrm>
            <a:off x="822959" y="1845734"/>
            <a:ext cx="7543801" cy="4023360"/>
          </a:xfrm>
          <a:prstGeom prst="rect">
            <a:avLst/>
          </a:prstGeom>
          <a:noFill/>
          <a:ln>
            <a:noFill/>
          </a:ln>
        </p:spPr>
        <p:txBody>
          <a:bodyPr spcFirstLastPara="1" wrap="square" lIns="0" tIns="45700" rIns="0" bIns="45700" anchor="t" anchorCtr="0">
            <a:normAutofit fontScale="25000" lnSpcReduction="20000"/>
          </a:bodyPr>
          <a:lstStyle/>
          <a:p>
            <a:pPr marL="91440" lvl="0" indent="0" algn="l" rtl="0">
              <a:lnSpc>
                <a:spcPct val="90000"/>
              </a:lnSpc>
              <a:spcBef>
                <a:spcPts val="0"/>
              </a:spcBef>
              <a:spcAft>
                <a:spcPts val="0"/>
              </a:spcAft>
              <a:buSzPct val="100000"/>
              <a:buFont typeface="Arial" panose="020B0604020202020204"/>
              <a:buNone/>
            </a:pPr>
            <a:endParaRPr sz="2500">
              <a:latin typeface="Times New Roman" panose="02020603050405020304"/>
              <a:ea typeface="Times New Roman" panose="02020603050405020304"/>
              <a:cs typeface="Times New Roman" panose="02020603050405020304"/>
              <a:sym typeface="Times New Roman" panose="02020603050405020304"/>
            </a:endParaRPr>
          </a:p>
          <a:p>
            <a:pPr marL="91440" lvl="0" indent="-152400" algn="l" rtl="0">
              <a:lnSpc>
                <a:spcPct val="100000"/>
              </a:lnSpc>
              <a:spcBef>
                <a:spcPts val="1400"/>
              </a:spcBef>
              <a:spcAft>
                <a:spcPts val="0"/>
              </a:spcAft>
              <a:buSzPct val="100000"/>
              <a:buFont typeface="Times New Roman" panose="02020603050405020304"/>
              <a:buChar char="•"/>
            </a:pPr>
            <a:r>
              <a:rPr lang="en-US" sz="9600">
                <a:solidFill>
                  <a:schemeClr val="dk1"/>
                </a:solidFill>
                <a:latin typeface="Times New Roman" panose="02020603050405020304"/>
                <a:ea typeface="Times New Roman" panose="02020603050405020304"/>
                <a:cs typeface="Times New Roman" panose="02020603050405020304"/>
                <a:sym typeface="Times New Roman" panose="02020603050405020304"/>
              </a:rPr>
              <a:t>Here, We  Uses POS Tagger As An Optimization Solution    Like it’s a Key Card To Overcome The Existing Problem.</a:t>
            </a:r>
            <a:endParaRPr sz="9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100000"/>
              </a:lnSpc>
              <a:spcBef>
                <a:spcPts val="1400"/>
              </a:spcBef>
              <a:spcAft>
                <a:spcPts val="0"/>
              </a:spcAft>
              <a:buSzPct val="26000"/>
              <a:buFont typeface="Arial" panose="020B0604020202020204"/>
              <a:buNone/>
            </a:pPr>
            <a:endParaRPr sz="9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52400" algn="l" rtl="0">
              <a:lnSpc>
                <a:spcPct val="100000"/>
              </a:lnSpc>
              <a:spcBef>
                <a:spcPts val="1400"/>
              </a:spcBef>
              <a:spcAft>
                <a:spcPts val="0"/>
              </a:spcAft>
              <a:buSzPct val="100000"/>
              <a:buFont typeface="Times New Roman" panose="02020603050405020304"/>
              <a:buChar char="•"/>
            </a:pPr>
            <a:r>
              <a:rPr lang="en-US" sz="9600">
                <a:solidFill>
                  <a:schemeClr val="dk1"/>
                </a:solidFill>
                <a:latin typeface="Times New Roman" panose="02020603050405020304"/>
                <a:ea typeface="Times New Roman" panose="02020603050405020304"/>
                <a:cs typeface="Times New Roman" panose="02020603050405020304"/>
                <a:sym typeface="Times New Roman" panose="02020603050405020304"/>
              </a:rPr>
              <a:t>This System Has  Updated Libraries So It Can Provide A Solution For New Words .</a:t>
            </a:r>
            <a:endParaRPr sz="9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100000"/>
              </a:lnSpc>
              <a:spcBef>
                <a:spcPts val="1400"/>
              </a:spcBef>
              <a:spcAft>
                <a:spcPts val="0"/>
              </a:spcAft>
              <a:buSzPct val="26000"/>
              <a:buFont typeface="Arial" panose="020B0604020202020204"/>
              <a:buNone/>
            </a:pPr>
            <a:endParaRPr sz="9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52400" algn="l" rtl="0">
              <a:lnSpc>
                <a:spcPct val="100000"/>
              </a:lnSpc>
              <a:spcBef>
                <a:spcPts val="1400"/>
              </a:spcBef>
              <a:spcAft>
                <a:spcPts val="0"/>
              </a:spcAft>
              <a:buSzPct val="100000"/>
              <a:buFont typeface="Times New Roman" panose="02020603050405020304"/>
              <a:buChar char="•"/>
            </a:pPr>
            <a:r>
              <a:rPr lang="en-US" sz="9600">
                <a:solidFill>
                  <a:schemeClr val="dk1"/>
                </a:solidFill>
                <a:latin typeface="Times New Roman" panose="02020603050405020304"/>
                <a:ea typeface="Times New Roman" panose="02020603050405020304"/>
                <a:cs typeface="Times New Roman" panose="02020603050405020304"/>
                <a:sym typeface="Times New Roman" panose="02020603050405020304"/>
              </a:rPr>
              <a:t>The Major Advantage Of Using This System That It Can Able To Word Sense The Meaning Of The Context.</a:t>
            </a:r>
            <a:endParaRPr sz="9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400"/>
              </a:spcBef>
              <a:spcAft>
                <a:spcPts val="0"/>
              </a:spcAft>
              <a:buSzPts val="500"/>
              <a:buNone/>
            </a:pPr>
            <a:endParaRPr sz="9600"/>
          </a:p>
          <a:p>
            <a:pPr marL="0" lvl="0" indent="0" algn="l" rtl="0">
              <a:lnSpc>
                <a:spcPct val="100000"/>
              </a:lnSpc>
              <a:spcBef>
                <a:spcPts val="1400"/>
              </a:spcBef>
              <a:spcAft>
                <a:spcPts val="0"/>
              </a:spcAft>
              <a:buSzPts val="500"/>
              <a:buNone/>
            </a:pPr>
            <a:endParaRPr sz="9600"/>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4"/>
          <p:cNvSpPr txBox="1"/>
          <p:nvPr/>
        </p:nvSpPr>
        <p:spPr>
          <a:xfrm>
            <a:off x="0" y="44850"/>
            <a:ext cx="8835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panose="02020603050405020304"/>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FLOW DIAGRAM</a:t>
            </a:r>
            <a:endParaRPr sz="3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 name="Google Shape;192;p4"/>
          <p:cNvSpPr txBox="1"/>
          <p:nvPr/>
        </p:nvSpPr>
        <p:spPr>
          <a:xfrm>
            <a:off x="2881556" y="6017697"/>
            <a:ext cx="2905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Fig: Flow Diagram</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3" name="Google Shape;193;p4"/>
          <p:cNvPicPr preferRelativeResize="0"/>
          <p:nvPr/>
        </p:nvPicPr>
        <p:blipFill rotWithShape="1">
          <a:blip r:embed="rId1"/>
          <a:srcRect/>
          <a:stretch>
            <a:fillRect/>
          </a:stretch>
        </p:blipFill>
        <p:spPr>
          <a:xfrm>
            <a:off x="1523290" y="875843"/>
            <a:ext cx="5446469" cy="5007237"/>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27"/>
          <p:cNvSpPr/>
          <p:nvPr/>
        </p:nvSpPr>
        <p:spPr>
          <a:xfrm>
            <a:off x="3283975" y="2507226"/>
            <a:ext cx="2438400" cy="208443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a:t>
            </a: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99" name="Google Shape;199;p27"/>
          <p:cNvCxnSpPr>
            <a:stCxn id="198" idx="7"/>
          </p:cNvCxnSpPr>
          <p:nvPr/>
        </p:nvCxnSpPr>
        <p:spPr>
          <a:xfrm rot="10800000" flipH="1">
            <a:off x="5365280" y="2113785"/>
            <a:ext cx="1052100" cy="698700"/>
          </a:xfrm>
          <a:prstGeom prst="straightConnector1">
            <a:avLst/>
          </a:prstGeom>
          <a:noFill/>
          <a:ln w="9525" cap="flat" cmpd="sng">
            <a:solidFill>
              <a:srgbClr val="27A0BD"/>
            </a:solidFill>
            <a:prstDash val="solid"/>
            <a:round/>
            <a:headEnd type="none" w="sm" len="sm"/>
            <a:tailEnd type="triangle" w="med" len="med"/>
          </a:ln>
        </p:spPr>
      </p:cxnSp>
      <p:sp>
        <p:nvSpPr>
          <p:cNvPr id="200" name="Google Shape;200;p27"/>
          <p:cNvSpPr/>
          <p:nvPr/>
        </p:nvSpPr>
        <p:spPr>
          <a:xfrm>
            <a:off x="6417330" y="1130708"/>
            <a:ext cx="2028580" cy="983226"/>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TRANSFORMATION MODEL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Brill-Tagger</a:t>
            </a: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01" name="Google Shape;201;p27"/>
          <p:cNvCxnSpPr>
            <a:stCxn id="198" idx="3"/>
          </p:cNvCxnSpPr>
          <p:nvPr/>
        </p:nvCxnSpPr>
        <p:spPr>
          <a:xfrm flipH="1">
            <a:off x="2766870" y="4286406"/>
            <a:ext cx="874200" cy="698700"/>
          </a:xfrm>
          <a:prstGeom prst="straightConnector1">
            <a:avLst/>
          </a:prstGeom>
          <a:noFill/>
          <a:ln w="9525" cap="flat" cmpd="sng">
            <a:solidFill>
              <a:srgbClr val="27A0BD"/>
            </a:solidFill>
            <a:prstDash val="solid"/>
            <a:round/>
            <a:headEnd type="none" w="sm" len="sm"/>
            <a:tailEnd type="triangle" w="med" len="med"/>
          </a:ln>
        </p:spPr>
      </p:cxnSp>
      <p:cxnSp>
        <p:nvCxnSpPr>
          <p:cNvPr id="202" name="Google Shape;202;p27"/>
          <p:cNvCxnSpPr>
            <a:stCxn id="198" idx="1"/>
          </p:cNvCxnSpPr>
          <p:nvPr/>
        </p:nvCxnSpPr>
        <p:spPr>
          <a:xfrm rot="10800000">
            <a:off x="2766870" y="2114085"/>
            <a:ext cx="874200" cy="698400"/>
          </a:xfrm>
          <a:prstGeom prst="straightConnector1">
            <a:avLst/>
          </a:prstGeom>
          <a:noFill/>
          <a:ln w="9525" cap="flat" cmpd="sng">
            <a:solidFill>
              <a:srgbClr val="27A0BD"/>
            </a:solidFill>
            <a:prstDash val="solid"/>
            <a:round/>
            <a:headEnd type="none" w="sm" len="sm"/>
            <a:tailEnd type="triangle" w="med" len="med"/>
          </a:ln>
        </p:spPr>
      </p:cxnSp>
      <p:cxnSp>
        <p:nvCxnSpPr>
          <p:cNvPr id="203" name="Google Shape;203;p27"/>
          <p:cNvCxnSpPr/>
          <p:nvPr/>
        </p:nvCxnSpPr>
        <p:spPr>
          <a:xfrm>
            <a:off x="5359634" y="4286179"/>
            <a:ext cx="1057696" cy="698777"/>
          </a:xfrm>
          <a:prstGeom prst="straightConnector1">
            <a:avLst/>
          </a:prstGeom>
          <a:noFill/>
          <a:ln w="9525" cap="flat" cmpd="sng">
            <a:solidFill>
              <a:srgbClr val="27A0BD"/>
            </a:solidFill>
            <a:prstDash val="solid"/>
            <a:round/>
            <a:headEnd type="none" w="sm" len="sm"/>
            <a:tailEnd type="triangle" w="med" len="med"/>
          </a:ln>
        </p:spPr>
      </p:cxnSp>
      <p:sp>
        <p:nvSpPr>
          <p:cNvPr id="204" name="Google Shape;204;p27"/>
          <p:cNvSpPr/>
          <p:nvPr/>
        </p:nvSpPr>
        <p:spPr>
          <a:xfrm>
            <a:off x="918480" y="1130709"/>
            <a:ext cx="1848465" cy="983226"/>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HIDDEN MARKOV MODEL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Viterbi Algorithm</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27"/>
          <p:cNvSpPr/>
          <p:nvPr/>
        </p:nvSpPr>
        <p:spPr>
          <a:xfrm>
            <a:off x="918480" y="4984956"/>
            <a:ext cx="1848465" cy="983226"/>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NLTK</a:t>
            </a: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14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MODEL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Tokenization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Stemming</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27"/>
          <p:cNvSpPr/>
          <p:nvPr/>
        </p:nvSpPr>
        <p:spPr>
          <a:xfrm>
            <a:off x="6417330" y="4984956"/>
            <a:ext cx="2028580" cy="1061884"/>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CNN MODEL</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SpaCy Algorithm</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07" name="Google Shape;207;p27"/>
          <p:cNvSpPr txBox="1"/>
          <p:nvPr/>
        </p:nvSpPr>
        <p:spPr>
          <a:xfrm>
            <a:off x="0" y="207025"/>
            <a:ext cx="9144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DESIGN</a:t>
            </a:r>
            <a:endParaRPr sz="3600"/>
          </a:p>
        </p:txBody>
      </p:sp>
      <p:sp>
        <p:nvSpPr>
          <p:cNvPr id="208" name="Google Shape;208;p27"/>
          <p:cNvSpPr txBox="1"/>
          <p:nvPr/>
        </p:nvSpPr>
        <p:spPr>
          <a:xfrm>
            <a:off x="3283971" y="5968182"/>
            <a:ext cx="3879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Fig: Work Flow of Algorithm Model</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g71f232f76ca6f7e2_0"/>
          <p:cNvSpPr/>
          <p:nvPr/>
        </p:nvSpPr>
        <p:spPr>
          <a:xfrm>
            <a:off x="767050" y="1399875"/>
            <a:ext cx="7999500" cy="923400"/>
          </a:xfrm>
          <a:prstGeom prst="roundRect">
            <a:avLst>
              <a:gd name="adj" fmla="val 16667"/>
            </a:avLst>
          </a:prstGeom>
          <a:solidFill>
            <a:srgbClr val="D7EA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5" name="Google Shape;215;g71f232f76ca6f7e2_0"/>
          <p:cNvSpPr/>
          <p:nvPr/>
        </p:nvSpPr>
        <p:spPr>
          <a:xfrm>
            <a:off x="767050" y="2492050"/>
            <a:ext cx="2536500" cy="1821300"/>
          </a:xfrm>
          <a:prstGeom prst="roundRect">
            <a:avLst>
              <a:gd name="adj" fmla="val 16667"/>
            </a:avLst>
          </a:prstGeom>
          <a:solidFill>
            <a:srgbClr val="D7EA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g71f232f76ca6f7e2_0"/>
          <p:cNvSpPr txBox="1"/>
          <p:nvPr/>
        </p:nvSpPr>
        <p:spPr>
          <a:xfrm>
            <a:off x="615000" y="1654538"/>
            <a:ext cx="7914000" cy="554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2400"/>
              <a:buFont typeface="Times New Roman" panose="02020603050405020304"/>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TEXT MODULES</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g71f232f76ca6f7e2_0"/>
          <p:cNvSpPr txBox="1"/>
          <p:nvPr/>
        </p:nvSpPr>
        <p:spPr>
          <a:xfrm>
            <a:off x="767050" y="2887600"/>
            <a:ext cx="2536500" cy="9234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2400"/>
              <a:buFont typeface="Times New Roman" panose="02020603050405020304"/>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NLTK MODULES</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 name="Google Shape;218;g71f232f76ca6f7e2_0"/>
          <p:cNvSpPr/>
          <p:nvPr/>
        </p:nvSpPr>
        <p:spPr>
          <a:xfrm>
            <a:off x="3455800" y="2518350"/>
            <a:ext cx="2651400" cy="1821300"/>
          </a:xfrm>
          <a:prstGeom prst="roundRect">
            <a:avLst>
              <a:gd name="adj" fmla="val 16667"/>
            </a:avLst>
          </a:prstGeom>
          <a:solidFill>
            <a:srgbClr val="D7EA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9" name="Google Shape;219;g71f232f76ca6f7e2_0"/>
          <p:cNvSpPr/>
          <p:nvPr/>
        </p:nvSpPr>
        <p:spPr>
          <a:xfrm>
            <a:off x="6230200" y="2492050"/>
            <a:ext cx="2536500" cy="1821300"/>
          </a:xfrm>
          <a:prstGeom prst="roundRect">
            <a:avLst>
              <a:gd name="adj" fmla="val 16667"/>
            </a:avLst>
          </a:prstGeom>
          <a:solidFill>
            <a:srgbClr val="D7EA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Google Shape;220;g71f232f76ca6f7e2_0"/>
          <p:cNvSpPr txBox="1"/>
          <p:nvPr/>
        </p:nvSpPr>
        <p:spPr>
          <a:xfrm>
            <a:off x="6230275" y="3028800"/>
            <a:ext cx="2536500" cy="9234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2400"/>
              <a:buFont typeface="Times New Roman" panose="02020603050405020304"/>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POS TAGGING</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Clr>
                <a:schemeClr val="dk1"/>
              </a:buClr>
              <a:buSzPts val="2400"/>
              <a:buFont typeface="Times New Roman" panose="02020603050405020304"/>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MODULES</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1" name="Google Shape;221;g71f232f76ca6f7e2_0"/>
          <p:cNvSpPr txBox="1"/>
          <p:nvPr/>
        </p:nvSpPr>
        <p:spPr>
          <a:xfrm>
            <a:off x="3303550" y="3028800"/>
            <a:ext cx="2926800" cy="554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2400"/>
              <a:buFont typeface="Times New Roman" panose="02020603050405020304"/>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TOKENIZATION</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2" name="Google Shape;222;g71f232f76ca6f7e2_0"/>
          <p:cNvSpPr/>
          <p:nvPr/>
        </p:nvSpPr>
        <p:spPr>
          <a:xfrm>
            <a:off x="781750" y="4482125"/>
            <a:ext cx="7999500" cy="923400"/>
          </a:xfrm>
          <a:prstGeom prst="roundRect">
            <a:avLst>
              <a:gd name="adj" fmla="val 16667"/>
            </a:avLst>
          </a:prstGeom>
          <a:solidFill>
            <a:srgbClr val="D7EA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3" name="Google Shape;223;g71f232f76ca6f7e2_0"/>
          <p:cNvSpPr txBox="1"/>
          <p:nvPr/>
        </p:nvSpPr>
        <p:spPr>
          <a:xfrm>
            <a:off x="767150" y="4638175"/>
            <a:ext cx="7999500" cy="554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2400"/>
              <a:buFont typeface="Times New Roman" panose="02020603050405020304"/>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GRAMMATICAL DISPLAY MODULES</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g71f232f76ca6f7e2_0"/>
          <p:cNvSpPr txBox="1"/>
          <p:nvPr/>
        </p:nvSpPr>
        <p:spPr>
          <a:xfrm>
            <a:off x="1644550" y="447750"/>
            <a:ext cx="6244500" cy="7389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30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MODULES SPLIT UP</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g71f232f76ca6f7e2_0"/>
          <p:cNvSpPr txBox="1"/>
          <p:nvPr/>
        </p:nvSpPr>
        <p:spPr>
          <a:xfrm>
            <a:off x="2733040" y="5631296"/>
            <a:ext cx="4257040"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Fig: Modules Split Up</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2"/>
          <p:cNvSpPr txBox="1"/>
          <p:nvPr/>
        </p:nvSpPr>
        <p:spPr>
          <a:xfrm>
            <a:off x="485410" y="505450"/>
            <a:ext cx="81732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TEXT MODULES</a:t>
            </a:r>
            <a:endParaRPr sz="3600"/>
          </a:p>
          <a:p>
            <a:pPr marL="0" marR="0" lvl="0" indent="0" algn="ctr" rtl="0">
              <a:spcBef>
                <a:spcPts val="0"/>
              </a:spcBef>
              <a:spcAft>
                <a:spcPts val="0"/>
              </a:spcAft>
              <a:buNone/>
            </a:pPr>
            <a:endParaRPr sz="3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1" name="Google Shape;231;p32"/>
          <p:cNvSpPr txBox="1"/>
          <p:nvPr/>
        </p:nvSpPr>
        <p:spPr>
          <a:xfrm>
            <a:off x="887500" y="1613650"/>
            <a:ext cx="7702500" cy="4433100"/>
          </a:xfrm>
          <a:prstGeom prst="rect">
            <a:avLst/>
          </a:prstGeom>
          <a:noFill/>
          <a:ln>
            <a:noFill/>
          </a:ln>
        </p:spPr>
        <p:txBody>
          <a:bodyPr spcFirstLastPara="1" wrap="square" lIns="91425" tIns="45700" rIns="91425" bIns="45700" anchor="t" anchorCtr="0">
            <a:spAutoFit/>
          </a:bodyPr>
          <a:lstStyle/>
          <a:p>
            <a:pPr marL="457200" marR="0" lvl="0" indent="-482600" algn="just" rtl="0">
              <a:spcBef>
                <a:spcPts val="0"/>
              </a:spcBef>
              <a:spcAft>
                <a:spcPts val="0"/>
              </a:spcAft>
              <a:buClr>
                <a:schemeClr val="dk1"/>
              </a:buClr>
              <a:buSzPts val="2400"/>
              <a:buFont typeface="Calibri" panose="020F05020202040302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Word Embeddings</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Word embedding modules represent words or phrases as dense numerical vectors in a continuous vector space. They capture semantic relationships between words, enabling algorithms to understand the meaning and context of words in a text.</a:t>
            </a:r>
            <a:endParaRPr sz="2400"/>
          </a:p>
          <a:p>
            <a:pPr marL="0" marR="0" lvl="0" indent="0" algn="just" rtl="0">
              <a:spcBef>
                <a:spcPts val="0"/>
              </a:spcBef>
              <a:spcAft>
                <a:spcPts val="0"/>
              </a:spcAft>
              <a:buClr>
                <a:schemeClr val="dk1"/>
              </a:buClr>
              <a:buSzPts val="2000"/>
              <a:buFont typeface="Calibri" panose="020F0502020204030204"/>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82600" algn="just" rtl="0">
              <a:spcBef>
                <a:spcPts val="0"/>
              </a:spcBef>
              <a:spcAft>
                <a:spcPts val="0"/>
              </a:spcAft>
              <a:buClr>
                <a:schemeClr val="dk1"/>
              </a:buClr>
              <a:buSzPts val="2400"/>
              <a:buFont typeface="Calibri" panose="020F05020202040302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Language Modeling</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Language modeling modules are trained to predict the probability of the next word in a sequence given the previous words. They are used for tasks such as auto-completion, machine translation, and speech recognition.</a:t>
            </a:r>
            <a:endParaRPr sz="2400"/>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33"/>
          <p:cNvSpPr txBox="1"/>
          <p:nvPr/>
        </p:nvSpPr>
        <p:spPr>
          <a:xfrm>
            <a:off x="857250" y="1321700"/>
            <a:ext cx="7560000" cy="4525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Stemming and lemmatization: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NLTK offers modules for stemming and lemmatization, which help reduce words to their base or root form. The library includes stemmers like the Porter stemmer (PorterStemmer) and Lancaster stemmer (LancasterStemmer), as well as lemmatizers like the WordNet lemmatizer (WordNetLemmatizer).</a:t>
            </a:r>
            <a:endParaRPr sz="2400"/>
          </a:p>
          <a:p>
            <a:pPr marL="0" marR="0" lvl="0" indent="0" algn="just"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Named Entity Recognition (NER):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NLTK provides modules for NER, enabling you to identify and extract named entities from text. It includes a pre-trained NER chunker that can be used to label named entities like persons, organizations, locations, etc.</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7" name="Google Shape;237;p33"/>
          <p:cNvSpPr txBox="1"/>
          <p:nvPr/>
        </p:nvSpPr>
        <p:spPr>
          <a:xfrm>
            <a:off x="726897" y="490700"/>
            <a:ext cx="7690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TOKENIZATION</a:t>
            </a:r>
            <a:endParaRPr sz="360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22960" y="768096"/>
            <a:ext cx="7543800" cy="96926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1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BASE PAPER</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p:nvPr>
            <p:ph type="body" idx="1"/>
          </p:nvPr>
        </p:nvSpPr>
        <p:spPr>
          <a:xfrm>
            <a:off x="822960" y="1874520"/>
            <a:ext cx="7543800" cy="4069081"/>
          </a:xfrm>
          <a:prstGeom prst="rect">
            <a:avLst/>
          </a:prstGeom>
          <a:noFill/>
          <a:ln>
            <a:noFill/>
          </a:ln>
        </p:spPr>
        <p:txBody>
          <a:bodyPr spcFirstLastPara="1" wrap="square" lIns="91425" tIns="45700" rIns="91425" bIns="45700" anchor="t" anchorCtr="0">
            <a:normAutofit/>
          </a:bodyPr>
          <a:lstStyle/>
          <a:p>
            <a:pPr marL="365760" lvl="0" indent="-255905" algn="just" rtl="0">
              <a:lnSpc>
                <a:spcPct val="100000"/>
              </a:lnSpc>
              <a:spcBef>
                <a:spcPts val="0"/>
              </a:spcBef>
              <a:spcAft>
                <a:spcPts val="0"/>
              </a:spcAft>
              <a:buSzPts val="2176"/>
              <a:buNone/>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Paper Title</a:t>
            </a: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    :    Stop words in Technical </a:t>
            </a:r>
            <a:endParaRPr sz="3200"/>
          </a:p>
          <a:p>
            <a:pPr marL="365760" lvl="0" indent="-255905" algn="just" rtl="0">
              <a:lnSpc>
                <a:spcPct val="100000"/>
              </a:lnSpc>
              <a:spcBef>
                <a:spcPts val="0"/>
              </a:spcBef>
              <a:spcAft>
                <a:spcPts val="0"/>
              </a:spcAft>
              <a:buSzPts val="2176"/>
              <a:buNone/>
            </a:pP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			             		   Language Processing</a:t>
            </a: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55905" algn="l" rtl="0">
              <a:lnSpc>
                <a:spcPct val="100000"/>
              </a:lnSpc>
              <a:spcBef>
                <a:spcPts val="400"/>
              </a:spcBef>
              <a:spcAft>
                <a:spcPts val="0"/>
              </a:spcAft>
              <a:buSzPts val="2176"/>
              <a:buNone/>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Published On</a:t>
            </a: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     June 2020</a:t>
            </a:r>
            <a:endParaRPr sz="3200">
              <a:solidFill>
                <a:schemeClr val="dk1"/>
              </a:solidFill>
            </a:endParaRPr>
          </a:p>
          <a:p>
            <a:pPr marL="365760" lvl="0" indent="-255905" algn="l" rtl="0">
              <a:lnSpc>
                <a:spcPct val="90000"/>
              </a:lnSpc>
              <a:spcBef>
                <a:spcPts val="1200"/>
              </a:spcBef>
              <a:spcAft>
                <a:spcPts val="0"/>
              </a:spcAft>
              <a:buSzPts val="2176"/>
              <a:buNone/>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Author</a:t>
            </a: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           :    Serhad Sarica , Jianxi Luo</a:t>
            </a: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9855" lvl="0" indent="0" algn="just" rtl="0">
              <a:lnSpc>
                <a:spcPct val="100000"/>
              </a:lnSpc>
              <a:spcBef>
                <a:spcPts val="600"/>
              </a:spcBef>
              <a:spcAft>
                <a:spcPts val="0"/>
              </a:spcAft>
              <a:buSzPts val="2176"/>
              <a:buNone/>
            </a:pPr>
            <a:endParaRPr>
              <a:solidFill>
                <a:schemeClr val="dk1"/>
              </a:solidFil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4"/>
          <p:cNvSpPr txBox="1"/>
          <p:nvPr/>
        </p:nvSpPr>
        <p:spPr>
          <a:xfrm>
            <a:off x="712700" y="1321700"/>
            <a:ext cx="8087100" cy="5233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Part-of-speech (POS) tagging is a fundamental task in natural language processing that involves assigning grammatical tags or labels to each word in a sentence, indicating their syntactic category or part of speech.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PRP</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Personal pronoun</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VBP</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Verb, non-3rd person singular present</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VBG</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Verb, gerund or present participle</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NNP</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Proper noun, singular</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Preposition or subordinating conjunction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JJ</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Adjective</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NN</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Noun, singular or mass</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just" rtl="0">
              <a:spcBef>
                <a:spcPts val="0"/>
              </a:spcBef>
              <a:spcAft>
                <a:spcPts val="0"/>
              </a:spcAft>
              <a:buClr>
                <a:schemeClr val="dk1"/>
              </a:buClr>
              <a:buSzPts val="2400"/>
              <a:buFont typeface="Times New Roman" panose="02020603050405020304"/>
              <a:buAutoNum type="arabicPeriod"/>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Punctuation mark</a:t>
            </a:r>
            <a:endParaRPr sz="24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3" name="Google Shape;243;p34"/>
          <p:cNvSpPr txBox="1"/>
          <p:nvPr/>
        </p:nvSpPr>
        <p:spPr>
          <a:xfrm>
            <a:off x="712705" y="490700"/>
            <a:ext cx="74631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POS TAGGING</a:t>
            </a:r>
            <a:endParaRPr sz="3600"/>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35"/>
          <p:cNvSpPr txBox="1"/>
          <p:nvPr/>
        </p:nvSpPr>
        <p:spPr>
          <a:xfrm>
            <a:off x="801900" y="1714750"/>
            <a:ext cx="7540200" cy="4155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Grammar Rule-based Modules: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Rule-based grammatical modules utilize handcrafted grammar rules and patterns to analyze and process text. These modules define a set of rules and patterns that describe the syntactic and grammatical structure of a language. </a:t>
            </a:r>
            <a:endParaRPr sz="2400"/>
          </a:p>
          <a:p>
            <a:pPr marL="0" marR="0" lvl="0" indent="0" algn="just"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Grammar Induction and Machine Learning Approaches: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Grammar induction involves automatically learning grammatical rules and structures from a given set of sentences. Machine learning techniques, such as statistical models, neural networks.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35"/>
          <p:cNvSpPr txBox="1"/>
          <p:nvPr/>
        </p:nvSpPr>
        <p:spPr>
          <a:xfrm>
            <a:off x="486900" y="389775"/>
            <a:ext cx="81702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GRAMMATICAL DISPLAY MODULES</a:t>
            </a:r>
            <a:endParaRPr sz="3600"/>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36"/>
          <p:cNvSpPr txBox="1"/>
          <p:nvPr/>
        </p:nvSpPr>
        <p:spPr>
          <a:xfrm>
            <a:off x="717300" y="8175"/>
            <a:ext cx="78378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USE CASE DIAGRAM</a:t>
            </a:r>
            <a:endParaRPr sz="3600"/>
          </a:p>
        </p:txBody>
      </p:sp>
      <p:pic>
        <p:nvPicPr>
          <p:cNvPr id="255" name="Google Shape;255;p36"/>
          <p:cNvPicPr preferRelativeResize="0"/>
          <p:nvPr/>
        </p:nvPicPr>
        <p:blipFill rotWithShape="1">
          <a:blip r:embed="rId1"/>
          <a:srcRect/>
          <a:stretch>
            <a:fillRect/>
          </a:stretch>
        </p:blipFill>
        <p:spPr>
          <a:xfrm>
            <a:off x="1906500" y="699800"/>
            <a:ext cx="4891075" cy="563845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37"/>
          <p:cNvSpPr txBox="1"/>
          <p:nvPr/>
        </p:nvSpPr>
        <p:spPr>
          <a:xfrm>
            <a:off x="384897" y="266950"/>
            <a:ext cx="8100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ACTIVITY DIAGRAM </a:t>
            </a:r>
            <a:endParaRPr sz="3600"/>
          </a:p>
        </p:txBody>
      </p:sp>
      <p:pic>
        <p:nvPicPr>
          <p:cNvPr id="261" name="Google Shape;261;p37"/>
          <p:cNvPicPr preferRelativeResize="0"/>
          <p:nvPr/>
        </p:nvPicPr>
        <p:blipFill rotWithShape="1">
          <a:blip r:embed="rId1"/>
          <a:srcRect/>
          <a:stretch>
            <a:fillRect/>
          </a:stretch>
        </p:blipFill>
        <p:spPr>
          <a:xfrm>
            <a:off x="1049700" y="913450"/>
            <a:ext cx="6828449" cy="5300649"/>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8"/>
          <p:cNvSpPr txBox="1"/>
          <p:nvPr/>
        </p:nvSpPr>
        <p:spPr>
          <a:xfrm>
            <a:off x="670650" y="285350"/>
            <a:ext cx="7802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SEQUENCE DIAGRAM</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7" name="Google Shape;267;p38" descr="sequence diagram.png"/>
          <p:cNvPicPr preferRelativeResize="0"/>
          <p:nvPr/>
        </p:nvPicPr>
        <p:blipFill rotWithShape="1">
          <a:blip r:embed="rId1"/>
          <a:srcRect/>
          <a:stretch>
            <a:fillRect/>
          </a:stretch>
        </p:blipFill>
        <p:spPr>
          <a:xfrm>
            <a:off x="742825" y="1214447"/>
            <a:ext cx="7802701" cy="4740903"/>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39"/>
          <p:cNvSpPr txBox="1"/>
          <p:nvPr/>
        </p:nvSpPr>
        <p:spPr>
          <a:xfrm>
            <a:off x="25" y="243850"/>
            <a:ext cx="9144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 DIAGRAM</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3" name="Google Shape;273;p39"/>
          <p:cNvPicPr preferRelativeResize="0"/>
          <p:nvPr/>
        </p:nvPicPr>
        <p:blipFill rotWithShape="1">
          <a:blip r:embed="rId1"/>
          <a:srcRect/>
          <a:stretch>
            <a:fillRect/>
          </a:stretch>
        </p:blipFill>
        <p:spPr>
          <a:xfrm>
            <a:off x="1871950" y="1074850"/>
            <a:ext cx="5143500" cy="5145475"/>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28"/>
          <p:cNvSpPr txBox="1"/>
          <p:nvPr/>
        </p:nvSpPr>
        <p:spPr>
          <a:xfrm>
            <a:off x="721401" y="408425"/>
            <a:ext cx="78231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panose="02020603050405020304"/>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3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9" name="Google Shape;279;p28"/>
          <p:cNvSpPr txBox="1"/>
          <p:nvPr/>
        </p:nvSpPr>
        <p:spPr>
          <a:xfrm>
            <a:off x="721359" y="1503680"/>
            <a:ext cx="7823100" cy="37866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paper, we propose a novel approach for POS tagging, including rule-based data preprocessing and a deep learning model based on Transformer. </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Arial" panose="020B0604020202020204"/>
              <a:buNone/>
            </a:pP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During the rule-based data preprocessing, most of the tokens are tagged, which enables the model to utilize their POS tags to predict the POS tags of the remaining tokens. </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Arial" panose="020B0604020202020204"/>
              <a:buNone/>
            </a:pP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Our approach combines the rule-based methods with deep learning, which is helpful for the research on POS tagging.</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29"/>
          <p:cNvSpPr txBox="1"/>
          <p:nvPr/>
        </p:nvSpPr>
        <p:spPr>
          <a:xfrm>
            <a:off x="734775" y="264425"/>
            <a:ext cx="7785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panose="02020603050405020304"/>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 PAPER</a:t>
            </a:r>
            <a:endParaRPr sz="3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5" name="Google Shape;285;p29"/>
          <p:cNvSpPr txBox="1"/>
          <p:nvPr/>
        </p:nvSpPr>
        <p:spPr>
          <a:xfrm>
            <a:off x="734775" y="1480300"/>
            <a:ext cx="8030400" cy="43713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200"/>
              <a:buFont typeface="Arial" panose="020B0604020202020204"/>
              <a:buAutoNum type="arabicPeriod"/>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Part-of-Speech Tagging with Rule-Based Data Preprocessing and Transformer- Hongwei Li &amp; Hongyan Mao - Published in MDPI 24 December 2021</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0"/>
              </a:spcBef>
              <a:spcAft>
                <a:spcPts val="0"/>
              </a:spcAft>
              <a:buClr>
                <a:srgbClr val="000000"/>
              </a:buClr>
              <a:buSzPts val="2200"/>
              <a:buFont typeface="Arial" panose="020B0604020202020204"/>
              <a:buAutoNum type="arabicPeriod"/>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Part of speech tagging: a systematic review of deep learning and machine learning approaches -Alebachew Chiche &amp; Betselot Yitagesu – Published in Springer open 24 January 2022 </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0"/>
              </a:spcBef>
              <a:spcAft>
                <a:spcPts val="0"/>
              </a:spcAft>
              <a:buClr>
                <a:srgbClr val="000000"/>
              </a:buClr>
              <a:buSzPts val="2200"/>
              <a:buFont typeface="Arial" panose="020B0604020202020204"/>
              <a:buAutoNum type="arabicPeriod"/>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Professional chat application based on natural language processing - S Karthick &amp;</a:t>
            </a:r>
            <a:r>
              <a:rPr lang="en-US" sz="22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 John Victor  - Published in IEEE 4 June 2019 </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0"/>
              </a:spcBef>
              <a:spcAft>
                <a:spcPts val="0"/>
              </a:spcAft>
              <a:buClr>
                <a:srgbClr val="000000"/>
              </a:buClr>
              <a:buSzPts val="2200"/>
              <a:buFont typeface="Arial" panose="020B0604020202020204"/>
              <a:buAutoNum type="arabicPeriod"/>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Speech recognition using Support Vector Machines - Samir Rustamov &amp;</a:t>
            </a:r>
            <a:r>
              <a:rPr lang="en-US" sz="22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Kamil Aida-zade - Published in IEEE 16 June 2019 </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00000"/>
              </a:lnSpc>
              <a:spcBef>
                <a:spcPts val="0"/>
              </a:spcBef>
              <a:spcAft>
                <a:spcPts val="0"/>
              </a:spcAft>
              <a:buClr>
                <a:srgbClr val="000000"/>
              </a:buClr>
              <a:buSzPts val="2200"/>
              <a:buFont typeface="Arial" panose="020B0604020202020204"/>
              <a:buAutoNum type="arabicPeriod"/>
            </a:pP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Part-of-speech labeling for Reuters database - A.David &amp;</a:t>
            </a:r>
            <a:r>
              <a:rPr lang="en-US" sz="22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D.Morairu - Published in IEEE 21 Feburary 2019</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25400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40"/>
          <p:cNvSpPr txBox="1"/>
          <p:nvPr/>
        </p:nvSpPr>
        <p:spPr>
          <a:xfrm>
            <a:off x="513150" y="561075"/>
            <a:ext cx="81177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FUTURE ENHANCEMENT</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1" name="Google Shape;291;p40"/>
          <p:cNvSpPr txBox="1"/>
          <p:nvPr/>
        </p:nvSpPr>
        <p:spPr>
          <a:xfrm>
            <a:off x="513150" y="1392075"/>
            <a:ext cx="82896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Customizable Stop Word Lists: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Allow users to customize the stop word list based on their specific domain or context. This flexibility would enable better filtering of irrelevant words, leading to improved text analysis and understanding.</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Online and Incremental Learning: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Explore online learning approaches that can continuously update and refine the POS tagging models as new data becomes available. This would allow the models to adapt to evolving language patterns and improve their performance over time.</a:t>
            </a:r>
            <a:endParaRPr sz="2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pic>
        <p:nvPicPr>
          <p:cNvPr id="296" name="Google Shape;296;p41"/>
          <p:cNvPicPr preferRelativeResize="0"/>
          <p:nvPr/>
        </p:nvPicPr>
        <p:blipFill rotWithShape="1">
          <a:blip r:embed="rId1"/>
          <a:srcRect/>
          <a:stretch>
            <a:fillRect/>
          </a:stretch>
        </p:blipFill>
        <p:spPr>
          <a:xfrm>
            <a:off x="0" y="-121920"/>
            <a:ext cx="9144000" cy="6979920"/>
          </a:xfrm>
          <a:prstGeom prst="rect">
            <a:avLst/>
          </a:prstGeom>
          <a:noFill/>
          <a:ln>
            <a:noFill/>
          </a:ln>
        </p:spPr>
      </p:pic>
      <p:sp>
        <p:nvSpPr>
          <p:cNvPr id="297" name="Google Shape;297;p41"/>
          <p:cNvSpPr/>
          <p:nvPr/>
        </p:nvSpPr>
        <p:spPr>
          <a:xfrm>
            <a:off x="2082800" y="3108960"/>
            <a:ext cx="4765040" cy="883920"/>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 !!!</a:t>
            </a:r>
            <a:endParaRPr sz="4800"/>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55275" y="291891"/>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dk1"/>
              </a:buClr>
              <a:buSzPts val="41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   MODIFIED TITLE</a:t>
            </a:r>
            <a:endParaRPr sz="3600" b="1">
              <a:solidFill>
                <a:schemeClr val="dk1"/>
              </a:solidFill>
            </a:endParaRPr>
          </a:p>
        </p:txBody>
      </p:sp>
      <p:sp>
        <p:nvSpPr>
          <p:cNvPr id="118" name="Google Shape;118;p3"/>
          <p:cNvSpPr txBox="1"/>
          <p:nvPr>
            <p:ph type="body" idx="1"/>
          </p:nvPr>
        </p:nvSpPr>
        <p:spPr>
          <a:xfrm>
            <a:off x="388950" y="2477075"/>
            <a:ext cx="8618700" cy="2599800"/>
          </a:xfrm>
          <a:prstGeom prst="rect">
            <a:avLst/>
          </a:prstGeom>
          <a:noFill/>
          <a:ln>
            <a:noFill/>
          </a:ln>
        </p:spPr>
        <p:txBody>
          <a:bodyPr spcFirstLastPara="1" wrap="square" lIns="91425" tIns="45700" rIns="91425" bIns="45700" anchor="t" anchorCtr="0">
            <a:normAutofit/>
          </a:bodyPr>
          <a:lstStyle/>
          <a:p>
            <a:pPr marL="365760" lvl="0" indent="-255905" algn="ctr" rtl="0">
              <a:lnSpc>
                <a:spcPct val="100000"/>
              </a:lnSpc>
              <a:spcBef>
                <a:spcPts val="0"/>
              </a:spcBef>
              <a:spcAft>
                <a:spcPts val="0"/>
              </a:spcAft>
              <a:buSzPts val="1836"/>
              <a:buNone/>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POS Tagger and Spell Checker with Stopwords</a:t>
            </a: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55905" algn="ctr" rtl="0">
              <a:lnSpc>
                <a:spcPct val="100000"/>
              </a:lnSpc>
              <a:spcBef>
                <a:spcPts val="0"/>
              </a:spcBef>
              <a:spcAft>
                <a:spcPts val="0"/>
              </a:spcAft>
              <a:buSzPts val="1836"/>
              <a:buNone/>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Identification Using NLP</a:t>
            </a: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39700" algn="l" rtl="0">
              <a:lnSpc>
                <a:spcPct val="100000"/>
              </a:lnSpc>
              <a:spcBef>
                <a:spcPts val="400"/>
              </a:spcBef>
              <a:spcAft>
                <a:spcPts val="0"/>
              </a:spcAft>
              <a:buSzPts val="1836"/>
              <a:buNone/>
            </a:pPr>
            <a:endParaRPr>
              <a:solidFill>
                <a:schemeClr val="dk1"/>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5"/>
          <p:cNvSpPr txBox="1"/>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1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MODIFIED ABSTRACT</a:t>
            </a:r>
            <a:endParaRPr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5"/>
          <p:cNvSpPr txBox="1"/>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452755" lvl="0" indent="-378460" algn="just" rtl="0">
              <a:lnSpc>
                <a:spcPct val="100000"/>
              </a:lnSpc>
              <a:spcBef>
                <a:spcPts val="0"/>
              </a:spcBef>
              <a:spcAft>
                <a:spcPts val="0"/>
              </a:spcAft>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Parts of Speech (POS) Tagging is a notable NLP topic that aims in assigning each word of a text the proper syntactic tag in its context of appearance .</a:t>
            </a:r>
            <a:endParaRPr sz="2400">
              <a:solidFill>
                <a:schemeClr val="dk1"/>
              </a:solidFill>
            </a:endParaRPr>
          </a:p>
          <a:p>
            <a:pPr marL="452755" lvl="0" indent="-226060" algn="just" rtl="0">
              <a:lnSpc>
                <a:spcPct val="100000"/>
              </a:lnSpc>
              <a:spcBef>
                <a:spcPts val="0"/>
              </a:spcBef>
              <a:spcAft>
                <a:spcPts val="0"/>
              </a:spcAft>
              <a:buSzPts val="1836"/>
              <a:buFont typeface="Arial" panose="020B0604020202020204"/>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2755" lvl="0" indent="-378460" algn="just" rtl="0">
              <a:lnSpc>
                <a:spcPct val="100000"/>
              </a:lnSpc>
              <a:spcBef>
                <a:spcPts val="0"/>
              </a:spcBef>
              <a:spcAft>
                <a:spcPts val="0"/>
              </a:spcAft>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 POS is a grammatical classification that commonly includes verbs, adjectives, adverbs, nouns, etc. DL and  ML based POS taggers are being implemented as potential solutions to efficiently identify words in a given sentence across a paragraph.</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graphicFrame>
        <p:nvGraphicFramePr>
          <p:cNvPr id="129" name="Google Shape;129;p7"/>
          <p:cNvGraphicFramePr/>
          <p:nvPr/>
        </p:nvGraphicFramePr>
        <p:xfrm>
          <a:off x="0" y="1048355"/>
          <a:ext cx="9143975" cy="5261000"/>
        </p:xfrm>
        <a:graphic>
          <a:graphicData uri="http://schemas.openxmlformats.org/drawingml/2006/table">
            <a:tbl>
              <a:tblPr firstRow="1" bandRow="1">
                <a:noFill/>
                <a:tableStyleId>{A2C01316-815C-4FF7-8555-4D1447BA7A29}</a:tableStyleId>
              </a:tblPr>
              <a:tblGrid>
                <a:gridCol w="697750"/>
                <a:gridCol w="1119350"/>
                <a:gridCol w="1711325"/>
                <a:gridCol w="1439700"/>
                <a:gridCol w="1358800"/>
                <a:gridCol w="1354800"/>
                <a:gridCol w="1462250"/>
              </a:tblGrid>
              <a:tr h="7221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Topic</a:t>
                      </a:r>
                      <a:r>
                        <a:rPr lang="en-US" sz="2000" u="none" strike="noStrike" cap="none">
                          <a:latin typeface="Times New Roman" panose="02020603050405020304"/>
                          <a:ea typeface="Times New Roman" panose="02020603050405020304"/>
                          <a:cs typeface="Times New Roman" panose="02020603050405020304"/>
                          <a:sym typeface="Times New Roman" panose="02020603050405020304"/>
                        </a:rPr>
                        <a:t> </a:t>
                      </a: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Year On Published</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Author</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Algorithm</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Advantage</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Disadvantage</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r>
              <a:tr h="27508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Part of speech tagging: a systematic review of deep learning and machine learning approaches</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24 January 2022</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Alebachew Chiche &amp;</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Betselot Yitagesu</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Viterbi</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Algorithm</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Reducing the text data size can make it more manageable and faster to process.</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Loses important information by removing words that may be significant in a specific context.</a:t>
                      </a: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7880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Professional chat application based on natural language processing</a:t>
                      </a: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4</a:t>
                      </a:r>
                      <a:r>
                        <a:rPr lang="en-US" sz="1400" u="none" strike="noStrike" cap="none" baseline="30000">
                          <a:latin typeface="Times New Roman" panose="02020603050405020304"/>
                          <a:ea typeface="Times New Roman" panose="02020603050405020304"/>
                          <a:cs typeface="Times New Roman" panose="02020603050405020304"/>
                          <a:sym typeface="Times New Roman" panose="02020603050405020304"/>
                        </a:rPr>
                        <a:t>th</a:t>
                      </a: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 June 2019</a:t>
                      </a:r>
                      <a:endParaRPr sz="14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S Karthick </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&amp;</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R John Victor</a:t>
                      </a:r>
                      <a:endParaRPr sz="14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Brill-Tagger</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Algorithm</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Improving the performance of NLP algorithms by reducing the number of irrelevant words</a:t>
                      </a: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subjectivity of stop word list can affect the results of any downstream tasks.</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30" name="Google Shape;130;p7"/>
          <p:cNvSpPr txBox="1"/>
          <p:nvPr/>
        </p:nvSpPr>
        <p:spPr>
          <a:xfrm>
            <a:off x="0" y="187033"/>
            <a:ext cx="9144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100"/>
              <a:buFont typeface="Arial" panose="020B0604020202020204"/>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LITERATURE SURVEY</a:t>
            </a:r>
            <a:endParaRPr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graphicFrame>
        <p:nvGraphicFramePr>
          <p:cNvPr id="135" name="Google Shape;135;p8"/>
          <p:cNvGraphicFramePr/>
          <p:nvPr/>
        </p:nvGraphicFramePr>
        <p:xfrm>
          <a:off x="25" y="0"/>
          <a:ext cx="9144025" cy="5173075"/>
        </p:xfrm>
        <a:graphic>
          <a:graphicData uri="http://schemas.openxmlformats.org/drawingml/2006/table">
            <a:tbl>
              <a:tblPr firstRow="1" bandRow="1">
                <a:noFill/>
                <a:tableStyleId>{A2C01316-815C-4FF7-8555-4D1447BA7A29}</a:tableStyleId>
              </a:tblPr>
              <a:tblGrid>
                <a:gridCol w="756450"/>
                <a:gridCol w="1268725"/>
                <a:gridCol w="1339175"/>
                <a:gridCol w="1339175"/>
                <a:gridCol w="1339175"/>
                <a:gridCol w="1480175"/>
                <a:gridCol w="1621150"/>
              </a:tblGrid>
              <a:tr h="69682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S .No</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Topic</a:t>
                      </a:r>
                      <a:r>
                        <a:rPr lang="en-US" sz="2000" u="none" strike="noStrike" cap="none">
                          <a:latin typeface="Times New Roman" panose="02020603050405020304"/>
                          <a:ea typeface="Times New Roman" panose="02020603050405020304"/>
                          <a:cs typeface="Times New Roman" panose="02020603050405020304"/>
                          <a:sym typeface="Times New Roman" panose="02020603050405020304"/>
                        </a:rPr>
                        <a:t> </a:t>
                      </a: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Year On Published</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Author</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Algorithm</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Advantage</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Disadvantage</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chemeClr val="dk1"/>
                      </a:solidFill>
                      <a:prstDash val="solid"/>
                      <a:round/>
                      <a:headEnd type="none" w="sm" len="sm"/>
                      <a:tailEnd type="none" w="sm" len="sm"/>
                    </a:lnB>
                  </a:tcPr>
                </a:tc>
              </a:tr>
              <a:tr h="18789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Speech recognition using Support Vector Machines</a:t>
                      </a: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16 June 2020</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Samir Rustamov</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&amp;</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Kamil Aida-zade</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Support Vector</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Machines</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Reducing the text data size can make it more manageable and faster to process.</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possibility of losing important information by removing words that may be significant in a specific context.</a:t>
                      </a: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2299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Part-of-speech labeling for Reuters database</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February 21 2019</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A.David</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&amp;</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D.Morairu</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Deep Learning</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(convolutional</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neural</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networks</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(CNN)</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Improving the performance of natural language processing algorithms by reducing the number of irrelevant words that the algorithm needs to process.</a:t>
                      </a: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Relevant stop word lists can be hard to find in some languages and so may not scale as more languages need to be processed</a:t>
                      </a:r>
                      <a:r>
                        <a:rPr lang="en-US" sz="14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rPr>
                        <a:t>.</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74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Part-of-Speech Tagging with Rule-Based Data Preprocessing and Transformer</a:t>
                      </a:r>
                      <a:endParaRPr sz="14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24 December 2021</a:t>
                      </a:r>
                      <a:endParaRPr sz="14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Hongwei</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 Li &amp;</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Hongyan Mao</a:t>
                      </a:r>
                      <a:endParaRPr sz="14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Baum-Welch</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Algorithm</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Improving the interpretability of the results by removing words that do not carry much meaning</a:t>
                      </a:r>
                      <a:r>
                        <a:rPr lang="en-US" sz="1400" b="0"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rPr>
                        <a:t>.</a:t>
                      </a:r>
                      <a:endParaRPr sz="1400" u="none" strike="noStrike" cap="none"/>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need to maintain and update the stop word list as the language and domain evolve.</a:t>
                      </a:r>
                      <a:endParaRPr sz="1400" u="none" strike="noStrike" cap="none"/>
                    </a:p>
                  </a:txBody>
                  <a:tcPr marL="91450" marR="91450" marT="45725" marB="45725">
                    <a:lnT w="12700" cap="flat" cmpd="sng">
                      <a:solidFill>
                        <a:schemeClr val="dk1"/>
                      </a:solidFill>
                      <a:prstDash val="solid"/>
                      <a:round/>
                      <a:headEnd type="none" w="sm" len="sm"/>
                      <a:tailEnd type="none" w="sm" len="sm"/>
                    </a:lnT>
                  </a:tcPr>
                </a:tc>
              </a:tr>
            </a:tbl>
          </a:graphicData>
        </a:graphic>
      </p:graphicFrame>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9"/>
          <p:cNvSpPr txBox="1"/>
          <p:nvPr/>
        </p:nvSpPr>
        <p:spPr>
          <a:xfrm>
            <a:off x="141214" y="254823"/>
            <a:ext cx="79857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300"/>
              <a:buFont typeface="Arial" panose="020B0604020202020204"/>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OBJECTIVE</a:t>
            </a:r>
            <a:endParaRPr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9"/>
          <p:cNvSpPr txBox="1"/>
          <p:nvPr/>
        </p:nvSpPr>
        <p:spPr>
          <a:xfrm>
            <a:off x="510774" y="1294828"/>
            <a:ext cx="8402400" cy="4094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objective of this project is to increase automaticity and maintain high precision, while limiting the size of human made corpus.</a:t>
            </a: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accomplish the requirements of an efficient Parts of Speech [POS] tagger.</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researchers have explored the possibility of using Deep learning (DL) and Machine learning (ML) techniques. Under this big umbrella of Artificial Intelligence, both ML and DL aim was to learn meaningful information from the given big language resources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0"/>
          <p:cNvSpPr txBox="1"/>
          <p:nvPr/>
        </p:nvSpPr>
        <p:spPr>
          <a:xfrm>
            <a:off x="400350" y="609525"/>
            <a:ext cx="8343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100"/>
              <a:buFont typeface="Arial" panose="020B0604020202020204"/>
              <a:buNone/>
            </a:pPr>
            <a:r>
              <a:rPr lang="en-US" sz="3600" b="1" i="0" u="none" strike="noStrike" cap="none">
                <a:solidFill>
                  <a:schemeClr val="dk1"/>
                </a:solidFill>
                <a:latin typeface="Lucida Sans" panose="020B0602030504020204"/>
                <a:ea typeface="Lucida Sans" panose="020B0602030504020204"/>
                <a:cs typeface="Lucida Sans" panose="020B0602030504020204"/>
                <a:sym typeface="Lucida Sans" panose="020B0602030504020204"/>
              </a:rPr>
              <a:t> </a:t>
            </a: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a:t>
            </a:r>
            <a:r>
              <a:rPr lang="en-US" sz="36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a:t>
            </a:r>
            <a:endParaRPr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10"/>
          <p:cNvSpPr txBox="1"/>
          <p:nvPr/>
        </p:nvSpPr>
        <p:spPr>
          <a:xfrm>
            <a:off x="827549" y="1648464"/>
            <a:ext cx="7488900" cy="4155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Identifying POS Tagging is much more difficult when compared to matching words to their independent parts of speech via a dictionary method.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It is quite different to sense that one word has two or more meanings based on their reference and the context they are being used.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It is difficult to individually classify and assign the parts of speech for words manually. Thus new types of words keep building up in the dictionary,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accent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POS depends on pre trained data it is not capable of scaling to newly introduced words.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pic>
        <p:nvPicPr>
          <p:cNvPr id="153" name="Google Shape;153;p11"/>
          <p:cNvPicPr preferRelativeResize="0"/>
          <p:nvPr/>
        </p:nvPicPr>
        <p:blipFill rotWithShape="1">
          <a:blip r:embed="rId1"/>
          <a:srcRect/>
          <a:stretch>
            <a:fillRect/>
          </a:stretch>
        </p:blipFill>
        <p:spPr>
          <a:xfrm>
            <a:off x="0" y="0"/>
            <a:ext cx="9143999" cy="5715000"/>
          </a:xfrm>
          <a:prstGeom prst="rect">
            <a:avLst/>
          </a:prstGeom>
          <a:solidFill>
            <a:srgbClr val="BD582C"/>
          </a:solidFill>
          <a:ln>
            <a:noFill/>
          </a:ln>
        </p:spPr>
      </p:pic>
      <p:sp>
        <p:nvSpPr>
          <p:cNvPr id="154" name="Google Shape;154;p11"/>
          <p:cNvSpPr/>
          <p:nvPr/>
        </p:nvSpPr>
        <p:spPr>
          <a:xfrm>
            <a:off x="195072" y="3754120"/>
            <a:ext cx="1435608" cy="1336040"/>
          </a:xfrm>
          <a:prstGeom prst="rect">
            <a:avLst/>
          </a:prstGeom>
          <a:solidFill>
            <a:srgbClr val="ED7D31"/>
          </a:solidFill>
          <a:ln w="158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My Name Is Thomas Shelby</a:t>
            </a:r>
            <a:endParaRPr lang="en-US" sz="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My  </a:t>
            </a:r>
            <a:r>
              <a:rPr lang="en-US" sz="1000" b="0"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(Pronoun) </a:t>
            </a:r>
            <a:r>
              <a:rPr lang="en-US" sz="1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a:t>
            </a:r>
            <a:r>
              <a:rPr lang="en-US" sz="1000" b="0"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(Noun) </a:t>
            </a:r>
            <a:r>
              <a:rPr lang="en-US" sz="1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Is </a:t>
            </a:r>
            <a:r>
              <a:rPr lang="en-US" sz="1000" b="0"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(Present Tense Verb) </a:t>
            </a:r>
            <a:r>
              <a:rPr lang="en-US" sz="1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Thomas Shelby </a:t>
            </a:r>
            <a:r>
              <a:rPr lang="en-US" sz="1000" b="0"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(Proper Noun)</a:t>
            </a:r>
            <a:endParaRPr sz="1000" b="0"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11"/>
          <p:cNvSpPr txBox="1"/>
          <p:nvPr/>
        </p:nvSpPr>
        <p:spPr>
          <a:xfrm>
            <a:off x="3178048" y="5666232"/>
            <a:ext cx="303942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Fig: Over All POS Architecture  </a:t>
            </a:r>
            <a:endPar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p:transition>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9698</Words>
  <Application>WPS Presentation</Application>
  <PresentationFormat/>
  <Paragraphs>345</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Arial</vt:lpstr>
      <vt:lpstr>Calibri</vt:lpstr>
      <vt:lpstr>Times New Roman</vt:lpstr>
      <vt:lpstr>Lucida Sans</vt:lpstr>
      <vt:lpstr>Microsoft YaHei</vt:lpstr>
      <vt:lpstr>Arial Unicode MS</vt:lpstr>
      <vt:lpstr>Retrospect</vt:lpstr>
      <vt:lpstr>TEAM DETAILS</vt:lpstr>
      <vt:lpstr>BASE PAPER</vt:lpstr>
      <vt:lpstr>   MODIFIED TITLE</vt:lpstr>
      <vt:lpstr>MODIFIED ABSTRACT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EXISTING SYSTEM</vt:lpstr>
      <vt:lpstr>PowerPoint 演示文稿</vt:lpstr>
      <vt:lpstr>PROPOSED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dc:title>
  <dc:creator>AI &amp; DS</dc:creator>
  <cp:lastModifiedBy>Admin</cp:lastModifiedBy>
  <cp:revision>1</cp:revision>
  <dcterms:created xsi:type="dcterms:W3CDTF">2023-12-06T04:45:35Z</dcterms:created>
  <dcterms:modified xsi:type="dcterms:W3CDTF">2023-12-06T04:45:36Z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5EFABB1E92E143E2A0380E5DB10143F4_13</vt:lpwstr>
  </property>
  <property fmtid="{D5CDD505-2E9C-101B-9397-08002B2CF9AE}" pid="3" name="KSOProductBuildVer">
    <vt:lpwstr>1033-12.2.0.13306</vt:lpwstr>
  </property>
</Properties>
</file>