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75"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660"/>
  </p:normalViewPr>
  <p:slideViewPr>
    <p:cSldViewPr snapToGrid="0">
      <p:cViewPr varScale="1">
        <p:scale>
          <a:sx n="56" d="100"/>
          <a:sy n="56" d="100"/>
        </p:scale>
        <p:origin x="96"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D51FF0-03CA-47CF-962F-13A3DC63711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F549D1A-06EF-443E-B9E0-0B5D0E75F4B2}">
      <dgm:prSet/>
      <dgm:spPr/>
      <dgm:t>
        <a:bodyPr/>
        <a:lstStyle/>
        <a:p>
          <a:r>
            <a:rPr lang="en-US"/>
            <a:t>Introduction </a:t>
          </a:r>
        </a:p>
      </dgm:t>
    </dgm:pt>
    <dgm:pt modelId="{BE2AE77B-5CD4-4F58-9A8B-099238FC2B27}" type="parTrans" cxnId="{DD2DBB43-1849-4B6B-9CBA-B5B6DD519B59}">
      <dgm:prSet/>
      <dgm:spPr/>
      <dgm:t>
        <a:bodyPr/>
        <a:lstStyle/>
        <a:p>
          <a:endParaRPr lang="en-US"/>
        </a:p>
      </dgm:t>
    </dgm:pt>
    <dgm:pt modelId="{C9B1CFB6-D244-45C3-899B-C998EBD619E1}" type="sibTrans" cxnId="{DD2DBB43-1849-4B6B-9CBA-B5B6DD519B59}">
      <dgm:prSet/>
      <dgm:spPr/>
      <dgm:t>
        <a:bodyPr/>
        <a:lstStyle/>
        <a:p>
          <a:endParaRPr lang="en-US"/>
        </a:p>
      </dgm:t>
    </dgm:pt>
    <dgm:pt modelId="{2860C0CA-38E8-499F-8C7C-D046C2EA0F3A}">
      <dgm:prSet/>
      <dgm:spPr/>
      <dgm:t>
        <a:bodyPr/>
        <a:lstStyle/>
        <a:p>
          <a:r>
            <a:rPr lang="en-US"/>
            <a:t>Context of Data </a:t>
          </a:r>
        </a:p>
      </dgm:t>
    </dgm:pt>
    <dgm:pt modelId="{BDD6F764-7706-496E-A96E-F2B9CB5BBBBD}" type="parTrans" cxnId="{3542E976-048F-41F8-921A-8794CCA56D5A}">
      <dgm:prSet/>
      <dgm:spPr/>
      <dgm:t>
        <a:bodyPr/>
        <a:lstStyle/>
        <a:p>
          <a:endParaRPr lang="en-US"/>
        </a:p>
      </dgm:t>
    </dgm:pt>
    <dgm:pt modelId="{938DB8B2-E20A-4AD7-B65D-A564E93F8E81}" type="sibTrans" cxnId="{3542E976-048F-41F8-921A-8794CCA56D5A}">
      <dgm:prSet/>
      <dgm:spPr/>
      <dgm:t>
        <a:bodyPr/>
        <a:lstStyle/>
        <a:p>
          <a:endParaRPr lang="en-US"/>
        </a:p>
      </dgm:t>
    </dgm:pt>
    <dgm:pt modelId="{606F4EDF-CC76-4990-9F6D-2C7D97DE3E72}">
      <dgm:prSet/>
      <dgm:spPr/>
      <dgm:t>
        <a:bodyPr/>
        <a:lstStyle/>
        <a:p>
          <a:r>
            <a:rPr lang="en-US" dirty="0"/>
            <a:t>Data Wrangling</a:t>
          </a:r>
        </a:p>
      </dgm:t>
    </dgm:pt>
    <dgm:pt modelId="{9E44F014-DD0F-4166-A6D4-55EE34EE4F03}" type="parTrans" cxnId="{B853C077-AF5D-48C6-B58C-C1C17023533E}">
      <dgm:prSet/>
      <dgm:spPr/>
      <dgm:t>
        <a:bodyPr/>
        <a:lstStyle/>
        <a:p>
          <a:endParaRPr lang="en-US"/>
        </a:p>
      </dgm:t>
    </dgm:pt>
    <dgm:pt modelId="{69B07904-08C6-4604-B637-462391606682}" type="sibTrans" cxnId="{B853C077-AF5D-48C6-B58C-C1C17023533E}">
      <dgm:prSet/>
      <dgm:spPr/>
      <dgm:t>
        <a:bodyPr/>
        <a:lstStyle/>
        <a:p>
          <a:endParaRPr lang="en-US"/>
        </a:p>
      </dgm:t>
    </dgm:pt>
    <dgm:pt modelId="{31AC8735-9547-46C9-A699-D9577B8FB380}">
      <dgm:prSet/>
      <dgm:spPr/>
      <dgm:t>
        <a:bodyPr/>
        <a:lstStyle/>
        <a:p>
          <a:r>
            <a:rPr lang="en-US"/>
            <a:t>EDA</a:t>
          </a:r>
        </a:p>
      </dgm:t>
    </dgm:pt>
    <dgm:pt modelId="{C123C62D-50C6-4425-B94F-623E1794DF59}" type="parTrans" cxnId="{0BE56DE6-4CB3-44E8-AE6C-58D951BEC6B5}">
      <dgm:prSet/>
      <dgm:spPr/>
      <dgm:t>
        <a:bodyPr/>
        <a:lstStyle/>
        <a:p>
          <a:endParaRPr lang="en-US"/>
        </a:p>
      </dgm:t>
    </dgm:pt>
    <dgm:pt modelId="{6EF7CB22-80DA-4F5C-978C-5BDE08718089}" type="sibTrans" cxnId="{0BE56DE6-4CB3-44E8-AE6C-58D951BEC6B5}">
      <dgm:prSet/>
      <dgm:spPr/>
      <dgm:t>
        <a:bodyPr/>
        <a:lstStyle/>
        <a:p>
          <a:endParaRPr lang="en-US"/>
        </a:p>
      </dgm:t>
    </dgm:pt>
    <dgm:pt modelId="{41375906-66D2-43A3-9999-A9D44BACF041}">
      <dgm:prSet/>
      <dgm:spPr/>
      <dgm:t>
        <a:bodyPr/>
        <a:lstStyle/>
        <a:p>
          <a:r>
            <a:rPr lang="en-US"/>
            <a:t>Modeling</a:t>
          </a:r>
        </a:p>
      </dgm:t>
    </dgm:pt>
    <dgm:pt modelId="{ADB292DA-E21C-4C49-B5B0-A40FB9518A81}" type="parTrans" cxnId="{BB0DB7B9-4023-4A56-8019-97E82A740ECE}">
      <dgm:prSet/>
      <dgm:spPr/>
      <dgm:t>
        <a:bodyPr/>
        <a:lstStyle/>
        <a:p>
          <a:endParaRPr lang="en-US"/>
        </a:p>
      </dgm:t>
    </dgm:pt>
    <dgm:pt modelId="{01C68EAC-DE10-462B-ABCC-371CEADC8A50}" type="sibTrans" cxnId="{BB0DB7B9-4023-4A56-8019-97E82A740ECE}">
      <dgm:prSet/>
      <dgm:spPr/>
      <dgm:t>
        <a:bodyPr/>
        <a:lstStyle/>
        <a:p>
          <a:endParaRPr lang="en-US"/>
        </a:p>
      </dgm:t>
    </dgm:pt>
    <dgm:pt modelId="{E05D34EA-210C-4233-AE84-406C5558AB77}">
      <dgm:prSet/>
      <dgm:spPr/>
      <dgm:t>
        <a:bodyPr/>
        <a:lstStyle/>
        <a:p>
          <a:r>
            <a:rPr lang="en-US"/>
            <a:t>Summary</a:t>
          </a:r>
        </a:p>
      </dgm:t>
    </dgm:pt>
    <dgm:pt modelId="{D8A8AE0D-6AB9-40B8-BE3E-6A0BDB6C8D74}" type="parTrans" cxnId="{98CF853E-3C6A-4043-84E2-5C3BF57B578A}">
      <dgm:prSet/>
      <dgm:spPr/>
      <dgm:t>
        <a:bodyPr/>
        <a:lstStyle/>
        <a:p>
          <a:endParaRPr lang="en-US"/>
        </a:p>
      </dgm:t>
    </dgm:pt>
    <dgm:pt modelId="{41F1FBE4-F2B7-4333-856B-C461E4E71387}" type="sibTrans" cxnId="{98CF853E-3C6A-4043-84E2-5C3BF57B578A}">
      <dgm:prSet/>
      <dgm:spPr/>
      <dgm:t>
        <a:bodyPr/>
        <a:lstStyle/>
        <a:p>
          <a:endParaRPr lang="en-US"/>
        </a:p>
      </dgm:t>
    </dgm:pt>
    <dgm:pt modelId="{004FE289-01FC-4916-B97F-4A6E69EA9B3A}" type="pres">
      <dgm:prSet presAssocID="{18D51FF0-03CA-47CF-962F-13A3DC637116}" presName="linear" presStyleCnt="0">
        <dgm:presLayoutVars>
          <dgm:animLvl val="lvl"/>
          <dgm:resizeHandles val="exact"/>
        </dgm:presLayoutVars>
      </dgm:prSet>
      <dgm:spPr/>
    </dgm:pt>
    <dgm:pt modelId="{E9C16BA2-9E8B-453A-B450-03D906119C52}" type="pres">
      <dgm:prSet presAssocID="{9F549D1A-06EF-443E-B9E0-0B5D0E75F4B2}" presName="parentText" presStyleLbl="node1" presStyleIdx="0" presStyleCnt="6">
        <dgm:presLayoutVars>
          <dgm:chMax val="0"/>
          <dgm:bulletEnabled val="1"/>
        </dgm:presLayoutVars>
      </dgm:prSet>
      <dgm:spPr/>
    </dgm:pt>
    <dgm:pt modelId="{4919E24A-0810-473E-8F09-969FDFE14D6C}" type="pres">
      <dgm:prSet presAssocID="{C9B1CFB6-D244-45C3-899B-C998EBD619E1}" presName="spacer" presStyleCnt="0"/>
      <dgm:spPr/>
    </dgm:pt>
    <dgm:pt modelId="{1B0DC851-EE38-4CD2-9F21-EF356FB1DF30}" type="pres">
      <dgm:prSet presAssocID="{2860C0CA-38E8-499F-8C7C-D046C2EA0F3A}" presName="parentText" presStyleLbl="node1" presStyleIdx="1" presStyleCnt="6">
        <dgm:presLayoutVars>
          <dgm:chMax val="0"/>
          <dgm:bulletEnabled val="1"/>
        </dgm:presLayoutVars>
      </dgm:prSet>
      <dgm:spPr/>
    </dgm:pt>
    <dgm:pt modelId="{EC7FEFC6-39B5-44AF-A7B0-DD3D8AF735E7}" type="pres">
      <dgm:prSet presAssocID="{938DB8B2-E20A-4AD7-B65D-A564E93F8E81}" presName="spacer" presStyleCnt="0"/>
      <dgm:spPr/>
    </dgm:pt>
    <dgm:pt modelId="{992990EC-D8FF-4EB6-84F7-63B755E881AE}" type="pres">
      <dgm:prSet presAssocID="{606F4EDF-CC76-4990-9F6D-2C7D97DE3E72}" presName="parentText" presStyleLbl="node1" presStyleIdx="2" presStyleCnt="6">
        <dgm:presLayoutVars>
          <dgm:chMax val="0"/>
          <dgm:bulletEnabled val="1"/>
        </dgm:presLayoutVars>
      </dgm:prSet>
      <dgm:spPr/>
    </dgm:pt>
    <dgm:pt modelId="{CC1D254D-451B-4228-92EC-ECCBD3B04B21}" type="pres">
      <dgm:prSet presAssocID="{69B07904-08C6-4604-B637-462391606682}" presName="spacer" presStyleCnt="0"/>
      <dgm:spPr/>
    </dgm:pt>
    <dgm:pt modelId="{BABBA533-5101-46CC-AAE0-3422E820C797}" type="pres">
      <dgm:prSet presAssocID="{31AC8735-9547-46C9-A699-D9577B8FB380}" presName="parentText" presStyleLbl="node1" presStyleIdx="3" presStyleCnt="6">
        <dgm:presLayoutVars>
          <dgm:chMax val="0"/>
          <dgm:bulletEnabled val="1"/>
        </dgm:presLayoutVars>
      </dgm:prSet>
      <dgm:spPr/>
    </dgm:pt>
    <dgm:pt modelId="{692E108C-E649-4DB4-9E75-78E0812CA4BB}" type="pres">
      <dgm:prSet presAssocID="{6EF7CB22-80DA-4F5C-978C-5BDE08718089}" presName="spacer" presStyleCnt="0"/>
      <dgm:spPr/>
    </dgm:pt>
    <dgm:pt modelId="{F5125FAB-CA4A-4A31-975E-1E554BB214B7}" type="pres">
      <dgm:prSet presAssocID="{41375906-66D2-43A3-9999-A9D44BACF041}" presName="parentText" presStyleLbl="node1" presStyleIdx="4" presStyleCnt="6">
        <dgm:presLayoutVars>
          <dgm:chMax val="0"/>
          <dgm:bulletEnabled val="1"/>
        </dgm:presLayoutVars>
      </dgm:prSet>
      <dgm:spPr/>
    </dgm:pt>
    <dgm:pt modelId="{D3268A5A-2991-43D8-996B-CE2E009B2747}" type="pres">
      <dgm:prSet presAssocID="{01C68EAC-DE10-462B-ABCC-371CEADC8A50}" presName="spacer" presStyleCnt="0"/>
      <dgm:spPr/>
    </dgm:pt>
    <dgm:pt modelId="{D383740F-0953-40FA-86C2-DE333FB0DF0A}" type="pres">
      <dgm:prSet presAssocID="{E05D34EA-210C-4233-AE84-406C5558AB77}" presName="parentText" presStyleLbl="node1" presStyleIdx="5" presStyleCnt="6">
        <dgm:presLayoutVars>
          <dgm:chMax val="0"/>
          <dgm:bulletEnabled val="1"/>
        </dgm:presLayoutVars>
      </dgm:prSet>
      <dgm:spPr/>
    </dgm:pt>
  </dgm:ptLst>
  <dgm:cxnLst>
    <dgm:cxn modelId="{13D52602-794C-44B6-9809-52DF1439171A}" type="presOf" srcId="{41375906-66D2-43A3-9999-A9D44BACF041}" destId="{F5125FAB-CA4A-4A31-975E-1E554BB214B7}" srcOrd="0" destOrd="0" presId="urn:microsoft.com/office/officeart/2005/8/layout/vList2"/>
    <dgm:cxn modelId="{14890504-189D-468D-9ECC-5FC7F155CCAA}" type="presOf" srcId="{606F4EDF-CC76-4990-9F6D-2C7D97DE3E72}" destId="{992990EC-D8FF-4EB6-84F7-63B755E881AE}" srcOrd="0" destOrd="0" presId="urn:microsoft.com/office/officeart/2005/8/layout/vList2"/>
    <dgm:cxn modelId="{98CF853E-3C6A-4043-84E2-5C3BF57B578A}" srcId="{18D51FF0-03CA-47CF-962F-13A3DC637116}" destId="{E05D34EA-210C-4233-AE84-406C5558AB77}" srcOrd="5" destOrd="0" parTransId="{D8A8AE0D-6AB9-40B8-BE3E-6A0BDB6C8D74}" sibTransId="{41F1FBE4-F2B7-4333-856B-C461E4E71387}"/>
    <dgm:cxn modelId="{468BC65F-9158-45B1-8624-6661E7577073}" type="presOf" srcId="{2860C0CA-38E8-499F-8C7C-D046C2EA0F3A}" destId="{1B0DC851-EE38-4CD2-9F21-EF356FB1DF30}" srcOrd="0" destOrd="0" presId="urn:microsoft.com/office/officeart/2005/8/layout/vList2"/>
    <dgm:cxn modelId="{DD2DBB43-1849-4B6B-9CBA-B5B6DD519B59}" srcId="{18D51FF0-03CA-47CF-962F-13A3DC637116}" destId="{9F549D1A-06EF-443E-B9E0-0B5D0E75F4B2}" srcOrd="0" destOrd="0" parTransId="{BE2AE77B-5CD4-4F58-9A8B-099238FC2B27}" sibTransId="{C9B1CFB6-D244-45C3-899B-C998EBD619E1}"/>
    <dgm:cxn modelId="{91C12D4F-154F-4654-A0B8-34473072F364}" type="presOf" srcId="{E05D34EA-210C-4233-AE84-406C5558AB77}" destId="{D383740F-0953-40FA-86C2-DE333FB0DF0A}" srcOrd="0" destOrd="0" presId="urn:microsoft.com/office/officeart/2005/8/layout/vList2"/>
    <dgm:cxn modelId="{3542E976-048F-41F8-921A-8794CCA56D5A}" srcId="{18D51FF0-03CA-47CF-962F-13A3DC637116}" destId="{2860C0CA-38E8-499F-8C7C-D046C2EA0F3A}" srcOrd="1" destOrd="0" parTransId="{BDD6F764-7706-496E-A96E-F2B9CB5BBBBD}" sibTransId="{938DB8B2-E20A-4AD7-B65D-A564E93F8E81}"/>
    <dgm:cxn modelId="{B853C077-AF5D-48C6-B58C-C1C17023533E}" srcId="{18D51FF0-03CA-47CF-962F-13A3DC637116}" destId="{606F4EDF-CC76-4990-9F6D-2C7D97DE3E72}" srcOrd="2" destOrd="0" parTransId="{9E44F014-DD0F-4166-A6D4-55EE34EE4F03}" sibTransId="{69B07904-08C6-4604-B637-462391606682}"/>
    <dgm:cxn modelId="{76729CA9-2078-4034-9C5B-7B9BC6CB7FF2}" type="presOf" srcId="{18D51FF0-03CA-47CF-962F-13A3DC637116}" destId="{004FE289-01FC-4916-B97F-4A6E69EA9B3A}" srcOrd="0" destOrd="0" presId="urn:microsoft.com/office/officeart/2005/8/layout/vList2"/>
    <dgm:cxn modelId="{BB0DB7B9-4023-4A56-8019-97E82A740ECE}" srcId="{18D51FF0-03CA-47CF-962F-13A3DC637116}" destId="{41375906-66D2-43A3-9999-A9D44BACF041}" srcOrd="4" destOrd="0" parTransId="{ADB292DA-E21C-4C49-B5B0-A40FB9518A81}" sibTransId="{01C68EAC-DE10-462B-ABCC-371CEADC8A50}"/>
    <dgm:cxn modelId="{38C5FABC-E571-4E7B-81F7-FA4D31B72179}" type="presOf" srcId="{9F549D1A-06EF-443E-B9E0-0B5D0E75F4B2}" destId="{E9C16BA2-9E8B-453A-B450-03D906119C52}" srcOrd="0" destOrd="0" presId="urn:microsoft.com/office/officeart/2005/8/layout/vList2"/>
    <dgm:cxn modelId="{ECAA6FC8-1D44-4CED-ABC0-AE9DA83DAF7F}" type="presOf" srcId="{31AC8735-9547-46C9-A699-D9577B8FB380}" destId="{BABBA533-5101-46CC-AAE0-3422E820C797}" srcOrd="0" destOrd="0" presId="urn:microsoft.com/office/officeart/2005/8/layout/vList2"/>
    <dgm:cxn modelId="{0BE56DE6-4CB3-44E8-AE6C-58D951BEC6B5}" srcId="{18D51FF0-03CA-47CF-962F-13A3DC637116}" destId="{31AC8735-9547-46C9-A699-D9577B8FB380}" srcOrd="3" destOrd="0" parTransId="{C123C62D-50C6-4425-B94F-623E1794DF59}" sibTransId="{6EF7CB22-80DA-4F5C-978C-5BDE08718089}"/>
    <dgm:cxn modelId="{0E369AE6-B95C-4518-9521-FB9CABA707D6}" type="presParOf" srcId="{004FE289-01FC-4916-B97F-4A6E69EA9B3A}" destId="{E9C16BA2-9E8B-453A-B450-03D906119C52}" srcOrd="0" destOrd="0" presId="urn:microsoft.com/office/officeart/2005/8/layout/vList2"/>
    <dgm:cxn modelId="{42661BC5-3471-4559-B4D5-39768DD6B8CD}" type="presParOf" srcId="{004FE289-01FC-4916-B97F-4A6E69EA9B3A}" destId="{4919E24A-0810-473E-8F09-969FDFE14D6C}" srcOrd="1" destOrd="0" presId="urn:microsoft.com/office/officeart/2005/8/layout/vList2"/>
    <dgm:cxn modelId="{B98EE715-746B-4F18-B149-631401FAE999}" type="presParOf" srcId="{004FE289-01FC-4916-B97F-4A6E69EA9B3A}" destId="{1B0DC851-EE38-4CD2-9F21-EF356FB1DF30}" srcOrd="2" destOrd="0" presId="urn:microsoft.com/office/officeart/2005/8/layout/vList2"/>
    <dgm:cxn modelId="{EAA436B3-3748-4AD8-AFF9-DCFBE0B2FBB7}" type="presParOf" srcId="{004FE289-01FC-4916-B97F-4A6E69EA9B3A}" destId="{EC7FEFC6-39B5-44AF-A7B0-DD3D8AF735E7}" srcOrd="3" destOrd="0" presId="urn:microsoft.com/office/officeart/2005/8/layout/vList2"/>
    <dgm:cxn modelId="{C786F02C-954A-43E0-9B0D-5AE690EBA66C}" type="presParOf" srcId="{004FE289-01FC-4916-B97F-4A6E69EA9B3A}" destId="{992990EC-D8FF-4EB6-84F7-63B755E881AE}" srcOrd="4" destOrd="0" presId="urn:microsoft.com/office/officeart/2005/8/layout/vList2"/>
    <dgm:cxn modelId="{833A2112-DF64-43CE-8B5C-8D3D29F7ECDE}" type="presParOf" srcId="{004FE289-01FC-4916-B97F-4A6E69EA9B3A}" destId="{CC1D254D-451B-4228-92EC-ECCBD3B04B21}" srcOrd="5" destOrd="0" presId="urn:microsoft.com/office/officeart/2005/8/layout/vList2"/>
    <dgm:cxn modelId="{0A2A2430-EBD9-4A10-A778-E512FA0A6B9B}" type="presParOf" srcId="{004FE289-01FC-4916-B97F-4A6E69EA9B3A}" destId="{BABBA533-5101-46CC-AAE0-3422E820C797}" srcOrd="6" destOrd="0" presId="urn:microsoft.com/office/officeart/2005/8/layout/vList2"/>
    <dgm:cxn modelId="{39CBCDB3-4C16-48D1-83CD-6079BDB9378E}" type="presParOf" srcId="{004FE289-01FC-4916-B97F-4A6E69EA9B3A}" destId="{692E108C-E649-4DB4-9E75-78E0812CA4BB}" srcOrd="7" destOrd="0" presId="urn:microsoft.com/office/officeart/2005/8/layout/vList2"/>
    <dgm:cxn modelId="{DAB795F2-1DCE-4169-821F-AF5D29B89DD5}" type="presParOf" srcId="{004FE289-01FC-4916-B97F-4A6E69EA9B3A}" destId="{F5125FAB-CA4A-4A31-975E-1E554BB214B7}" srcOrd="8" destOrd="0" presId="urn:microsoft.com/office/officeart/2005/8/layout/vList2"/>
    <dgm:cxn modelId="{911B3B24-E888-4835-834C-81621797370F}" type="presParOf" srcId="{004FE289-01FC-4916-B97F-4A6E69EA9B3A}" destId="{D3268A5A-2991-43D8-996B-CE2E009B2747}" srcOrd="9" destOrd="0" presId="urn:microsoft.com/office/officeart/2005/8/layout/vList2"/>
    <dgm:cxn modelId="{34A42003-66D6-47FB-89FD-5C43C3110BE9}" type="presParOf" srcId="{004FE289-01FC-4916-B97F-4A6E69EA9B3A}" destId="{D383740F-0953-40FA-86C2-DE333FB0DF0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16BA2-9E8B-453A-B450-03D906119C52}">
      <dsp:nvSpPr>
        <dsp:cNvPr id="0" name=""/>
        <dsp:cNvSpPr/>
      </dsp:nvSpPr>
      <dsp:spPr>
        <a:xfrm>
          <a:off x="0" y="43547"/>
          <a:ext cx="6541475" cy="786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Introduction </a:t>
          </a:r>
        </a:p>
      </dsp:txBody>
      <dsp:txXfrm>
        <a:off x="38381" y="81928"/>
        <a:ext cx="6464713" cy="709478"/>
      </dsp:txXfrm>
    </dsp:sp>
    <dsp:sp modelId="{1B0DC851-EE38-4CD2-9F21-EF356FB1DF30}">
      <dsp:nvSpPr>
        <dsp:cNvPr id="0" name=""/>
        <dsp:cNvSpPr/>
      </dsp:nvSpPr>
      <dsp:spPr>
        <a:xfrm>
          <a:off x="0" y="921947"/>
          <a:ext cx="6541475" cy="786240"/>
        </a:xfrm>
        <a:prstGeom prst="roundRect">
          <a:avLst/>
        </a:prstGeom>
        <a:solidFill>
          <a:schemeClr val="accent2">
            <a:hueOff val="-3777104"/>
            <a:satOff val="7270"/>
            <a:lumOff val="-5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Context of Data </a:t>
          </a:r>
        </a:p>
      </dsp:txBody>
      <dsp:txXfrm>
        <a:off x="38381" y="960328"/>
        <a:ext cx="6464713" cy="709478"/>
      </dsp:txXfrm>
    </dsp:sp>
    <dsp:sp modelId="{992990EC-D8FF-4EB6-84F7-63B755E881AE}">
      <dsp:nvSpPr>
        <dsp:cNvPr id="0" name=""/>
        <dsp:cNvSpPr/>
      </dsp:nvSpPr>
      <dsp:spPr>
        <a:xfrm>
          <a:off x="0" y="1800347"/>
          <a:ext cx="6541475" cy="786240"/>
        </a:xfrm>
        <a:prstGeom prst="roundRect">
          <a:avLst/>
        </a:prstGeom>
        <a:solidFill>
          <a:schemeClr val="accent2">
            <a:hueOff val="-7554207"/>
            <a:satOff val="14540"/>
            <a:lumOff val="-10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Data Wrangling</a:t>
          </a:r>
        </a:p>
      </dsp:txBody>
      <dsp:txXfrm>
        <a:off x="38381" y="1838728"/>
        <a:ext cx="6464713" cy="709478"/>
      </dsp:txXfrm>
    </dsp:sp>
    <dsp:sp modelId="{BABBA533-5101-46CC-AAE0-3422E820C797}">
      <dsp:nvSpPr>
        <dsp:cNvPr id="0" name=""/>
        <dsp:cNvSpPr/>
      </dsp:nvSpPr>
      <dsp:spPr>
        <a:xfrm>
          <a:off x="0" y="2678748"/>
          <a:ext cx="6541475" cy="786240"/>
        </a:xfrm>
        <a:prstGeom prst="roundRect">
          <a:avLst/>
        </a:prstGeom>
        <a:solidFill>
          <a:schemeClr val="accent2">
            <a:hueOff val="-11331312"/>
            <a:satOff val="21811"/>
            <a:lumOff val="-15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EDA</a:t>
          </a:r>
        </a:p>
      </dsp:txBody>
      <dsp:txXfrm>
        <a:off x="38381" y="2717129"/>
        <a:ext cx="6464713" cy="709478"/>
      </dsp:txXfrm>
    </dsp:sp>
    <dsp:sp modelId="{F5125FAB-CA4A-4A31-975E-1E554BB214B7}">
      <dsp:nvSpPr>
        <dsp:cNvPr id="0" name=""/>
        <dsp:cNvSpPr/>
      </dsp:nvSpPr>
      <dsp:spPr>
        <a:xfrm>
          <a:off x="0" y="3557148"/>
          <a:ext cx="6541475" cy="786240"/>
        </a:xfrm>
        <a:prstGeom prst="roundRect">
          <a:avLst/>
        </a:prstGeom>
        <a:solidFill>
          <a:schemeClr val="accent2">
            <a:hueOff val="-15108415"/>
            <a:satOff val="29081"/>
            <a:lumOff val="-20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Modeling</a:t>
          </a:r>
        </a:p>
      </dsp:txBody>
      <dsp:txXfrm>
        <a:off x="38381" y="3595529"/>
        <a:ext cx="6464713" cy="709478"/>
      </dsp:txXfrm>
    </dsp:sp>
    <dsp:sp modelId="{D383740F-0953-40FA-86C2-DE333FB0DF0A}">
      <dsp:nvSpPr>
        <dsp:cNvPr id="0" name=""/>
        <dsp:cNvSpPr/>
      </dsp:nvSpPr>
      <dsp:spPr>
        <a:xfrm>
          <a:off x="0" y="4435548"/>
          <a:ext cx="6541475" cy="786240"/>
        </a:xfrm>
        <a:prstGeom prst="roundRect">
          <a:avLst/>
        </a:prstGeom>
        <a:solidFill>
          <a:schemeClr val="accent2">
            <a:hueOff val="-18885518"/>
            <a:satOff val="36351"/>
            <a:lumOff val="-250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Summary</a:t>
          </a:r>
        </a:p>
      </dsp:txBody>
      <dsp:txXfrm>
        <a:off x="38381" y="4473929"/>
        <a:ext cx="6464713" cy="7094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1470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1887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58408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8/5/2021</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3486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0828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9541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3182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9811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8455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312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8/5/2021</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0324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8/5/2021</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19399035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817523A-D1A4-4AA1-A06E-3E8AA7B4B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4E9E526-05D2-4C66-8B99-CB7BC51F3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B0E84-1D0A-4F58-9D9C-16B53A5ECF1A}"/>
              </a:ext>
            </a:extLst>
          </p:cNvPr>
          <p:cNvSpPr>
            <a:spLocks noGrp="1"/>
          </p:cNvSpPr>
          <p:nvPr>
            <p:ph type="ctrTitle"/>
          </p:nvPr>
        </p:nvSpPr>
        <p:spPr>
          <a:xfrm>
            <a:off x="1143000" y="928048"/>
            <a:ext cx="5933365" cy="3351557"/>
          </a:xfrm>
        </p:spPr>
        <p:txBody>
          <a:bodyPr>
            <a:normAutofit/>
          </a:bodyPr>
          <a:lstStyle/>
          <a:p>
            <a:pPr algn="l"/>
            <a:r>
              <a:rPr lang="en-US" b="1" i="0" dirty="0">
                <a:effectLst/>
                <a:latin typeface="-apple-system"/>
              </a:rPr>
              <a:t>Predicting Spotify Song Popularity</a:t>
            </a:r>
          </a:p>
        </p:txBody>
      </p:sp>
      <p:sp>
        <p:nvSpPr>
          <p:cNvPr id="3" name="Subtitle 2">
            <a:extLst>
              <a:ext uri="{FF2B5EF4-FFF2-40B4-BE49-F238E27FC236}">
                <a16:creationId xmlns:a16="http://schemas.microsoft.com/office/drawing/2014/main" id="{DF989BA8-0E00-4103-8BB0-3E4813651245}"/>
              </a:ext>
            </a:extLst>
          </p:cNvPr>
          <p:cNvSpPr>
            <a:spLocks noGrp="1"/>
          </p:cNvSpPr>
          <p:nvPr>
            <p:ph type="subTitle" idx="1"/>
          </p:nvPr>
        </p:nvSpPr>
        <p:spPr>
          <a:xfrm>
            <a:off x="1143001" y="4651744"/>
            <a:ext cx="5169090" cy="1278208"/>
          </a:xfrm>
        </p:spPr>
        <p:txBody>
          <a:bodyPr>
            <a:normAutofit/>
          </a:bodyPr>
          <a:lstStyle/>
          <a:p>
            <a:pPr algn="l">
              <a:lnSpc>
                <a:spcPct val="91000"/>
              </a:lnSpc>
            </a:pPr>
            <a:r>
              <a:rPr lang="en-US" sz="1800" dirty="0" err="1"/>
              <a:t>Ulziibat</a:t>
            </a:r>
            <a:r>
              <a:rPr lang="en-US" sz="1800" dirty="0"/>
              <a:t> </a:t>
            </a:r>
            <a:r>
              <a:rPr lang="en-US" sz="1800" dirty="0" err="1"/>
              <a:t>Tserenbat</a:t>
            </a:r>
            <a:endParaRPr lang="en-US" sz="1800" dirty="0"/>
          </a:p>
          <a:p>
            <a:pPr algn="l">
              <a:lnSpc>
                <a:spcPct val="91000"/>
              </a:lnSpc>
            </a:pPr>
            <a:r>
              <a:rPr lang="en-US" sz="1800" dirty="0"/>
              <a:t>Springboard Capstone Project 3</a:t>
            </a:r>
          </a:p>
          <a:p>
            <a:pPr algn="l"/>
            <a:endParaRPr lang="en-US" dirty="0"/>
          </a:p>
        </p:txBody>
      </p:sp>
      <p:pic>
        <p:nvPicPr>
          <p:cNvPr id="1030" name="Picture 6" descr="A close up of a camera&#10;&#10;Description automatically generated with low confidence">
            <a:extLst>
              <a:ext uri="{FF2B5EF4-FFF2-40B4-BE49-F238E27FC236}">
                <a16:creationId xmlns:a16="http://schemas.microsoft.com/office/drawing/2014/main" id="{408C1D65-3B2A-43F6-99DD-35FF0B1DC5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625" r="39445" b="2"/>
          <a:stretch/>
        </p:blipFill>
        <p:spPr bwMode="auto">
          <a:xfrm>
            <a:off x="7958352" y="-5965"/>
            <a:ext cx="4233648" cy="3434971"/>
          </a:xfrm>
          <a:custGeom>
            <a:avLst/>
            <a:gdLst/>
            <a:ahLst/>
            <a:cxnLst/>
            <a:rect l="l" t="t" r="r" b="b"/>
            <a:pathLst>
              <a:path w="4233648" h="3434971">
                <a:moveTo>
                  <a:pt x="1032308" y="0"/>
                </a:moveTo>
                <a:lnTo>
                  <a:pt x="4233648" y="0"/>
                </a:lnTo>
                <a:lnTo>
                  <a:pt x="4233648" y="3434971"/>
                </a:lnTo>
                <a:lnTo>
                  <a:pt x="0" y="3434971"/>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potify Logo Png - Free Transparent PNG Logos">
            <a:extLst>
              <a:ext uri="{FF2B5EF4-FFF2-40B4-BE49-F238E27FC236}">
                <a16:creationId xmlns:a16="http://schemas.microsoft.com/office/drawing/2014/main" id="{591E1E50-9DBF-4EF2-A96D-E6E0FBE226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13" r="1" b="21060"/>
          <a:stretch/>
        </p:blipFill>
        <p:spPr bwMode="auto">
          <a:xfrm>
            <a:off x="6931629" y="3428996"/>
            <a:ext cx="5260371" cy="3452252"/>
          </a:xfrm>
          <a:custGeom>
            <a:avLst/>
            <a:gdLst/>
            <a:ahLst/>
            <a:cxnLst/>
            <a:rect l="l" t="t" r="r" b="b"/>
            <a:pathLst>
              <a:path w="5260371" h="3434971">
                <a:moveTo>
                  <a:pt x="1028714" y="0"/>
                </a:moveTo>
                <a:lnTo>
                  <a:pt x="5260371" y="0"/>
                </a:lnTo>
                <a:lnTo>
                  <a:pt x="5260371" y="3434971"/>
                </a:lnTo>
                <a:lnTo>
                  <a:pt x="0" y="3423010"/>
                </a:lnTo>
                <a:close/>
              </a:path>
            </a:pathLst>
          </a:custGeom>
          <a:noFill/>
          <a:extLst>
            <a:ext uri="{909E8E84-426E-40DD-AFC4-6F175D3DCCD1}">
              <a14:hiddenFill xmlns:a14="http://schemas.microsoft.com/office/drawing/2010/main">
                <a:solidFill>
                  <a:srgbClr val="FFFFFF"/>
                </a:solidFill>
              </a14:hiddenFill>
            </a:ext>
          </a:extLst>
        </p:spPr>
      </p:pic>
      <p:cxnSp>
        <p:nvCxnSpPr>
          <p:cNvPr id="194" name="Straight Connector 193">
            <a:extLst>
              <a:ext uri="{FF2B5EF4-FFF2-40B4-BE49-F238E27FC236}">
                <a16:creationId xmlns:a16="http://schemas.microsoft.com/office/drawing/2014/main" id="{F3F47F83-8728-4E0D-BDE6-2C09A035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95228" y="0"/>
            <a:ext cx="532263"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71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37011A-5DC4-4B53-B1E9-BE59B89E3A5A}"/>
              </a:ext>
            </a:extLst>
          </p:cNvPr>
          <p:cNvSpPr>
            <a:spLocks noGrp="1"/>
          </p:cNvSpPr>
          <p:nvPr>
            <p:ph type="title"/>
          </p:nvPr>
        </p:nvSpPr>
        <p:spPr>
          <a:xfrm>
            <a:off x="7218705" y="542926"/>
            <a:ext cx="4439894" cy="1668143"/>
          </a:xfrm>
        </p:spPr>
        <p:txBody>
          <a:bodyPr>
            <a:normAutofit/>
          </a:bodyPr>
          <a:lstStyle/>
          <a:p>
            <a:r>
              <a:rPr lang="en-US" dirty="0" err="1"/>
              <a:t>eda</a:t>
            </a:r>
            <a:endParaRPr lang="en-US" dirty="0"/>
          </a:p>
        </p:txBody>
      </p:sp>
      <p:pic>
        <p:nvPicPr>
          <p:cNvPr id="4098" name="Picture 2" descr="image">
            <a:extLst>
              <a:ext uri="{FF2B5EF4-FFF2-40B4-BE49-F238E27FC236}">
                <a16:creationId xmlns:a16="http://schemas.microsoft.com/office/drawing/2014/main" id="{E32D5F42-5DDF-4D35-9792-CC03F468A7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630594"/>
            <a:ext cx="5270053" cy="3596811"/>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B61CD0-363F-4B5F-987C-E99DCBBCF717}"/>
              </a:ext>
            </a:extLst>
          </p:cNvPr>
          <p:cNvSpPr>
            <a:spLocks noGrp="1"/>
          </p:cNvSpPr>
          <p:nvPr>
            <p:ph idx="1"/>
          </p:nvPr>
        </p:nvSpPr>
        <p:spPr>
          <a:xfrm>
            <a:off x="7218706" y="2211069"/>
            <a:ext cx="4439894" cy="4113531"/>
          </a:xfrm>
        </p:spPr>
        <p:txBody>
          <a:bodyPr>
            <a:normAutofit/>
          </a:bodyPr>
          <a:lstStyle/>
          <a:p>
            <a:pPr marL="0" indent="0">
              <a:buNone/>
            </a:pPr>
            <a:r>
              <a:rPr lang="en-US" dirty="0"/>
              <a:t>Distribution plot for Popularity Score </a:t>
            </a:r>
          </a:p>
          <a:p>
            <a:pPr marL="0" indent="0">
              <a:buNone/>
            </a:pPr>
            <a:endParaRPr lang="en-US" dirty="0"/>
          </a:p>
        </p:txBody>
      </p:sp>
    </p:spTree>
    <p:extLst>
      <p:ext uri="{BB962C8B-B14F-4D97-AF65-F5344CB8AC3E}">
        <p14:creationId xmlns:p14="http://schemas.microsoft.com/office/powerpoint/2010/main" val="376786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1186D2-952F-484F-8189-672FC780C88A}"/>
              </a:ext>
            </a:extLst>
          </p:cNvPr>
          <p:cNvSpPr>
            <a:spLocks noGrp="1"/>
          </p:cNvSpPr>
          <p:nvPr>
            <p:ph type="title"/>
          </p:nvPr>
        </p:nvSpPr>
        <p:spPr>
          <a:xfrm>
            <a:off x="7218705" y="542926"/>
            <a:ext cx="4439894" cy="1668143"/>
          </a:xfrm>
        </p:spPr>
        <p:txBody>
          <a:bodyPr>
            <a:normAutofit/>
          </a:bodyPr>
          <a:lstStyle/>
          <a:p>
            <a:r>
              <a:rPr lang="en-US" dirty="0" err="1"/>
              <a:t>eda</a:t>
            </a:r>
            <a:endParaRPr lang="en-US" dirty="0"/>
          </a:p>
        </p:txBody>
      </p:sp>
      <p:pic>
        <p:nvPicPr>
          <p:cNvPr id="5122" name="Picture 2" descr="image">
            <a:extLst>
              <a:ext uri="{FF2B5EF4-FFF2-40B4-BE49-F238E27FC236}">
                <a16:creationId xmlns:a16="http://schemas.microsoft.com/office/drawing/2014/main" id="{023E6CE6-216E-4AB4-86C9-A762392BB6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3595" y="533400"/>
            <a:ext cx="4169663" cy="579120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4B4D9B-F350-417E-8B95-C19308587519}"/>
              </a:ext>
            </a:extLst>
          </p:cNvPr>
          <p:cNvSpPr>
            <a:spLocks noGrp="1"/>
          </p:cNvSpPr>
          <p:nvPr>
            <p:ph idx="1"/>
          </p:nvPr>
        </p:nvSpPr>
        <p:spPr>
          <a:xfrm>
            <a:off x="7218706" y="2211069"/>
            <a:ext cx="4439894" cy="4113531"/>
          </a:xfrm>
        </p:spPr>
        <p:txBody>
          <a:bodyPr>
            <a:normAutofit/>
          </a:bodyPr>
          <a:lstStyle/>
          <a:p>
            <a:pPr marL="0" indent="0">
              <a:buNone/>
            </a:pPr>
            <a:r>
              <a:rPr lang="en-US" dirty="0"/>
              <a:t>Features over the year</a:t>
            </a:r>
          </a:p>
          <a:p>
            <a:r>
              <a:rPr lang="en-US" b="0" i="0" dirty="0" err="1">
                <a:solidFill>
                  <a:srgbClr val="24292E"/>
                </a:solidFill>
                <a:effectLst/>
                <a:latin typeface="-apple-system"/>
              </a:rPr>
              <a:t>Acoustiness</a:t>
            </a:r>
            <a:r>
              <a:rPr lang="en-US" b="0" i="0" dirty="0">
                <a:solidFill>
                  <a:srgbClr val="24292E"/>
                </a:solidFill>
                <a:effectLst/>
                <a:latin typeface="-apple-system"/>
              </a:rPr>
              <a:t> has decreased significantly.</a:t>
            </a:r>
          </a:p>
          <a:p>
            <a:r>
              <a:rPr lang="en-US" b="0" i="0" dirty="0">
                <a:solidFill>
                  <a:srgbClr val="24292E"/>
                </a:solidFill>
                <a:effectLst/>
                <a:latin typeface="-apple-system"/>
              </a:rPr>
              <a:t>Danceability has varied significantly</a:t>
            </a:r>
            <a:endParaRPr lang="en-US" dirty="0">
              <a:solidFill>
                <a:srgbClr val="24292E"/>
              </a:solidFill>
              <a:latin typeface="-apple-system"/>
            </a:endParaRPr>
          </a:p>
          <a:p>
            <a:r>
              <a:rPr lang="en-US" b="0" i="0" dirty="0">
                <a:solidFill>
                  <a:srgbClr val="24292E"/>
                </a:solidFill>
                <a:effectLst/>
                <a:latin typeface="-apple-system"/>
              </a:rPr>
              <a:t>Energy seems to be inversely related to </a:t>
            </a:r>
            <a:r>
              <a:rPr lang="en-US" b="0" i="0" dirty="0" err="1">
                <a:solidFill>
                  <a:srgbClr val="24292E"/>
                </a:solidFill>
                <a:effectLst/>
                <a:latin typeface="-apple-system"/>
              </a:rPr>
              <a:t>Acoustiness</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7222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 name="Rectangle 255">
            <a:extLst>
              <a:ext uri="{FF2B5EF4-FFF2-40B4-BE49-F238E27FC236}">
                <a16:creationId xmlns:a16="http://schemas.microsoft.com/office/drawing/2014/main" id="{B64CD7FE-A713-4F49-85A1-1288513C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Connector 256">
            <a:extLst>
              <a:ext uri="{FF2B5EF4-FFF2-40B4-BE49-F238E27FC236}">
                <a16:creationId xmlns:a16="http://schemas.microsoft.com/office/drawing/2014/main" id="{945D1022-1095-4170-84E8-BBA5C08F19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1"/>
            <a:ext cx="502617" cy="515333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89BAAD23-0119-402F-8301-E5F5CD03F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2790967" cy="9007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DAE3C22F-EDA2-4D06-924A-8184ADCD1C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240684" y="0"/>
            <a:ext cx="3951316" cy="14685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75A2BB5-8EE6-48C9-9BFB-E24F3F52F681}"/>
              </a:ext>
            </a:extLst>
          </p:cNvPr>
          <p:cNvSpPr>
            <a:spLocks noGrp="1"/>
          </p:cNvSpPr>
          <p:nvPr>
            <p:ph type="title"/>
          </p:nvPr>
        </p:nvSpPr>
        <p:spPr>
          <a:xfrm>
            <a:off x="1143002" y="878573"/>
            <a:ext cx="9905998" cy="1004048"/>
          </a:xfrm>
        </p:spPr>
        <p:txBody>
          <a:bodyPr vert="horz" lIns="91440" tIns="45720" rIns="91440" bIns="45720" rtlCol="0" anchor="ctr">
            <a:normAutofit/>
          </a:bodyPr>
          <a:lstStyle/>
          <a:p>
            <a:r>
              <a:rPr lang="en-US" dirty="0" err="1"/>
              <a:t>eda</a:t>
            </a:r>
            <a:endParaRPr lang="en-US"/>
          </a:p>
        </p:txBody>
      </p:sp>
      <p:pic>
        <p:nvPicPr>
          <p:cNvPr id="2052" name="Picture 4">
            <a:extLst>
              <a:ext uri="{FF2B5EF4-FFF2-40B4-BE49-F238E27FC236}">
                <a16:creationId xmlns:a16="http://schemas.microsoft.com/office/drawing/2014/main" id="{88A9C213-EEAE-4C16-A4A7-DE0FBA4399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17588" y="1972894"/>
            <a:ext cx="2540722" cy="17112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51F9429-6EFF-4407-BED2-34EC096B5A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3651" y="2032051"/>
            <a:ext cx="3078101" cy="159291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Background pattern&#10;&#10;Description automatically generated with medium confidence">
            <a:extLst>
              <a:ext uri="{FF2B5EF4-FFF2-40B4-BE49-F238E27FC236}">
                <a16:creationId xmlns:a16="http://schemas.microsoft.com/office/drawing/2014/main" id="{98DAA644-45AA-4C05-BD28-3A96B093367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45053" y="1972894"/>
            <a:ext cx="2540722" cy="1711232"/>
          </a:xfrm>
          <a:prstGeom prst="rect">
            <a:avLst/>
          </a:prstGeom>
          <a:noFill/>
          <a:extLst>
            <a:ext uri="{909E8E84-426E-40DD-AFC4-6F175D3DCCD1}">
              <a14:hiddenFill xmlns:a14="http://schemas.microsoft.com/office/drawing/2010/main">
                <a:solidFill>
                  <a:srgbClr val="FFFFFF"/>
                </a:solidFill>
              </a14:hiddenFill>
            </a:ext>
          </a:extLst>
        </p:spPr>
      </p:pic>
      <p:sp>
        <p:nvSpPr>
          <p:cNvPr id="6150" name="Content Placeholder 6149">
            <a:extLst>
              <a:ext uri="{FF2B5EF4-FFF2-40B4-BE49-F238E27FC236}">
                <a16:creationId xmlns:a16="http://schemas.microsoft.com/office/drawing/2014/main" id="{286CE5A5-85B6-4304-8F88-D5115DB86E67}"/>
              </a:ext>
            </a:extLst>
          </p:cNvPr>
          <p:cNvSpPr>
            <a:spLocks noGrp="1"/>
          </p:cNvSpPr>
          <p:nvPr>
            <p:ph idx="1"/>
          </p:nvPr>
        </p:nvSpPr>
        <p:spPr>
          <a:xfrm>
            <a:off x="1143000" y="3949995"/>
            <a:ext cx="9906000" cy="2374605"/>
          </a:xfrm>
        </p:spPr>
        <p:txBody>
          <a:bodyPr anchor="ctr">
            <a:normAutofit/>
          </a:bodyPr>
          <a:lstStyle/>
          <a:p>
            <a:r>
              <a:rPr lang="en-US" sz="1800" i="0" dirty="0">
                <a:effectLst/>
                <a:latin typeface="Arial" panose="020B0604020202020204" pitchFamily="34" charset="0"/>
                <a:cs typeface="Arial" panose="020B0604020202020204" pitchFamily="34" charset="0"/>
              </a:rPr>
              <a:t>Loudness vs Popularity : Most Popular songs have values between -20 and 0 db</a:t>
            </a:r>
            <a:r>
              <a:rPr lang="en-US" sz="1800" i="0" dirty="0">
                <a:effectLst/>
                <a:latin typeface="Inter"/>
              </a:rPr>
              <a:t>.</a:t>
            </a:r>
          </a:p>
          <a:p>
            <a:r>
              <a:rPr lang="en-US" sz="1800" dirty="0">
                <a:latin typeface="Arial" panose="020B0604020202020204" pitchFamily="34" charset="0"/>
                <a:cs typeface="Arial" panose="020B0604020202020204" pitchFamily="34" charset="0"/>
              </a:rPr>
              <a:t>Year vs Popularity : Songs popularity is correlated with the year of the song. Newer songs have more popularity</a:t>
            </a:r>
          </a:p>
          <a:p>
            <a:r>
              <a:rPr lang="en-US" sz="1800" dirty="0" err="1">
                <a:latin typeface="Arial" panose="020B0604020202020204" pitchFamily="34" charset="0"/>
                <a:cs typeface="Arial" panose="020B0604020202020204" pitchFamily="34" charset="0"/>
              </a:rPr>
              <a:t>Acousticness</a:t>
            </a:r>
            <a:r>
              <a:rPr lang="en-US" sz="1800" dirty="0">
                <a:latin typeface="Arial" panose="020B0604020202020204" pitchFamily="34" charset="0"/>
                <a:cs typeface="Arial" panose="020B0604020202020204" pitchFamily="34" charset="0"/>
              </a:rPr>
              <a:t> vs Popularity : More songs with popularity 60 or above tend to have low values of </a:t>
            </a:r>
            <a:r>
              <a:rPr lang="en-US" sz="1800" dirty="0" err="1">
                <a:latin typeface="Arial" panose="020B0604020202020204" pitchFamily="34" charset="0"/>
                <a:cs typeface="Arial" panose="020B0604020202020204" pitchFamily="34" charset="0"/>
              </a:rPr>
              <a:t>acousticness</a:t>
            </a:r>
            <a:r>
              <a:rPr lang="en-US" sz="1800" dirty="0">
                <a:latin typeface="Arial" panose="020B0604020202020204" pitchFamily="34" charset="0"/>
                <a:cs typeface="Arial" panose="020B0604020202020204" pitchFamily="34" charset="0"/>
              </a:rPr>
              <a:t>, 0 - 0.4 .</a:t>
            </a:r>
          </a:p>
          <a:p>
            <a:pPr marL="0" indent="0">
              <a:buNone/>
            </a:pPr>
            <a:endParaRPr lang="en-US" sz="1800" dirty="0"/>
          </a:p>
        </p:txBody>
      </p:sp>
      <p:cxnSp>
        <p:nvCxnSpPr>
          <p:cNvPr id="260" name="Straight Connector 259">
            <a:extLst>
              <a:ext uri="{FF2B5EF4-FFF2-40B4-BE49-F238E27FC236}">
                <a16:creationId xmlns:a16="http://schemas.microsoft.com/office/drawing/2014/main" id="{3B92B40A-D71A-4D53-A8B2-41176E222C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33513" y="0"/>
            <a:ext cx="1058487" cy="44014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3A89759-1F78-4414-80AF-0441C3F13F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620500" y="1955968"/>
            <a:ext cx="571500" cy="490203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295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Freeform: Shape 72">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1970E9-3539-44C6-9A2A-CC32956CDDFC}"/>
              </a:ext>
            </a:extLst>
          </p:cNvPr>
          <p:cNvSpPr>
            <a:spLocks noGrp="1"/>
          </p:cNvSpPr>
          <p:nvPr>
            <p:ph type="title"/>
          </p:nvPr>
        </p:nvSpPr>
        <p:spPr>
          <a:xfrm>
            <a:off x="7218705" y="542926"/>
            <a:ext cx="4439894" cy="1668143"/>
          </a:xfrm>
        </p:spPr>
        <p:txBody>
          <a:bodyPr>
            <a:normAutofit/>
          </a:bodyPr>
          <a:lstStyle/>
          <a:p>
            <a:r>
              <a:rPr lang="en-US" dirty="0" err="1"/>
              <a:t>eda</a:t>
            </a:r>
            <a:endParaRPr lang="en-US" dirty="0"/>
          </a:p>
        </p:txBody>
      </p:sp>
      <p:pic>
        <p:nvPicPr>
          <p:cNvPr id="7170" name="Picture 2">
            <a:extLst>
              <a:ext uri="{FF2B5EF4-FFF2-40B4-BE49-F238E27FC236}">
                <a16:creationId xmlns:a16="http://schemas.microsoft.com/office/drawing/2014/main" id="{C6010B5B-6E77-4BAB-BC1E-2F41E8C721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905963"/>
            <a:ext cx="5270053" cy="5046074"/>
          </a:xfrm>
          <a:prstGeom prst="rect">
            <a:avLst/>
          </a:prstGeom>
          <a:noFill/>
          <a:extLst>
            <a:ext uri="{909E8E84-426E-40DD-AFC4-6F175D3DCCD1}">
              <a14:hiddenFill xmlns:a14="http://schemas.microsoft.com/office/drawing/2010/main">
                <a:solidFill>
                  <a:srgbClr val="FFFFFF"/>
                </a:solidFill>
              </a14:hiddenFill>
            </a:ext>
          </a:extLst>
        </p:spPr>
      </p:pic>
      <p:cxnSp>
        <p:nvCxnSpPr>
          <p:cNvPr id="7174" name="Straight Connector 74">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68C619-E80F-4035-93D8-BECEA19FDAAA}"/>
              </a:ext>
            </a:extLst>
          </p:cNvPr>
          <p:cNvSpPr>
            <a:spLocks noGrp="1"/>
          </p:cNvSpPr>
          <p:nvPr>
            <p:ph idx="1"/>
          </p:nvPr>
        </p:nvSpPr>
        <p:spPr>
          <a:xfrm>
            <a:off x="7218706" y="2211069"/>
            <a:ext cx="4439894" cy="4113531"/>
          </a:xfrm>
        </p:spPr>
        <p:txBody>
          <a:bodyPr>
            <a:normAutofit/>
          </a:bodyPr>
          <a:lstStyle/>
          <a:p>
            <a:pPr marL="0" indent="0">
              <a:buNone/>
            </a:pPr>
            <a:r>
              <a:rPr lang="en-US" dirty="0"/>
              <a:t>Histogram</a:t>
            </a:r>
          </a:p>
          <a:p>
            <a:r>
              <a:rPr lang="en-US" sz="1800" dirty="0">
                <a:effectLst/>
                <a:latin typeface="Arial" panose="020B0604020202020204" pitchFamily="34" charset="0"/>
                <a:cs typeface="Arial" panose="020B0604020202020204" pitchFamily="34" charset="0"/>
              </a:rPr>
              <a:t>Most songs tend to have extreme values of </a:t>
            </a:r>
            <a:r>
              <a:rPr lang="en-US" sz="1800" dirty="0" err="1">
                <a:effectLst/>
                <a:latin typeface="Arial" panose="020B0604020202020204" pitchFamily="34" charset="0"/>
                <a:cs typeface="Arial" panose="020B0604020202020204" pitchFamily="34" charset="0"/>
              </a:rPr>
              <a:t>acousticness</a:t>
            </a:r>
            <a:endParaRPr lang="en-US" sz="1800" dirty="0">
              <a:effectLst/>
              <a:latin typeface="Arial" panose="020B0604020202020204" pitchFamily="34" charset="0"/>
              <a:cs typeface="Arial" panose="020B0604020202020204" pitchFamily="34" charset="0"/>
            </a:endParaRPr>
          </a:p>
          <a:p>
            <a:r>
              <a:rPr lang="en-US" sz="1800" dirty="0">
                <a:effectLst/>
                <a:latin typeface="Arial" panose="020B0604020202020204" pitchFamily="34" charset="0"/>
                <a:cs typeface="Arial" panose="020B0604020202020204" pitchFamily="34" charset="0"/>
              </a:rPr>
              <a:t>After 1945 songs in the dataset are almost the same count each year until 2020.</a:t>
            </a:r>
          </a:p>
          <a:p>
            <a:r>
              <a:rPr lang="en-US" sz="1800" dirty="0">
                <a:effectLst/>
                <a:latin typeface="Arial" panose="020B0604020202020204" pitchFamily="34" charset="0"/>
                <a:cs typeface="Arial" panose="020B0604020202020204" pitchFamily="34" charset="0"/>
              </a:rPr>
              <a:t>danceability histogram follows a normal distribution.</a:t>
            </a:r>
          </a:p>
          <a:p>
            <a:r>
              <a:rPr lang="en-US" sz="1800" dirty="0">
                <a:latin typeface="Arial" panose="020B0604020202020204" pitchFamily="34" charset="0"/>
                <a:cs typeface="Arial" panose="020B0604020202020204" pitchFamily="34" charset="0"/>
              </a:rPr>
              <a:t>dataset are mostly non-instrumental.</a:t>
            </a:r>
          </a:p>
          <a:p>
            <a:r>
              <a:rPr lang="en-US" sz="1800" i="0" dirty="0">
                <a:effectLst/>
                <a:latin typeface="Arial" panose="020B0604020202020204" pitchFamily="34" charset="0"/>
                <a:cs typeface="Arial" panose="020B0604020202020204" pitchFamily="34" charset="0"/>
              </a:rPr>
              <a:t>In most songs there is probably not a live audience</a:t>
            </a:r>
            <a:endParaRPr lang="en-US" sz="1800" dirty="0">
              <a:latin typeface="Arial" panose="020B0604020202020204" pitchFamily="34" charset="0"/>
              <a:cs typeface="Arial" panose="020B0604020202020204" pitchFamily="34" charset="0"/>
            </a:endParaRPr>
          </a:p>
          <a:p>
            <a:endParaRPr lang="en-US" sz="1800" dirty="0"/>
          </a:p>
          <a:p>
            <a:pPr marL="0" indent="0">
              <a:buNone/>
            </a:pPr>
            <a:endParaRPr lang="en-US" dirty="0"/>
          </a:p>
        </p:txBody>
      </p:sp>
    </p:spTree>
    <p:extLst>
      <p:ext uri="{BB962C8B-B14F-4D97-AF65-F5344CB8AC3E}">
        <p14:creationId xmlns:p14="http://schemas.microsoft.com/office/powerpoint/2010/main" val="414272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6" name="Rectangle 70">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38699-F507-4937-A12B-A68C82EAACB5}"/>
              </a:ext>
            </a:extLst>
          </p:cNvPr>
          <p:cNvSpPr>
            <a:spLocks noGrp="1"/>
          </p:cNvSpPr>
          <p:nvPr>
            <p:ph type="title"/>
          </p:nvPr>
        </p:nvSpPr>
        <p:spPr>
          <a:xfrm>
            <a:off x="5752909" y="533401"/>
            <a:ext cx="5663774" cy="1685972"/>
          </a:xfrm>
        </p:spPr>
        <p:txBody>
          <a:bodyPr>
            <a:normAutofit/>
          </a:bodyPr>
          <a:lstStyle/>
          <a:p>
            <a:r>
              <a:rPr lang="en-US" dirty="0" err="1"/>
              <a:t>eda</a:t>
            </a:r>
            <a:endParaRPr lang="en-US" dirty="0"/>
          </a:p>
        </p:txBody>
      </p:sp>
      <p:sp>
        <p:nvSpPr>
          <p:cNvPr id="8197"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8942"/>
            <a:ext cx="4135478"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a:extLst>
              <a:ext uri="{FF2B5EF4-FFF2-40B4-BE49-F238E27FC236}">
                <a16:creationId xmlns:a16="http://schemas.microsoft.com/office/drawing/2014/main" id="{E92C9B0A-94A5-4D55-A119-194C6DFB0DB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20912" y="533400"/>
            <a:ext cx="2878738" cy="2720408"/>
          </a:xfrm>
          <a:prstGeom prst="rect">
            <a:avLst/>
          </a:prstGeom>
          <a:noFill/>
          <a:extLst>
            <a:ext uri="{909E8E84-426E-40DD-AFC4-6F175D3DCCD1}">
              <a14:hiddenFill xmlns:a14="http://schemas.microsoft.com/office/drawing/2010/main">
                <a:solidFill>
                  <a:srgbClr val="FFFFFF"/>
                </a:solidFill>
              </a14:hiddenFill>
            </a:ext>
          </a:extLst>
        </p:spPr>
      </p:pic>
      <p:cxnSp>
        <p:nvCxnSpPr>
          <p:cNvPr id="8198" name="Straight Connector 74">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44996"/>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10;&#10;Description automatically generated">
            <a:extLst>
              <a:ext uri="{FF2B5EF4-FFF2-40B4-BE49-F238E27FC236}">
                <a16:creationId xmlns:a16="http://schemas.microsoft.com/office/drawing/2014/main" id="{1FC934FC-8B95-4165-AEA9-EB867AF26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761808"/>
            <a:ext cx="4236986" cy="2405178"/>
          </a:xfrm>
          <a:prstGeom prst="rect">
            <a:avLst/>
          </a:prstGeom>
        </p:spPr>
      </p:pic>
      <p:sp>
        <p:nvSpPr>
          <p:cNvPr id="3" name="Content Placeholder 2">
            <a:extLst>
              <a:ext uri="{FF2B5EF4-FFF2-40B4-BE49-F238E27FC236}">
                <a16:creationId xmlns:a16="http://schemas.microsoft.com/office/drawing/2014/main" id="{0D51A80C-3DE4-483D-9B37-E64FCD53E30B}"/>
              </a:ext>
            </a:extLst>
          </p:cNvPr>
          <p:cNvSpPr>
            <a:spLocks noGrp="1"/>
          </p:cNvSpPr>
          <p:nvPr>
            <p:ph idx="1"/>
          </p:nvPr>
        </p:nvSpPr>
        <p:spPr>
          <a:xfrm>
            <a:off x="5719445" y="2357221"/>
            <a:ext cx="5697238" cy="3947659"/>
          </a:xfrm>
        </p:spPr>
        <p:txBody>
          <a:bodyPr>
            <a:normAutofit/>
          </a:bodyPr>
          <a:lstStyle/>
          <a:p>
            <a:pPr marL="0" indent="0">
              <a:buNone/>
            </a:pPr>
            <a:r>
              <a:rPr lang="en-US" dirty="0"/>
              <a:t>Most popular songs and artists based on popularity score</a:t>
            </a:r>
          </a:p>
          <a:p>
            <a:pPr marL="0" indent="0">
              <a:buNone/>
            </a:pPr>
            <a:r>
              <a:rPr lang="en-US" dirty="0"/>
              <a:t>Only 1 100 score song name is </a:t>
            </a:r>
            <a:r>
              <a:rPr lang="en-US" dirty="0" err="1"/>
              <a:t>Dakiti</a:t>
            </a:r>
            <a:r>
              <a:rPr lang="en-US" dirty="0"/>
              <a:t> by ‘Bad Bunny', '</a:t>
            </a:r>
            <a:r>
              <a:rPr lang="en-US" dirty="0" err="1"/>
              <a:t>Jhay</a:t>
            </a:r>
            <a:r>
              <a:rPr lang="en-US" dirty="0"/>
              <a:t> Cortez'</a:t>
            </a:r>
          </a:p>
          <a:p>
            <a:pPr marL="0" indent="0">
              <a:buNone/>
            </a:pPr>
            <a:endParaRPr lang="en-US" dirty="0"/>
          </a:p>
          <a:p>
            <a:pPr marL="0" indent="0">
              <a:buNone/>
            </a:pPr>
            <a:endParaRPr lang="en-US" dirty="0"/>
          </a:p>
          <a:p>
            <a:endParaRPr lang="en-US" dirty="0"/>
          </a:p>
          <a:p>
            <a:endParaRPr lang="en-US" sz="1800" dirty="0"/>
          </a:p>
          <a:p>
            <a:pPr marL="0" indent="0">
              <a:buNone/>
            </a:pPr>
            <a:endParaRPr lang="en-US" dirty="0"/>
          </a:p>
        </p:txBody>
      </p:sp>
    </p:spTree>
    <p:extLst>
      <p:ext uri="{BB962C8B-B14F-4D97-AF65-F5344CB8AC3E}">
        <p14:creationId xmlns:p14="http://schemas.microsoft.com/office/powerpoint/2010/main" val="3659439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E4165CA-2930-4841-AFB7-DD41E95F2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blue mesh and nodes">
            <a:extLst>
              <a:ext uri="{FF2B5EF4-FFF2-40B4-BE49-F238E27FC236}">
                <a16:creationId xmlns:a16="http://schemas.microsoft.com/office/drawing/2014/main" id="{B31E0718-1E85-4C54-B9B7-09C32BD08F30}"/>
              </a:ext>
            </a:extLst>
          </p:cNvPr>
          <p:cNvPicPr>
            <a:picLocks noChangeAspect="1"/>
          </p:cNvPicPr>
          <p:nvPr/>
        </p:nvPicPr>
        <p:blipFill rotWithShape="1">
          <a:blip r:embed="rId2"/>
          <a:srcRect/>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D3A19439-95A7-4D53-B166-072A2A397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rgbClr val="000000">
                  <a:alpha val="23000"/>
                </a:srgbClr>
              </a:gs>
              <a:gs pos="0">
                <a:srgbClr val="000000">
                  <a:alpha val="0"/>
                </a:srgbClr>
              </a:gs>
              <a:gs pos="100000">
                <a:srgbClr val="000000">
                  <a:alpha val="3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7A6C0-2747-43D3-9B8E-54BB60EC42C4}"/>
              </a:ext>
            </a:extLst>
          </p:cNvPr>
          <p:cNvSpPr>
            <a:spLocks noGrp="1"/>
          </p:cNvSpPr>
          <p:nvPr>
            <p:ph type="title"/>
          </p:nvPr>
        </p:nvSpPr>
        <p:spPr>
          <a:xfrm>
            <a:off x="1524000" y="2538483"/>
            <a:ext cx="9144000" cy="2825085"/>
          </a:xfrm>
        </p:spPr>
        <p:txBody>
          <a:bodyPr vert="horz" lIns="91440" tIns="45720" rIns="91440" bIns="45720" rtlCol="0" anchor="b">
            <a:normAutofit/>
          </a:bodyPr>
          <a:lstStyle/>
          <a:p>
            <a:pPr algn="ctr"/>
            <a:r>
              <a:rPr lang="en-US" sz="5400" i="1" kern="1200" cap="all" baseline="0">
                <a:solidFill>
                  <a:srgbClr val="FFFFFF"/>
                </a:solidFill>
                <a:latin typeface="+mj-lt"/>
                <a:ea typeface="+mj-ea"/>
                <a:cs typeface="+mj-cs"/>
              </a:rPr>
              <a:t>modeling</a:t>
            </a:r>
          </a:p>
        </p:txBody>
      </p:sp>
    </p:spTree>
    <p:extLst>
      <p:ext uri="{BB962C8B-B14F-4D97-AF65-F5344CB8AC3E}">
        <p14:creationId xmlns:p14="http://schemas.microsoft.com/office/powerpoint/2010/main" val="237461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530CA460-835C-4BA6-8A84-E33677910037}"/>
              </a:ext>
            </a:extLst>
          </p:cNvPr>
          <p:cNvPicPr>
            <a:picLocks noChangeAspect="1"/>
          </p:cNvPicPr>
          <p:nvPr/>
        </p:nvPicPr>
        <p:blipFill rotWithShape="1">
          <a:blip r:embed="rId2"/>
          <a:srcRect l="31295" r="17573"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A4B64A73-2177-4920-980C-330ACE7762C7}"/>
              </a:ext>
            </a:extLst>
          </p:cNvPr>
          <p:cNvSpPr>
            <a:spLocks noGrp="1"/>
          </p:cNvSpPr>
          <p:nvPr>
            <p:ph type="title"/>
          </p:nvPr>
        </p:nvSpPr>
        <p:spPr>
          <a:xfrm>
            <a:off x="1104901" y="467834"/>
            <a:ext cx="6132605" cy="1738422"/>
          </a:xfrm>
        </p:spPr>
        <p:txBody>
          <a:bodyPr>
            <a:normAutofit/>
          </a:bodyPr>
          <a:lstStyle/>
          <a:p>
            <a:r>
              <a:rPr lang="en-US" dirty="0"/>
              <a:t>modeling</a:t>
            </a:r>
          </a:p>
        </p:txBody>
      </p:sp>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DACE04-8DC8-4F8D-9CD8-1E2B923348C1}"/>
              </a:ext>
            </a:extLst>
          </p:cNvPr>
          <p:cNvSpPr>
            <a:spLocks noGrp="1"/>
          </p:cNvSpPr>
          <p:nvPr>
            <p:ph idx="1"/>
          </p:nvPr>
        </p:nvSpPr>
        <p:spPr>
          <a:xfrm>
            <a:off x="1104902" y="2206255"/>
            <a:ext cx="5487146" cy="4118345"/>
          </a:xfrm>
        </p:spPr>
        <p:txBody>
          <a:bodyPr>
            <a:normAutofit/>
          </a:bodyPr>
          <a:lstStyle/>
          <a:p>
            <a:pPr marL="0" indent="0">
              <a:lnSpc>
                <a:spcPct val="90000"/>
              </a:lnSpc>
              <a:buNone/>
            </a:pPr>
            <a:r>
              <a:rPr lang="en-US" sz="1900" b="0" i="0" dirty="0">
                <a:effectLst/>
                <a:latin typeface="-apple-system"/>
              </a:rPr>
              <a:t>Data was split into a training (80%) and a test set (20%). Using </a:t>
            </a:r>
            <a:r>
              <a:rPr lang="en-US" sz="1900" b="0" i="0" dirty="0" err="1">
                <a:effectLst/>
                <a:latin typeface="-apple-system"/>
              </a:rPr>
              <a:t>Sklearn</a:t>
            </a:r>
            <a:r>
              <a:rPr lang="en-US" sz="1900" b="0" i="0" dirty="0">
                <a:effectLst/>
                <a:latin typeface="-apple-system"/>
              </a:rPr>
              <a:t> classes, this split can be made and fitted to the following model types</a:t>
            </a:r>
          </a:p>
          <a:p>
            <a:pPr>
              <a:lnSpc>
                <a:spcPct val="90000"/>
              </a:lnSpc>
              <a:buFont typeface="Arial" panose="020B0604020202020204" pitchFamily="34" charset="0"/>
              <a:buChar char="•"/>
            </a:pPr>
            <a:r>
              <a:rPr lang="en-US" sz="1900" b="0" i="0" dirty="0">
                <a:effectLst/>
                <a:latin typeface="-apple-system"/>
              </a:rPr>
              <a:t>Decision </a:t>
            </a:r>
            <a:r>
              <a:rPr lang="en-US" sz="1900" b="0" i="0" dirty="0" err="1">
                <a:effectLst/>
                <a:latin typeface="-apple-system"/>
              </a:rPr>
              <a:t>TreeRegressor</a:t>
            </a:r>
            <a:endParaRPr lang="en-US" sz="1900" b="0" i="0" dirty="0">
              <a:effectLst/>
              <a:latin typeface="-apple-system"/>
            </a:endParaRPr>
          </a:p>
          <a:p>
            <a:pPr>
              <a:lnSpc>
                <a:spcPct val="90000"/>
              </a:lnSpc>
              <a:buFont typeface="Arial" panose="020B0604020202020204" pitchFamily="34" charset="0"/>
              <a:buChar char="•"/>
            </a:pPr>
            <a:r>
              <a:rPr lang="en-US" sz="1900" b="0" i="0" dirty="0">
                <a:effectLst/>
                <a:latin typeface="-apple-system"/>
              </a:rPr>
              <a:t>Random </a:t>
            </a:r>
            <a:r>
              <a:rPr lang="en-US" sz="1900" b="0" i="0" dirty="0" err="1">
                <a:effectLst/>
                <a:latin typeface="-apple-system"/>
              </a:rPr>
              <a:t>ForestRegressor</a:t>
            </a:r>
            <a:endParaRPr lang="en-US" sz="1900" b="0" i="0" dirty="0">
              <a:effectLst/>
              <a:latin typeface="-apple-system"/>
            </a:endParaRPr>
          </a:p>
          <a:p>
            <a:pPr>
              <a:lnSpc>
                <a:spcPct val="90000"/>
              </a:lnSpc>
              <a:buFont typeface="Arial" panose="020B0604020202020204" pitchFamily="34" charset="0"/>
              <a:buChar char="•"/>
            </a:pPr>
            <a:r>
              <a:rPr lang="en-US" sz="1900" b="0" i="0" dirty="0">
                <a:effectLst/>
                <a:latin typeface="-apple-system"/>
              </a:rPr>
              <a:t>Linear Regression</a:t>
            </a:r>
          </a:p>
          <a:p>
            <a:pPr>
              <a:lnSpc>
                <a:spcPct val="90000"/>
              </a:lnSpc>
              <a:buFont typeface="Arial" panose="020B0604020202020204" pitchFamily="34" charset="0"/>
              <a:buChar char="•"/>
            </a:pPr>
            <a:r>
              <a:rPr lang="en-US" sz="1900" b="0" i="0" dirty="0" err="1">
                <a:effectLst/>
                <a:latin typeface="-apple-system"/>
              </a:rPr>
              <a:t>GradientBoosting</a:t>
            </a:r>
            <a:r>
              <a:rPr lang="en-US" sz="1900" b="0" i="0" dirty="0">
                <a:effectLst/>
                <a:latin typeface="-apple-system"/>
              </a:rPr>
              <a:t> Regressor</a:t>
            </a:r>
          </a:p>
          <a:p>
            <a:pPr>
              <a:lnSpc>
                <a:spcPct val="90000"/>
              </a:lnSpc>
              <a:buFont typeface="Arial" panose="020B0604020202020204" pitchFamily="34" charset="0"/>
              <a:buChar char="•"/>
            </a:pPr>
            <a:r>
              <a:rPr lang="en-US" sz="1900" b="0" i="0" dirty="0">
                <a:effectLst/>
                <a:latin typeface="-apple-system"/>
              </a:rPr>
              <a:t>Neural Network</a:t>
            </a:r>
          </a:p>
          <a:p>
            <a:pPr marL="0" indent="0">
              <a:lnSpc>
                <a:spcPct val="90000"/>
              </a:lnSpc>
              <a:buNone/>
            </a:pPr>
            <a:r>
              <a:rPr lang="en-US" sz="1900" b="0" i="0" dirty="0">
                <a:effectLst/>
                <a:latin typeface="-apple-system"/>
              </a:rPr>
              <a:t>The aim of these </a:t>
            </a:r>
            <a:r>
              <a:rPr lang="en-US" sz="1900" b="0" i="0" dirty="0" err="1">
                <a:effectLst/>
                <a:latin typeface="-apple-system"/>
              </a:rPr>
              <a:t>modelsis</a:t>
            </a:r>
            <a:r>
              <a:rPr lang="en-US" sz="1900" b="0" i="0" dirty="0">
                <a:effectLst/>
                <a:latin typeface="-apple-system"/>
              </a:rPr>
              <a:t> to fit and train the data and test the accuracy of fit. I used </a:t>
            </a:r>
            <a:r>
              <a:rPr lang="en-US" sz="1900" b="0" i="0" dirty="0" err="1">
                <a:effectLst/>
                <a:latin typeface="-apple-system"/>
              </a:rPr>
              <a:t>GridSearhCV</a:t>
            </a:r>
            <a:r>
              <a:rPr lang="en-US" sz="1900" b="0" i="0" dirty="0">
                <a:effectLst/>
                <a:latin typeface="-apple-system"/>
              </a:rPr>
              <a:t> and </a:t>
            </a:r>
            <a:r>
              <a:rPr lang="en-US" sz="1900" b="0" i="0" dirty="0" err="1">
                <a:effectLst/>
                <a:latin typeface="-apple-system"/>
              </a:rPr>
              <a:t>BayesianOptimization</a:t>
            </a:r>
            <a:r>
              <a:rPr lang="en-US" sz="1900" b="0" i="0" dirty="0">
                <a:effectLst/>
                <a:latin typeface="-apple-system"/>
              </a:rPr>
              <a:t> to find the optimal hyperparameters for all the models.</a:t>
            </a:r>
          </a:p>
          <a:p>
            <a:pPr marL="0" indent="0">
              <a:lnSpc>
                <a:spcPct val="90000"/>
              </a:lnSpc>
              <a:buNone/>
            </a:pPr>
            <a:endParaRPr lang="en-US" sz="1900" dirty="0"/>
          </a:p>
        </p:txBody>
      </p:sp>
    </p:spTree>
    <p:extLst>
      <p:ext uri="{BB962C8B-B14F-4D97-AF65-F5344CB8AC3E}">
        <p14:creationId xmlns:p14="http://schemas.microsoft.com/office/powerpoint/2010/main" val="145236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F635E4-9D22-49D1-A61F-A40E4D62DC96}"/>
              </a:ext>
            </a:extLst>
          </p:cNvPr>
          <p:cNvSpPr>
            <a:spLocks noGrp="1"/>
          </p:cNvSpPr>
          <p:nvPr>
            <p:ph type="title"/>
          </p:nvPr>
        </p:nvSpPr>
        <p:spPr>
          <a:xfrm>
            <a:off x="7218705" y="542926"/>
            <a:ext cx="4439894" cy="1668143"/>
          </a:xfrm>
        </p:spPr>
        <p:txBody>
          <a:bodyPr>
            <a:normAutofit/>
          </a:bodyPr>
          <a:lstStyle/>
          <a:p>
            <a:r>
              <a:rPr lang="en-US" dirty="0"/>
              <a:t>modeling</a:t>
            </a:r>
          </a:p>
        </p:txBody>
      </p:sp>
      <p:pic>
        <p:nvPicPr>
          <p:cNvPr id="9218" name="Picture 2" descr="image">
            <a:extLst>
              <a:ext uri="{FF2B5EF4-FFF2-40B4-BE49-F238E27FC236}">
                <a16:creationId xmlns:a16="http://schemas.microsoft.com/office/drawing/2014/main" id="{85ECCECA-9C5B-42DD-8507-89BD903AAA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471951"/>
            <a:ext cx="5270053" cy="391409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222" name="Content Placeholder 9221">
            <a:extLst>
              <a:ext uri="{FF2B5EF4-FFF2-40B4-BE49-F238E27FC236}">
                <a16:creationId xmlns:a16="http://schemas.microsoft.com/office/drawing/2014/main" id="{41BDA140-70D4-44DB-8F35-686C23AFA0B9}"/>
              </a:ext>
            </a:extLst>
          </p:cNvPr>
          <p:cNvSpPr>
            <a:spLocks noGrp="1"/>
          </p:cNvSpPr>
          <p:nvPr>
            <p:ph idx="1"/>
          </p:nvPr>
        </p:nvSpPr>
        <p:spPr>
          <a:xfrm>
            <a:off x="7218706" y="2211069"/>
            <a:ext cx="4439894" cy="4113531"/>
          </a:xfrm>
        </p:spPr>
        <p:txBody>
          <a:bodyPr>
            <a:normAutofit/>
          </a:bodyPr>
          <a:lstStyle/>
          <a:p>
            <a:pPr marL="0" indent="0">
              <a:buNone/>
            </a:pPr>
            <a:r>
              <a:rPr lang="en-US" dirty="0"/>
              <a:t>Model comparison</a:t>
            </a:r>
          </a:p>
          <a:p>
            <a:pPr marL="0" indent="0">
              <a:buNone/>
            </a:pPr>
            <a:r>
              <a:rPr lang="en-US" dirty="0"/>
              <a:t>Gradient Boosting </a:t>
            </a:r>
          </a:p>
          <a:p>
            <a:pPr marL="0" indent="0">
              <a:buNone/>
            </a:pPr>
            <a:r>
              <a:rPr lang="en-US" dirty="0"/>
              <a:t>Random forest</a:t>
            </a:r>
          </a:p>
          <a:p>
            <a:pPr marL="0" indent="0">
              <a:buNone/>
            </a:pPr>
            <a:r>
              <a:rPr lang="en-US" dirty="0"/>
              <a:t>Linear Regression</a:t>
            </a:r>
          </a:p>
          <a:p>
            <a:pPr marL="0" indent="0">
              <a:buNone/>
            </a:pPr>
            <a:r>
              <a:rPr lang="en-US" dirty="0"/>
              <a:t>Decision Tree</a:t>
            </a:r>
          </a:p>
          <a:p>
            <a:pPr marL="0" indent="0">
              <a:buNone/>
            </a:pPr>
            <a:r>
              <a:rPr lang="en-US" dirty="0"/>
              <a:t>Neural Network </a:t>
            </a:r>
          </a:p>
        </p:txBody>
      </p:sp>
      <p:sp>
        <p:nvSpPr>
          <p:cNvPr id="10" name="TextBox 9">
            <a:extLst>
              <a:ext uri="{FF2B5EF4-FFF2-40B4-BE49-F238E27FC236}">
                <a16:creationId xmlns:a16="http://schemas.microsoft.com/office/drawing/2014/main" id="{685E0EAB-4CB7-4109-98A8-832237C8AD35}"/>
              </a:ext>
            </a:extLst>
          </p:cNvPr>
          <p:cNvSpPr txBox="1"/>
          <p:nvPr/>
        </p:nvSpPr>
        <p:spPr>
          <a:xfrm>
            <a:off x="1084605" y="5468082"/>
            <a:ext cx="6134100" cy="369332"/>
          </a:xfrm>
          <a:prstGeom prst="rect">
            <a:avLst/>
          </a:prstGeom>
          <a:noFill/>
        </p:spPr>
        <p:txBody>
          <a:bodyPr wrap="square">
            <a:spAutoFit/>
          </a:bodyPr>
          <a:lstStyle/>
          <a:p>
            <a:r>
              <a:rPr lang="pt-BR" b="0" i="0" dirty="0">
                <a:solidFill>
                  <a:srgbClr val="24292E"/>
                </a:solidFill>
                <a:effectLst/>
                <a:latin typeface="-apple-system"/>
              </a:rPr>
              <a:t>Neural Network RMSE = 11.5288 R2 = 0.7209</a:t>
            </a:r>
            <a:endParaRPr lang="en-US" dirty="0"/>
          </a:p>
        </p:txBody>
      </p:sp>
    </p:spTree>
    <p:extLst>
      <p:ext uri="{BB962C8B-B14F-4D97-AF65-F5344CB8AC3E}">
        <p14:creationId xmlns:p14="http://schemas.microsoft.com/office/powerpoint/2010/main" val="172601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118BF-838E-48B9-A8BD-86FE5D65A54A}"/>
              </a:ext>
            </a:extLst>
          </p:cNvPr>
          <p:cNvSpPr>
            <a:spLocks noGrp="1"/>
          </p:cNvSpPr>
          <p:nvPr>
            <p:ph type="title"/>
          </p:nvPr>
        </p:nvSpPr>
        <p:spPr>
          <a:xfrm>
            <a:off x="1129553" y="533401"/>
            <a:ext cx="8695167" cy="1677894"/>
          </a:xfrm>
        </p:spPr>
        <p:txBody>
          <a:bodyPr>
            <a:normAutofit/>
          </a:bodyPr>
          <a:lstStyle/>
          <a:p>
            <a:r>
              <a:rPr lang="en-US" dirty="0"/>
              <a:t>summary</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61C401-8AE0-4ED8-B917-1D6BDF37B127}"/>
              </a:ext>
            </a:extLst>
          </p:cNvPr>
          <p:cNvSpPr>
            <a:spLocks noGrp="1"/>
          </p:cNvSpPr>
          <p:nvPr>
            <p:ph idx="1"/>
          </p:nvPr>
        </p:nvSpPr>
        <p:spPr>
          <a:xfrm>
            <a:off x="1129554" y="2211294"/>
            <a:ext cx="9299688" cy="3869766"/>
          </a:xfrm>
        </p:spPr>
        <p:txBody>
          <a:bodyPr anchor="ctr">
            <a:normAutofit/>
          </a:bodyPr>
          <a:lstStyle/>
          <a:p>
            <a:pPr marL="0" indent="0">
              <a:lnSpc>
                <a:spcPct val="90000"/>
              </a:lnSpc>
              <a:buNone/>
            </a:pPr>
            <a:r>
              <a:rPr lang="en-US" sz="2000" b="0" i="0" dirty="0">
                <a:effectLst/>
                <a:latin typeface="-apple-system"/>
              </a:rPr>
              <a:t>Overall, this was a very fun dataset to work with, and I am pleasantly surprised that I actually obtained fairly accurate results, especially with Gradient Boosting model. It is quite difficult to determine if a song will be a popular or not, and there appear to be other factors at play that are not necessarily included in this </a:t>
            </a:r>
            <a:r>
              <a:rPr lang="en-US" sz="2000" b="0" i="0" dirty="0" err="1">
                <a:effectLst/>
                <a:latin typeface="-apple-system"/>
              </a:rPr>
              <a:t>dataset.Other</a:t>
            </a:r>
            <a:r>
              <a:rPr lang="en-US" sz="2000" b="0" i="0" dirty="0">
                <a:effectLst/>
                <a:latin typeface="-apple-system"/>
              </a:rPr>
              <a:t> factors that influence if a song will be popular or not could potentially be:</a:t>
            </a:r>
          </a:p>
          <a:p>
            <a:pPr>
              <a:lnSpc>
                <a:spcPct val="90000"/>
              </a:lnSpc>
              <a:buFont typeface="Arial" panose="020B0604020202020204" pitchFamily="34" charset="0"/>
              <a:buChar char="•"/>
            </a:pPr>
            <a:r>
              <a:rPr lang="en-US" sz="2000" b="0" i="0" dirty="0">
                <a:effectLst/>
                <a:latin typeface="-apple-system"/>
              </a:rPr>
              <a:t>Does a particular artist have any current name recognition?</a:t>
            </a:r>
          </a:p>
          <a:p>
            <a:pPr>
              <a:lnSpc>
                <a:spcPct val="90000"/>
              </a:lnSpc>
              <a:buFont typeface="Arial" panose="020B0604020202020204" pitchFamily="34" charset="0"/>
              <a:buChar char="•"/>
            </a:pPr>
            <a:r>
              <a:rPr lang="en-US" sz="2000" b="0" i="0" dirty="0">
                <a:effectLst/>
                <a:latin typeface="-apple-system"/>
              </a:rPr>
              <a:t>Has this artist had any previous hits?</a:t>
            </a:r>
          </a:p>
          <a:p>
            <a:pPr>
              <a:lnSpc>
                <a:spcPct val="90000"/>
              </a:lnSpc>
              <a:buFont typeface="Arial" panose="020B0604020202020204" pitchFamily="34" charset="0"/>
              <a:buChar char="•"/>
            </a:pPr>
            <a:r>
              <a:rPr lang="en-US" sz="2000" b="0" i="0" dirty="0">
                <a:effectLst/>
                <a:latin typeface="-apple-system"/>
              </a:rPr>
              <a:t>What is this artist's genre of music?</a:t>
            </a:r>
          </a:p>
          <a:p>
            <a:pPr>
              <a:lnSpc>
                <a:spcPct val="90000"/>
              </a:lnSpc>
              <a:buFont typeface="Arial" panose="020B0604020202020204" pitchFamily="34" charset="0"/>
              <a:buChar char="•"/>
            </a:pPr>
            <a:r>
              <a:rPr lang="en-US" sz="2000" b="0" i="0" dirty="0">
                <a:effectLst/>
                <a:latin typeface="-apple-system"/>
              </a:rPr>
              <a:t>Has this artist collaborated with other popular artists?</a:t>
            </a:r>
          </a:p>
          <a:p>
            <a:pPr marL="0" indent="0">
              <a:lnSpc>
                <a:spcPct val="90000"/>
              </a:lnSpc>
              <a:buNone/>
            </a:pPr>
            <a:r>
              <a:rPr lang="en-US" sz="2000" b="0" i="0" dirty="0">
                <a:effectLst/>
                <a:latin typeface="-apple-system"/>
              </a:rPr>
              <a:t>I assume that merging the data I have now with answers to some of the above questions would definitely allow for a much more accurate prediction of popularity scores.</a:t>
            </a:r>
          </a:p>
          <a:p>
            <a:pPr marL="0" indent="0">
              <a:lnSpc>
                <a:spcPct val="90000"/>
              </a:lnSpc>
              <a:buNone/>
            </a:pPr>
            <a:endParaRPr lang="en-US" sz="2000" dirty="0"/>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0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7AA72C55-67D2-47FE-9C0B-01A954C8B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307196"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9784" h="6857998">
                <a:moveTo>
                  <a:pt x="2034528" y="0"/>
                </a:moveTo>
                <a:lnTo>
                  <a:pt x="5839784" y="0"/>
                </a:lnTo>
                <a:lnTo>
                  <a:pt x="5839784" y="6857998"/>
                </a:lnTo>
                <a:lnTo>
                  <a:pt x="0" y="6856093"/>
                </a:lnTo>
                <a:lnTo>
                  <a:pt x="203452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3F1016-4E22-480D-881C-B7F4B1F5CF37}"/>
              </a:ext>
            </a:extLst>
          </p:cNvPr>
          <p:cNvSpPr>
            <a:spLocks noGrp="1"/>
          </p:cNvSpPr>
          <p:nvPr>
            <p:ph type="title"/>
          </p:nvPr>
        </p:nvSpPr>
        <p:spPr>
          <a:xfrm>
            <a:off x="668908" y="657225"/>
            <a:ext cx="2965938" cy="2921385"/>
          </a:xfrm>
        </p:spPr>
        <p:txBody>
          <a:bodyPr anchor="t">
            <a:normAutofit/>
          </a:bodyPr>
          <a:lstStyle/>
          <a:p>
            <a:r>
              <a:rPr lang="en-US" sz="3600"/>
              <a:t>Contents</a:t>
            </a:r>
          </a:p>
        </p:txBody>
      </p:sp>
      <p:cxnSp>
        <p:nvCxnSpPr>
          <p:cNvPr id="13" name="Straight Connector 12">
            <a:extLst>
              <a:ext uri="{FF2B5EF4-FFF2-40B4-BE49-F238E27FC236}">
                <a16:creationId xmlns:a16="http://schemas.microsoft.com/office/drawing/2014/main" id="{CED23ACC-C318-4DEB-B776-570408C7FB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896" y="4496637"/>
            <a:ext cx="3764149" cy="2361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884066"/>
            <a:ext cx="3140110" cy="49739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73242B8-39C0-482B-A2E8-FBF271FA2FBE}"/>
              </a:ext>
            </a:extLst>
          </p:cNvPr>
          <p:cNvGraphicFramePr>
            <a:graphicFrameLocks noGrp="1"/>
          </p:cNvGraphicFramePr>
          <p:nvPr>
            <p:ph idx="1"/>
            <p:extLst>
              <p:ext uri="{D42A27DB-BD31-4B8C-83A1-F6EECF244321}">
                <p14:modId xmlns:p14="http://schemas.microsoft.com/office/powerpoint/2010/main" val="3563411319"/>
              </p:ext>
            </p:extLst>
          </p:nvPr>
        </p:nvGraphicFramePr>
        <p:xfrm>
          <a:off x="4788040" y="728505"/>
          <a:ext cx="6541475" cy="526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9961B-D4BD-433D-B833-A1237363A0ED}"/>
              </a:ext>
            </a:extLst>
          </p:cNvPr>
          <p:cNvSpPr>
            <a:spLocks noGrp="1"/>
          </p:cNvSpPr>
          <p:nvPr>
            <p:ph type="title"/>
          </p:nvPr>
        </p:nvSpPr>
        <p:spPr>
          <a:xfrm>
            <a:off x="1129553" y="533401"/>
            <a:ext cx="8695167" cy="1677894"/>
          </a:xfrm>
        </p:spPr>
        <p:txBody>
          <a:bodyPr>
            <a:normAutofit/>
          </a:bodyPr>
          <a:lstStyle/>
          <a:p>
            <a:r>
              <a:rPr lang="en-US" dirty="0"/>
              <a:t>Introduction</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19967B-76CA-45B8-96AA-64E3D295D938}"/>
              </a:ext>
            </a:extLst>
          </p:cNvPr>
          <p:cNvSpPr>
            <a:spLocks noGrp="1"/>
          </p:cNvSpPr>
          <p:nvPr>
            <p:ph idx="1"/>
          </p:nvPr>
        </p:nvSpPr>
        <p:spPr>
          <a:xfrm>
            <a:off x="1129554" y="2211294"/>
            <a:ext cx="9299688" cy="3869766"/>
          </a:xfrm>
        </p:spPr>
        <p:txBody>
          <a:bodyPr anchor="ctr">
            <a:normAutofit/>
          </a:bodyPr>
          <a:lstStyle/>
          <a:p>
            <a:r>
              <a:rPr lang="en-US" b="0" i="0" dirty="0">
                <a:effectLst/>
                <a:latin typeface="-apple-system"/>
              </a:rPr>
              <a:t>Music streaming services have become the most popular method for consumers to listen to music. With over 36% market share among online music subscribers and having a base of over 100 million subscribers, Spotify occupies the top spot. Being able to predict that something might be popular beforehand is an important research for every industry. This project's goal is develop a model that predicts the popularity of the song.</a:t>
            </a:r>
            <a:endParaRPr lang="en-US" dirty="0"/>
          </a:p>
        </p:txBody>
      </p: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9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9B575-951D-4ABF-B29D-75406C9D066D}"/>
              </a:ext>
            </a:extLst>
          </p:cNvPr>
          <p:cNvSpPr>
            <a:spLocks noGrp="1"/>
          </p:cNvSpPr>
          <p:nvPr>
            <p:ph type="title"/>
          </p:nvPr>
        </p:nvSpPr>
        <p:spPr>
          <a:xfrm>
            <a:off x="1129553" y="533401"/>
            <a:ext cx="8695167" cy="1677894"/>
          </a:xfrm>
        </p:spPr>
        <p:txBody>
          <a:bodyPr>
            <a:normAutofit/>
          </a:bodyPr>
          <a:lstStyle/>
          <a:p>
            <a:r>
              <a:rPr lang="en-US" dirty="0"/>
              <a:t>Context of data</a:t>
            </a:r>
          </a:p>
        </p:txBody>
      </p:sp>
      <p:cxnSp>
        <p:nvCxnSpPr>
          <p:cNvPr id="31" name="Straight Connector 30">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358640" cy="5334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AC5BAF-CFD8-4013-A426-597621F60C2F}"/>
              </a:ext>
            </a:extLst>
          </p:cNvPr>
          <p:cNvSpPr>
            <a:spLocks noGrp="1"/>
          </p:cNvSpPr>
          <p:nvPr>
            <p:ph idx="1"/>
          </p:nvPr>
        </p:nvSpPr>
        <p:spPr>
          <a:xfrm>
            <a:off x="1129554" y="2211294"/>
            <a:ext cx="9299688" cy="3869766"/>
          </a:xfrm>
        </p:spPr>
        <p:txBody>
          <a:bodyPr anchor="ctr">
            <a:normAutofit/>
          </a:bodyPr>
          <a:lstStyle/>
          <a:p>
            <a:pPr marL="0" indent="0">
              <a:buNone/>
            </a:pPr>
            <a:r>
              <a:rPr lang="en-US" b="0" i="0" dirty="0">
                <a:effectLst/>
                <a:latin typeface="charter"/>
              </a:rPr>
              <a:t>Dataset contains more than 160000 songs collected from Spotify Web API. The features include song, artist, release date as well as some characteristics of song such as </a:t>
            </a:r>
            <a:r>
              <a:rPr lang="en-US" b="0" i="0" dirty="0" err="1">
                <a:effectLst/>
                <a:latin typeface="charter"/>
              </a:rPr>
              <a:t>acousticness</a:t>
            </a:r>
            <a:r>
              <a:rPr lang="en-US" b="0" i="0" dirty="0">
                <a:effectLst/>
                <a:latin typeface="charter"/>
              </a:rPr>
              <a:t>, danceability, loudness, tempo and so on. Date range is from 1921 to 2020.</a:t>
            </a:r>
            <a:endParaRPr lang="en-US" dirty="0"/>
          </a:p>
        </p:txBody>
      </p:sp>
      <p:cxnSp>
        <p:nvCxnSpPr>
          <p:cNvPr id="33" name="Straight Connector 32">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0633"/>
            <a:ext cx="1398104" cy="4450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282519" y="-10633"/>
            <a:ext cx="1909481" cy="50547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4CA14D-52DC-4F3C-A1CE-235B99A179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02400" y="0"/>
            <a:ext cx="5689600" cy="16334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718313"/>
            <a:ext cx="5357757" cy="11503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779565" y="6033977"/>
            <a:ext cx="3412435" cy="83465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295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A9A85A-46DC-458C-8812-DBDBB0EA9552}"/>
              </a:ext>
            </a:extLst>
          </p:cNvPr>
          <p:cNvSpPr>
            <a:spLocks noGrp="1"/>
          </p:cNvSpPr>
          <p:nvPr>
            <p:ph type="title"/>
          </p:nvPr>
        </p:nvSpPr>
        <p:spPr>
          <a:xfrm>
            <a:off x="7218705" y="542926"/>
            <a:ext cx="4439894" cy="1668143"/>
          </a:xfrm>
        </p:spPr>
        <p:txBody>
          <a:bodyPr>
            <a:normAutofit/>
          </a:bodyPr>
          <a:lstStyle/>
          <a:p>
            <a:r>
              <a:rPr lang="en-US" dirty="0"/>
              <a:t>Data wrangling</a:t>
            </a:r>
          </a:p>
        </p:txBody>
      </p:sp>
      <p:pic>
        <p:nvPicPr>
          <p:cNvPr id="2051" name="Picture 3">
            <a:extLst>
              <a:ext uri="{FF2B5EF4-FFF2-40B4-BE49-F238E27FC236}">
                <a16:creationId xmlns:a16="http://schemas.microsoft.com/office/drawing/2014/main" id="{6A434B6B-E9DB-4E59-8CA3-91A26EAC67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200" y="3149600"/>
            <a:ext cx="6731000" cy="1981200"/>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A2753B-AFCD-42AF-BBF9-1B3A79B1D35B}"/>
              </a:ext>
            </a:extLst>
          </p:cNvPr>
          <p:cNvSpPr>
            <a:spLocks noGrp="1"/>
          </p:cNvSpPr>
          <p:nvPr>
            <p:ph idx="1"/>
          </p:nvPr>
        </p:nvSpPr>
        <p:spPr>
          <a:xfrm>
            <a:off x="6940519" y="3021635"/>
            <a:ext cx="5670707" cy="8836702"/>
          </a:xfrm>
        </p:spPr>
        <p:txBody>
          <a:bodyPr>
            <a:normAutofit/>
          </a:bodyPr>
          <a:lstStyle/>
          <a:p>
            <a:pPr marL="0" indent="0">
              <a:buNone/>
            </a:pPr>
            <a:r>
              <a:rPr lang="en-US" dirty="0"/>
              <a:t>Head of the dataset </a:t>
            </a:r>
          </a:p>
          <a:p>
            <a:r>
              <a:rPr lang="en-US" dirty="0"/>
              <a:t>170653 songs</a:t>
            </a:r>
          </a:p>
          <a:p>
            <a:r>
              <a:rPr lang="en-US" dirty="0"/>
              <a:t>34088 artists</a:t>
            </a:r>
          </a:p>
          <a:p>
            <a:r>
              <a:rPr lang="en-US" dirty="0"/>
              <a:t>15 features </a:t>
            </a:r>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0DEE2E23-EAB5-4541-AC69-872A767C626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There are 170653 rows There are (170653,) unique songs There are (34088,) unique artists There are (100,) popularity scores The mean popularity score is 31.431794342906365 There are 24909 songs with a popularity score &gt; 55 There are 1736 songs with a popularity score &gt; 75 Only 0.32 % of songs have a popularity score &gt; 80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A327253-A1F8-4464-997E-9BC94DE0E00A}"/>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There are 170653 rows There are (170653,) unique songs There are (34088,) unique artists There are (100,) popularity scores The mean popularity score is 31.431794342906365 There are 24909 songs with a popularity score &gt; 55 There are 1736 songs with a popularity score &gt; 75 Only 0.32 % of songs have a popularity score &gt; 80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588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663D7F-8F94-4130-8F6F-D8425E19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DCEC7-40BD-494F-9676-07F3A08EA8A0}"/>
              </a:ext>
            </a:extLst>
          </p:cNvPr>
          <p:cNvSpPr>
            <a:spLocks noGrp="1"/>
          </p:cNvSpPr>
          <p:nvPr>
            <p:ph type="title"/>
          </p:nvPr>
        </p:nvSpPr>
        <p:spPr>
          <a:xfrm>
            <a:off x="695325" y="675167"/>
            <a:ext cx="2405063" cy="2572858"/>
          </a:xfrm>
        </p:spPr>
        <p:txBody>
          <a:bodyPr anchor="t">
            <a:normAutofit/>
          </a:bodyPr>
          <a:lstStyle/>
          <a:p>
            <a:r>
              <a:rPr lang="en-US" sz="2000" dirty="0"/>
              <a:t>Data wrangling </a:t>
            </a:r>
          </a:p>
        </p:txBody>
      </p:sp>
      <p:cxnSp>
        <p:nvCxnSpPr>
          <p:cNvPr id="12" name="Straight Connector 11">
            <a:extLst>
              <a:ext uri="{FF2B5EF4-FFF2-40B4-BE49-F238E27FC236}">
                <a16:creationId xmlns:a16="http://schemas.microsoft.com/office/drawing/2014/main" id="{6ACA524F-0019-4FDE-ADD8-1CA3D35A1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89111" y="6954"/>
            <a:ext cx="709684" cy="68440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B2A255-E82B-4AB2-A27E-2A9A250EFB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934" y="-6954"/>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EC5C4E-5DCC-4DE7-ADE3-46ACC71CF7DB}"/>
              </a:ext>
            </a:extLst>
          </p:cNvPr>
          <p:cNvSpPr>
            <a:spLocks noGrp="1"/>
          </p:cNvSpPr>
          <p:nvPr>
            <p:ph idx="1"/>
          </p:nvPr>
        </p:nvSpPr>
        <p:spPr>
          <a:xfrm>
            <a:off x="4187518" y="533400"/>
            <a:ext cx="4103996" cy="5791200"/>
          </a:xfrm>
        </p:spPr>
        <p:txBody>
          <a:bodyPr anchor="ctr">
            <a:normAutofit/>
          </a:bodyPr>
          <a:lstStyle/>
          <a:p>
            <a:pPr marL="0" indent="0">
              <a:buNone/>
            </a:pPr>
            <a:r>
              <a:rPr lang="en-US" sz="3200" dirty="0"/>
              <a:t>There is no missing values in this dataset. </a:t>
            </a:r>
          </a:p>
          <a:p>
            <a:pPr marL="0" indent="0">
              <a:buNone/>
            </a:pPr>
            <a:endParaRPr lang="en-US" sz="3200" dirty="0"/>
          </a:p>
        </p:txBody>
      </p:sp>
      <p:pic>
        <p:nvPicPr>
          <p:cNvPr id="5" name="Picture 4" descr="Text&#10;&#10;Description automatically generated with low confidence">
            <a:extLst>
              <a:ext uri="{FF2B5EF4-FFF2-40B4-BE49-F238E27FC236}">
                <a16:creationId xmlns:a16="http://schemas.microsoft.com/office/drawing/2014/main" id="{DDD70133-31B8-44C3-B472-F8F19C86C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804" y="706569"/>
            <a:ext cx="2879796" cy="5444861"/>
          </a:xfrm>
          <a:prstGeom prst="rect">
            <a:avLst/>
          </a:prstGeom>
        </p:spPr>
      </p:pic>
    </p:spTree>
    <p:extLst>
      <p:ext uri="{BB962C8B-B14F-4D97-AF65-F5344CB8AC3E}">
        <p14:creationId xmlns:p14="http://schemas.microsoft.com/office/powerpoint/2010/main" val="69448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0DCEF7-735E-42EE-8197-3B52BCBC0EA1}"/>
              </a:ext>
            </a:extLst>
          </p:cNvPr>
          <p:cNvSpPr>
            <a:spLocks noGrp="1"/>
          </p:cNvSpPr>
          <p:nvPr>
            <p:ph type="title"/>
          </p:nvPr>
        </p:nvSpPr>
        <p:spPr>
          <a:xfrm>
            <a:off x="7218705" y="542926"/>
            <a:ext cx="4439894" cy="1668143"/>
          </a:xfrm>
        </p:spPr>
        <p:txBody>
          <a:bodyPr>
            <a:normAutofit/>
          </a:bodyPr>
          <a:lstStyle/>
          <a:p>
            <a:r>
              <a:rPr lang="en-US" dirty="0"/>
              <a:t>Data wrangling</a:t>
            </a:r>
          </a:p>
        </p:txBody>
      </p:sp>
      <p:pic>
        <p:nvPicPr>
          <p:cNvPr id="5" name="Picture 4" descr="Graphical user interface, table&#10;&#10;Description automatically generated">
            <a:extLst>
              <a:ext uri="{FF2B5EF4-FFF2-40B4-BE49-F238E27FC236}">
                <a16:creationId xmlns:a16="http://schemas.microsoft.com/office/drawing/2014/main" id="{127D0891-1ECE-4F9A-A169-A226724C2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74114"/>
            <a:ext cx="5270053" cy="2109771"/>
          </a:xfrm>
          <a:prstGeom prst="rect">
            <a:avLst/>
          </a:prstGeom>
        </p:spPr>
      </p:pic>
      <p:cxnSp>
        <p:nvCxnSpPr>
          <p:cNvPr id="14" name="Straight Connector 13">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F24FC7-854A-4ACF-B390-CDC5A64035E4}"/>
              </a:ext>
            </a:extLst>
          </p:cNvPr>
          <p:cNvSpPr>
            <a:spLocks noGrp="1"/>
          </p:cNvSpPr>
          <p:nvPr>
            <p:ph idx="1"/>
          </p:nvPr>
        </p:nvSpPr>
        <p:spPr>
          <a:xfrm>
            <a:off x="7218706" y="2211069"/>
            <a:ext cx="4439894" cy="4113531"/>
          </a:xfrm>
        </p:spPr>
        <p:txBody>
          <a:bodyPr>
            <a:normAutofit/>
          </a:bodyPr>
          <a:lstStyle/>
          <a:p>
            <a:pPr marL="0" indent="0">
              <a:buNone/>
            </a:pPr>
            <a:r>
              <a:rPr lang="en-US" dirty="0"/>
              <a:t>Summary statistics</a:t>
            </a:r>
          </a:p>
          <a:p>
            <a:r>
              <a:rPr lang="en-US" dirty="0"/>
              <a:t>Mean popularity score 31.43</a:t>
            </a:r>
          </a:p>
          <a:p>
            <a:r>
              <a:rPr lang="en-US" dirty="0"/>
              <a:t>Min 0</a:t>
            </a:r>
          </a:p>
          <a:p>
            <a:r>
              <a:rPr lang="en-US" dirty="0"/>
              <a:t>Max 100</a:t>
            </a:r>
          </a:p>
          <a:p>
            <a:r>
              <a:rPr lang="en-US" dirty="0"/>
              <a:t>1921 to 2020</a:t>
            </a:r>
          </a:p>
          <a:p>
            <a:pPr marL="0" indent="0">
              <a:buNone/>
            </a:pPr>
            <a:endParaRPr lang="en-US" dirty="0"/>
          </a:p>
        </p:txBody>
      </p:sp>
    </p:spTree>
    <p:extLst>
      <p:ext uri="{BB962C8B-B14F-4D97-AF65-F5344CB8AC3E}">
        <p14:creationId xmlns:p14="http://schemas.microsoft.com/office/powerpoint/2010/main" val="183808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F9A8D-5BDE-48AE-B49C-F9FDE3125BA3}"/>
              </a:ext>
            </a:extLst>
          </p:cNvPr>
          <p:cNvSpPr>
            <a:spLocks noGrp="1"/>
          </p:cNvSpPr>
          <p:nvPr>
            <p:ph type="title"/>
          </p:nvPr>
        </p:nvSpPr>
        <p:spPr>
          <a:xfrm>
            <a:off x="2194560" y="1239078"/>
            <a:ext cx="7802880" cy="3231543"/>
          </a:xfrm>
        </p:spPr>
        <p:txBody>
          <a:bodyPr vert="horz" lIns="91440" tIns="45720" rIns="91440" bIns="45720" rtlCol="0" anchor="b">
            <a:normAutofit/>
          </a:bodyPr>
          <a:lstStyle/>
          <a:p>
            <a:pPr algn="ctr"/>
            <a:r>
              <a:rPr lang="en-US" sz="6600"/>
              <a:t>Exploratory data analysis</a:t>
            </a:r>
          </a:p>
        </p:txBody>
      </p:sp>
      <p:cxnSp>
        <p:nvCxnSpPr>
          <p:cNvPr id="25" name="Straight Connector 24">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04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21FBE127-D2A6-4FA3-A6B9-B8FD1DE4B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531E2-8685-4341-8C79-ABB97C7981EA}"/>
              </a:ext>
            </a:extLst>
          </p:cNvPr>
          <p:cNvSpPr>
            <a:spLocks noGrp="1"/>
          </p:cNvSpPr>
          <p:nvPr>
            <p:ph type="title"/>
          </p:nvPr>
        </p:nvSpPr>
        <p:spPr>
          <a:xfrm>
            <a:off x="6757988" y="533400"/>
            <a:ext cx="4496228" cy="1690687"/>
          </a:xfrm>
        </p:spPr>
        <p:txBody>
          <a:bodyPr>
            <a:normAutofit/>
          </a:bodyPr>
          <a:lstStyle/>
          <a:p>
            <a:r>
              <a:rPr lang="en-US" sz="3700"/>
              <a:t>Exploratory data analysis (</a:t>
            </a:r>
            <a:r>
              <a:rPr lang="en-US" sz="3700" err="1"/>
              <a:t>eda</a:t>
            </a:r>
            <a:r>
              <a:rPr lang="en-US" sz="3700"/>
              <a:t>)</a:t>
            </a:r>
          </a:p>
        </p:txBody>
      </p:sp>
      <p:cxnSp>
        <p:nvCxnSpPr>
          <p:cNvPr id="3077" name="Straight Connector 72">
            <a:extLst>
              <a:ext uri="{FF2B5EF4-FFF2-40B4-BE49-F238E27FC236}">
                <a16:creationId xmlns:a16="http://schemas.microsoft.com/office/drawing/2014/main" id="{DDD9C044-4B08-47CC-852C-B22B09675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4948518" cy="13245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78" name="Straight Connector 74">
            <a:extLst>
              <a:ext uri="{FF2B5EF4-FFF2-40B4-BE49-F238E27FC236}">
                <a16:creationId xmlns:a16="http://schemas.microsoft.com/office/drawing/2014/main" id="{5033687E-2F83-4E90-B11A-4B998C1540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79" name="Straight Connector 76">
            <a:extLst>
              <a:ext uri="{FF2B5EF4-FFF2-40B4-BE49-F238E27FC236}">
                <a16:creationId xmlns:a16="http://schemas.microsoft.com/office/drawing/2014/main" id="{D292DBC3-1A72-41ED-8432-D0D64FD63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743200"/>
            <a:ext cx="4477872" cy="4114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75435D7E-97E6-45E6-85F9-9FA96DA4A4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 y="1794986"/>
            <a:ext cx="5562600" cy="326802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FA1F791-7406-4810-A923-9493ACAD0AD2}"/>
              </a:ext>
            </a:extLst>
          </p:cNvPr>
          <p:cNvSpPr>
            <a:spLocks noGrp="1"/>
          </p:cNvSpPr>
          <p:nvPr>
            <p:ph idx="1"/>
          </p:nvPr>
        </p:nvSpPr>
        <p:spPr>
          <a:xfrm>
            <a:off x="6681789" y="2290762"/>
            <a:ext cx="4572428" cy="4033837"/>
          </a:xfrm>
        </p:spPr>
        <p:txBody>
          <a:bodyPr anchor="t">
            <a:normAutofit/>
          </a:bodyPr>
          <a:lstStyle/>
          <a:p>
            <a:pPr marL="0" indent="0">
              <a:buNone/>
            </a:pPr>
            <a:r>
              <a:rPr lang="en-US" dirty="0"/>
              <a:t>Correlation between features</a:t>
            </a:r>
          </a:p>
          <a:p>
            <a:r>
              <a:rPr lang="en-US" dirty="0"/>
              <a:t>Popularity score highly correlated with year</a:t>
            </a:r>
          </a:p>
          <a:p>
            <a:r>
              <a:rPr lang="en-US" dirty="0"/>
              <a:t>Energy has some influence</a:t>
            </a:r>
          </a:p>
          <a:p>
            <a:r>
              <a:rPr lang="en-US" dirty="0"/>
              <a:t>Loudness and Energy are highly correlated</a:t>
            </a:r>
          </a:p>
          <a:p>
            <a:pPr marL="0" indent="0">
              <a:buNone/>
            </a:pPr>
            <a:endParaRPr lang="en-US" dirty="0"/>
          </a:p>
        </p:txBody>
      </p:sp>
      <p:cxnSp>
        <p:nvCxnSpPr>
          <p:cNvPr id="3080" name="Straight Connector 78">
            <a:extLst>
              <a:ext uri="{FF2B5EF4-FFF2-40B4-BE49-F238E27FC236}">
                <a16:creationId xmlns:a16="http://schemas.microsoft.com/office/drawing/2014/main" id="{99309E4A-5F81-4CAB-B5DB-AB4EB90C71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7" y="2548218"/>
            <a:ext cx="589522" cy="43097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51960"/>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354</TotalTime>
  <Words>746</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charter</vt:lpstr>
      <vt:lpstr>Courier New</vt:lpstr>
      <vt:lpstr>Inter</vt:lpstr>
      <vt:lpstr>Univers Condensed Light</vt:lpstr>
      <vt:lpstr>Walbaum Display Light</vt:lpstr>
      <vt:lpstr>AngleLinesVTI</vt:lpstr>
      <vt:lpstr>Predicting Spotify Song Popularity</vt:lpstr>
      <vt:lpstr>Contents</vt:lpstr>
      <vt:lpstr>Introduction</vt:lpstr>
      <vt:lpstr>Context of data</vt:lpstr>
      <vt:lpstr>Data wrangling</vt:lpstr>
      <vt:lpstr>Data wrangling </vt:lpstr>
      <vt:lpstr>Data wrangling</vt:lpstr>
      <vt:lpstr>Exploratory data analysis</vt:lpstr>
      <vt:lpstr>Exploratory data analysis (eda)</vt:lpstr>
      <vt:lpstr>eda</vt:lpstr>
      <vt:lpstr>eda</vt:lpstr>
      <vt:lpstr>eda</vt:lpstr>
      <vt:lpstr>eda</vt:lpstr>
      <vt:lpstr>eda</vt:lpstr>
      <vt:lpstr>modeling</vt:lpstr>
      <vt:lpstr>modeling</vt:lpstr>
      <vt:lpstr>modeling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Spotify Song Popularity</dc:title>
  <dc:creator>batka ulzii</dc:creator>
  <cp:lastModifiedBy>batka ulzii</cp:lastModifiedBy>
  <cp:revision>9</cp:revision>
  <dcterms:created xsi:type="dcterms:W3CDTF">2021-08-04T00:49:25Z</dcterms:created>
  <dcterms:modified xsi:type="dcterms:W3CDTF">2021-08-05T22:07:47Z</dcterms:modified>
</cp:coreProperties>
</file>