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58" r:id="rId4"/>
    <p:sldId id="263" r:id="rId5"/>
    <p:sldId id="259" r:id="rId6"/>
    <p:sldId id="260" r:id="rId7"/>
    <p:sldId id="261" r:id="rId8"/>
    <p:sldId id="262" r:id="rId9"/>
    <p:sldId id="264" r:id="rId10"/>
    <p:sldId id="265" r:id="rId11"/>
    <p:sldId id="266" r:id="rId12"/>
    <p:sldId id="267" r:id="rId13"/>
    <p:sldId id="268" r:id="rId14"/>
    <p:sldId id="275"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2" autoAdjust="0"/>
    <p:restoredTop sz="94660"/>
  </p:normalViewPr>
  <p:slideViewPr>
    <p:cSldViewPr snapToGrid="0">
      <p:cViewPr varScale="1">
        <p:scale>
          <a:sx n="56" d="100"/>
          <a:sy n="56" d="100"/>
        </p:scale>
        <p:origin x="96"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D51FF0-03CA-47CF-962F-13A3DC63711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9F549D1A-06EF-443E-B9E0-0B5D0E75F4B2}">
      <dgm:prSet/>
      <dgm:spPr/>
      <dgm:t>
        <a:bodyPr/>
        <a:lstStyle/>
        <a:p>
          <a:r>
            <a:rPr lang="en-US"/>
            <a:t>Introduction </a:t>
          </a:r>
        </a:p>
      </dgm:t>
    </dgm:pt>
    <dgm:pt modelId="{BE2AE77B-5CD4-4F58-9A8B-099238FC2B27}" type="parTrans" cxnId="{DD2DBB43-1849-4B6B-9CBA-B5B6DD519B59}">
      <dgm:prSet/>
      <dgm:spPr/>
      <dgm:t>
        <a:bodyPr/>
        <a:lstStyle/>
        <a:p>
          <a:endParaRPr lang="en-US"/>
        </a:p>
      </dgm:t>
    </dgm:pt>
    <dgm:pt modelId="{C9B1CFB6-D244-45C3-899B-C998EBD619E1}" type="sibTrans" cxnId="{DD2DBB43-1849-4B6B-9CBA-B5B6DD519B59}">
      <dgm:prSet/>
      <dgm:spPr/>
      <dgm:t>
        <a:bodyPr/>
        <a:lstStyle/>
        <a:p>
          <a:endParaRPr lang="en-US"/>
        </a:p>
      </dgm:t>
    </dgm:pt>
    <dgm:pt modelId="{2860C0CA-38E8-499F-8C7C-D046C2EA0F3A}">
      <dgm:prSet/>
      <dgm:spPr/>
      <dgm:t>
        <a:bodyPr/>
        <a:lstStyle/>
        <a:p>
          <a:r>
            <a:rPr lang="en-US"/>
            <a:t>Context of Data </a:t>
          </a:r>
        </a:p>
      </dgm:t>
    </dgm:pt>
    <dgm:pt modelId="{BDD6F764-7706-496E-A96E-F2B9CB5BBBBD}" type="parTrans" cxnId="{3542E976-048F-41F8-921A-8794CCA56D5A}">
      <dgm:prSet/>
      <dgm:spPr/>
      <dgm:t>
        <a:bodyPr/>
        <a:lstStyle/>
        <a:p>
          <a:endParaRPr lang="en-US"/>
        </a:p>
      </dgm:t>
    </dgm:pt>
    <dgm:pt modelId="{938DB8B2-E20A-4AD7-B65D-A564E93F8E81}" type="sibTrans" cxnId="{3542E976-048F-41F8-921A-8794CCA56D5A}">
      <dgm:prSet/>
      <dgm:spPr/>
      <dgm:t>
        <a:bodyPr/>
        <a:lstStyle/>
        <a:p>
          <a:endParaRPr lang="en-US"/>
        </a:p>
      </dgm:t>
    </dgm:pt>
    <dgm:pt modelId="{606F4EDF-CC76-4990-9F6D-2C7D97DE3E72}">
      <dgm:prSet/>
      <dgm:spPr/>
      <dgm:t>
        <a:bodyPr/>
        <a:lstStyle/>
        <a:p>
          <a:r>
            <a:rPr lang="en-US" dirty="0"/>
            <a:t>Data Wrangling</a:t>
          </a:r>
        </a:p>
      </dgm:t>
    </dgm:pt>
    <dgm:pt modelId="{9E44F014-DD0F-4166-A6D4-55EE34EE4F03}" type="parTrans" cxnId="{B853C077-AF5D-48C6-B58C-C1C17023533E}">
      <dgm:prSet/>
      <dgm:spPr/>
      <dgm:t>
        <a:bodyPr/>
        <a:lstStyle/>
        <a:p>
          <a:endParaRPr lang="en-US"/>
        </a:p>
      </dgm:t>
    </dgm:pt>
    <dgm:pt modelId="{69B07904-08C6-4604-B637-462391606682}" type="sibTrans" cxnId="{B853C077-AF5D-48C6-B58C-C1C17023533E}">
      <dgm:prSet/>
      <dgm:spPr/>
      <dgm:t>
        <a:bodyPr/>
        <a:lstStyle/>
        <a:p>
          <a:endParaRPr lang="en-US"/>
        </a:p>
      </dgm:t>
    </dgm:pt>
    <dgm:pt modelId="{31AC8735-9547-46C9-A699-D9577B8FB380}">
      <dgm:prSet/>
      <dgm:spPr/>
      <dgm:t>
        <a:bodyPr/>
        <a:lstStyle/>
        <a:p>
          <a:r>
            <a:rPr lang="en-US"/>
            <a:t>EDA</a:t>
          </a:r>
        </a:p>
      </dgm:t>
    </dgm:pt>
    <dgm:pt modelId="{C123C62D-50C6-4425-B94F-623E1794DF59}" type="parTrans" cxnId="{0BE56DE6-4CB3-44E8-AE6C-58D951BEC6B5}">
      <dgm:prSet/>
      <dgm:spPr/>
      <dgm:t>
        <a:bodyPr/>
        <a:lstStyle/>
        <a:p>
          <a:endParaRPr lang="en-US"/>
        </a:p>
      </dgm:t>
    </dgm:pt>
    <dgm:pt modelId="{6EF7CB22-80DA-4F5C-978C-5BDE08718089}" type="sibTrans" cxnId="{0BE56DE6-4CB3-44E8-AE6C-58D951BEC6B5}">
      <dgm:prSet/>
      <dgm:spPr/>
      <dgm:t>
        <a:bodyPr/>
        <a:lstStyle/>
        <a:p>
          <a:endParaRPr lang="en-US"/>
        </a:p>
      </dgm:t>
    </dgm:pt>
    <dgm:pt modelId="{41375906-66D2-43A3-9999-A9D44BACF041}">
      <dgm:prSet/>
      <dgm:spPr/>
      <dgm:t>
        <a:bodyPr/>
        <a:lstStyle/>
        <a:p>
          <a:r>
            <a:rPr lang="en-US"/>
            <a:t>Modeling</a:t>
          </a:r>
        </a:p>
      </dgm:t>
    </dgm:pt>
    <dgm:pt modelId="{ADB292DA-E21C-4C49-B5B0-A40FB9518A81}" type="parTrans" cxnId="{BB0DB7B9-4023-4A56-8019-97E82A740ECE}">
      <dgm:prSet/>
      <dgm:spPr/>
      <dgm:t>
        <a:bodyPr/>
        <a:lstStyle/>
        <a:p>
          <a:endParaRPr lang="en-US"/>
        </a:p>
      </dgm:t>
    </dgm:pt>
    <dgm:pt modelId="{01C68EAC-DE10-462B-ABCC-371CEADC8A50}" type="sibTrans" cxnId="{BB0DB7B9-4023-4A56-8019-97E82A740ECE}">
      <dgm:prSet/>
      <dgm:spPr/>
      <dgm:t>
        <a:bodyPr/>
        <a:lstStyle/>
        <a:p>
          <a:endParaRPr lang="en-US"/>
        </a:p>
      </dgm:t>
    </dgm:pt>
    <dgm:pt modelId="{E05D34EA-210C-4233-AE84-406C5558AB77}">
      <dgm:prSet/>
      <dgm:spPr/>
      <dgm:t>
        <a:bodyPr/>
        <a:lstStyle/>
        <a:p>
          <a:r>
            <a:rPr lang="en-US"/>
            <a:t>Summary</a:t>
          </a:r>
        </a:p>
      </dgm:t>
    </dgm:pt>
    <dgm:pt modelId="{D8A8AE0D-6AB9-40B8-BE3E-6A0BDB6C8D74}" type="parTrans" cxnId="{98CF853E-3C6A-4043-84E2-5C3BF57B578A}">
      <dgm:prSet/>
      <dgm:spPr/>
      <dgm:t>
        <a:bodyPr/>
        <a:lstStyle/>
        <a:p>
          <a:endParaRPr lang="en-US"/>
        </a:p>
      </dgm:t>
    </dgm:pt>
    <dgm:pt modelId="{41F1FBE4-F2B7-4333-856B-C461E4E71387}" type="sibTrans" cxnId="{98CF853E-3C6A-4043-84E2-5C3BF57B578A}">
      <dgm:prSet/>
      <dgm:spPr/>
      <dgm:t>
        <a:bodyPr/>
        <a:lstStyle/>
        <a:p>
          <a:endParaRPr lang="en-US"/>
        </a:p>
      </dgm:t>
    </dgm:pt>
    <dgm:pt modelId="{004FE289-01FC-4916-B97F-4A6E69EA9B3A}" type="pres">
      <dgm:prSet presAssocID="{18D51FF0-03CA-47CF-962F-13A3DC637116}" presName="linear" presStyleCnt="0">
        <dgm:presLayoutVars>
          <dgm:animLvl val="lvl"/>
          <dgm:resizeHandles val="exact"/>
        </dgm:presLayoutVars>
      </dgm:prSet>
      <dgm:spPr/>
    </dgm:pt>
    <dgm:pt modelId="{E9C16BA2-9E8B-453A-B450-03D906119C52}" type="pres">
      <dgm:prSet presAssocID="{9F549D1A-06EF-443E-B9E0-0B5D0E75F4B2}" presName="parentText" presStyleLbl="node1" presStyleIdx="0" presStyleCnt="6">
        <dgm:presLayoutVars>
          <dgm:chMax val="0"/>
          <dgm:bulletEnabled val="1"/>
        </dgm:presLayoutVars>
      </dgm:prSet>
      <dgm:spPr/>
    </dgm:pt>
    <dgm:pt modelId="{4919E24A-0810-473E-8F09-969FDFE14D6C}" type="pres">
      <dgm:prSet presAssocID="{C9B1CFB6-D244-45C3-899B-C998EBD619E1}" presName="spacer" presStyleCnt="0"/>
      <dgm:spPr/>
    </dgm:pt>
    <dgm:pt modelId="{1B0DC851-EE38-4CD2-9F21-EF356FB1DF30}" type="pres">
      <dgm:prSet presAssocID="{2860C0CA-38E8-499F-8C7C-D046C2EA0F3A}" presName="parentText" presStyleLbl="node1" presStyleIdx="1" presStyleCnt="6">
        <dgm:presLayoutVars>
          <dgm:chMax val="0"/>
          <dgm:bulletEnabled val="1"/>
        </dgm:presLayoutVars>
      </dgm:prSet>
      <dgm:spPr/>
    </dgm:pt>
    <dgm:pt modelId="{EC7FEFC6-39B5-44AF-A7B0-DD3D8AF735E7}" type="pres">
      <dgm:prSet presAssocID="{938DB8B2-E20A-4AD7-B65D-A564E93F8E81}" presName="spacer" presStyleCnt="0"/>
      <dgm:spPr/>
    </dgm:pt>
    <dgm:pt modelId="{992990EC-D8FF-4EB6-84F7-63B755E881AE}" type="pres">
      <dgm:prSet presAssocID="{606F4EDF-CC76-4990-9F6D-2C7D97DE3E72}" presName="parentText" presStyleLbl="node1" presStyleIdx="2" presStyleCnt="6">
        <dgm:presLayoutVars>
          <dgm:chMax val="0"/>
          <dgm:bulletEnabled val="1"/>
        </dgm:presLayoutVars>
      </dgm:prSet>
      <dgm:spPr/>
    </dgm:pt>
    <dgm:pt modelId="{CC1D254D-451B-4228-92EC-ECCBD3B04B21}" type="pres">
      <dgm:prSet presAssocID="{69B07904-08C6-4604-B637-462391606682}" presName="spacer" presStyleCnt="0"/>
      <dgm:spPr/>
    </dgm:pt>
    <dgm:pt modelId="{BABBA533-5101-46CC-AAE0-3422E820C797}" type="pres">
      <dgm:prSet presAssocID="{31AC8735-9547-46C9-A699-D9577B8FB380}" presName="parentText" presStyleLbl="node1" presStyleIdx="3" presStyleCnt="6">
        <dgm:presLayoutVars>
          <dgm:chMax val="0"/>
          <dgm:bulletEnabled val="1"/>
        </dgm:presLayoutVars>
      </dgm:prSet>
      <dgm:spPr/>
    </dgm:pt>
    <dgm:pt modelId="{692E108C-E649-4DB4-9E75-78E0812CA4BB}" type="pres">
      <dgm:prSet presAssocID="{6EF7CB22-80DA-4F5C-978C-5BDE08718089}" presName="spacer" presStyleCnt="0"/>
      <dgm:spPr/>
    </dgm:pt>
    <dgm:pt modelId="{F5125FAB-CA4A-4A31-975E-1E554BB214B7}" type="pres">
      <dgm:prSet presAssocID="{41375906-66D2-43A3-9999-A9D44BACF041}" presName="parentText" presStyleLbl="node1" presStyleIdx="4" presStyleCnt="6">
        <dgm:presLayoutVars>
          <dgm:chMax val="0"/>
          <dgm:bulletEnabled val="1"/>
        </dgm:presLayoutVars>
      </dgm:prSet>
      <dgm:spPr/>
    </dgm:pt>
    <dgm:pt modelId="{D3268A5A-2991-43D8-996B-CE2E009B2747}" type="pres">
      <dgm:prSet presAssocID="{01C68EAC-DE10-462B-ABCC-371CEADC8A50}" presName="spacer" presStyleCnt="0"/>
      <dgm:spPr/>
    </dgm:pt>
    <dgm:pt modelId="{D383740F-0953-40FA-86C2-DE333FB0DF0A}" type="pres">
      <dgm:prSet presAssocID="{E05D34EA-210C-4233-AE84-406C5558AB77}" presName="parentText" presStyleLbl="node1" presStyleIdx="5" presStyleCnt="6">
        <dgm:presLayoutVars>
          <dgm:chMax val="0"/>
          <dgm:bulletEnabled val="1"/>
        </dgm:presLayoutVars>
      </dgm:prSet>
      <dgm:spPr/>
    </dgm:pt>
  </dgm:ptLst>
  <dgm:cxnLst>
    <dgm:cxn modelId="{13D52602-794C-44B6-9809-52DF1439171A}" type="presOf" srcId="{41375906-66D2-43A3-9999-A9D44BACF041}" destId="{F5125FAB-CA4A-4A31-975E-1E554BB214B7}" srcOrd="0" destOrd="0" presId="urn:microsoft.com/office/officeart/2005/8/layout/vList2"/>
    <dgm:cxn modelId="{14890504-189D-468D-9ECC-5FC7F155CCAA}" type="presOf" srcId="{606F4EDF-CC76-4990-9F6D-2C7D97DE3E72}" destId="{992990EC-D8FF-4EB6-84F7-63B755E881AE}" srcOrd="0" destOrd="0" presId="urn:microsoft.com/office/officeart/2005/8/layout/vList2"/>
    <dgm:cxn modelId="{98CF853E-3C6A-4043-84E2-5C3BF57B578A}" srcId="{18D51FF0-03CA-47CF-962F-13A3DC637116}" destId="{E05D34EA-210C-4233-AE84-406C5558AB77}" srcOrd="5" destOrd="0" parTransId="{D8A8AE0D-6AB9-40B8-BE3E-6A0BDB6C8D74}" sibTransId="{41F1FBE4-F2B7-4333-856B-C461E4E71387}"/>
    <dgm:cxn modelId="{468BC65F-9158-45B1-8624-6661E7577073}" type="presOf" srcId="{2860C0CA-38E8-499F-8C7C-D046C2EA0F3A}" destId="{1B0DC851-EE38-4CD2-9F21-EF356FB1DF30}" srcOrd="0" destOrd="0" presId="urn:microsoft.com/office/officeart/2005/8/layout/vList2"/>
    <dgm:cxn modelId="{DD2DBB43-1849-4B6B-9CBA-B5B6DD519B59}" srcId="{18D51FF0-03CA-47CF-962F-13A3DC637116}" destId="{9F549D1A-06EF-443E-B9E0-0B5D0E75F4B2}" srcOrd="0" destOrd="0" parTransId="{BE2AE77B-5CD4-4F58-9A8B-099238FC2B27}" sibTransId="{C9B1CFB6-D244-45C3-899B-C998EBD619E1}"/>
    <dgm:cxn modelId="{91C12D4F-154F-4654-A0B8-34473072F364}" type="presOf" srcId="{E05D34EA-210C-4233-AE84-406C5558AB77}" destId="{D383740F-0953-40FA-86C2-DE333FB0DF0A}" srcOrd="0" destOrd="0" presId="urn:microsoft.com/office/officeart/2005/8/layout/vList2"/>
    <dgm:cxn modelId="{3542E976-048F-41F8-921A-8794CCA56D5A}" srcId="{18D51FF0-03CA-47CF-962F-13A3DC637116}" destId="{2860C0CA-38E8-499F-8C7C-D046C2EA0F3A}" srcOrd="1" destOrd="0" parTransId="{BDD6F764-7706-496E-A96E-F2B9CB5BBBBD}" sibTransId="{938DB8B2-E20A-4AD7-B65D-A564E93F8E81}"/>
    <dgm:cxn modelId="{B853C077-AF5D-48C6-B58C-C1C17023533E}" srcId="{18D51FF0-03CA-47CF-962F-13A3DC637116}" destId="{606F4EDF-CC76-4990-9F6D-2C7D97DE3E72}" srcOrd="2" destOrd="0" parTransId="{9E44F014-DD0F-4166-A6D4-55EE34EE4F03}" sibTransId="{69B07904-08C6-4604-B637-462391606682}"/>
    <dgm:cxn modelId="{76729CA9-2078-4034-9C5B-7B9BC6CB7FF2}" type="presOf" srcId="{18D51FF0-03CA-47CF-962F-13A3DC637116}" destId="{004FE289-01FC-4916-B97F-4A6E69EA9B3A}" srcOrd="0" destOrd="0" presId="urn:microsoft.com/office/officeart/2005/8/layout/vList2"/>
    <dgm:cxn modelId="{BB0DB7B9-4023-4A56-8019-97E82A740ECE}" srcId="{18D51FF0-03CA-47CF-962F-13A3DC637116}" destId="{41375906-66D2-43A3-9999-A9D44BACF041}" srcOrd="4" destOrd="0" parTransId="{ADB292DA-E21C-4C49-B5B0-A40FB9518A81}" sibTransId="{01C68EAC-DE10-462B-ABCC-371CEADC8A50}"/>
    <dgm:cxn modelId="{38C5FABC-E571-4E7B-81F7-FA4D31B72179}" type="presOf" srcId="{9F549D1A-06EF-443E-B9E0-0B5D0E75F4B2}" destId="{E9C16BA2-9E8B-453A-B450-03D906119C52}" srcOrd="0" destOrd="0" presId="urn:microsoft.com/office/officeart/2005/8/layout/vList2"/>
    <dgm:cxn modelId="{ECAA6FC8-1D44-4CED-ABC0-AE9DA83DAF7F}" type="presOf" srcId="{31AC8735-9547-46C9-A699-D9577B8FB380}" destId="{BABBA533-5101-46CC-AAE0-3422E820C797}" srcOrd="0" destOrd="0" presId="urn:microsoft.com/office/officeart/2005/8/layout/vList2"/>
    <dgm:cxn modelId="{0BE56DE6-4CB3-44E8-AE6C-58D951BEC6B5}" srcId="{18D51FF0-03CA-47CF-962F-13A3DC637116}" destId="{31AC8735-9547-46C9-A699-D9577B8FB380}" srcOrd="3" destOrd="0" parTransId="{C123C62D-50C6-4425-B94F-623E1794DF59}" sibTransId="{6EF7CB22-80DA-4F5C-978C-5BDE08718089}"/>
    <dgm:cxn modelId="{0E369AE6-B95C-4518-9521-FB9CABA707D6}" type="presParOf" srcId="{004FE289-01FC-4916-B97F-4A6E69EA9B3A}" destId="{E9C16BA2-9E8B-453A-B450-03D906119C52}" srcOrd="0" destOrd="0" presId="urn:microsoft.com/office/officeart/2005/8/layout/vList2"/>
    <dgm:cxn modelId="{42661BC5-3471-4559-B4D5-39768DD6B8CD}" type="presParOf" srcId="{004FE289-01FC-4916-B97F-4A6E69EA9B3A}" destId="{4919E24A-0810-473E-8F09-969FDFE14D6C}" srcOrd="1" destOrd="0" presId="urn:microsoft.com/office/officeart/2005/8/layout/vList2"/>
    <dgm:cxn modelId="{B98EE715-746B-4F18-B149-631401FAE999}" type="presParOf" srcId="{004FE289-01FC-4916-B97F-4A6E69EA9B3A}" destId="{1B0DC851-EE38-4CD2-9F21-EF356FB1DF30}" srcOrd="2" destOrd="0" presId="urn:microsoft.com/office/officeart/2005/8/layout/vList2"/>
    <dgm:cxn modelId="{EAA436B3-3748-4AD8-AFF9-DCFBE0B2FBB7}" type="presParOf" srcId="{004FE289-01FC-4916-B97F-4A6E69EA9B3A}" destId="{EC7FEFC6-39B5-44AF-A7B0-DD3D8AF735E7}" srcOrd="3" destOrd="0" presId="urn:microsoft.com/office/officeart/2005/8/layout/vList2"/>
    <dgm:cxn modelId="{C786F02C-954A-43E0-9B0D-5AE690EBA66C}" type="presParOf" srcId="{004FE289-01FC-4916-B97F-4A6E69EA9B3A}" destId="{992990EC-D8FF-4EB6-84F7-63B755E881AE}" srcOrd="4" destOrd="0" presId="urn:microsoft.com/office/officeart/2005/8/layout/vList2"/>
    <dgm:cxn modelId="{833A2112-DF64-43CE-8B5C-8D3D29F7ECDE}" type="presParOf" srcId="{004FE289-01FC-4916-B97F-4A6E69EA9B3A}" destId="{CC1D254D-451B-4228-92EC-ECCBD3B04B21}" srcOrd="5" destOrd="0" presId="urn:microsoft.com/office/officeart/2005/8/layout/vList2"/>
    <dgm:cxn modelId="{0A2A2430-EBD9-4A10-A778-E512FA0A6B9B}" type="presParOf" srcId="{004FE289-01FC-4916-B97F-4A6E69EA9B3A}" destId="{BABBA533-5101-46CC-AAE0-3422E820C797}" srcOrd="6" destOrd="0" presId="urn:microsoft.com/office/officeart/2005/8/layout/vList2"/>
    <dgm:cxn modelId="{39CBCDB3-4C16-48D1-83CD-6079BDB9378E}" type="presParOf" srcId="{004FE289-01FC-4916-B97F-4A6E69EA9B3A}" destId="{692E108C-E649-4DB4-9E75-78E0812CA4BB}" srcOrd="7" destOrd="0" presId="urn:microsoft.com/office/officeart/2005/8/layout/vList2"/>
    <dgm:cxn modelId="{DAB795F2-1DCE-4169-821F-AF5D29B89DD5}" type="presParOf" srcId="{004FE289-01FC-4916-B97F-4A6E69EA9B3A}" destId="{F5125FAB-CA4A-4A31-975E-1E554BB214B7}" srcOrd="8" destOrd="0" presId="urn:microsoft.com/office/officeart/2005/8/layout/vList2"/>
    <dgm:cxn modelId="{911B3B24-E888-4835-834C-81621797370F}" type="presParOf" srcId="{004FE289-01FC-4916-B97F-4A6E69EA9B3A}" destId="{D3268A5A-2991-43D8-996B-CE2E009B2747}" srcOrd="9" destOrd="0" presId="urn:microsoft.com/office/officeart/2005/8/layout/vList2"/>
    <dgm:cxn modelId="{34A42003-66D6-47FB-89FD-5C43C3110BE9}" type="presParOf" srcId="{004FE289-01FC-4916-B97F-4A6E69EA9B3A}" destId="{D383740F-0953-40FA-86C2-DE333FB0DF0A}"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C16BA2-9E8B-453A-B450-03D906119C52}">
      <dsp:nvSpPr>
        <dsp:cNvPr id="0" name=""/>
        <dsp:cNvSpPr/>
      </dsp:nvSpPr>
      <dsp:spPr>
        <a:xfrm>
          <a:off x="0" y="43547"/>
          <a:ext cx="6541475" cy="7862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Introduction </a:t>
          </a:r>
        </a:p>
      </dsp:txBody>
      <dsp:txXfrm>
        <a:off x="38381" y="81928"/>
        <a:ext cx="6464713" cy="709478"/>
      </dsp:txXfrm>
    </dsp:sp>
    <dsp:sp modelId="{1B0DC851-EE38-4CD2-9F21-EF356FB1DF30}">
      <dsp:nvSpPr>
        <dsp:cNvPr id="0" name=""/>
        <dsp:cNvSpPr/>
      </dsp:nvSpPr>
      <dsp:spPr>
        <a:xfrm>
          <a:off x="0" y="921947"/>
          <a:ext cx="6541475" cy="786240"/>
        </a:xfrm>
        <a:prstGeom prst="roundRect">
          <a:avLst/>
        </a:prstGeom>
        <a:solidFill>
          <a:schemeClr val="accent2">
            <a:hueOff val="-3777104"/>
            <a:satOff val="7270"/>
            <a:lumOff val="-50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Context of Data </a:t>
          </a:r>
        </a:p>
      </dsp:txBody>
      <dsp:txXfrm>
        <a:off x="38381" y="960328"/>
        <a:ext cx="6464713" cy="709478"/>
      </dsp:txXfrm>
    </dsp:sp>
    <dsp:sp modelId="{992990EC-D8FF-4EB6-84F7-63B755E881AE}">
      <dsp:nvSpPr>
        <dsp:cNvPr id="0" name=""/>
        <dsp:cNvSpPr/>
      </dsp:nvSpPr>
      <dsp:spPr>
        <a:xfrm>
          <a:off x="0" y="1800347"/>
          <a:ext cx="6541475" cy="786240"/>
        </a:xfrm>
        <a:prstGeom prst="roundRect">
          <a:avLst/>
        </a:prstGeom>
        <a:solidFill>
          <a:schemeClr val="accent2">
            <a:hueOff val="-7554207"/>
            <a:satOff val="14540"/>
            <a:lumOff val="-1004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Data Wrangling</a:t>
          </a:r>
        </a:p>
      </dsp:txBody>
      <dsp:txXfrm>
        <a:off x="38381" y="1838728"/>
        <a:ext cx="6464713" cy="709478"/>
      </dsp:txXfrm>
    </dsp:sp>
    <dsp:sp modelId="{BABBA533-5101-46CC-AAE0-3422E820C797}">
      <dsp:nvSpPr>
        <dsp:cNvPr id="0" name=""/>
        <dsp:cNvSpPr/>
      </dsp:nvSpPr>
      <dsp:spPr>
        <a:xfrm>
          <a:off x="0" y="2678748"/>
          <a:ext cx="6541475" cy="786240"/>
        </a:xfrm>
        <a:prstGeom prst="roundRect">
          <a:avLst/>
        </a:prstGeom>
        <a:solidFill>
          <a:schemeClr val="accent2">
            <a:hueOff val="-11331312"/>
            <a:satOff val="21811"/>
            <a:lumOff val="-15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EDA</a:t>
          </a:r>
        </a:p>
      </dsp:txBody>
      <dsp:txXfrm>
        <a:off x="38381" y="2717129"/>
        <a:ext cx="6464713" cy="709478"/>
      </dsp:txXfrm>
    </dsp:sp>
    <dsp:sp modelId="{F5125FAB-CA4A-4A31-975E-1E554BB214B7}">
      <dsp:nvSpPr>
        <dsp:cNvPr id="0" name=""/>
        <dsp:cNvSpPr/>
      </dsp:nvSpPr>
      <dsp:spPr>
        <a:xfrm>
          <a:off x="0" y="3557148"/>
          <a:ext cx="6541475" cy="786240"/>
        </a:xfrm>
        <a:prstGeom prst="roundRect">
          <a:avLst/>
        </a:prstGeom>
        <a:solidFill>
          <a:schemeClr val="accent2">
            <a:hueOff val="-15108415"/>
            <a:satOff val="29081"/>
            <a:lumOff val="-200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Modeling</a:t>
          </a:r>
        </a:p>
      </dsp:txBody>
      <dsp:txXfrm>
        <a:off x="38381" y="3595529"/>
        <a:ext cx="6464713" cy="709478"/>
      </dsp:txXfrm>
    </dsp:sp>
    <dsp:sp modelId="{D383740F-0953-40FA-86C2-DE333FB0DF0A}">
      <dsp:nvSpPr>
        <dsp:cNvPr id="0" name=""/>
        <dsp:cNvSpPr/>
      </dsp:nvSpPr>
      <dsp:spPr>
        <a:xfrm>
          <a:off x="0" y="4435548"/>
          <a:ext cx="6541475" cy="786240"/>
        </a:xfrm>
        <a:prstGeom prst="roundRect">
          <a:avLst/>
        </a:prstGeom>
        <a:solidFill>
          <a:schemeClr val="accent2">
            <a:hueOff val="-18885518"/>
            <a:satOff val="36351"/>
            <a:lumOff val="-250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Summary</a:t>
          </a:r>
        </a:p>
      </dsp:txBody>
      <dsp:txXfrm>
        <a:off x="38381" y="4473929"/>
        <a:ext cx="6464713" cy="7094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8/3/2021</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514702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8/3/2021</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51887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8/3/2021</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558408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8/3/2021</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34865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8/3/2021</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08286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8/3/2021</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395412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8/3/2021</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831825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8/3/2021</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9811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8/3/2021</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484552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8/3/2021</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33125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8/3/2021</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032435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8/3/2021</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4193990357"/>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0" r:id="rId6"/>
    <p:sldLayoutId id="2147483816" r:id="rId7"/>
    <p:sldLayoutId id="2147483817" r:id="rId8"/>
    <p:sldLayoutId id="2147483818" r:id="rId9"/>
    <p:sldLayoutId id="2147483819" r:id="rId10"/>
    <p:sldLayoutId id="2147483821"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A817523A-D1A4-4AA1-A06E-3E8AA7B4B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04E9E526-05D2-4C66-8B99-CB7BC51F32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6B0E84-1D0A-4F58-9D9C-16B53A5ECF1A}"/>
              </a:ext>
            </a:extLst>
          </p:cNvPr>
          <p:cNvSpPr>
            <a:spLocks noGrp="1"/>
          </p:cNvSpPr>
          <p:nvPr>
            <p:ph type="ctrTitle"/>
          </p:nvPr>
        </p:nvSpPr>
        <p:spPr>
          <a:xfrm>
            <a:off x="1143000" y="928048"/>
            <a:ext cx="5933365" cy="3351557"/>
          </a:xfrm>
        </p:spPr>
        <p:txBody>
          <a:bodyPr>
            <a:normAutofit/>
          </a:bodyPr>
          <a:lstStyle/>
          <a:p>
            <a:pPr algn="l"/>
            <a:r>
              <a:rPr lang="en-US" b="1" i="0" dirty="0">
                <a:effectLst/>
                <a:latin typeface="-apple-system"/>
              </a:rPr>
              <a:t>Predicting Spotify Song Popularity</a:t>
            </a:r>
          </a:p>
        </p:txBody>
      </p:sp>
      <p:sp>
        <p:nvSpPr>
          <p:cNvPr id="3" name="Subtitle 2">
            <a:extLst>
              <a:ext uri="{FF2B5EF4-FFF2-40B4-BE49-F238E27FC236}">
                <a16:creationId xmlns:a16="http://schemas.microsoft.com/office/drawing/2014/main" id="{DF989BA8-0E00-4103-8BB0-3E4813651245}"/>
              </a:ext>
            </a:extLst>
          </p:cNvPr>
          <p:cNvSpPr>
            <a:spLocks noGrp="1"/>
          </p:cNvSpPr>
          <p:nvPr>
            <p:ph type="subTitle" idx="1"/>
          </p:nvPr>
        </p:nvSpPr>
        <p:spPr>
          <a:xfrm>
            <a:off x="1143001" y="4651744"/>
            <a:ext cx="5169090" cy="1278208"/>
          </a:xfrm>
        </p:spPr>
        <p:txBody>
          <a:bodyPr>
            <a:normAutofit/>
          </a:bodyPr>
          <a:lstStyle/>
          <a:p>
            <a:pPr algn="l">
              <a:lnSpc>
                <a:spcPct val="91000"/>
              </a:lnSpc>
            </a:pPr>
            <a:r>
              <a:rPr lang="en-US" sz="1800" dirty="0" err="1"/>
              <a:t>Ulziibat</a:t>
            </a:r>
            <a:r>
              <a:rPr lang="en-US" sz="1800" dirty="0"/>
              <a:t> </a:t>
            </a:r>
            <a:r>
              <a:rPr lang="en-US" sz="1800" dirty="0" err="1"/>
              <a:t>Tserenbat</a:t>
            </a:r>
            <a:endParaRPr lang="en-US" sz="1800" dirty="0"/>
          </a:p>
          <a:p>
            <a:pPr algn="l">
              <a:lnSpc>
                <a:spcPct val="91000"/>
              </a:lnSpc>
            </a:pPr>
            <a:r>
              <a:rPr lang="en-US" sz="1800" dirty="0"/>
              <a:t>Springboard Capstone Project 3</a:t>
            </a:r>
          </a:p>
          <a:p>
            <a:pPr algn="l"/>
            <a:endParaRPr lang="en-US" dirty="0"/>
          </a:p>
        </p:txBody>
      </p:sp>
      <p:pic>
        <p:nvPicPr>
          <p:cNvPr id="1030" name="Picture 6" descr="A close up of a camera&#10;&#10;Description automatically generated with low confidence">
            <a:extLst>
              <a:ext uri="{FF2B5EF4-FFF2-40B4-BE49-F238E27FC236}">
                <a16:creationId xmlns:a16="http://schemas.microsoft.com/office/drawing/2014/main" id="{408C1D65-3B2A-43F6-99DD-35FF0B1DC5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625" r="39445" b="2"/>
          <a:stretch/>
        </p:blipFill>
        <p:spPr bwMode="auto">
          <a:xfrm>
            <a:off x="7958352" y="-5965"/>
            <a:ext cx="4233648" cy="3434971"/>
          </a:xfrm>
          <a:custGeom>
            <a:avLst/>
            <a:gdLst/>
            <a:ahLst/>
            <a:cxnLst/>
            <a:rect l="l" t="t" r="r" b="b"/>
            <a:pathLst>
              <a:path w="4233648" h="3434971">
                <a:moveTo>
                  <a:pt x="1032308" y="0"/>
                </a:moveTo>
                <a:lnTo>
                  <a:pt x="4233648" y="0"/>
                </a:lnTo>
                <a:lnTo>
                  <a:pt x="4233648" y="3434971"/>
                </a:lnTo>
                <a:lnTo>
                  <a:pt x="0" y="3434971"/>
                </a:ln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Spotify Logo Png - Free Transparent PNG Logos">
            <a:extLst>
              <a:ext uri="{FF2B5EF4-FFF2-40B4-BE49-F238E27FC236}">
                <a16:creationId xmlns:a16="http://schemas.microsoft.com/office/drawing/2014/main" id="{591E1E50-9DBF-4EF2-A96D-E6E0FBE226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313" r="1" b="21060"/>
          <a:stretch/>
        </p:blipFill>
        <p:spPr bwMode="auto">
          <a:xfrm>
            <a:off x="6931629" y="3428996"/>
            <a:ext cx="5260371" cy="3452252"/>
          </a:xfrm>
          <a:custGeom>
            <a:avLst/>
            <a:gdLst/>
            <a:ahLst/>
            <a:cxnLst/>
            <a:rect l="l" t="t" r="r" b="b"/>
            <a:pathLst>
              <a:path w="5260371" h="3434971">
                <a:moveTo>
                  <a:pt x="1028714" y="0"/>
                </a:moveTo>
                <a:lnTo>
                  <a:pt x="5260371" y="0"/>
                </a:lnTo>
                <a:lnTo>
                  <a:pt x="5260371" y="3434971"/>
                </a:lnTo>
                <a:lnTo>
                  <a:pt x="0" y="3423010"/>
                </a:lnTo>
                <a:close/>
              </a:path>
            </a:pathLst>
          </a:custGeom>
          <a:noFill/>
          <a:extLst>
            <a:ext uri="{909E8E84-426E-40DD-AFC4-6F175D3DCCD1}">
              <a14:hiddenFill xmlns:a14="http://schemas.microsoft.com/office/drawing/2010/main">
                <a:solidFill>
                  <a:srgbClr val="FFFFFF"/>
                </a:solidFill>
              </a14:hiddenFill>
            </a:ext>
          </a:extLst>
        </p:spPr>
      </p:pic>
      <p:cxnSp>
        <p:nvCxnSpPr>
          <p:cNvPr id="194" name="Straight Connector 193">
            <a:extLst>
              <a:ext uri="{FF2B5EF4-FFF2-40B4-BE49-F238E27FC236}">
                <a16:creationId xmlns:a16="http://schemas.microsoft.com/office/drawing/2014/main" id="{F3F47F83-8728-4E0D-BDE6-2C09A035C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95228" y="0"/>
            <a:ext cx="532263"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371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8222250-799A-4AD0-9BD1-BE6EB7A06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B770432A-C0A6-4D4F-AE2C-705049DAB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244921" y="-5976"/>
            <a:ext cx="5947079" cy="6874927"/>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677452 w 4584879"/>
              <a:gd name="connsiteY2" fmla="*/ 6853025 h 6863976"/>
              <a:gd name="connsiteX3" fmla="*/ 0 w 4584879"/>
              <a:gd name="connsiteY3" fmla="*/ 6863976 h 6863976"/>
              <a:gd name="connsiteX4" fmla="*/ 0 w 4584879"/>
              <a:gd name="connsiteY4" fmla="*/ 0 h 6863976"/>
              <a:gd name="connsiteX0" fmla="*/ 0 w 4584879"/>
              <a:gd name="connsiteY0" fmla="*/ 0 h 6874927"/>
              <a:gd name="connsiteX1" fmla="*/ 4584879 w 4584879"/>
              <a:gd name="connsiteY1" fmla="*/ 0 h 6874927"/>
              <a:gd name="connsiteX2" fmla="*/ 3693787 w 4584879"/>
              <a:gd name="connsiteY2" fmla="*/ 6874927 h 6874927"/>
              <a:gd name="connsiteX3" fmla="*/ 0 w 4584879"/>
              <a:gd name="connsiteY3" fmla="*/ 6863976 h 6874927"/>
              <a:gd name="connsiteX4" fmla="*/ 0 w 4584879"/>
              <a:gd name="connsiteY4" fmla="*/ 0 h 6874927"/>
              <a:gd name="connsiteX0" fmla="*/ 0 w 4584879"/>
              <a:gd name="connsiteY0" fmla="*/ 0 h 6874927"/>
              <a:gd name="connsiteX1" fmla="*/ 4584879 w 4584879"/>
              <a:gd name="connsiteY1" fmla="*/ 0 h 6874927"/>
              <a:gd name="connsiteX2" fmla="*/ 3842978 w 4584879"/>
              <a:gd name="connsiteY2" fmla="*/ 6874927 h 6874927"/>
              <a:gd name="connsiteX3" fmla="*/ 0 w 4584879"/>
              <a:gd name="connsiteY3" fmla="*/ 6863976 h 6874927"/>
              <a:gd name="connsiteX4" fmla="*/ 0 w 4584879"/>
              <a:gd name="connsiteY4" fmla="*/ 0 h 6874927"/>
              <a:gd name="connsiteX0" fmla="*/ 0 w 4435688"/>
              <a:gd name="connsiteY0" fmla="*/ 0 h 6874927"/>
              <a:gd name="connsiteX1" fmla="*/ 4435688 w 4435688"/>
              <a:gd name="connsiteY1" fmla="*/ 4763 h 6874927"/>
              <a:gd name="connsiteX2" fmla="*/ 3842978 w 4435688"/>
              <a:gd name="connsiteY2" fmla="*/ 6874927 h 6874927"/>
              <a:gd name="connsiteX3" fmla="*/ 0 w 4435688"/>
              <a:gd name="connsiteY3" fmla="*/ 6863976 h 6874927"/>
              <a:gd name="connsiteX4" fmla="*/ 0 w 4435688"/>
              <a:gd name="connsiteY4" fmla="*/ 0 h 687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688" h="6874927">
                <a:moveTo>
                  <a:pt x="0" y="0"/>
                </a:moveTo>
                <a:lnTo>
                  <a:pt x="4435688" y="4763"/>
                </a:lnTo>
                <a:lnTo>
                  <a:pt x="3842978" y="6874927"/>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C37011A-5DC4-4B53-B1E9-BE59B89E3A5A}"/>
              </a:ext>
            </a:extLst>
          </p:cNvPr>
          <p:cNvSpPr>
            <a:spLocks noGrp="1"/>
          </p:cNvSpPr>
          <p:nvPr>
            <p:ph type="title"/>
          </p:nvPr>
        </p:nvSpPr>
        <p:spPr>
          <a:xfrm>
            <a:off x="7218705" y="542926"/>
            <a:ext cx="4439894" cy="1668143"/>
          </a:xfrm>
        </p:spPr>
        <p:txBody>
          <a:bodyPr>
            <a:normAutofit/>
          </a:bodyPr>
          <a:lstStyle/>
          <a:p>
            <a:r>
              <a:rPr lang="en-US" dirty="0" err="1"/>
              <a:t>eda</a:t>
            </a:r>
            <a:endParaRPr lang="en-US" dirty="0"/>
          </a:p>
        </p:txBody>
      </p:sp>
      <p:pic>
        <p:nvPicPr>
          <p:cNvPr id="4098" name="Picture 2" descr="image">
            <a:extLst>
              <a:ext uri="{FF2B5EF4-FFF2-40B4-BE49-F238E27FC236}">
                <a16:creationId xmlns:a16="http://schemas.microsoft.com/office/drawing/2014/main" id="{E32D5F42-5DDF-4D35-9792-CC03F468A75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400" y="1630594"/>
            <a:ext cx="5270053" cy="3596811"/>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Straight Connector 74">
            <a:extLst>
              <a:ext uri="{FF2B5EF4-FFF2-40B4-BE49-F238E27FC236}">
                <a16:creationId xmlns:a16="http://schemas.microsoft.com/office/drawing/2014/main" id="{78FBE787-8B1D-40E5-8468-6F665BB5D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43268" y="0"/>
            <a:ext cx="488370" cy="68804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B61CD0-363F-4B5F-987C-E99DCBBCF717}"/>
              </a:ext>
            </a:extLst>
          </p:cNvPr>
          <p:cNvSpPr>
            <a:spLocks noGrp="1"/>
          </p:cNvSpPr>
          <p:nvPr>
            <p:ph idx="1"/>
          </p:nvPr>
        </p:nvSpPr>
        <p:spPr>
          <a:xfrm>
            <a:off x="7218706" y="2211069"/>
            <a:ext cx="4439894" cy="4113531"/>
          </a:xfrm>
        </p:spPr>
        <p:txBody>
          <a:bodyPr>
            <a:normAutofit/>
          </a:bodyPr>
          <a:lstStyle/>
          <a:p>
            <a:pPr marL="0" indent="0">
              <a:buNone/>
            </a:pPr>
            <a:r>
              <a:rPr lang="en-US" dirty="0"/>
              <a:t>Distribution plot for Popularity Score </a:t>
            </a:r>
          </a:p>
          <a:p>
            <a:pPr marL="0" indent="0">
              <a:buNone/>
            </a:pPr>
            <a:endParaRPr lang="en-US" dirty="0"/>
          </a:p>
        </p:txBody>
      </p:sp>
    </p:spTree>
    <p:extLst>
      <p:ext uri="{BB962C8B-B14F-4D97-AF65-F5344CB8AC3E}">
        <p14:creationId xmlns:p14="http://schemas.microsoft.com/office/powerpoint/2010/main" val="3767862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8222250-799A-4AD0-9BD1-BE6EB7A06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B770432A-C0A6-4D4F-AE2C-705049DAB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244921" y="-5976"/>
            <a:ext cx="5947079" cy="6874927"/>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677452 w 4584879"/>
              <a:gd name="connsiteY2" fmla="*/ 6853025 h 6863976"/>
              <a:gd name="connsiteX3" fmla="*/ 0 w 4584879"/>
              <a:gd name="connsiteY3" fmla="*/ 6863976 h 6863976"/>
              <a:gd name="connsiteX4" fmla="*/ 0 w 4584879"/>
              <a:gd name="connsiteY4" fmla="*/ 0 h 6863976"/>
              <a:gd name="connsiteX0" fmla="*/ 0 w 4584879"/>
              <a:gd name="connsiteY0" fmla="*/ 0 h 6874927"/>
              <a:gd name="connsiteX1" fmla="*/ 4584879 w 4584879"/>
              <a:gd name="connsiteY1" fmla="*/ 0 h 6874927"/>
              <a:gd name="connsiteX2" fmla="*/ 3693787 w 4584879"/>
              <a:gd name="connsiteY2" fmla="*/ 6874927 h 6874927"/>
              <a:gd name="connsiteX3" fmla="*/ 0 w 4584879"/>
              <a:gd name="connsiteY3" fmla="*/ 6863976 h 6874927"/>
              <a:gd name="connsiteX4" fmla="*/ 0 w 4584879"/>
              <a:gd name="connsiteY4" fmla="*/ 0 h 6874927"/>
              <a:gd name="connsiteX0" fmla="*/ 0 w 4584879"/>
              <a:gd name="connsiteY0" fmla="*/ 0 h 6874927"/>
              <a:gd name="connsiteX1" fmla="*/ 4584879 w 4584879"/>
              <a:gd name="connsiteY1" fmla="*/ 0 h 6874927"/>
              <a:gd name="connsiteX2" fmla="*/ 3842978 w 4584879"/>
              <a:gd name="connsiteY2" fmla="*/ 6874927 h 6874927"/>
              <a:gd name="connsiteX3" fmla="*/ 0 w 4584879"/>
              <a:gd name="connsiteY3" fmla="*/ 6863976 h 6874927"/>
              <a:gd name="connsiteX4" fmla="*/ 0 w 4584879"/>
              <a:gd name="connsiteY4" fmla="*/ 0 h 6874927"/>
              <a:gd name="connsiteX0" fmla="*/ 0 w 4435688"/>
              <a:gd name="connsiteY0" fmla="*/ 0 h 6874927"/>
              <a:gd name="connsiteX1" fmla="*/ 4435688 w 4435688"/>
              <a:gd name="connsiteY1" fmla="*/ 4763 h 6874927"/>
              <a:gd name="connsiteX2" fmla="*/ 3842978 w 4435688"/>
              <a:gd name="connsiteY2" fmla="*/ 6874927 h 6874927"/>
              <a:gd name="connsiteX3" fmla="*/ 0 w 4435688"/>
              <a:gd name="connsiteY3" fmla="*/ 6863976 h 6874927"/>
              <a:gd name="connsiteX4" fmla="*/ 0 w 4435688"/>
              <a:gd name="connsiteY4" fmla="*/ 0 h 687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688" h="6874927">
                <a:moveTo>
                  <a:pt x="0" y="0"/>
                </a:moveTo>
                <a:lnTo>
                  <a:pt x="4435688" y="4763"/>
                </a:lnTo>
                <a:lnTo>
                  <a:pt x="3842978" y="6874927"/>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51186D2-952F-484F-8189-672FC780C88A}"/>
              </a:ext>
            </a:extLst>
          </p:cNvPr>
          <p:cNvSpPr>
            <a:spLocks noGrp="1"/>
          </p:cNvSpPr>
          <p:nvPr>
            <p:ph type="title"/>
          </p:nvPr>
        </p:nvSpPr>
        <p:spPr>
          <a:xfrm>
            <a:off x="7218705" y="542926"/>
            <a:ext cx="4439894" cy="1668143"/>
          </a:xfrm>
        </p:spPr>
        <p:txBody>
          <a:bodyPr>
            <a:normAutofit/>
          </a:bodyPr>
          <a:lstStyle/>
          <a:p>
            <a:r>
              <a:rPr lang="en-US" dirty="0" err="1"/>
              <a:t>eda</a:t>
            </a:r>
            <a:endParaRPr lang="en-US" dirty="0"/>
          </a:p>
        </p:txBody>
      </p:sp>
      <p:pic>
        <p:nvPicPr>
          <p:cNvPr id="5122" name="Picture 2" descr="image">
            <a:extLst>
              <a:ext uri="{FF2B5EF4-FFF2-40B4-BE49-F238E27FC236}">
                <a16:creationId xmlns:a16="http://schemas.microsoft.com/office/drawing/2014/main" id="{023E6CE6-216E-4AB4-86C9-A762392BB6F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83595" y="533400"/>
            <a:ext cx="4169663" cy="5791200"/>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Straight Connector 74">
            <a:extLst>
              <a:ext uri="{FF2B5EF4-FFF2-40B4-BE49-F238E27FC236}">
                <a16:creationId xmlns:a16="http://schemas.microsoft.com/office/drawing/2014/main" id="{78FBE787-8B1D-40E5-8468-6F665BB5D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43268" y="0"/>
            <a:ext cx="488370" cy="68804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74B4D9B-F350-417E-8B95-C19308587519}"/>
              </a:ext>
            </a:extLst>
          </p:cNvPr>
          <p:cNvSpPr>
            <a:spLocks noGrp="1"/>
          </p:cNvSpPr>
          <p:nvPr>
            <p:ph idx="1"/>
          </p:nvPr>
        </p:nvSpPr>
        <p:spPr>
          <a:xfrm>
            <a:off x="7218706" y="2211069"/>
            <a:ext cx="4439894" cy="4113531"/>
          </a:xfrm>
        </p:spPr>
        <p:txBody>
          <a:bodyPr>
            <a:normAutofit/>
          </a:bodyPr>
          <a:lstStyle/>
          <a:p>
            <a:pPr marL="0" indent="0">
              <a:buNone/>
            </a:pPr>
            <a:r>
              <a:rPr lang="en-US" dirty="0"/>
              <a:t>Features over the year</a:t>
            </a:r>
          </a:p>
          <a:p>
            <a:pPr marL="0" indent="0">
              <a:buNone/>
            </a:pPr>
            <a:endParaRPr lang="en-US" dirty="0"/>
          </a:p>
        </p:txBody>
      </p:sp>
    </p:spTree>
    <p:extLst>
      <p:ext uri="{BB962C8B-B14F-4D97-AF65-F5344CB8AC3E}">
        <p14:creationId xmlns:p14="http://schemas.microsoft.com/office/powerpoint/2010/main" val="372227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85" name="Rectangle 84">
            <a:extLst>
              <a:ext uri="{FF2B5EF4-FFF2-40B4-BE49-F238E27FC236}">
                <a16:creationId xmlns:a16="http://schemas.microsoft.com/office/drawing/2014/main" id="{EA3B6404-C37D-4FE3-8124-9FC5ECE56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ED61EC8C-9F54-4671-8E82-4AE6101D6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177768" y="0"/>
            <a:ext cx="5014232" cy="6868738"/>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2713264 w 4584879"/>
              <a:gd name="connsiteY2" fmla="*/ 6863976 h 6863976"/>
              <a:gd name="connsiteX3" fmla="*/ 0 w 4584879"/>
              <a:gd name="connsiteY3" fmla="*/ 6863976 h 6863976"/>
              <a:gd name="connsiteX4" fmla="*/ 0 w 4584879"/>
              <a:gd name="connsiteY4" fmla="*/ 0 h 6863976"/>
              <a:gd name="connsiteX0" fmla="*/ 0 w 4408998"/>
              <a:gd name="connsiteY0" fmla="*/ 4762 h 6868738"/>
              <a:gd name="connsiteX1" fmla="*/ 4408998 w 4408998"/>
              <a:gd name="connsiteY1" fmla="*/ 0 h 6868738"/>
              <a:gd name="connsiteX2" fmla="*/ 2713264 w 4408998"/>
              <a:gd name="connsiteY2" fmla="*/ 6868738 h 6868738"/>
              <a:gd name="connsiteX3" fmla="*/ 0 w 4408998"/>
              <a:gd name="connsiteY3" fmla="*/ 6868738 h 6868738"/>
              <a:gd name="connsiteX4" fmla="*/ 0 w 4408998"/>
              <a:gd name="connsiteY4" fmla="*/ 4762 h 6868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8998" h="6868738">
                <a:moveTo>
                  <a:pt x="0" y="4762"/>
                </a:moveTo>
                <a:lnTo>
                  <a:pt x="4408998" y="0"/>
                </a:lnTo>
                <a:lnTo>
                  <a:pt x="2713264" y="6868738"/>
                </a:lnTo>
                <a:lnTo>
                  <a:pt x="0" y="6868738"/>
                </a:lnTo>
                <a:lnTo>
                  <a:pt x="0" y="476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75A2BB5-8EE6-48C9-9BFB-E24F3F52F681}"/>
              </a:ext>
            </a:extLst>
          </p:cNvPr>
          <p:cNvSpPr>
            <a:spLocks noGrp="1"/>
          </p:cNvSpPr>
          <p:nvPr>
            <p:ph type="title"/>
          </p:nvPr>
        </p:nvSpPr>
        <p:spPr>
          <a:xfrm>
            <a:off x="7758752" y="3109913"/>
            <a:ext cx="3738926" cy="3076576"/>
          </a:xfrm>
        </p:spPr>
        <p:txBody>
          <a:bodyPr vert="horz" lIns="91440" tIns="45720" rIns="91440" bIns="45720" rtlCol="0" anchor="b">
            <a:normAutofit/>
          </a:bodyPr>
          <a:lstStyle/>
          <a:p>
            <a:pPr algn="r"/>
            <a:r>
              <a:rPr lang="en-US"/>
              <a:t>eda</a:t>
            </a:r>
          </a:p>
        </p:txBody>
      </p:sp>
      <p:pic>
        <p:nvPicPr>
          <p:cNvPr id="6146" name="Picture 2">
            <a:extLst>
              <a:ext uri="{FF2B5EF4-FFF2-40B4-BE49-F238E27FC236}">
                <a16:creationId xmlns:a16="http://schemas.microsoft.com/office/drawing/2014/main" id="{98DAA644-45AA-4C05-BD28-3A96B09336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33400" y="1208600"/>
            <a:ext cx="6593401" cy="4440799"/>
          </a:xfrm>
          <a:prstGeom prst="rect">
            <a:avLst/>
          </a:prstGeom>
          <a:noFill/>
          <a:extLst>
            <a:ext uri="{909E8E84-426E-40DD-AFC4-6F175D3DCCD1}">
              <a14:hiddenFill xmlns:a14="http://schemas.microsoft.com/office/drawing/2010/main">
                <a:solidFill>
                  <a:srgbClr val="FFFFFF"/>
                </a:solidFill>
              </a14:hiddenFill>
            </a:ext>
          </a:extLst>
        </p:spPr>
      </p:pic>
      <p:cxnSp>
        <p:nvCxnSpPr>
          <p:cNvPr id="89" name="Straight Connector 88">
            <a:extLst>
              <a:ext uri="{FF2B5EF4-FFF2-40B4-BE49-F238E27FC236}">
                <a16:creationId xmlns:a16="http://schemas.microsoft.com/office/drawing/2014/main" id="{3A5D40F5-A8C4-4952-BCA6-4D0D14F8BF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58751" y="0"/>
            <a:ext cx="532263"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4295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2" name="Rectangle 70">
            <a:extLst>
              <a:ext uri="{FF2B5EF4-FFF2-40B4-BE49-F238E27FC236}">
                <a16:creationId xmlns:a16="http://schemas.microsoft.com/office/drawing/2014/main" id="{F8222250-799A-4AD0-9BD1-BE6EB7A06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3" name="Freeform: Shape 72">
            <a:extLst>
              <a:ext uri="{FF2B5EF4-FFF2-40B4-BE49-F238E27FC236}">
                <a16:creationId xmlns:a16="http://schemas.microsoft.com/office/drawing/2014/main" id="{B770432A-C0A6-4D4F-AE2C-705049DAB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244921" y="-5976"/>
            <a:ext cx="5947079" cy="6874927"/>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677452 w 4584879"/>
              <a:gd name="connsiteY2" fmla="*/ 6853025 h 6863976"/>
              <a:gd name="connsiteX3" fmla="*/ 0 w 4584879"/>
              <a:gd name="connsiteY3" fmla="*/ 6863976 h 6863976"/>
              <a:gd name="connsiteX4" fmla="*/ 0 w 4584879"/>
              <a:gd name="connsiteY4" fmla="*/ 0 h 6863976"/>
              <a:gd name="connsiteX0" fmla="*/ 0 w 4584879"/>
              <a:gd name="connsiteY0" fmla="*/ 0 h 6874927"/>
              <a:gd name="connsiteX1" fmla="*/ 4584879 w 4584879"/>
              <a:gd name="connsiteY1" fmla="*/ 0 h 6874927"/>
              <a:gd name="connsiteX2" fmla="*/ 3693787 w 4584879"/>
              <a:gd name="connsiteY2" fmla="*/ 6874927 h 6874927"/>
              <a:gd name="connsiteX3" fmla="*/ 0 w 4584879"/>
              <a:gd name="connsiteY3" fmla="*/ 6863976 h 6874927"/>
              <a:gd name="connsiteX4" fmla="*/ 0 w 4584879"/>
              <a:gd name="connsiteY4" fmla="*/ 0 h 6874927"/>
              <a:gd name="connsiteX0" fmla="*/ 0 w 4584879"/>
              <a:gd name="connsiteY0" fmla="*/ 0 h 6874927"/>
              <a:gd name="connsiteX1" fmla="*/ 4584879 w 4584879"/>
              <a:gd name="connsiteY1" fmla="*/ 0 h 6874927"/>
              <a:gd name="connsiteX2" fmla="*/ 3842978 w 4584879"/>
              <a:gd name="connsiteY2" fmla="*/ 6874927 h 6874927"/>
              <a:gd name="connsiteX3" fmla="*/ 0 w 4584879"/>
              <a:gd name="connsiteY3" fmla="*/ 6863976 h 6874927"/>
              <a:gd name="connsiteX4" fmla="*/ 0 w 4584879"/>
              <a:gd name="connsiteY4" fmla="*/ 0 h 6874927"/>
              <a:gd name="connsiteX0" fmla="*/ 0 w 4435688"/>
              <a:gd name="connsiteY0" fmla="*/ 0 h 6874927"/>
              <a:gd name="connsiteX1" fmla="*/ 4435688 w 4435688"/>
              <a:gd name="connsiteY1" fmla="*/ 4763 h 6874927"/>
              <a:gd name="connsiteX2" fmla="*/ 3842978 w 4435688"/>
              <a:gd name="connsiteY2" fmla="*/ 6874927 h 6874927"/>
              <a:gd name="connsiteX3" fmla="*/ 0 w 4435688"/>
              <a:gd name="connsiteY3" fmla="*/ 6863976 h 6874927"/>
              <a:gd name="connsiteX4" fmla="*/ 0 w 4435688"/>
              <a:gd name="connsiteY4" fmla="*/ 0 h 687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688" h="6874927">
                <a:moveTo>
                  <a:pt x="0" y="0"/>
                </a:moveTo>
                <a:lnTo>
                  <a:pt x="4435688" y="4763"/>
                </a:lnTo>
                <a:lnTo>
                  <a:pt x="3842978" y="6874927"/>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41970E9-3539-44C6-9A2A-CC32956CDDFC}"/>
              </a:ext>
            </a:extLst>
          </p:cNvPr>
          <p:cNvSpPr>
            <a:spLocks noGrp="1"/>
          </p:cNvSpPr>
          <p:nvPr>
            <p:ph type="title"/>
          </p:nvPr>
        </p:nvSpPr>
        <p:spPr>
          <a:xfrm>
            <a:off x="7218705" y="542926"/>
            <a:ext cx="4439894" cy="1668143"/>
          </a:xfrm>
        </p:spPr>
        <p:txBody>
          <a:bodyPr>
            <a:normAutofit/>
          </a:bodyPr>
          <a:lstStyle/>
          <a:p>
            <a:r>
              <a:rPr lang="en-US" dirty="0" err="1"/>
              <a:t>eda</a:t>
            </a:r>
            <a:endParaRPr lang="en-US" dirty="0"/>
          </a:p>
        </p:txBody>
      </p:sp>
      <p:pic>
        <p:nvPicPr>
          <p:cNvPr id="7170" name="Picture 2">
            <a:extLst>
              <a:ext uri="{FF2B5EF4-FFF2-40B4-BE49-F238E27FC236}">
                <a16:creationId xmlns:a16="http://schemas.microsoft.com/office/drawing/2014/main" id="{C6010B5B-6E77-4BAB-BC1E-2F41E8C721F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400" y="905963"/>
            <a:ext cx="5270053" cy="5046074"/>
          </a:xfrm>
          <a:prstGeom prst="rect">
            <a:avLst/>
          </a:prstGeom>
          <a:noFill/>
          <a:extLst>
            <a:ext uri="{909E8E84-426E-40DD-AFC4-6F175D3DCCD1}">
              <a14:hiddenFill xmlns:a14="http://schemas.microsoft.com/office/drawing/2010/main">
                <a:solidFill>
                  <a:srgbClr val="FFFFFF"/>
                </a:solidFill>
              </a14:hiddenFill>
            </a:ext>
          </a:extLst>
        </p:spPr>
      </p:pic>
      <p:cxnSp>
        <p:nvCxnSpPr>
          <p:cNvPr id="7174" name="Straight Connector 74">
            <a:extLst>
              <a:ext uri="{FF2B5EF4-FFF2-40B4-BE49-F238E27FC236}">
                <a16:creationId xmlns:a16="http://schemas.microsoft.com/office/drawing/2014/main" id="{78FBE787-8B1D-40E5-8468-6F665BB5D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43268" y="0"/>
            <a:ext cx="488370" cy="68804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B68C619-E80F-4035-93D8-BECEA19FDAAA}"/>
              </a:ext>
            </a:extLst>
          </p:cNvPr>
          <p:cNvSpPr>
            <a:spLocks noGrp="1"/>
          </p:cNvSpPr>
          <p:nvPr>
            <p:ph idx="1"/>
          </p:nvPr>
        </p:nvSpPr>
        <p:spPr>
          <a:xfrm>
            <a:off x="7218706" y="2211069"/>
            <a:ext cx="4439894" cy="4113531"/>
          </a:xfrm>
        </p:spPr>
        <p:txBody>
          <a:bodyPr>
            <a:normAutofit/>
          </a:bodyPr>
          <a:lstStyle/>
          <a:p>
            <a:pPr marL="0" indent="0">
              <a:buNone/>
            </a:pPr>
            <a:r>
              <a:rPr lang="en-US" dirty="0"/>
              <a:t>Distribution plot</a:t>
            </a:r>
          </a:p>
          <a:p>
            <a:pPr marL="0" indent="0">
              <a:buNone/>
            </a:pPr>
            <a:endParaRPr lang="en-US" dirty="0"/>
          </a:p>
        </p:txBody>
      </p:sp>
    </p:spTree>
    <p:extLst>
      <p:ext uri="{BB962C8B-B14F-4D97-AF65-F5344CB8AC3E}">
        <p14:creationId xmlns:p14="http://schemas.microsoft.com/office/powerpoint/2010/main" val="4142726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6" name="Rectangle 70">
            <a:extLst>
              <a:ext uri="{FF2B5EF4-FFF2-40B4-BE49-F238E27FC236}">
                <a16:creationId xmlns:a16="http://schemas.microsoft.com/office/drawing/2014/main" id="{2B78D151-52A1-46B3-8374-570DA802E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738699-F507-4937-A12B-A68C82EAACB5}"/>
              </a:ext>
            </a:extLst>
          </p:cNvPr>
          <p:cNvSpPr>
            <a:spLocks noGrp="1"/>
          </p:cNvSpPr>
          <p:nvPr>
            <p:ph type="title"/>
          </p:nvPr>
        </p:nvSpPr>
        <p:spPr>
          <a:xfrm>
            <a:off x="5752909" y="533401"/>
            <a:ext cx="5663774" cy="1685972"/>
          </a:xfrm>
        </p:spPr>
        <p:txBody>
          <a:bodyPr>
            <a:normAutofit/>
          </a:bodyPr>
          <a:lstStyle/>
          <a:p>
            <a:r>
              <a:rPr lang="en-US" dirty="0" err="1"/>
              <a:t>eda</a:t>
            </a:r>
            <a:endParaRPr lang="en-US" dirty="0"/>
          </a:p>
        </p:txBody>
      </p:sp>
      <p:sp>
        <p:nvSpPr>
          <p:cNvPr id="8197" name="Rectangle 23">
            <a:extLst>
              <a:ext uri="{FF2B5EF4-FFF2-40B4-BE49-F238E27FC236}">
                <a16:creationId xmlns:a16="http://schemas.microsoft.com/office/drawing/2014/main" id="{6C745475-F6E1-4944-B2F1-A82F3444F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8942"/>
            <a:ext cx="4135478" cy="6895884"/>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323794 w 6699211"/>
              <a:gd name="connsiteY0" fmla="*/ 54619 h 6857998"/>
              <a:gd name="connsiteX1" fmla="*/ 6699211 w 6699211"/>
              <a:gd name="connsiteY1" fmla="*/ 0 h 6857998"/>
              <a:gd name="connsiteX2" fmla="*/ 6699211 w 6699211"/>
              <a:gd name="connsiteY2" fmla="*/ 6857998 h 6857998"/>
              <a:gd name="connsiteX3" fmla="*/ 0 w 6699211"/>
              <a:gd name="connsiteY3" fmla="*/ 6844350 h 6857998"/>
              <a:gd name="connsiteX4" fmla="*/ 2323794 w 6699211"/>
              <a:gd name="connsiteY4" fmla="*/ 54619 h 6857998"/>
              <a:gd name="connsiteX0" fmla="*/ 2323794 w 6699211"/>
              <a:gd name="connsiteY0" fmla="*/ 18674 h 6822053"/>
              <a:gd name="connsiteX1" fmla="*/ 6699211 w 6699211"/>
              <a:gd name="connsiteY1" fmla="*/ 0 h 6822053"/>
              <a:gd name="connsiteX2" fmla="*/ 6699211 w 6699211"/>
              <a:gd name="connsiteY2" fmla="*/ 6822053 h 6822053"/>
              <a:gd name="connsiteX3" fmla="*/ 0 w 6699211"/>
              <a:gd name="connsiteY3" fmla="*/ 6808405 h 6822053"/>
              <a:gd name="connsiteX4" fmla="*/ 2323794 w 6699211"/>
              <a:gd name="connsiteY4" fmla="*/ 18674 h 6822053"/>
              <a:gd name="connsiteX0" fmla="*/ 3105369 w 7480786"/>
              <a:gd name="connsiteY0" fmla="*/ 18674 h 6822053"/>
              <a:gd name="connsiteX1" fmla="*/ 7480786 w 7480786"/>
              <a:gd name="connsiteY1" fmla="*/ 0 h 6822053"/>
              <a:gd name="connsiteX2" fmla="*/ 7480786 w 7480786"/>
              <a:gd name="connsiteY2" fmla="*/ 6822053 h 6822053"/>
              <a:gd name="connsiteX3" fmla="*/ 0 w 7480786"/>
              <a:gd name="connsiteY3" fmla="*/ 6820387 h 6822053"/>
              <a:gd name="connsiteX4" fmla="*/ 3105369 w 7480786"/>
              <a:gd name="connsiteY4" fmla="*/ 18674 h 6822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0786" h="6822053">
                <a:moveTo>
                  <a:pt x="3105369" y="18674"/>
                </a:moveTo>
                <a:lnTo>
                  <a:pt x="7480786" y="0"/>
                </a:lnTo>
                <a:lnTo>
                  <a:pt x="7480786" y="6822053"/>
                </a:lnTo>
                <a:lnTo>
                  <a:pt x="0" y="6820387"/>
                </a:lnTo>
                <a:lnTo>
                  <a:pt x="3105369" y="1867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194" name="Picture 2">
            <a:extLst>
              <a:ext uri="{FF2B5EF4-FFF2-40B4-BE49-F238E27FC236}">
                <a16:creationId xmlns:a16="http://schemas.microsoft.com/office/drawing/2014/main" id="{E92C9B0A-94A5-4D55-A119-194C6DFB0DB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20912" y="533400"/>
            <a:ext cx="2878738" cy="2720408"/>
          </a:xfrm>
          <a:prstGeom prst="rect">
            <a:avLst/>
          </a:prstGeom>
          <a:noFill/>
          <a:extLst>
            <a:ext uri="{909E8E84-426E-40DD-AFC4-6F175D3DCCD1}">
              <a14:hiddenFill xmlns:a14="http://schemas.microsoft.com/office/drawing/2010/main">
                <a:solidFill>
                  <a:srgbClr val="FFFFFF"/>
                </a:solidFill>
              </a14:hiddenFill>
            </a:ext>
          </a:extLst>
        </p:spPr>
      </p:pic>
      <p:cxnSp>
        <p:nvCxnSpPr>
          <p:cNvPr id="8198" name="Straight Connector 74">
            <a:extLst>
              <a:ext uri="{FF2B5EF4-FFF2-40B4-BE49-F238E27FC236}">
                <a16:creationId xmlns:a16="http://schemas.microsoft.com/office/drawing/2014/main" id="{E2F61726-9292-4844-9EBF-341051AAFD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244996"/>
            <a:ext cx="4651744" cy="26130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Graphical user interface, text, application&#10;&#10;Description automatically generated">
            <a:extLst>
              <a:ext uri="{FF2B5EF4-FFF2-40B4-BE49-F238E27FC236}">
                <a16:creationId xmlns:a16="http://schemas.microsoft.com/office/drawing/2014/main" id="{1FC934FC-8B95-4165-AEA9-EB867AF26B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3761808"/>
            <a:ext cx="4236986" cy="2405178"/>
          </a:xfrm>
          <a:prstGeom prst="rect">
            <a:avLst/>
          </a:prstGeom>
        </p:spPr>
      </p:pic>
      <p:sp>
        <p:nvSpPr>
          <p:cNvPr id="3" name="Content Placeholder 2">
            <a:extLst>
              <a:ext uri="{FF2B5EF4-FFF2-40B4-BE49-F238E27FC236}">
                <a16:creationId xmlns:a16="http://schemas.microsoft.com/office/drawing/2014/main" id="{0D51A80C-3DE4-483D-9B37-E64FCD53E30B}"/>
              </a:ext>
            </a:extLst>
          </p:cNvPr>
          <p:cNvSpPr>
            <a:spLocks noGrp="1"/>
          </p:cNvSpPr>
          <p:nvPr>
            <p:ph idx="1"/>
          </p:nvPr>
        </p:nvSpPr>
        <p:spPr>
          <a:xfrm>
            <a:off x="5719445" y="2357221"/>
            <a:ext cx="5697238" cy="3947659"/>
          </a:xfrm>
        </p:spPr>
        <p:txBody>
          <a:bodyPr>
            <a:normAutofit/>
          </a:bodyPr>
          <a:lstStyle/>
          <a:p>
            <a:pPr marL="0" indent="0">
              <a:buNone/>
            </a:pPr>
            <a:r>
              <a:rPr lang="en-US" dirty="0"/>
              <a:t>Most popular songs based on popularity score</a:t>
            </a:r>
          </a:p>
          <a:p>
            <a:pPr marL="0" indent="0">
              <a:buNone/>
            </a:pPr>
            <a:endParaRPr lang="en-US" dirty="0"/>
          </a:p>
        </p:txBody>
      </p:sp>
    </p:spTree>
    <p:extLst>
      <p:ext uri="{BB962C8B-B14F-4D97-AF65-F5344CB8AC3E}">
        <p14:creationId xmlns:p14="http://schemas.microsoft.com/office/powerpoint/2010/main" val="3659439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5E4165CA-2930-4841-AFB7-DD41E95F2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background of blue mesh and nodes">
            <a:extLst>
              <a:ext uri="{FF2B5EF4-FFF2-40B4-BE49-F238E27FC236}">
                <a16:creationId xmlns:a16="http://schemas.microsoft.com/office/drawing/2014/main" id="{B31E0718-1E85-4C54-B9B7-09C32BD08F30}"/>
              </a:ext>
            </a:extLst>
          </p:cNvPr>
          <p:cNvPicPr>
            <a:picLocks noChangeAspect="1"/>
          </p:cNvPicPr>
          <p:nvPr/>
        </p:nvPicPr>
        <p:blipFill rotWithShape="1">
          <a:blip r:embed="rId2"/>
          <a:srcRect/>
          <a:stretch/>
        </p:blipFill>
        <p:spPr>
          <a:xfrm>
            <a:off x="20" y="10"/>
            <a:ext cx="12191980" cy="6857990"/>
          </a:xfrm>
          <a:prstGeom prst="rect">
            <a:avLst/>
          </a:prstGeom>
        </p:spPr>
      </p:pic>
      <p:sp>
        <p:nvSpPr>
          <p:cNvPr id="25" name="Rectangle 24">
            <a:extLst>
              <a:ext uri="{FF2B5EF4-FFF2-40B4-BE49-F238E27FC236}">
                <a16:creationId xmlns:a16="http://schemas.microsoft.com/office/drawing/2014/main" id="{D3A19439-95A7-4D53-B166-072A2A397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3666683"/>
            <a:ext cx="12188952" cy="3191317"/>
          </a:xfrm>
          <a:prstGeom prst="rect">
            <a:avLst/>
          </a:prstGeom>
          <a:gradFill>
            <a:gsLst>
              <a:gs pos="42000">
                <a:srgbClr val="000000">
                  <a:alpha val="23000"/>
                </a:srgbClr>
              </a:gs>
              <a:gs pos="0">
                <a:srgbClr val="000000">
                  <a:alpha val="0"/>
                </a:srgbClr>
              </a:gs>
              <a:gs pos="100000">
                <a:srgbClr val="000000">
                  <a:alpha val="3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87A6C0-2747-43D3-9B8E-54BB60EC42C4}"/>
              </a:ext>
            </a:extLst>
          </p:cNvPr>
          <p:cNvSpPr>
            <a:spLocks noGrp="1"/>
          </p:cNvSpPr>
          <p:nvPr>
            <p:ph type="title"/>
          </p:nvPr>
        </p:nvSpPr>
        <p:spPr>
          <a:xfrm>
            <a:off x="1524000" y="2538483"/>
            <a:ext cx="9144000" cy="2825085"/>
          </a:xfrm>
        </p:spPr>
        <p:txBody>
          <a:bodyPr vert="horz" lIns="91440" tIns="45720" rIns="91440" bIns="45720" rtlCol="0" anchor="b">
            <a:normAutofit/>
          </a:bodyPr>
          <a:lstStyle/>
          <a:p>
            <a:pPr algn="ctr"/>
            <a:r>
              <a:rPr lang="en-US" sz="5400" i="1" kern="1200" cap="all" baseline="0">
                <a:solidFill>
                  <a:srgbClr val="FFFFFF"/>
                </a:solidFill>
                <a:latin typeface="+mj-lt"/>
                <a:ea typeface="+mj-ea"/>
                <a:cs typeface="+mj-cs"/>
              </a:rPr>
              <a:t>modeling</a:t>
            </a:r>
          </a:p>
        </p:txBody>
      </p:sp>
    </p:spTree>
    <p:extLst>
      <p:ext uri="{BB962C8B-B14F-4D97-AF65-F5344CB8AC3E}">
        <p14:creationId xmlns:p14="http://schemas.microsoft.com/office/powerpoint/2010/main" val="2374616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2BAECB-35E2-4DD9-8B8C-22D215DD0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530CA460-835C-4BA6-8A84-E33677910037}"/>
              </a:ext>
            </a:extLst>
          </p:cNvPr>
          <p:cNvPicPr>
            <a:picLocks noChangeAspect="1"/>
          </p:cNvPicPr>
          <p:nvPr/>
        </p:nvPicPr>
        <p:blipFill rotWithShape="1">
          <a:blip r:embed="rId2"/>
          <a:srcRect l="31295" r="17573" b="-1"/>
          <a:stretch/>
        </p:blipFill>
        <p:spPr>
          <a:xfrm>
            <a:off x="6938682" y="10"/>
            <a:ext cx="5253320" cy="6857990"/>
          </a:xfrm>
          <a:custGeom>
            <a:avLst/>
            <a:gdLst/>
            <a:ahLst/>
            <a:cxnLst/>
            <a:rect l="l" t="t" r="r" b="b"/>
            <a:pathLst>
              <a:path w="5253320" h="6858000">
                <a:moveTo>
                  <a:pt x="722088" y="0"/>
                </a:moveTo>
                <a:lnTo>
                  <a:pt x="5253320" y="0"/>
                </a:lnTo>
                <a:lnTo>
                  <a:pt x="5253320" y="6858000"/>
                </a:lnTo>
                <a:lnTo>
                  <a:pt x="0" y="6858000"/>
                </a:lnTo>
                <a:close/>
              </a:path>
            </a:pathLst>
          </a:custGeom>
        </p:spPr>
      </p:pic>
      <p:sp>
        <p:nvSpPr>
          <p:cNvPr id="2" name="Title 1">
            <a:extLst>
              <a:ext uri="{FF2B5EF4-FFF2-40B4-BE49-F238E27FC236}">
                <a16:creationId xmlns:a16="http://schemas.microsoft.com/office/drawing/2014/main" id="{A4B64A73-2177-4920-980C-330ACE7762C7}"/>
              </a:ext>
            </a:extLst>
          </p:cNvPr>
          <p:cNvSpPr>
            <a:spLocks noGrp="1"/>
          </p:cNvSpPr>
          <p:nvPr>
            <p:ph type="title"/>
          </p:nvPr>
        </p:nvSpPr>
        <p:spPr>
          <a:xfrm>
            <a:off x="1104901" y="467834"/>
            <a:ext cx="6132605" cy="1738422"/>
          </a:xfrm>
        </p:spPr>
        <p:txBody>
          <a:bodyPr>
            <a:normAutofit/>
          </a:bodyPr>
          <a:lstStyle/>
          <a:p>
            <a:r>
              <a:rPr lang="en-US" dirty="0"/>
              <a:t>modeling</a:t>
            </a:r>
          </a:p>
        </p:txBody>
      </p:sp>
      <p:cxnSp>
        <p:nvCxnSpPr>
          <p:cNvPr id="11" name="Straight Connector 10">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528235" y="0"/>
            <a:ext cx="6663765" cy="9920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DACE04-8DC8-4F8D-9CD8-1E2B923348C1}"/>
              </a:ext>
            </a:extLst>
          </p:cNvPr>
          <p:cNvSpPr>
            <a:spLocks noGrp="1"/>
          </p:cNvSpPr>
          <p:nvPr>
            <p:ph idx="1"/>
          </p:nvPr>
        </p:nvSpPr>
        <p:spPr>
          <a:xfrm>
            <a:off x="1104902" y="2206255"/>
            <a:ext cx="5487146" cy="4118345"/>
          </a:xfrm>
        </p:spPr>
        <p:txBody>
          <a:bodyPr>
            <a:normAutofit/>
          </a:bodyPr>
          <a:lstStyle/>
          <a:p>
            <a:pPr marL="0" indent="0">
              <a:lnSpc>
                <a:spcPct val="90000"/>
              </a:lnSpc>
              <a:buNone/>
            </a:pPr>
            <a:r>
              <a:rPr lang="en-US" sz="1900" b="0" i="0" dirty="0">
                <a:effectLst/>
                <a:latin typeface="-apple-system"/>
              </a:rPr>
              <a:t>Data was split into a training (80%) and a test set (20%). Using </a:t>
            </a:r>
            <a:r>
              <a:rPr lang="en-US" sz="1900" b="0" i="0" dirty="0" err="1">
                <a:effectLst/>
                <a:latin typeface="-apple-system"/>
              </a:rPr>
              <a:t>Sklearn</a:t>
            </a:r>
            <a:r>
              <a:rPr lang="en-US" sz="1900" b="0" i="0" dirty="0">
                <a:effectLst/>
                <a:latin typeface="-apple-system"/>
              </a:rPr>
              <a:t> classes, this split can be made and fitted to the following model types</a:t>
            </a:r>
          </a:p>
          <a:p>
            <a:pPr>
              <a:lnSpc>
                <a:spcPct val="90000"/>
              </a:lnSpc>
              <a:buFont typeface="Arial" panose="020B0604020202020204" pitchFamily="34" charset="0"/>
              <a:buChar char="•"/>
            </a:pPr>
            <a:r>
              <a:rPr lang="en-US" sz="1900" b="0" i="0" dirty="0">
                <a:effectLst/>
                <a:latin typeface="-apple-system"/>
              </a:rPr>
              <a:t>Decision </a:t>
            </a:r>
            <a:r>
              <a:rPr lang="en-US" sz="1900" b="0" i="0" dirty="0" err="1">
                <a:effectLst/>
                <a:latin typeface="-apple-system"/>
              </a:rPr>
              <a:t>TreeRegressor</a:t>
            </a:r>
            <a:endParaRPr lang="en-US" sz="1900" b="0" i="0" dirty="0">
              <a:effectLst/>
              <a:latin typeface="-apple-system"/>
            </a:endParaRPr>
          </a:p>
          <a:p>
            <a:pPr>
              <a:lnSpc>
                <a:spcPct val="90000"/>
              </a:lnSpc>
              <a:buFont typeface="Arial" panose="020B0604020202020204" pitchFamily="34" charset="0"/>
              <a:buChar char="•"/>
            </a:pPr>
            <a:r>
              <a:rPr lang="en-US" sz="1900" b="0" i="0" dirty="0">
                <a:effectLst/>
                <a:latin typeface="-apple-system"/>
              </a:rPr>
              <a:t>Random </a:t>
            </a:r>
            <a:r>
              <a:rPr lang="en-US" sz="1900" b="0" i="0" dirty="0" err="1">
                <a:effectLst/>
                <a:latin typeface="-apple-system"/>
              </a:rPr>
              <a:t>ForestRegressor</a:t>
            </a:r>
            <a:endParaRPr lang="en-US" sz="1900" b="0" i="0" dirty="0">
              <a:effectLst/>
              <a:latin typeface="-apple-system"/>
            </a:endParaRPr>
          </a:p>
          <a:p>
            <a:pPr>
              <a:lnSpc>
                <a:spcPct val="90000"/>
              </a:lnSpc>
              <a:buFont typeface="Arial" panose="020B0604020202020204" pitchFamily="34" charset="0"/>
              <a:buChar char="•"/>
            </a:pPr>
            <a:r>
              <a:rPr lang="en-US" sz="1900" b="0" i="0" dirty="0">
                <a:effectLst/>
                <a:latin typeface="-apple-system"/>
              </a:rPr>
              <a:t>Linear Regression</a:t>
            </a:r>
          </a:p>
          <a:p>
            <a:pPr>
              <a:lnSpc>
                <a:spcPct val="90000"/>
              </a:lnSpc>
              <a:buFont typeface="Arial" panose="020B0604020202020204" pitchFamily="34" charset="0"/>
              <a:buChar char="•"/>
            </a:pPr>
            <a:r>
              <a:rPr lang="en-US" sz="1900" b="0" i="0" dirty="0" err="1">
                <a:effectLst/>
                <a:latin typeface="-apple-system"/>
              </a:rPr>
              <a:t>GradientBoosting</a:t>
            </a:r>
            <a:r>
              <a:rPr lang="en-US" sz="1900" b="0" i="0" dirty="0">
                <a:effectLst/>
                <a:latin typeface="-apple-system"/>
              </a:rPr>
              <a:t> Regressor</a:t>
            </a:r>
          </a:p>
          <a:p>
            <a:pPr>
              <a:lnSpc>
                <a:spcPct val="90000"/>
              </a:lnSpc>
              <a:buFont typeface="Arial" panose="020B0604020202020204" pitchFamily="34" charset="0"/>
              <a:buChar char="•"/>
            </a:pPr>
            <a:r>
              <a:rPr lang="en-US" sz="1900" b="0" i="0" dirty="0">
                <a:effectLst/>
                <a:latin typeface="-apple-system"/>
              </a:rPr>
              <a:t>Neural Network</a:t>
            </a:r>
          </a:p>
          <a:p>
            <a:pPr marL="0" indent="0">
              <a:lnSpc>
                <a:spcPct val="90000"/>
              </a:lnSpc>
              <a:buNone/>
            </a:pPr>
            <a:r>
              <a:rPr lang="en-US" sz="1900" b="0" i="0" dirty="0">
                <a:effectLst/>
                <a:latin typeface="-apple-system"/>
              </a:rPr>
              <a:t>The aim of these </a:t>
            </a:r>
            <a:r>
              <a:rPr lang="en-US" sz="1900" b="0" i="0" dirty="0" err="1">
                <a:effectLst/>
                <a:latin typeface="-apple-system"/>
              </a:rPr>
              <a:t>modelsis</a:t>
            </a:r>
            <a:r>
              <a:rPr lang="en-US" sz="1900" b="0" i="0" dirty="0">
                <a:effectLst/>
                <a:latin typeface="-apple-system"/>
              </a:rPr>
              <a:t> to fit and train the data and test the accuracy of fit. I used </a:t>
            </a:r>
            <a:r>
              <a:rPr lang="en-US" sz="1900" b="0" i="0" dirty="0" err="1">
                <a:effectLst/>
                <a:latin typeface="-apple-system"/>
              </a:rPr>
              <a:t>GridSearhCV</a:t>
            </a:r>
            <a:r>
              <a:rPr lang="en-US" sz="1900" b="0" i="0" dirty="0">
                <a:effectLst/>
                <a:latin typeface="-apple-system"/>
              </a:rPr>
              <a:t> and </a:t>
            </a:r>
            <a:r>
              <a:rPr lang="en-US" sz="1900" b="0" i="0" dirty="0" err="1">
                <a:effectLst/>
                <a:latin typeface="-apple-system"/>
              </a:rPr>
              <a:t>BayesianOptimization</a:t>
            </a:r>
            <a:r>
              <a:rPr lang="en-US" sz="1900" b="0" i="0" dirty="0">
                <a:effectLst/>
                <a:latin typeface="-apple-system"/>
              </a:rPr>
              <a:t> to find the optimal hyperparameters for all the models.</a:t>
            </a:r>
          </a:p>
          <a:p>
            <a:pPr marL="0" indent="0">
              <a:lnSpc>
                <a:spcPct val="90000"/>
              </a:lnSpc>
              <a:buNone/>
            </a:pPr>
            <a:endParaRPr lang="en-US" sz="1900" dirty="0"/>
          </a:p>
        </p:txBody>
      </p:sp>
    </p:spTree>
    <p:extLst>
      <p:ext uri="{BB962C8B-B14F-4D97-AF65-F5344CB8AC3E}">
        <p14:creationId xmlns:p14="http://schemas.microsoft.com/office/powerpoint/2010/main" val="1452364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8222250-799A-4AD0-9BD1-BE6EB7A06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B770432A-C0A6-4D4F-AE2C-705049DAB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244921" y="-5976"/>
            <a:ext cx="5947079" cy="6874927"/>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677452 w 4584879"/>
              <a:gd name="connsiteY2" fmla="*/ 6853025 h 6863976"/>
              <a:gd name="connsiteX3" fmla="*/ 0 w 4584879"/>
              <a:gd name="connsiteY3" fmla="*/ 6863976 h 6863976"/>
              <a:gd name="connsiteX4" fmla="*/ 0 w 4584879"/>
              <a:gd name="connsiteY4" fmla="*/ 0 h 6863976"/>
              <a:gd name="connsiteX0" fmla="*/ 0 w 4584879"/>
              <a:gd name="connsiteY0" fmla="*/ 0 h 6874927"/>
              <a:gd name="connsiteX1" fmla="*/ 4584879 w 4584879"/>
              <a:gd name="connsiteY1" fmla="*/ 0 h 6874927"/>
              <a:gd name="connsiteX2" fmla="*/ 3693787 w 4584879"/>
              <a:gd name="connsiteY2" fmla="*/ 6874927 h 6874927"/>
              <a:gd name="connsiteX3" fmla="*/ 0 w 4584879"/>
              <a:gd name="connsiteY3" fmla="*/ 6863976 h 6874927"/>
              <a:gd name="connsiteX4" fmla="*/ 0 w 4584879"/>
              <a:gd name="connsiteY4" fmla="*/ 0 h 6874927"/>
              <a:gd name="connsiteX0" fmla="*/ 0 w 4584879"/>
              <a:gd name="connsiteY0" fmla="*/ 0 h 6874927"/>
              <a:gd name="connsiteX1" fmla="*/ 4584879 w 4584879"/>
              <a:gd name="connsiteY1" fmla="*/ 0 h 6874927"/>
              <a:gd name="connsiteX2" fmla="*/ 3842978 w 4584879"/>
              <a:gd name="connsiteY2" fmla="*/ 6874927 h 6874927"/>
              <a:gd name="connsiteX3" fmla="*/ 0 w 4584879"/>
              <a:gd name="connsiteY3" fmla="*/ 6863976 h 6874927"/>
              <a:gd name="connsiteX4" fmla="*/ 0 w 4584879"/>
              <a:gd name="connsiteY4" fmla="*/ 0 h 6874927"/>
              <a:gd name="connsiteX0" fmla="*/ 0 w 4435688"/>
              <a:gd name="connsiteY0" fmla="*/ 0 h 6874927"/>
              <a:gd name="connsiteX1" fmla="*/ 4435688 w 4435688"/>
              <a:gd name="connsiteY1" fmla="*/ 4763 h 6874927"/>
              <a:gd name="connsiteX2" fmla="*/ 3842978 w 4435688"/>
              <a:gd name="connsiteY2" fmla="*/ 6874927 h 6874927"/>
              <a:gd name="connsiteX3" fmla="*/ 0 w 4435688"/>
              <a:gd name="connsiteY3" fmla="*/ 6863976 h 6874927"/>
              <a:gd name="connsiteX4" fmla="*/ 0 w 4435688"/>
              <a:gd name="connsiteY4" fmla="*/ 0 h 687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688" h="6874927">
                <a:moveTo>
                  <a:pt x="0" y="0"/>
                </a:moveTo>
                <a:lnTo>
                  <a:pt x="4435688" y="4763"/>
                </a:lnTo>
                <a:lnTo>
                  <a:pt x="3842978" y="6874927"/>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F635E4-9D22-49D1-A61F-A40E4D62DC96}"/>
              </a:ext>
            </a:extLst>
          </p:cNvPr>
          <p:cNvSpPr>
            <a:spLocks noGrp="1"/>
          </p:cNvSpPr>
          <p:nvPr>
            <p:ph type="title"/>
          </p:nvPr>
        </p:nvSpPr>
        <p:spPr>
          <a:xfrm>
            <a:off x="7218705" y="542926"/>
            <a:ext cx="4439894" cy="1668143"/>
          </a:xfrm>
        </p:spPr>
        <p:txBody>
          <a:bodyPr>
            <a:normAutofit/>
          </a:bodyPr>
          <a:lstStyle/>
          <a:p>
            <a:r>
              <a:rPr lang="en-US" dirty="0"/>
              <a:t>modeling</a:t>
            </a:r>
          </a:p>
        </p:txBody>
      </p:sp>
      <p:pic>
        <p:nvPicPr>
          <p:cNvPr id="9218" name="Picture 2" descr="image">
            <a:extLst>
              <a:ext uri="{FF2B5EF4-FFF2-40B4-BE49-F238E27FC236}">
                <a16:creationId xmlns:a16="http://schemas.microsoft.com/office/drawing/2014/main" id="{85ECCECA-9C5B-42DD-8507-89BD903AAAC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400" y="1471951"/>
            <a:ext cx="5270053" cy="3914097"/>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78FBE787-8B1D-40E5-8468-6F665BB5D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43268" y="0"/>
            <a:ext cx="488370" cy="68804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222" name="Content Placeholder 9221">
            <a:extLst>
              <a:ext uri="{FF2B5EF4-FFF2-40B4-BE49-F238E27FC236}">
                <a16:creationId xmlns:a16="http://schemas.microsoft.com/office/drawing/2014/main" id="{41BDA140-70D4-44DB-8F35-686C23AFA0B9}"/>
              </a:ext>
            </a:extLst>
          </p:cNvPr>
          <p:cNvSpPr>
            <a:spLocks noGrp="1"/>
          </p:cNvSpPr>
          <p:nvPr>
            <p:ph idx="1"/>
          </p:nvPr>
        </p:nvSpPr>
        <p:spPr>
          <a:xfrm>
            <a:off x="7218706" y="2211069"/>
            <a:ext cx="4439894" cy="4113531"/>
          </a:xfrm>
        </p:spPr>
        <p:txBody>
          <a:bodyPr>
            <a:normAutofit/>
          </a:bodyPr>
          <a:lstStyle/>
          <a:p>
            <a:pPr marL="0" indent="0">
              <a:buNone/>
            </a:pPr>
            <a:endParaRPr lang="en-US" dirty="0"/>
          </a:p>
        </p:txBody>
      </p:sp>
      <p:sp>
        <p:nvSpPr>
          <p:cNvPr id="10" name="TextBox 9">
            <a:extLst>
              <a:ext uri="{FF2B5EF4-FFF2-40B4-BE49-F238E27FC236}">
                <a16:creationId xmlns:a16="http://schemas.microsoft.com/office/drawing/2014/main" id="{685E0EAB-4CB7-4109-98A8-832237C8AD35}"/>
              </a:ext>
            </a:extLst>
          </p:cNvPr>
          <p:cNvSpPr txBox="1"/>
          <p:nvPr/>
        </p:nvSpPr>
        <p:spPr>
          <a:xfrm>
            <a:off x="1084605" y="5468082"/>
            <a:ext cx="6134100" cy="369332"/>
          </a:xfrm>
          <a:prstGeom prst="rect">
            <a:avLst/>
          </a:prstGeom>
          <a:noFill/>
        </p:spPr>
        <p:txBody>
          <a:bodyPr wrap="square">
            <a:spAutoFit/>
          </a:bodyPr>
          <a:lstStyle/>
          <a:p>
            <a:r>
              <a:rPr lang="pt-BR" b="0" i="0" dirty="0">
                <a:solidFill>
                  <a:srgbClr val="24292E"/>
                </a:solidFill>
                <a:effectLst/>
                <a:latin typeface="-apple-system"/>
              </a:rPr>
              <a:t>Neural Network RMSE = 11.5288 R2 = 0.7209</a:t>
            </a:r>
            <a:endParaRPr lang="en-US" dirty="0"/>
          </a:p>
        </p:txBody>
      </p:sp>
    </p:spTree>
    <p:extLst>
      <p:ext uri="{BB962C8B-B14F-4D97-AF65-F5344CB8AC3E}">
        <p14:creationId xmlns:p14="http://schemas.microsoft.com/office/powerpoint/2010/main" val="1726014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F1D8699-067D-4768-9F87-3E302B379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8118BF-838E-48B9-A8BD-86FE5D65A54A}"/>
              </a:ext>
            </a:extLst>
          </p:cNvPr>
          <p:cNvSpPr>
            <a:spLocks noGrp="1"/>
          </p:cNvSpPr>
          <p:nvPr>
            <p:ph type="title"/>
          </p:nvPr>
        </p:nvSpPr>
        <p:spPr>
          <a:xfrm>
            <a:off x="1129553" y="533401"/>
            <a:ext cx="8695167" cy="1677894"/>
          </a:xfrm>
        </p:spPr>
        <p:txBody>
          <a:bodyPr>
            <a:normAutofit/>
          </a:bodyPr>
          <a:lstStyle/>
          <a:p>
            <a:r>
              <a:rPr lang="en-US" dirty="0"/>
              <a:t>summary</a:t>
            </a:r>
          </a:p>
        </p:txBody>
      </p:sp>
      <p:cxnSp>
        <p:nvCxnSpPr>
          <p:cNvPr id="12" name="Straight Connector 11">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4358640" cy="5334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61C401-8AE0-4ED8-B917-1D6BDF37B127}"/>
              </a:ext>
            </a:extLst>
          </p:cNvPr>
          <p:cNvSpPr>
            <a:spLocks noGrp="1"/>
          </p:cNvSpPr>
          <p:nvPr>
            <p:ph idx="1"/>
          </p:nvPr>
        </p:nvSpPr>
        <p:spPr>
          <a:xfrm>
            <a:off x="1129554" y="2211294"/>
            <a:ext cx="9299688" cy="3869766"/>
          </a:xfrm>
        </p:spPr>
        <p:txBody>
          <a:bodyPr anchor="ctr">
            <a:normAutofit/>
          </a:bodyPr>
          <a:lstStyle/>
          <a:p>
            <a:pPr marL="0" indent="0">
              <a:lnSpc>
                <a:spcPct val="90000"/>
              </a:lnSpc>
              <a:buNone/>
            </a:pPr>
            <a:r>
              <a:rPr lang="en-US" sz="2000" b="0" i="0" dirty="0">
                <a:effectLst/>
                <a:latin typeface="-apple-system"/>
              </a:rPr>
              <a:t>Overall, this was a very fun dataset to work with, and I am pleasantly surprised that I actually obtained fairly accurate results, especially with Gradient Boosting model. It is quite difficult to determine if a song will be a popular or not, and there appear to be other factors at play that are not necessarily included in this </a:t>
            </a:r>
            <a:r>
              <a:rPr lang="en-US" sz="2000" b="0" i="0" dirty="0" err="1">
                <a:effectLst/>
                <a:latin typeface="-apple-system"/>
              </a:rPr>
              <a:t>dataset.Other</a:t>
            </a:r>
            <a:r>
              <a:rPr lang="en-US" sz="2000" b="0" i="0" dirty="0">
                <a:effectLst/>
                <a:latin typeface="-apple-system"/>
              </a:rPr>
              <a:t> factors that influence if a song will be popular or not could potentially be:</a:t>
            </a:r>
          </a:p>
          <a:p>
            <a:pPr>
              <a:lnSpc>
                <a:spcPct val="90000"/>
              </a:lnSpc>
              <a:buFont typeface="Arial" panose="020B0604020202020204" pitchFamily="34" charset="0"/>
              <a:buChar char="•"/>
            </a:pPr>
            <a:r>
              <a:rPr lang="en-US" sz="2000" b="0" i="0" dirty="0">
                <a:effectLst/>
                <a:latin typeface="-apple-system"/>
              </a:rPr>
              <a:t>Does a particular artist have any current name recognition?</a:t>
            </a:r>
          </a:p>
          <a:p>
            <a:pPr>
              <a:lnSpc>
                <a:spcPct val="90000"/>
              </a:lnSpc>
              <a:buFont typeface="Arial" panose="020B0604020202020204" pitchFamily="34" charset="0"/>
              <a:buChar char="•"/>
            </a:pPr>
            <a:r>
              <a:rPr lang="en-US" sz="2000" b="0" i="0" dirty="0">
                <a:effectLst/>
                <a:latin typeface="-apple-system"/>
              </a:rPr>
              <a:t>Has this artist had any previous hits?</a:t>
            </a:r>
          </a:p>
          <a:p>
            <a:pPr>
              <a:lnSpc>
                <a:spcPct val="90000"/>
              </a:lnSpc>
              <a:buFont typeface="Arial" panose="020B0604020202020204" pitchFamily="34" charset="0"/>
              <a:buChar char="•"/>
            </a:pPr>
            <a:r>
              <a:rPr lang="en-US" sz="2000" b="0" i="0" dirty="0">
                <a:effectLst/>
                <a:latin typeface="-apple-system"/>
              </a:rPr>
              <a:t>What is this artist's genre of music?</a:t>
            </a:r>
          </a:p>
          <a:p>
            <a:pPr>
              <a:lnSpc>
                <a:spcPct val="90000"/>
              </a:lnSpc>
              <a:buFont typeface="Arial" panose="020B0604020202020204" pitchFamily="34" charset="0"/>
              <a:buChar char="•"/>
            </a:pPr>
            <a:r>
              <a:rPr lang="en-US" sz="2000" b="0" i="0" dirty="0">
                <a:effectLst/>
                <a:latin typeface="-apple-system"/>
              </a:rPr>
              <a:t>Has this artist collaborated with other popular artists?</a:t>
            </a:r>
          </a:p>
          <a:p>
            <a:pPr marL="0" indent="0">
              <a:lnSpc>
                <a:spcPct val="90000"/>
              </a:lnSpc>
              <a:buNone/>
            </a:pPr>
            <a:r>
              <a:rPr lang="en-US" sz="2000" b="0" i="0" dirty="0">
                <a:effectLst/>
                <a:latin typeface="-apple-system"/>
              </a:rPr>
              <a:t>I assume that merging the data I have now with answers to some of the above questions would definitely allow for a much more accurate prediction of popularity scores.</a:t>
            </a:r>
          </a:p>
          <a:p>
            <a:pPr marL="0" indent="0">
              <a:lnSpc>
                <a:spcPct val="90000"/>
              </a:lnSpc>
              <a:buNone/>
            </a:pPr>
            <a:endParaRPr lang="en-US" sz="2000" dirty="0"/>
          </a:p>
        </p:txBody>
      </p:sp>
      <p:cxnSp>
        <p:nvCxnSpPr>
          <p:cNvPr id="14" name="Straight Connector 13">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0633"/>
            <a:ext cx="1398104" cy="4450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087726-EFA7-48B6-8527-80902BB55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282519" y="-10633"/>
            <a:ext cx="1909481" cy="50547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4CA14D-52DC-4F3C-A1CE-235B99A179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02400" y="0"/>
            <a:ext cx="5689600" cy="163342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718313"/>
            <a:ext cx="5357757" cy="115032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5950BAB-F521-4A52-A263-D105789771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779565" y="6033977"/>
            <a:ext cx="3412435" cy="83465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0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5A5BB70-1673-4097-A7F8-BCF5F4F19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23">
            <a:extLst>
              <a:ext uri="{FF2B5EF4-FFF2-40B4-BE49-F238E27FC236}">
                <a16:creationId xmlns:a16="http://schemas.microsoft.com/office/drawing/2014/main" id="{7AA72C55-67D2-47FE-9C0B-01A954C8B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4307196" cy="685799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2320626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320626 w 6125882"/>
              <a:gd name="connsiteY4" fmla="*/ 0 h 6857998"/>
              <a:gd name="connsiteX0" fmla="*/ 2034528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034528 w 5839784"/>
              <a:gd name="connsiteY4" fmla="*/ 0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9784" h="6857998">
                <a:moveTo>
                  <a:pt x="2034528" y="0"/>
                </a:moveTo>
                <a:lnTo>
                  <a:pt x="5839784" y="0"/>
                </a:lnTo>
                <a:lnTo>
                  <a:pt x="5839784" y="6857998"/>
                </a:lnTo>
                <a:lnTo>
                  <a:pt x="0" y="6856093"/>
                </a:lnTo>
                <a:lnTo>
                  <a:pt x="2034528"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3F1016-4E22-480D-881C-B7F4B1F5CF37}"/>
              </a:ext>
            </a:extLst>
          </p:cNvPr>
          <p:cNvSpPr>
            <a:spLocks noGrp="1"/>
          </p:cNvSpPr>
          <p:nvPr>
            <p:ph type="title"/>
          </p:nvPr>
        </p:nvSpPr>
        <p:spPr>
          <a:xfrm>
            <a:off x="668908" y="657225"/>
            <a:ext cx="2965938" cy="2921385"/>
          </a:xfrm>
        </p:spPr>
        <p:txBody>
          <a:bodyPr anchor="t">
            <a:normAutofit/>
          </a:bodyPr>
          <a:lstStyle/>
          <a:p>
            <a:r>
              <a:rPr lang="en-US" sz="3600"/>
              <a:t>Contents</a:t>
            </a:r>
          </a:p>
        </p:txBody>
      </p:sp>
      <p:cxnSp>
        <p:nvCxnSpPr>
          <p:cNvPr id="13" name="Straight Connector 12">
            <a:extLst>
              <a:ext uri="{FF2B5EF4-FFF2-40B4-BE49-F238E27FC236}">
                <a16:creationId xmlns:a16="http://schemas.microsoft.com/office/drawing/2014/main" id="{CED23ACC-C318-4DEB-B776-570408C7FB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20896" y="4496637"/>
            <a:ext cx="3764149" cy="236136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5D9BE15-6B66-4F4C-B41A-B2A4C30490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884066"/>
            <a:ext cx="3140110" cy="497393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73242B8-39C0-482B-A2E8-FBF271FA2FBE}"/>
              </a:ext>
            </a:extLst>
          </p:cNvPr>
          <p:cNvGraphicFramePr>
            <a:graphicFrameLocks noGrp="1"/>
          </p:cNvGraphicFramePr>
          <p:nvPr>
            <p:ph idx="1"/>
            <p:extLst>
              <p:ext uri="{D42A27DB-BD31-4B8C-83A1-F6EECF244321}">
                <p14:modId xmlns:p14="http://schemas.microsoft.com/office/powerpoint/2010/main" val="3563411319"/>
              </p:ext>
            </p:extLst>
          </p:nvPr>
        </p:nvGraphicFramePr>
        <p:xfrm>
          <a:off x="4788040" y="728505"/>
          <a:ext cx="6541475" cy="5265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3735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F1D8699-067D-4768-9F87-3E302B379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29961B-D4BD-433D-B833-A1237363A0ED}"/>
              </a:ext>
            </a:extLst>
          </p:cNvPr>
          <p:cNvSpPr>
            <a:spLocks noGrp="1"/>
          </p:cNvSpPr>
          <p:nvPr>
            <p:ph type="title"/>
          </p:nvPr>
        </p:nvSpPr>
        <p:spPr>
          <a:xfrm>
            <a:off x="1129553" y="533401"/>
            <a:ext cx="8695167" cy="1677894"/>
          </a:xfrm>
        </p:spPr>
        <p:txBody>
          <a:bodyPr>
            <a:normAutofit/>
          </a:bodyPr>
          <a:lstStyle/>
          <a:p>
            <a:r>
              <a:rPr lang="en-US" dirty="0"/>
              <a:t>Introduction</a:t>
            </a:r>
          </a:p>
        </p:txBody>
      </p:sp>
      <p:cxnSp>
        <p:nvCxnSpPr>
          <p:cNvPr id="12" name="Straight Connector 11">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4358640" cy="5334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919967B-76CA-45B8-96AA-64E3D295D938}"/>
              </a:ext>
            </a:extLst>
          </p:cNvPr>
          <p:cNvSpPr>
            <a:spLocks noGrp="1"/>
          </p:cNvSpPr>
          <p:nvPr>
            <p:ph idx="1"/>
          </p:nvPr>
        </p:nvSpPr>
        <p:spPr>
          <a:xfrm>
            <a:off x="1129554" y="2211294"/>
            <a:ext cx="9299688" cy="3869766"/>
          </a:xfrm>
        </p:spPr>
        <p:txBody>
          <a:bodyPr anchor="ctr">
            <a:normAutofit/>
          </a:bodyPr>
          <a:lstStyle/>
          <a:p>
            <a:r>
              <a:rPr lang="en-US" b="0" i="0" dirty="0">
                <a:effectLst/>
                <a:latin typeface="-apple-system"/>
              </a:rPr>
              <a:t>Music streaming services have become the most popular method for consumers to listen to music. With over 36% market share among online music subscribers and having a base of over 100 million subscribers, Spotify occupies the top spot. Being able to predict that something might be popular beforehand is an important research for every industry. This project's goal is develop a model that predicts the popularity of the song.</a:t>
            </a:r>
            <a:endParaRPr lang="en-US" dirty="0"/>
          </a:p>
        </p:txBody>
      </p:sp>
      <p:cxnSp>
        <p:nvCxnSpPr>
          <p:cNvPr id="14" name="Straight Connector 13">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0633"/>
            <a:ext cx="1398104" cy="4450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087726-EFA7-48B6-8527-80902BB55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282519" y="-10633"/>
            <a:ext cx="1909481" cy="50547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4CA14D-52DC-4F3C-A1CE-235B99A179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02400" y="0"/>
            <a:ext cx="5689600" cy="163342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718313"/>
            <a:ext cx="5357757" cy="115032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5950BAB-F521-4A52-A263-D105789771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779565" y="6033977"/>
            <a:ext cx="3412435" cy="83465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4896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F1D8699-067D-4768-9F87-3E302B379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D9B575-951D-4ABF-B29D-75406C9D066D}"/>
              </a:ext>
            </a:extLst>
          </p:cNvPr>
          <p:cNvSpPr>
            <a:spLocks noGrp="1"/>
          </p:cNvSpPr>
          <p:nvPr>
            <p:ph type="title"/>
          </p:nvPr>
        </p:nvSpPr>
        <p:spPr>
          <a:xfrm>
            <a:off x="1129553" y="533401"/>
            <a:ext cx="8695167" cy="1677894"/>
          </a:xfrm>
        </p:spPr>
        <p:txBody>
          <a:bodyPr>
            <a:normAutofit/>
          </a:bodyPr>
          <a:lstStyle/>
          <a:p>
            <a:r>
              <a:rPr lang="en-US" dirty="0"/>
              <a:t>Context of data</a:t>
            </a:r>
          </a:p>
        </p:txBody>
      </p:sp>
      <p:cxnSp>
        <p:nvCxnSpPr>
          <p:cNvPr id="31" name="Straight Connector 30">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4358640" cy="5334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EAC5BAF-CFD8-4013-A426-597621F60C2F}"/>
              </a:ext>
            </a:extLst>
          </p:cNvPr>
          <p:cNvSpPr>
            <a:spLocks noGrp="1"/>
          </p:cNvSpPr>
          <p:nvPr>
            <p:ph idx="1"/>
          </p:nvPr>
        </p:nvSpPr>
        <p:spPr>
          <a:xfrm>
            <a:off x="1129554" y="2211294"/>
            <a:ext cx="9299688" cy="3869766"/>
          </a:xfrm>
        </p:spPr>
        <p:txBody>
          <a:bodyPr anchor="ctr">
            <a:normAutofit/>
          </a:bodyPr>
          <a:lstStyle/>
          <a:p>
            <a:pPr marL="0" indent="0">
              <a:buNone/>
            </a:pPr>
            <a:r>
              <a:rPr lang="en-US" b="0" i="0" dirty="0">
                <a:effectLst/>
                <a:latin typeface="charter"/>
              </a:rPr>
              <a:t>Dataset contains more than 160.000 songs collected from Spotify Web API. The features include song, artist, release date as well as some characteristics of song such as </a:t>
            </a:r>
            <a:r>
              <a:rPr lang="en-US" b="0" i="0" dirty="0" err="1">
                <a:effectLst/>
                <a:latin typeface="charter"/>
              </a:rPr>
              <a:t>acousticness</a:t>
            </a:r>
            <a:r>
              <a:rPr lang="en-US" b="0" i="0" dirty="0">
                <a:effectLst/>
                <a:latin typeface="charter"/>
              </a:rPr>
              <a:t>, danceability, loudness, tempo and so on. Date range is from 1921 to 2020.</a:t>
            </a:r>
            <a:endParaRPr lang="en-US" dirty="0"/>
          </a:p>
        </p:txBody>
      </p:sp>
      <p:cxnSp>
        <p:nvCxnSpPr>
          <p:cNvPr id="33" name="Straight Connector 32">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0633"/>
            <a:ext cx="1398104" cy="4450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3087726-EFA7-48B6-8527-80902BB55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282519" y="-10633"/>
            <a:ext cx="1909481" cy="50547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84CA14D-52DC-4F3C-A1CE-235B99A179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02400" y="0"/>
            <a:ext cx="5689600" cy="163342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718313"/>
            <a:ext cx="5357757" cy="115032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5950BAB-F521-4A52-A263-D105789771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779565" y="6033977"/>
            <a:ext cx="3412435" cy="83465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2957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F8222250-799A-4AD0-9BD1-BE6EB7A06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B770432A-C0A6-4D4F-AE2C-705049DAB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244921" y="-5976"/>
            <a:ext cx="5947079" cy="6874927"/>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677452 w 4584879"/>
              <a:gd name="connsiteY2" fmla="*/ 6853025 h 6863976"/>
              <a:gd name="connsiteX3" fmla="*/ 0 w 4584879"/>
              <a:gd name="connsiteY3" fmla="*/ 6863976 h 6863976"/>
              <a:gd name="connsiteX4" fmla="*/ 0 w 4584879"/>
              <a:gd name="connsiteY4" fmla="*/ 0 h 6863976"/>
              <a:gd name="connsiteX0" fmla="*/ 0 w 4584879"/>
              <a:gd name="connsiteY0" fmla="*/ 0 h 6874927"/>
              <a:gd name="connsiteX1" fmla="*/ 4584879 w 4584879"/>
              <a:gd name="connsiteY1" fmla="*/ 0 h 6874927"/>
              <a:gd name="connsiteX2" fmla="*/ 3693787 w 4584879"/>
              <a:gd name="connsiteY2" fmla="*/ 6874927 h 6874927"/>
              <a:gd name="connsiteX3" fmla="*/ 0 w 4584879"/>
              <a:gd name="connsiteY3" fmla="*/ 6863976 h 6874927"/>
              <a:gd name="connsiteX4" fmla="*/ 0 w 4584879"/>
              <a:gd name="connsiteY4" fmla="*/ 0 h 6874927"/>
              <a:gd name="connsiteX0" fmla="*/ 0 w 4584879"/>
              <a:gd name="connsiteY0" fmla="*/ 0 h 6874927"/>
              <a:gd name="connsiteX1" fmla="*/ 4584879 w 4584879"/>
              <a:gd name="connsiteY1" fmla="*/ 0 h 6874927"/>
              <a:gd name="connsiteX2" fmla="*/ 3842978 w 4584879"/>
              <a:gd name="connsiteY2" fmla="*/ 6874927 h 6874927"/>
              <a:gd name="connsiteX3" fmla="*/ 0 w 4584879"/>
              <a:gd name="connsiteY3" fmla="*/ 6863976 h 6874927"/>
              <a:gd name="connsiteX4" fmla="*/ 0 w 4584879"/>
              <a:gd name="connsiteY4" fmla="*/ 0 h 6874927"/>
              <a:gd name="connsiteX0" fmla="*/ 0 w 4435688"/>
              <a:gd name="connsiteY0" fmla="*/ 0 h 6874927"/>
              <a:gd name="connsiteX1" fmla="*/ 4435688 w 4435688"/>
              <a:gd name="connsiteY1" fmla="*/ 4763 h 6874927"/>
              <a:gd name="connsiteX2" fmla="*/ 3842978 w 4435688"/>
              <a:gd name="connsiteY2" fmla="*/ 6874927 h 6874927"/>
              <a:gd name="connsiteX3" fmla="*/ 0 w 4435688"/>
              <a:gd name="connsiteY3" fmla="*/ 6863976 h 6874927"/>
              <a:gd name="connsiteX4" fmla="*/ 0 w 4435688"/>
              <a:gd name="connsiteY4" fmla="*/ 0 h 687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688" h="6874927">
                <a:moveTo>
                  <a:pt x="0" y="0"/>
                </a:moveTo>
                <a:lnTo>
                  <a:pt x="4435688" y="4763"/>
                </a:lnTo>
                <a:lnTo>
                  <a:pt x="3842978" y="6874927"/>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AA9A85A-46DC-458C-8812-DBDBB0EA9552}"/>
              </a:ext>
            </a:extLst>
          </p:cNvPr>
          <p:cNvSpPr>
            <a:spLocks noGrp="1"/>
          </p:cNvSpPr>
          <p:nvPr>
            <p:ph type="title"/>
          </p:nvPr>
        </p:nvSpPr>
        <p:spPr>
          <a:xfrm>
            <a:off x="7218705" y="542926"/>
            <a:ext cx="4439894" cy="1668143"/>
          </a:xfrm>
        </p:spPr>
        <p:txBody>
          <a:bodyPr>
            <a:normAutofit/>
          </a:bodyPr>
          <a:lstStyle/>
          <a:p>
            <a:r>
              <a:rPr lang="en-US" dirty="0"/>
              <a:t>Data wrangling</a:t>
            </a:r>
          </a:p>
        </p:txBody>
      </p:sp>
      <p:pic>
        <p:nvPicPr>
          <p:cNvPr id="2051" name="Picture 3">
            <a:extLst>
              <a:ext uri="{FF2B5EF4-FFF2-40B4-BE49-F238E27FC236}">
                <a16:creationId xmlns:a16="http://schemas.microsoft.com/office/drawing/2014/main" id="{6A434B6B-E9DB-4E59-8CA3-91A26EAC67A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3200" y="3149600"/>
            <a:ext cx="6731000" cy="1981200"/>
          </a:xfrm>
          <a:prstGeom prst="rect">
            <a:avLst/>
          </a:prstGeom>
          <a:noFill/>
          <a:extLst>
            <a:ext uri="{909E8E84-426E-40DD-AFC4-6F175D3DCCD1}">
              <a14:hiddenFill xmlns:a14="http://schemas.microsoft.com/office/drawing/2010/main">
                <a:solidFill>
                  <a:srgbClr val="FFFFFF"/>
                </a:solidFill>
              </a14:hiddenFill>
            </a:ext>
          </a:extLst>
        </p:spPr>
      </p:pic>
      <p:cxnSp>
        <p:nvCxnSpPr>
          <p:cNvPr id="76" name="Straight Connector 75">
            <a:extLst>
              <a:ext uri="{FF2B5EF4-FFF2-40B4-BE49-F238E27FC236}">
                <a16:creationId xmlns:a16="http://schemas.microsoft.com/office/drawing/2014/main" id="{78FBE787-8B1D-40E5-8468-6F665BB5D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43268" y="0"/>
            <a:ext cx="488370" cy="68804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6A2753B-AFCD-42AF-BBF9-1B3A79B1D35B}"/>
              </a:ext>
            </a:extLst>
          </p:cNvPr>
          <p:cNvSpPr>
            <a:spLocks noGrp="1"/>
          </p:cNvSpPr>
          <p:nvPr>
            <p:ph idx="1"/>
          </p:nvPr>
        </p:nvSpPr>
        <p:spPr>
          <a:xfrm>
            <a:off x="6940519" y="3021635"/>
            <a:ext cx="5670707" cy="8836702"/>
          </a:xfrm>
        </p:spPr>
        <p:txBody>
          <a:bodyPr>
            <a:normAutofit/>
          </a:bodyPr>
          <a:lstStyle/>
          <a:p>
            <a:pPr marL="0" indent="0">
              <a:buNone/>
            </a:pPr>
            <a:r>
              <a:rPr lang="en-US" dirty="0"/>
              <a:t>Head of the dataset </a:t>
            </a:r>
          </a:p>
          <a:p>
            <a:pPr marL="0" indent="0">
              <a:buNone/>
            </a:pPr>
            <a:endParaRPr lang="en-US" dirty="0"/>
          </a:p>
        </p:txBody>
      </p:sp>
    </p:spTree>
    <p:extLst>
      <p:ext uri="{BB962C8B-B14F-4D97-AF65-F5344CB8AC3E}">
        <p14:creationId xmlns:p14="http://schemas.microsoft.com/office/powerpoint/2010/main" val="2045889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663D7F-8F94-4130-8F6F-D8425E19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6DCEC7-40BD-494F-9676-07F3A08EA8A0}"/>
              </a:ext>
            </a:extLst>
          </p:cNvPr>
          <p:cNvSpPr>
            <a:spLocks noGrp="1"/>
          </p:cNvSpPr>
          <p:nvPr>
            <p:ph type="title"/>
          </p:nvPr>
        </p:nvSpPr>
        <p:spPr>
          <a:xfrm>
            <a:off x="695325" y="675167"/>
            <a:ext cx="2405063" cy="2572858"/>
          </a:xfrm>
        </p:spPr>
        <p:txBody>
          <a:bodyPr anchor="t">
            <a:normAutofit/>
          </a:bodyPr>
          <a:lstStyle/>
          <a:p>
            <a:r>
              <a:rPr lang="en-US" sz="2000"/>
              <a:t>Data wrangling </a:t>
            </a:r>
          </a:p>
        </p:txBody>
      </p:sp>
      <p:cxnSp>
        <p:nvCxnSpPr>
          <p:cNvPr id="12" name="Straight Connector 11">
            <a:extLst>
              <a:ext uri="{FF2B5EF4-FFF2-40B4-BE49-F238E27FC236}">
                <a16:creationId xmlns:a16="http://schemas.microsoft.com/office/drawing/2014/main" id="{6ACA524F-0019-4FDE-ADD8-1CA3D35A1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89111" y="6954"/>
            <a:ext cx="709684" cy="68440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B2A255-E82B-4AB2-A27E-2A9A250EFB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934" y="-6954"/>
            <a:ext cx="322728"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9EC5C4E-5DCC-4DE7-ADE3-46ACC71CF7DB}"/>
              </a:ext>
            </a:extLst>
          </p:cNvPr>
          <p:cNvSpPr>
            <a:spLocks noGrp="1"/>
          </p:cNvSpPr>
          <p:nvPr>
            <p:ph idx="1"/>
          </p:nvPr>
        </p:nvSpPr>
        <p:spPr>
          <a:xfrm>
            <a:off x="4187518" y="533400"/>
            <a:ext cx="4103996" cy="5791200"/>
          </a:xfrm>
        </p:spPr>
        <p:txBody>
          <a:bodyPr anchor="ctr">
            <a:normAutofit/>
          </a:bodyPr>
          <a:lstStyle/>
          <a:p>
            <a:pPr marL="0" indent="0">
              <a:buNone/>
            </a:pPr>
            <a:r>
              <a:rPr lang="en-US" sz="3200"/>
              <a:t>There is no missing values in this dataset. </a:t>
            </a:r>
          </a:p>
          <a:p>
            <a:pPr marL="0" indent="0">
              <a:buNone/>
            </a:pPr>
            <a:endParaRPr lang="en-US" sz="3200"/>
          </a:p>
        </p:txBody>
      </p:sp>
      <p:pic>
        <p:nvPicPr>
          <p:cNvPr id="5" name="Picture 4" descr="Text&#10;&#10;Description automatically generated with low confidence">
            <a:extLst>
              <a:ext uri="{FF2B5EF4-FFF2-40B4-BE49-F238E27FC236}">
                <a16:creationId xmlns:a16="http://schemas.microsoft.com/office/drawing/2014/main" id="{DDD70133-31B8-44C3-B472-F8F19C86C0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8804" y="706569"/>
            <a:ext cx="2879796" cy="5444861"/>
          </a:xfrm>
          <a:prstGeom prst="rect">
            <a:avLst/>
          </a:prstGeom>
        </p:spPr>
      </p:pic>
    </p:spTree>
    <p:extLst>
      <p:ext uri="{BB962C8B-B14F-4D97-AF65-F5344CB8AC3E}">
        <p14:creationId xmlns:p14="http://schemas.microsoft.com/office/powerpoint/2010/main" val="694486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222250-799A-4AD0-9BD1-BE6EB7A06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770432A-C0A6-4D4F-AE2C-705049DAB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244921" y="-5976"/>
            <a:ext cx="5947079" cy="6874927"/>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677452 w 4584879"/>
              <a:gd name="connsiteY2" fmla="*/ 6853025 h 6863976"/>
              <a:gd name="connsiteX3" fmla="*/ 0 w 4584879"/>
              <a:gd name="connsiteY3" fmla="*/ 6863976 h 6863976"/>
              <a:gd name="connsiteX4" fmla="*/ 0 w 4584879"/>
              <a:gd name="connsiteY4" fmla="*/ 0 h 6863976"/>
              <a:gd name="connsiteX0" fmla="*/ 0 w 4584879"/>
              <a:gd name="connsiteY0" fmla="*/ 0 h 6874927"/>
              <a:gd name="connsiteX1" fmla="*/ 4584879 w 4584879"/>
              <a:gd name="connsiteY1" fmla="*/ 0 h 6874927"/>
              <a:gd name="connsiteX2" fmla="*/ 3693787 w 4584879"/>
              <a:gd name="connsiteY2" fmla="*/ 6874927 h 6874927"/>
              <a:gd name="connsiteX3" fmla="*/ 0 w 4584879"/>
              <a:gd name="connsiteY3" fmla="*/ 6863976 h 6874927"/>
              <a:gd name="connsiteX4" fmla="*/ 0 w 4584879"/>
              <a:gd name="connsiteY4" fmla="*/ 0 h 6874927"/>
              <a:gd name="connsiteX0" fmla="*/ 0 w 4584879"/>
              <a:gd name="connsiteY0" fmla="*/ 0 h 6874927"/>
              <a:gd name="connsiteX1" fmla="*/ 4584879 w 4584879"/>
              <a:gd name="connsiteY1" fmla="*/ 0 h 6874927"/>
              <a:gd name="connsiteX2" fmla="*/ 3842978 w 4584879"/>
              <a:gd name="connsiteY2" fmla="*/ 6874927 h 6874927"/>
              <a:gd name="connsiteX3" fmla="*/ 0 w 4584879"/>
              <a:gd name="connsiteY3" fmla="*/ 6863976 h 6874927"/>
              <a:gd name="connsiteX4" fmla="*/ 0 w 4584879"/>
              <a:gd name="connsiteY4" fmla="*/ 0 h 6874927"/>
              <a:gd name="connsiteX0" fmla="*/ 0 w 4435688"/>
              <a:gd name="connsiteY0" fmla="*/ 0 h 6874927"/>
              <a:gd name="connsiteX1" fmla="*/ 4435688 w 4435688"/>
              <a:gd name="connsiteY1" fmla="*/ 4763 h 6874927"/>
              <a:gd name="connsiteX2" fmla="*/ 3842978 w 4435688"/>
              <a:gd name="connsiteY2" fmla="*/ 6874927 h 6874927"/>
              <a:gd name="connsiteX3" fmla="*/ 0 w 4435688"/>
              <a:gd name="connsiteY3" fmla="*/ 6863976 h 6874927"/>
              <a:gd name="connsiteX4" fmla="*/ 0 w 4435688"/>
              <a:gd name="connsiteY4" fmla="*/ 0 h 687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688" h="6874927">
                <a:moveTo>
                  <a:pt x="0" y="0"/>
                </a:moveTo>
                <a:lnTo>
                  <a:pt x="4435688" y="4763"/>
                </a:lnTo>
                <a:lnTo>
                  <a:pt x="3842978" y="6874927"/>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C0DCEF7-735E-42EE-8197-3B52BCBC0EA1}"/>
              </a:ext>
            </a:extLst>
          </p:cNvPr>
          <p:cNvSpPr>
            <a:spLocks noGrp="1"/>
          </p:cNvSpPr>
          <p:nvPr>
            <p:ph type="title"/>
          </p:nvPr>
        </p:nvSpPr>
        <p:spPr>
          <a:xfrm>
            <a:off x="7218705" y="542926"/>
            <a:ext cx="4439894" cy="1668143"/>
          </a:xfrm>
        </p:spPr>
        <p:txBody>
          <a:bodyPr>
            <a:normAutofit/>
          </a:bodyPr>
          <a:lstStyle/>
          <a:p>
            <a:r>
              <a:rPr lang="en-US" dirty="0"/>
              <a:t>Data wrangling</a:t>
            </a:r>
          </a:p>
        </p:txBody>
      </p:sp>
      <p:pic>
        <p:nvPicPr>
          <p:cNvPr id="5" name="Picture 4" descr="Graphical user interface, table&#10;&#10;Description automatically generated">
            <a:extLst>
              <a:ext uri="{FF2B5EF4-FFF2-40B4-BE49-F238E27FC236}">
                <a16:creationId xmlns:a16="http://schemas.microsoft.com/office/drawing/2014/main" id="{127D0891-1ECE-4F9A-A169-A226724C2B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374114"/>
            <a:ext cx="5270053" cy="2109771"/>
          </a:xfrm>
          <a:prstGeom prst="rect">
            <a:avLst/>
          </a:prstGeom>
        </p:spPr>
      </p:pic>
      <p:cxnSp>
        <p:nvCxnSpPr>
          <p:cNvPr id="14" name="Straight Connector 13">
            <a:extLst>
              <a:ext uri="{FF2B5EF4-FFF2-40B4-BE49-F238E27FC236}">
                <a16:creationId xmlns:a16="http://schemas.microsoft.com/office/drawing/2014/main" id="{78FBE787-8B1D-40E5-8468-6F665BB5D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43268" y="0"/>
            <a:ext cx="488370" cy="68804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AF24FC7-854A-4ACF-B390-CDC5A64035E4}"/>
              </a:ext>
            </a:extLst>
          </p:cNvPr>
          <p:cNvSpPr>
            <a:spLocks noGrp="1"/>
          </p:cNvSpPr>
          <p:nvPr>
            <p:ph idx="1"/>
          </p:nvPr>
        </p:nvSpPr>
        <p:spPr>
          <a:xfrm>
            <a:off x="7218706" y="2211069"/>
            <a:ext cx="4439894" cy="4113531"/>
          </a:xfrm>
        </p:spPr>
        <p:txBody>
          <a:bodyPr>
            <a:normAutofit/>
          </a:bodyPr>
          <a:lstStyle/>
          <a:p>
            <a:pPr marL="0" indent="0">
              <a:buNone/>
            </a:pPr>
            <a:r>
              <a:rPr lang="en-US" dirty="0"/>
              <a:t>Summary statistics</a:t>
            </a:r>
          </a:p>
          <a:p>
            <a:pPr marL="0" indent="0">
              <a:buNone/>
            </a:pPr>
            <a:endParaRPr lang="en-US" dirty="0"/>
          </a:p>
        </p:txBody>
      </p:sp>
    </p:spTree>
    <p:extLst>
      <p:ext uri="{BB962C8B-B14F-4D97-AF65-F5344CB8AC3E}">
        <p14:creationId xmlns:p14="http://schemas.microsoft.com/office/powerpoint/2010/main" val="1838080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3FA49195-69EB-4E39-A68A-C232E2D03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A92F9DC-743D-47E7-A019-EE09540F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6F9A8D-5BDE-48AE-B49C-F9FDE3125BA3}"/>
              </a:ext>
            </a:extLst>
          </p:cNvPr>
          <p:cNvSpPr>
            <a:spLocks noGrp="1"/>
          </p:cNvSpPr>
          <p:nvPr>
            <p:ph type="title"/>
          </p:nvPr>
        </p:nvSpPr>
        <p:spPr>
          <a:xfrm>
            <a:off x="2194560" y="1239078"/>
            <a:ext cx="7802880" cy="3231543"/>
          </a:xfrm>
        </p:spPr>
        <p:txBody>
          <a:bodyPr vert="horz" lIns="91440" tIns="45720" rIns="91440" bIns="45720" rtlCol="0" anchor="b">
            <a:normAutofit/>
          </a:bodyPr>
          <a:lstStyle/>
          <a:p>
            <a:pPr algn="ctr"/>
            <a:r>
              <a:rPr lang="en-US" sz="6600"/>
              <a:t>Exploratory data analysis</a:t>
            </a:r>
          </a:p>
        </p:txBody>
      </p:sp>
      <p:cxnSp>
        <p:nvCxnSpPr>
          <p:cNvPr id="25" name="Straight Connector 24">
            <a:extLst>
              <a:ext uri="{FF2B5EF4-FFF2-40B4-BE49-F238E27FC236}">
                <a16:creationId xmlns:a16="http://schemas.microsoft.com/office/drawing/2014/main" id="{13280B82-CD55-43FD-92C4-F05E2A8D1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32" y="19556"/>
            <a:ext cx="8547253" cy="232232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0A4F542-D561-4AFB-8321-EB900BAF0A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31" y="0"/>
            <a:ext cx="1461005" cy="461772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4D9248B-0006-4BFE-8110-40C16E45C0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935720" y="3957320"/>
            <a:ext cx="3272713" cy="290067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E593BB5-7AFA-4C8F-AECA-CE733B1FD0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93326" y="0"/>
            <a:ext cx="1332509"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521483B-CE28-412B-9C71-9BE081E9DC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37960" y="0"/>
            <a:ext cx="5654039" cy="220625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C9F4738-DD27-44BE-98C6-AB0B2296B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5196840"/>
            <a:ext cx="5181599" cy="16416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9041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21FBE127-D2A6-4FA3-A6B9-B8FD1DE4B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5531E2-8685-4341-8C79-ABB97C7981EA}"/>
              </a:ext>
            </a:extLst>
          </p:cNvPr>
          <p:cNvSpPr>
            <a:spLocks noGrp="1"/>
          </p:cNvSpPr>
          <p:nvPr>
            <p:ph type="title"/>
          </p:nvPr>
        </p:nvSpPr>
        <p:spPr>
          <a:xfrm>
            <a:off x="6757988" y="533400"/>
            <a:ext cx="4496228" cy="1690687"/>
          </a:xfrm>
        </p:spPr>
        <p:txBody>
          <a:bodyPr>
            <a:normAutofit/>
          </a:bodyPr>
          <a:lstStyle/>
          <a:p>
            <a:r>
              <a:rPr lang="en-US" sz="3700"/>
              <a:t>Exploratory data analysis (</a:t>
            </a:r>
            <a:r>
              <a:rPr lang="en-US" sz="3700" err="1"/>
              <a:t>eda</a:t>
            </a:r>
            <a:r>
              <a:rPr lang="en-US" sz="3700"/>
              <a:t>)</a:t>
            </a:r>
          </a:p>
        </p:txBody>
      </p:sp>
      <p:cxnSp>
        <p:nvCxnSpPr>
          <p:cNvPr id="3077" name="Straight Connector 72">
            <a:extLst>
              <a:ext uri="{FF2B5EF4-FFF2-40B4-BE49-F238E27FC236}">
                <a16:creationId xmlns:a16="http://schemas.microsoft.com/office/drawing/2014/main" id="{DDD9C044-4B08-47CC-852C-B22B09675A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4948518" cy="132453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78" name="Straight Connector 74">
            <a:extLst>
              <a:ext uri="{FF2B5EF4-FFF2-40B4-BE49-F238E27FC236}">
                <a16:creationId xmlns:a16="http://schemas.microsoft.com/office/drawing/2014/main" id="{5033687E-2F83-4E90-B11A-4B998C1540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818708" cy="642738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79" name="Straight Connector 76">
            <a:extLst>
              <a:ext uri="{FF2B5EF4-FFF2-40B4-BE49-F238E27FC236}">
                <a16:creationId xmlns:a16="http://schemas.microsoft.com/office/drawing/2014/main" id="{D292DBC3-1A72-41ED-8432-D0D64FD631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2743200"/>
            <a:ext cx="4477872" cy="4114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3074" name="Picture 2">
            <a:extLst>
              <a:ext uri="{FF2B5EF4-FFF2-40B4-BE49-F238E27FC236}">
                <a16:creationId xmlns:a16="http://schemas.microsoft.com/office/drawing/2014/main" id="{75435D7E-97E6-45E6-85F9-9FA96DA4A48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400" y="1794986"/>
            <a:ext cx="5562600" cy="326802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FA1F791-7406-4810-A923-9493ACAD0AD2}"/>
              </a:ext>
            </a:extLst>
          </p:cNvPr>
          <p:cNvSpPr>
            <a:spLocks noGrp="1"/>
          </p:cNvSpPr>
          <p:nvPr>
            <p:ph idx="1"/>
          </p:nvPr>
        </p:nvSpPr>
        <p:spPr>
          <a:xfrm>
            <a:off x="6681789" y="2290762"/>
            <a:ext cx="4572428" cy="4033837"/>
          </a:xfrm>
        </p:spPr>
        <p:txBody>
          <a:bodyPr anchor="t">
            <a:normAutofit/>
          </a:bodyPr>
          <a:lstStyle/>
          <a:p>
            <a:pPr marL="0" indent="0">
              <a:buNone/>
            </a:pPr>
            <a:r>
              <a:rPr lang="en-US" dirty="0"/>
              <a:t>Correlation between features</a:t>
            </a:r>
          </a:p>
          <a:p>
            <a:pPr marL="0" indent="0">
              <a:buNone/>
            </a:pPr>
            <a:endParaRPr lang="en-US" dirty="0"/>
          </a:p>
        </p:txBody>
      </p:sp>
      <p:cxnSp>
        <p:nvCxnSpPr>
          <p:cNvPr id="3080" name="Straight Connector 78">
            <a:extLst>
              <a:ext uri="{FF2B5EF4-FFF2-40B4-BE49-F238E27FC236}">
                <a16:creationId xmlns:a16="http://schemas.microsoft.com/office/drawing/2014/main" id="{99309E4A-5F81-4CAB-B5DB-AB4EB90C71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602477" y="2548218"/>
            <a:ext cx="589522" cy="430978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51960"/>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168</TotalTime>
  <Words>437</Words>
  <Application>Microsoft Office PowerPoint</Application>
  <PresentationFormat>Widescreen</PresentationFormat>
  <Paragraphs>50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-apple-system</vt:lpstr>
      <vt:lpstr>Arial</vt:lpstr>
      <vt:lpstr>charter</vt:lpstr>
      <vt:lpstr>Univers Condensed Light</vt:lpstr>
      <vt:lpstr>Walbaum Display Light</vt:lpstr>
      <vt:lpstr>AngleLinesVTI</vt:lpstr>
      <vt:lpstr>Predicting Spotify Song Popularity</vt:lpstr>
      <vt:lpstr>Contents</vt:lpstr>
      <vt:lpstr>Introduction</vt:lpstr>
      <vt:lpstr>Context of data</vt:lpstr>
      <vt:lpstr>Data wrangling</vt:lpstr>
      <vt:lpstr>Data wrangling </vt:lpstr>
      <vt:lpstr>Data wrangling</vt:lpstr>
      <vt:lpstr>Exploratory data analysis</vt:lpstr>
      <vt:lpstr>Exploratory data analysis (eda)</vt:lpstr>
      <vt:lpstr>eda</vt:lpstr>
      <vt:lpstr>eda</vt:lpstr>
      <vt:lpstr>eda</vt:lpstr>
      <vt:lpstr>eda</vt:lpstr>
      <vt:lpstr>eda</vt:lpstr>
      <vt:lpstr>modeling</vt:lpstr>
      <vt:lpstr>modeling</vt:lpstr>
      <vt:lpstr>modeling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Spotify Song Popularity</dc:title>
  <dc:creator>batka ulzii</dc:creator>
  <cp:lastModifiedBy>batka ulzii</cp:lastModifiedBy>
  <cp:revision>2</cp:revision>
  <dcterms:created xsi:type="dcterms:W3CDTF">2021-08-04T00:49:25Z</dcterms:created>
  <dcterms:modified xsi:type="dcterms:W3CDTF">2021-08-04T03:37:58Z</dcterms:modified>
</cp:coreProperties>
</file>